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9" r:id="rId4"/>
    <p:sldMasterId id="2147484540" r:id="rId5"/>
  </p:sldMasterIdLst>
  <p:notesMasterIdLst>
    <p:notesMasterId r:id="rId32"/>
  </p:notesMasterIdLst>
  <p:handoutMasterIdLst>
    <p:handoutMasterId r:id="rId33"/>
  </p:handoutMasterIdLst>
  <p:sldIdLst>
    <p:sldId id="430" r:id="rId6"/>
    <p:sldId id="526" r:id="rId7"/>
    <p:sldId id="461" r:id="rId8"/>
    <p:sldId id="555" r:id="rId9"/>
    <p:sldId id="527" r:id="rId10"/>
    <p:sldId id="556" r:id="rId11"/>
    <p:sldId id="529" r:id="rId12"/>
    <p:sldId id="544" r:id="rId13"/>
    <p:sldId id="545" r:id="rId14"/>
    <p:sldId id="543" r:id="rId15"/>
    <p:sldId id="546" r:id="rId16"/>
    <p:sldId id="557" r:id="rId17"/>
    <p:sldId id="547" r:id="rId18"/>
    <p:sldId id="548" r:id="rId19"/>
    <p:sldId id="549" r:id="rId20"/>
    <p:sldId id="561" r:id="rId21"/>
    <p:sldId id="558" r:id="rId22"/>
    <p:sldId id="533" r:id="rId23"/>
    <p:sldId id="551" r:id="rId24"/>
    <p:sldId id="552" r:id="rId25"/>
    <p:sldId id="559" r:id="rId26"/>
    <p:sldId id="550" r:id="rId27"/>
    <p:sldId id="554" r:id="rId28"/>
    <p:sldId id="560" r:id="rId29"/>
    <p:sldId id="535" r:id="rId30"/>
    <p:sldId id="312" r:id="rId31"/>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DBDB"/>
    <a:srgbClr val="EAEAEA"/>
    <a:srgbClr val="3A3A3A"/>
    <a:srgbClr val="6262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20956" autoAdjust="0"/>
    <p:restoredTop sz="94684" autoAdjust="0"/>
  </p:normalViewPr>
  <p:slideViewPr>
    <p:cSldViewPr snapToGrid="0">
      <p:cViewPr>
        <p:scale>
          <a:sx n="70" d="100"/>
          <a:sy n="70" d="100"/>
        </p:scale>
        <p:origin x="-894" y="-1068"/>
      </p:cViewPr>
      <p:guideLst>
        <p:guide orient="horz" pos="2160"/>
        <p:guide pos="2880"/>
      </p:guideLst>
    </p:cSldViewPr>
  </p:slideViewPr>
  <p:outlineViewPr>
    <p:cViewPr>
      <p:scale>
        <a:sx n="33" d="100"/>
        <a:sy n="33" d="100"/>
      </p:scale>
      <p:origin x="0" y="2562"/>
    </p:cViewPr>
  </p:outlineViewPr>
  <p:notesTextViewPr>
    <p:cViewPr>
      <p:scale>
        <a:sx n="100" d="100"/>
        <a:sy n="100" d="100"/>
      </p:scale>
      <p:origin x="0" y="0"/>
    </p:cViewPr>
  </p:notesTextViewPr>
  <p:sorterViewPr>
    <p:cViewPr>
      <p:scale>
        <a:sx n="80" d="100"/>
        <a:sy n="80" d="100"/>
      </p:scale>
      <p:origin x="0" y="0"/>
    </p:cViewPr>
  </p:sorterViewPr>
  <p:notesViewPr>
    <p:cSldViewPr snapToGrid="0">
      <p:cViewPr varScale="1">
        <p:scale>
          <a:sx n="80" d="100"/>
          <a:sy n="80" d="100"/>
        </p:scale>
        <p:origin x="-2022"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8145" cy="464205"/>
          </a:xfrm>
          <a:prstGeom prst="rect">
            <a:avLst/>
          </a:prstGeom>
        </p:spPr>
        <p:txBody>
          <a:bodyPr vert="horz" lIns="93172" tIns="46586" rIns="93172" bIns="46586" rtlCol="0"/>
          <a:lstStyle>
            <a:lvl1pPr algn="l" fontAlgn="auto">
              <a:spcBef>
                <a:spcPts val="0"/>
              </a:spcBef>
              <a:spcAft>
                <a:spcPts val="0"/>
              </a:spcAft>
              <a:defRPr sz="1300">
                <a:latin typeface="+mn-lt"/>
              </a:defRPr>
            </a:lvl1pPr>
          </a:lstStyle>
          <a:p>
            <a:pPr>
              <a:defRPr/>
            </a:pPr>
            <a:endParaRPr lang="en-US" dirty="0"/>
          </a:p>
        </p:txBody>
      </p:sp>
      <p:sp>
        <p:nvSpPr>
          <p:cNvPr id="3" name="Date Placeholder 2"/>
          <p:cNvSpPr>
            <a:spLocks noGrp="1"/>
          </p:cNvSpPr>
          <p:nvPr>
            <p:ph type="dt" sz="quarter" idx="1"/>
          </p:nvPr>
        </p:nvSpPr>
        <p:spPr>
          <a:xfrm>
            <a:off x="3970734" y="1"/>
            <a:ext cx="3038145" cy="464205"/>
          </a:xfrm>
          <a:prstGeom prst="rect">
            <a:avLst/>
          </a:prstGeom>
        </p:spPr>
        <p:txBody>
          <a:bodyPr vert="horz" lIns="93172" tIns="46586" rIns="93172" bIns="46586" rtlCol="0"/>
          <a:lstStyle>
            <a:lvl1pPr algn="r" fontAlgn="auto">
              <a:spcBef>
                <a:spcPts val="0"/>
              </a:spcBef>
              <a:spcAft>
                <a:spcPts val="0"/>
              </a:spcAft>
              <a:defRPr sz="1300">
                <a:latin typeface="+mn-lt"/>
              </a:defRPr>
            </a:lvl1pPr>
          </a:lstStyle>
          <a:p>
            <a:pPr>
              <a:defRPr/>
            </a:pPr>
            <a:fld id="{DC258C62-0FC4-41B8-A771-9A03C35DBAD7}" type="datetimeFigureOut">
              <a:rPr lang="en-US"/>
              <a:pPr>
                <a:defRPr/>
              </a:pPr>
              <a:t>3/4/2015</a:t>
            </a:fld>
            <a:endParaRPr lang="en-US" dirty="0"/>
          </a:p>
        </p:txBody>
      </p:sp>
      <p:sp>
        <p:nvSpPr>
          <p:cNvPr id="4" name="Footer Placeholder 3"/>
          <p:cNvSpPr>
            <a:spLocks noGrp="1"/>
          </p:cNvSpPr>
          <p:nvPr>
            <p:ph type="ftr" sz="quarter" idx="2"/>
          </p:nvPr>
        </p:nvSpPr>
        <p:spPr>
          <a:xfrm>
            <a:off x="0" y="8830659"/>
            <a:ext cx="3038145" cy="464205"/>
          </a:xfrm>
          <a:prstGeom prst="rect">
            <a:avLst/>
          </a:prstGeom>
        </p:spPr>
        <p:txBody>
          <a:bodyPr vert="horz" lIns="93172" tIns="46586" rIns="93172" bIns="46586" rtlCol="0" anchor="b"/>
          <a:lstStyle>
            <a:lvl1pPr algn="l" fontAlgn="auto">
              <a:spcBef>
                <a:spcPts val="0"/>
              </a:spcBef>
              <a:spcAft>
                <a:spcPts val="0"/>
              </a:spcAft>
              <a:defRPr sz="1300">
                <a:latin typeface="+mn-lt"/>
              </a:defRPr>
            </a:lvl1pPr>
          </a:lstStyle>
          <a:p>
            <a:pPr>
              <a:defRPr/>
            </a:pPr>
            <a:endParaRPr lang="en-US" dirty="0"/>
          </a:p>
        </p:txBody>
      </p:sp>
      <p:sp>
        <p:nvSpPr>
          <p:cNvPr id="5" name="Slide Number Placeholder 4"/>
          <p:cNvSpPr>
            <a:spLocks noGrp="1"/>
          </p:cNvSpPr>
          <p:nvPr>
            <p:ph type="sldNum" sz="quarter" idx="3"/>
          </p:nvPr>
        </p:nvSpPr>
        <p:spPr>
          <a:xfrm>
            <a:off x="3970734" y="8830659"/>
            <a:ext cx="3038145" cy="464205"/>
          </a:xfrm>
          <a:prstGeom prst="rect">
            <a:avLst/>
          </a:prstGeom>
        </p:spPr>
        <p:txBody>
          <a:bodyPr vert="horz" lIns="93172" tIns="46586" rIns="93172" bIns="46586" rtlCol="0" anchor="b"/>
          <a:lstStyle>
            <a:lvl1pPr algn="r" fontAlgn="auto">
              <a:spcBef>
                <a:spcPts val="0"/>
              </a:spcBef>
              <a:spcAft>
                <a:spcPts val="0"/>
              </a:spcAft>
              <a:defRPr sz="1300">
                <a:latin typeface="+mn-lt"/>
              </a:defRPr>
            </a:lvl1pPr>
          </a:lstStyle>
          <a:p>
            <a:pPr>
              <a:defRPr/>
            </a:pPr>
            <a:fld id="{08BF6E07-E8B2-4D37-ACFE-0A42D55FC3D8}" type="slidenum">
              <a:rPr lang="en-US"/>
              <a:pPr>
                <a:defRPr/>
              </a:pPr>
              <a:t>‹#›</a:t>
            </a:fld>
            <a:endParaRPr lang="en-US" dirty="0"/>
          </a:p>
        </p:txBody>
      </p:sp>
    </p:spTree>
    <p:extLst>
      <p:ext uri="{BB962C8B-B14F-4D97-AF65-F5344CB8AC3E}">
        <p14:creationId xmlns:p14="http://schemas.microsoft.com/office/powerpoint/2010/main" val="9498886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8145" cy="464205"/>
          </a:xfrm>
          <a:prstGeom prst="rect">
            <a:avLst/>
          </a:prstGeom>
        </p:spPr>
        <p:txBody>
          <a:bodyPr vert="horz" lIns="93172" tIns="46586" rIns="93172" bIns="46586" rtlCol="0"/>
          <a:lstStyle>
            <a:lvl1pPr algn="l" fontAlgn="auto">
              <a:spcBef>
                <a:spcPts val="0"/>
              </a:spcBef>
              <a:spcAft>
                <a:spcPts val="0"/>
              </a:spcAft>
              <a:defRPr sz="1300">
                <a:latin typeface="+mn-lt"/>
              </a:defRPr>
            </a:lvl1pPr>
          </a:lstStyle>
          <a:p>
            <a:pPr>
              <a:defRPr/>
            </a:pPr>
            <a:endParaRPr lang="en-US" dirty="0"/>
          </a:p>
        </p:txBody>
      </p:sp>
      <p:sp>
        <p:nvSpPr>
          <p:cNvPr id="3" name="Date Placeholder 2"/>
          <p:cNvSpPr>
            <a:spLocks noGrp="1"/>
          </p:cNvSpPr>
          <p:nvPr>
            <p:ph type="dt" idx="1"/>
          </p:nvPr>
        </p:nvSpPr>
        <p:spPr>
          <a:xfrm>
            <a:off x="3970734" y="1"/>
            <a:ext cx="3038145" cy="464205"/>
          </a:xfrm>
          <a:prstGeom prst="rect">
            <a:avLst/>
          </a:prstGeom>
        </p:spPr>
        <p:txBody>
          <a:bodyPr vert="horz" lIns="93172" tIns="46586" rIns="93172" bIns="46586" rtlCol="0"/>
          <a:lstStyle>
            <a:lvl1pPr algn="r" fontAlgn="auto">
              <a:spcBef>
                <a:spcPts val="0"/>
              </a:spcBef>
              <a:spcAft>
                <a:spcPts val="0"/>
              </a:spcAft>
              <a:defRPr sz="1300">
                <a:latin typeface="+mn-lt"/>
              </a:defRPr>
            </a:lvl1pPr>
          </a:lstStyle>
          <a:p>
            <a:pPr>
              <a:defRPr/>
            </a:pPr>
            <a:fld id="{91293F5B-B551-40F0-BB34-47E82AB1E7D8}" type="datetimeFigureOut">
              <a:rPr lang="en-US"/>
              <a:pPr>
                <a:defRPr/>
              </a:pPr>
              <a:t>3/4/2015</a:t>
            </a:fld>
            <a:endParaRPr lang="en-US" dirty="0"/>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3172" tIns="46586" rIns="93172" bIns="46586" rtlCol="0" anchor="ctr"/>
          <a:lstStyle/>
          <a:p>
            <a:pPr lvl="0"/>
            <a:endParaRPr lang="en-US" noProof="0" dirty="0"/>
          </a:p>
        </p:txBody>
      </p:sp>
      <p:sp>
        <p:nvSpPr>
          <p:cNvPr id="5" name="Notes Placeholder 4"/>
          <p:cNvSpPr>
            <a:spLocks noGrp="1"/>
          </p:cNvSpPr>
          <p:nvPr>
            <p:ph type="body" sz="quarter" idx="3"/>
          </p:nvPr>
        </p:nvSpPr>
        <p:spPr>
          <a:xfrm>
            <a:off x="701345" y="4414561"/>
            <a:ext cx="5607711" cy="4183995"/>
          </a:xfrm>
          <a:prstGeom prst="rect">
            <a:avLst/>
          </a:prstGeom>
        </p:spPr>
        <p:txBody>
          <a:bodyPr vert="horz" lIns="93172" tIns="46586" rIns="93172" bIns="46586"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30659"/>
            <a:ext cx="3038145" cy="464205"/>
          </a:xfrm>
          <a:prstGeom prst="rect">
            <a:avLst/>
          </a:prstGeom>
        </p:spPr>
        <p:txBody>
          <a:bodyPr vert="horz" lIns="93172" tIns="46586" rIns="93172" bIns="46586" rtlCol="0" anchor="b"/>
          <a:lstStyle>
            <a:lvl1pPr algn="l" fontAlgn="auto">
              <a:spcBef>
                <a:spcPts val="0"/>
              </a:spcBef>
              <a:spcAft>
                <a:spcPts val="0"/>
              </a:spcAft>
              <a:defRPr sz="1300">
                <a:latin typeface="+mn-lt"/>
              </a:defRPr>
            </a:lvl1pPr>
          </a:lstStyle>
          <a:p>
            <a:pPr>
              <a:defRPr/>
            </a:pPr>
            <a:endParaRPr lang="en-US" dirty="0"/>
          </a:p>
        </p:txBody>
      </p:sp>
      <p:sp>
        <p:nvSpPr>
          <p:cNvPr id="7" name="Slide Number Placeholder 6"/>
          <p:cNvSpPr>
            <a:spLocks noGrp="1"/>
          </p:cNvSpPr>
          <p:nvPr>
            <p:ph type="sldNum" sz="quarter" idx="5"/>
          </p:nvPr>
        </p:nvSpPr>
        <p:spPr>
          <a:xfrm>
            <a:off x="3970734" y="8830659"/>
            <a:ext cx="3038145" cy="464205"/>
          </a:xfrm>
          <a:prstGeom prst="rect">
            <a:avLst/>
          </a:prstGeom>
        </p:spPr>
        <p:txBody>
          <a:bodyPr vert="horz" lIns="93172" tIns="46586" rIns="93172" bIns="46586" rtlCol="0" anchor="b"/>
          <a:lstStyle>
            <a:lvl1pPr algn="r" fontAlgn="auto">
              <a:spcBef>
                <a:spcPts val="0"/>
              </a:spcBef>
              <a:spcAft>
                <a:spcPts val="0"/>
              </a:spcAft>
              <a:defRPr sz="1300">
                <a:latin typeface="+mn-lt"/>
              </a:defRPr>
            </a:lvl1pPr>
          </a:lstStyle>
          <a:p>
            <a:pPr>
              <a:defRPr/>
            </a:pPr>
            <a:fld id="{5EB92C31-69A8-4C71-8CC2-65FC57B6F12F}" type="slidenum">
              <a:rPr lang="en-US"/>
              <a:pPr>
                <a:defRPr/>
              </a:pPr>
              <a:t>‹#›</a:t>
            </a:fld>
            <a:endParaRPr lang="en-US" dirty="0"/>
          </a:p>
        </p:txBody>
      </p:sp>
    </p:spTree>
    <p:extLst>
      <p:ext uri="{BB962C8B-B14F-4D97-AF65-F5344CB8AC3E}">
        <p14:creationId xmlns:p14="http://schemas.microsoft.com/office/powerpoint/2010/main" val="37694308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dirty="0" smtClean="0"/>
          </a:p>
        </p:txBody>
      </p:sp>
      <p:sp>
        <p:nvSpPr>
          <p:cNvPr id="4" name="Slide Number Placeholder 3"/>
          <p:cNvSpPr>
            <a:spLocks noGrp="1"/>
          </p:cNvSpPr>
          <p:nvPr>
            <p:ph type="sldNum" sz="quarter" idx="5"/>
          </p:nvPr>
        </p:nvSpPr>
        <p:spPr/>
        <p:txBody>
          <a:bodyPr/>
          <a:lstStyle/>
          <a:p>
            <a:pPr>
              <a:defRPr/>
            </a:pPr>
            <a:fld id="{FFB2D73F-CE24-4F77-BD4B-758FD2FE13ED}" type="slidenum">
              <a:rPr lang="en-US" smtClean="0">
                <a:solidFill>
                  <a:prstClr val="black"/>
                </a:solidFill>
              </a:rPr>
              <a:pPr>
                <a:defRPr/>
              </a:pPr>
              <a:t>1</a:t>
            </a:fld>
            <a:endParaRPr lang="en-US" dirty="0">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806248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806248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dirty="0" smtClean="0"/>
          </a:p>
        </p:txBody>
      </p:sp>
      <p:sp>
        <p:nvSpPr>
          <p:cNvPr id="4" name="Slide Number Placeholder 3"/>
          <p:cNvSpPr>
            <a:spLocks noGrp="1"/>
          </p:cNvSpPr>
          <p:nvPr>
            <p:ph type="sldNum" sz="quarter" idx="5"/>
          </p:nvPr>
        </p:nvSpPr>
        <p:spPr/>
        <p:txBody>
          <a:bodyPr/>
          <a:lstStyle/>
          <a:p>
            <a:pPr>
              <a:defRPr/>
            </a:pPr>
            <a:fld id="{6D54A9ED-8D0C-4DF1-B97C-56DBB562E3DD}" type="slidenum">
              <a:rPr lang="en-US" smtClean="0">
                <a:solidFill>
                  <a:prstClr val="black"/>
                </a:solidFill>
              </a:rPr>
              <a:pPr>
                <a:defRPr/>
              </a:pPr>
              <a:t>12</a:t>
            </a:fld>
            <a:endParaRPr lang="en-US" dirty="0">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806248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28062481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2806248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2806248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dirty="0" smtClean="0"/>
          </a:p>
        </p:txBody>
      </p:sp>
      <p:sp>
        <p:nvSpPr>
          <p:cNvPr id="4" name="Slide Number Placeholder 3"/>
          <p:cNvSpPr>
            <a:spLocks noGrp="1"/>
          </p:cNvSpPr>
          <p:nvPr>
            <p:ph type="sldNum" sz="quarter" idx="5"/>
          </p:nvPr>
        </p:nvSpPr>
        <p:spPr/>
        <p:txBody>
          <a:bodyPr/>
          <a:lstStyle/>
          <a:p>
            <a:pPr>
              <a:defRPr/>
            </a:pPr>
            <a:fld id="{6D54A9ED-8D0C-4DF1-B97C-56DBB562E3DD}" type="slidenum">
              <a:rPr lang="en-US" smtClean="0">
                <a:solidFill>
                  <a:prstClr val="black"/>
                </a:solidFill>
              </a:rPr>
              <a:pPr>
                <a:defRPr/>
              </a:pPr>
              <a:t>17</a:t>
            </a:fld>
            <a:endParaRPr lang="en-US" dirty="0">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8062481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806248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dirty="0" smtClean="0"/>
          </a:p>
        </p:txBody>
      </p:sp>
      <p:sp>
        <p:nvSpPr>
          <p:cNvPr id="4" name="Slide Number Placeholder 3"/>
          <p:cNvSpPr>
            <a:spLocks noGrp="1"/>
          </p:cNvSpPr>
          <p:nvPr>
            <p:ph type="sldNum" sz="quarter" idx="5"/>
          </p:nvPr>
        </p:nvSpPr>
        <p:spPr/>
        <p:txBody>
          <a:bodyPr/>
          <a:lstStyle/>
          <a:p>
            <a:pPr>
              <a:defRPr/>
            </a:pPr>
            <a:fld id="{6D54A9ED-8D0C-4DF1-B97C-56DBB562E3DD}" type="slidenum">
              <a:rPr lang="en-US" smtClean="0">
                <a:solidFill>
                  <a:prstClr val="black"/>
                </a:solidFill>
              </a:rPr>
              <a:pPr>
                <a:defRPr/>
              </a:pPr>
              <a:t>2</a:t>
            </a:fld>
            <a:endParaRPr lang="en-US" dirty="0">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8062481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dirty="0" smtClean="0"/>
          </a:p>
        </p:txBody>
      </p:sp>
      <p:sp>
        <p:nvSpPr>
          <p:cNvPr id="4" name="Slide Number Placeholder 3"/>
          <p:cNvSpPr>
            <a:spLocks noGrp="1"/>
          </p:cNvSpPr>
          <p:nvPr>
            <p:ph type="sldNum" sz="quarter" idx="5"/>
          </p:nvPr>
        </p:nvSpPr>
        <p:spPr/>
        <p:txBody>
          <a:bodyPr/>
          <a:lstStyle/>
          <a:p>
            <a:pPr>
              <a:defRPr/>
            </a:pPr>
            <a:fld id="{6D54A9ED-8D0C-4DF1-B97C-56DBB562E3DD}" type="slidenum">
              <a:rPr lang="en-US" smtClean="0">
                <a:solidFill>
                  <a:prstClr val="black"/>
                </a:solidFill>
              </a:rPr>
              <a:pPr>
                <a:defRPr/>
              </a:pPr>
              <a:t>21</a:t>
            </a:fld>
            <a:endParaRPr lang="en-US" dirty="0">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28062481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28062481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dirty="0" smtClean="0"/>
          </a:p>
        </p:txBody>
      </p:sp>
      <p:sp>
        <p:nvSpPr>
          <p:cNvPr id="4" name="Slide Number Placeholder 3"/>
          <p:cNvSpPr>
            <a:spLocks noGrp="1"/>
          </p:cNvSpPr>
          <p:nvPr>
            <p:ph type="sldNum" sz="quarter" idx="5"/>
          </p:nvPr>
        </p:nvSpPr>
        <p:spPr/>
        <p:txBody>
          <a:bodyPr/>
          <a:lstStyle/>
          <a:p>
            <a:pPr>
              <a:defRPr/>
            </a:pPr>
            <a:fld id="{6D54A9ED-8D0C-4DF1-B97C-56DBB562E3DD}" type="slidenum">
              <a:rPr lang="en-US" smtClean="0">
                <a:solidFill>
                  <a:prstClr val="black"/>
                </a:solidFill>
              </a:rPr>
              <a:pPr>
                <a:defRPr/>
              </a:pPr>
              <a:t>24</a:t>
            </a:fld>
            <a:endParaRPr lang="en-US" dirty="0">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28062481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p:txBody>
      </p:sp>
      <p:sp>
        <p:nvSpPr>
          <p:cNvPr id="337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5ABC1B-C6C5-4A71-B3FB-812B39F307A2}" type="slidenum">
              <a:rPr lang="en-US" smtClean="0"/>
              <a:pPr fontAlgn="base">
                <a:spcBef>
                  <a:spcPct val="0"/>
                </a:spcBef>
                <a:spcAft>
                  <a:spcPct val="0"/>
                </a:spcAft>
                <a:defRPr/>
              </a:pPr>
              <a:t>26</a:t>
            </a:fld>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806248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dirty="0" smtClean="0"/>
          </a:p>
        </p:txBody>
      </p:sp>
      <p:sp>
        <p:nvSpPr>
          <p:cNvPr id="4" name="Slide Number Placeholder 3"/>
          <p:cNvSpPr>
            <a:spLocks noGrp="1"/>
          </p:cNvSpPr>
          <p:nvPr>
            <p:ph type="sldNum" sz="quarter" idx="5"/>
          </p:nvPr>
        </p:nvSpPr>
        <p:spPr/>
        <p:txBody>
          <a:bodyPr/>
          <a:lstStyle/>
          <a:p>
            <a:pPr>
              <a:defRPr/>
            </a:pPr>
            <a:fld id="{6D54A9ED-8D0C-4DF1-B97C-56DBB562E3DD}" type="slidenum">
              <a:rPr lang="en-US" smtClean="0">
                <a:solidFill>
                  <a:prstClr val="black"/>
                </a:solidFill>
              </a:rPr>
              <a:pPr>
                <a:defRPr/>
              </a:pPr>
              <a:t>4</a:t>
            </a:fld>
            <a:endParaRPr lang="en-US"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806248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dirty="0" smtClean="0"/>
          </a:p>
        </p:txBody>
      </p:sp>
      <p:sp>
        <p:nvSpPr>
          <p:cNvPr id="4" name="Slide Number Placeholder 3"/>
          <p:cNvSpPr>
            <a:spLocks noGrp="1"/>
          </p:cNvSpPr>
          <p:nvPr>
            <p:ph type="sldNum" sz="quarter" idx="5"/>
          </p:nvPr>
        </p:nvSpPr>
        <p:spPr/>
        <p:txBody>
          <a:bodyPr/>
          <a:lstStyle/>
          <a:p>
            <a:pPr>
              <a:defRPr/>
            </a:pPr>
            <a:fld id="{6D54A9ED-8D0C-4DF1-B97C-56DBB562E3DD}" type="slidenum">
              <a:rPr lang="en-US" smtClean="0">
                <a:solidFill>
                  <a:prstClr val="black"/>
                </a:solidFill>
              </a:rPr>
              <a:pPr>
                <a:defRPr/>
              </a:pPr>
              <a:t>6</a:t>
            </a:fld>
            <a:endParaRPr lang="en-US"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806248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2806248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8062481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69913" y="896938"/>
            <a:ext cx="32766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769911242"/>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4" name="Slide Number Placeholder 5"/>
          <p:cNvSpPr txBox="1">
            <a:spLocks/>
          </p:cNvSpPr>
          <p:nvPr userDrawn="1"/>
        </p:nvSpPr>
        <p:spPr>
          <a:xfrm>
            <a:off x="8458200" y="6477000"/>
            <a:ext cx="457200" cy="276225"/>
          </a:xfrm>
          <a:prstGeom prst="rect">
            <a:avLst/>
          </a:prstGeom>
          <a:no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E3A2CA45-0E2A-4AB1-A5F3-464F48E3C46F}" type="slidenum">
              <a:rPr lang="en-IN" sz="1200">
                <a:solidFill>
                  <a:prstClr val="black">
                    <a:lumMod val="75000"/>
                    <a:lumOff val="25000"/>
                  </a:prstClr>
                </a:solidFill>
              </a:rPr>
              <a:pPr fontAlgn="auto">
                <a:spcBef>
                  <a:spcPts val="0"/>
                </a:spcBef>
                <a:spcAft>
                  <a:spcPts val="0"/>
                </a:spcAft>
                <a:defRPr/>
              </a:pPr>
              <a:t>‹#›</a:t>
            </a:fld>
            <a:endParaRPr lang="en-IN" sz="1200" dirty="0">
              <a:solidFill>
                <a:prstClr val="black">
                  <a:lumMod val="75000"/>
                  <a:lumOff val="25000"/>
                </a:prstClr>
              </a:solidFill>
            </a:endParaRPr>
          </a:p>
        </p:txBody>
      </p:sp>
      <p:pic>
        <p:nvPicPr>
          <p:cNvPr id="7" name="Picture 8"/>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36538" y="6530975"/>
            <a:ext cx="1825625"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Title 1"/>
          <p:cNvSpPr>
            <a:spLocks noGrp="1"/>
          </p:cNvSpPr>
          <p:nvPr>
            <p:ph type="title"/>
          </p:nvPr>
        </p:nvSpPr>
        <p:spPr>
          <a:xfrm>
            <a:off x="276720" y="152400"/>
            <a:ext cx="8562480" cy="576000"/>
          </a:xfrm>
        </p:spPr>
        <p:txBody>
          <a:bodyPr>
            <a:noAutofit/>
          </a:bodyPr>
          <a:lstStyle>
            <a:lvl1pPr algn="l">
              <a:defRPr sz="2600" b="1">
                <a:solidFill>
                  <a:schemeClr val="tx1">
                    <a:lumMod val="75000"/>
                    <a:lumOff val="25000"/>
                  </a:schemeClr>
                </a:solidFill>
              </a:defRPr>
            </a:lvl1pPr>
          </a:lstStyle>
          <a:p>
            <a:r>
              <a:rPr lang="en-US" dirty="0" smtClean="0"/>
              <a:t>Click to edit Master title style</a:t>
            </a:r>
            <a:endParaRPr lang="en-US" dirty="0"/>
          </a:p>
        </p:txBody>
      </p:sp>
      <p:sp>
        <p:nvSpPr>
          <p:cNvPr id="6" name="Text Placeholder 3"/>
          <p:cNvSpPr>
            <a:spLocks noGrp="1"/>
          </p:cNvSpPr>
          <p:nvPr>
            <p:ph type="body" sz="quarter" idx="10"/>
          </p:nvPr>
        </p:nvSpPr>
        <p:spPr>
          <a:xfrm>
            <a:off x="304800" y="1143000"/>
            <a:ext cx="85344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1156796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5" name="Slide Number Placeholder 5"/>
          <p:cNvSpPr txBox="1">
            <a:spLocks/>
          </p:cNvSpPr>
          <p:nvPr userDrawn="1"/>
        </p:nvSpPr>
        <p:spPr>
          <a:xfrm>
            <a:off x="8458200" y="6477000"/>
            <a:ext cx="457200" cy="276225"/>
          </a:xfrm>
          <a:prstGeom prst="rect">
            <a:avLst/>
          </a:prstGeom>
          <a:no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FC9576EE-F4BF-45E7-AC5F-38FEF1C14932}" type="slidenum">
              <a:rPr lang="en-IN" sz="1200">
                <a:solidFill>
                  <a:prstClr val="black">
                    <a:lumMod val="75000"/>
                    <a:lumOff val="25000"/>
                  </a:prstClr>
                </a:solidFill>
              </a:rPr>
              <a:pPr fontAlgn="auto">
                <a:spcBef>
                  <a:spcPts val="0"/>
                </a:spcBef>
                <a:spcAft>
                  <a:spcPts val="0"/>
                </a:spcAft>
                <a:defRPr/>
              </a:pPr>
              <a:t>‹#›</a:t>
            </a:fld>
            <a:endParaRPr lang="en-IN" sz="1200" dirty="0">
              <a:solidFill>
                <a:prstClr val="black">
                  <a:lumMod val="75000"/>
                  <a:lumOff val="25000"/>
                </a:prstClr>
              </a:solidFill>
            </a:endParaRPr>
          </a:p>
        </p:txBody>
      </p:sp>
      <p:pic>
        <p:nvPicPr>
          <p:cNvPr id="6" name="Picture 8"/>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36538" y="6530975"/>
            <a:ext cx="1825625"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76720" y="152400"/>
            <a:ext cx="8562480" cy="576000"/>
          </a:xfrm>
        </p:spPr>
        <p:txBody>
          <a:bodyPr>
            <a:noAutofit/>
          </a:bodyPr>
          <a:lstStyle>
            <a:lvl1pPr algn="l">
              <a:defRPr sz="2600" b="1">
                <a:solidFill>
                  <a:schemeClr val="tx1">
                    <a:lumMod val="75000"/>
                    <a:lumOff val="25000"/>
                  </a:schemeClr>
                </a:solidFill>
              </a:defRPr>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304800" y="1143000"/>
            <a:ext cx="85344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114544204"/>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9496" y="807835"/>
            <a:ext cx="3276600" cy="426605"/>
          </a:xfrm>
          <a:prstGeom prst="rect">
            <a:avLst/>
          </a:prstGeom>
        </p:spPr>
      </p:pic>
    </p:spTree>
    <p:extLst>
      <p:ext uri="{BB962C8B-B14F-4D97-AF65-F5344CB8AC3E}">
        <p14:creationId xmlns:p14="http://schemas.microsoft.com/office/powerpoint/2010/main" val="1941661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600" b="1">
                <a:solidFill>
                  <a:schemeClr val="tx1">
                    <a:lumMod val="75000"/>
                    <a:lumOff val="25000"/>
                  </a:schemeClr>
                </a:solidFill>
              </a:defRPr>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304800" y="1143000"/>
            <a:ext cx="85344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fld id="{3055907C-1FC8-4769-9F75-D6A065F12B7F}" type="slidenum">
              <a:rPr lang="en-IN" sz="1200">
                <a:solidFill>
                  <a:prstClr val="black">
                    <a:lumMod val="75000"/>
                    <a:lumOff val="25000"/>
                  </a:prstClr>
                </a:solidFill>
              </a:rPr>
              <a:pPr fontAlgn="auto">
                <a:spcBef>
                  <a:spcPts val="0"/>
                </a:spcBef>
                <a:spcAft>
                  <a:spcPts val="0"/>
                </a:spcAft>
              </a:pPr>
              <a:t>‹#›</a:t>
            </a:fld>
            <a:endParaRPr lang="en-IN" sz="1200" dirty="0">
              <a:solidFill>
                <a:prstClr val="black">
                  <a:lumMod val="75000"/>
                  <a:lumOff val="25000"/>
                </a:prstClr>
              </a:solidFill>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9" name="Straight Connector 8"/>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9297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fld id="{3055907C-1FC8-4769-9F75-D6A065F12B7F}" type="slidenum">
              <a:rPr lang="en-IN" sz="1200">
                <a:solidFill>
                  <a:prstClr val="black">
                    <a:lumMod val="65000"/>
                    <a:lumOff val="35000"/>
                  </a:prstClr>
                </a:solidFill>
              </a:rPr>
              <a:pPr fontAlgn="auto">
                <a:spcBef>
                  <a:spcPts val="0"/>
                </a:spcBef>
                <a:spcAft>
                  <a:spcPts val="0"/>
                </a:spcAft>
              </a:pPr>
              <a:t>‹#›</a:t>
            </a:fld>
            <a:endParaRPr lang="en-IN" sz="1200" dirty="0">
              <a:solidFill>
                <a:prstClr val="black">
                  <a:lumMod val="65000"/>
                  <a:lumOff val="35000"/>
                </a:prstClr>
              </a:solidFill>
            </a:endParaRP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4" name="Straight Connector 3"/>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7253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6"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fld id="{3055907C-1FC8-4769-9F75-D6A065F12B7F}" type="slidenum">
              <a:rPr lang="en-IN" sz="1200">
                <a:solidFill>
                  <a:prstClr val="black">
                    <a:lumMod val="65000"/>
                    <a:lumOff val="35000"/>
                  </a:prstClr>
                </a:solidFill>
              </a:rPr>
              <a:pPr fontAlgn="auto">
                <a:spcBef>
                  <a:spcPts val="0"/>
                </a:spcBef>
                <a:spcAft>
                  <a:spcPts val="0"/>
                </a:spcAft>
              </a:pPr>
              <a:t>‹#›</a:t>
            </a:fld>
            <a:endParaRPr lang="en-IN" sz="1200" dirty="0">
              <a:solidFill>
                <a:prstClr val="black">
                  <a:lumMod val="65000"/>
                  <a:lumOff val="35000"/>
                </a:prstClr>
              </a:soli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8" name="Straight Connector 7"/>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171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mparison">
    <p:spTree>
      <p:nvGrpSpPr>
        <p:cNvPr id="1" name=""/>
        <p:cNvGrpSpPr/>
        <p:nvPr/>
      </p:nvGrpSpPr>
      <p:grpSpPr>
        <a:xfrm>
          <a:off x="0" y="0"/>
          <a:ext cx="0" cy="0"/>
          <a:chOff x="0" y="0"/>
          <a:chExt cx="0" cy="0"/>
        </a:xfrm>
      </p:grpSpPr>
      <p:sp>
        <p:nvSpPr>
          <p:cNvPr id="3"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fld id="{3055907C-1FC8-4769-9F75-D6A065F12B7F}" type="slidenum">
              <a:rPr lang="en-IN" sz="1200">
                <a:solidFill>
                  <a:prstClr val="black">
                    <a:lumMod val="65000"/>
                    <a:lumOff val="35000"/>
                  </a:prstClr>
                </a:solidFill>
              </a:rPr>
              <a:pPr fontAlgn="auto">
                <a:spcBef>
                  <a:spcPts val="0"/>
                </a:spcBef>
                <a:spcAft>
                  <a:spcPts val="0"/>
                </a:spcAft>
              </a:pPr>
              <a:t>‹#›</a:t>
            </a:fld>
            <a:endParaRPr lang="en-IN" sz="1200" dirty="0">
              <a:solidFill>
                <a:prstClr val="black">
                  <a:lumMod val="65000"/>
                  <a:lumOff val="35000"/>
                </a:prstClr>
              </a:solidFill>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5" name="Straight Connector 4"/>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20762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4.jpe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6"/>
          <p:cNvPicPr>
            <a:picLocks noChangeAspect="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276225" y="106363"/>
            <a:ext cx="84105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304800" y="1066800"/>
            <a:ext cx="83820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4539" r:id="rId1"/>
    <p:sldLayoutId id="2147484525" r:id="rId2"/>
    <p:sldLayoutId id="2147484526" r:id="rId3"/>
  </p:sldLayoutIdLst>
  <p:transition spd="slow"/>
  <p:timing>
    <p:tnLst>
      <p:par>
        <p:cTn id="1" dur="indefinite" restart="never" nodeType="tmRoot"/>
      </p:par>
    </p:tnLst>
  </p:timing>
  <p:hf hdr="0" ftr="0" dt="0"/>
  <p:txStyles>
    <p:titleStyle>
      <a:lvl1pPr algn="l" rtl="0" eaLnBrk="0" fontAlgn="base" hangingPunct="0">
        <a:spcBef>
          <a:spcPct val="0"/>
        </a:spcBef>
        <a:spcAft>
          <a:spcPct val="0"/>
        </a:spcAft>
        <a:defRPr sz="3200" b="1" kern="1200">
          <a:solidFill>
            <a:srgbClr val="404040"/>
          </a:solidFill>
          <a:latin typeface="+mj-lt"/>
          <a:ea typeface="+mj-ea"/>
          <a:cs typeface="+mj-cs"/>
        </a:defRPr>
      </a:lvl1pPr>
      <a:lvl2pPr algn="l" rtl="0" eaLnBrk="0" fontAlgn="base" hangingPunct="0">
        <a:spcBef>
          <a:spcPct val="0"/>
        </a:spcBef>
        <a:spcAft>
          <a:spcPct val="0"/>
        </a:spcAft>
        <a:defRPr sz="3200" b="1">
          <a:solidFill>
            <a:srgbClr val="404040"/>
          </a:solidFill>
          <a:latin typeface="Calibri" pitchFamily="34" charset="0"/>
        </a:defRPr>
      </a:lvl2pPr>
      <a:lvl3pPr algn="l" rtl="0" eaLnBrk="0" fontAlgn="base" hangingPunct="0">
        <a:spcBef>
          <a:spcPct val="0"/>
        </a:spcBef>
        <a:spcAft>
          <a:spcPct val="0"/>
        </a:spcAft>
        <a:defRPr sz="3200" b="1">
          <a:solidFill>
            <a:srgbClr val="404040"/>
          </a:solidFill>
          <a:latin typeface="Calibri" pitchFamily="34" charset="0"/>
        </a:defRPr>
      </a:lvl3pPr>
      <a:lvl4pPr algn="l" rtl="0" eaLnBrk="0" fontAlgn="base" hangingPunct="0">
        <a:spcBef>
          <a:spcPct val="0"/>
        </a:spcBef>
        <a:spcAft>
          <a:spcPct val="0"/>
        </a:spcAft>
        <a:defRPr sz="3200" b="1">
          <a:solidFill>
            <a:srgbClr val="404040"/>
          </a:solidFill>
          <a:latin typeface="Calibri" pitchFamily="34" charset="0"/>
        </a:defRPr>
      </a:lvl4pPr>
      <a:lvl5pPr algn="l" rtl="0" eaLnBrk="0" fontAlgn="base" hangingPunct="0">
        <a:spcBef>
          <a:spcPct val="0"/>
        </a:spcBef>
        <a:spcAft>
          <a:spcPct val="0"/>
        </a:spcAft>
        <a:defRPr sz="3200" b="1">
          <a:solidFill>
            <a:srgbClr val="404040"/>
          </a:solidFill>
          <a:latin typeface="Calibri" pitchFamily="34" charset="0"/>
        </a:defRPr>
      </a:lvl5pPr>
      <a:lvl6pPr marL="457200" algn="l" rtl="0" fontAlgn="base">
        <a:spcBef>
          <a:spcPct val="0"/>
        </a:spcBef>
        <a:spcAft>
          <a:spcPct val="0"/>
        </a:spcAft>
        <a:defRPr sz="3200" b="1">
          <a:solidFill>
            <a:srgbClr val="404040"/>
          </a:solidFill>
          <a:latin typeface="Calibri" pitchFamily="34" charset="0"/>
        </a:defRPr>
      </a:lvl6pPr>
      <a:lvl7pPr marL="914400" algn="l" rtl="0" fontAlgn="base">
        <a:spcBef>
          <a:spcPct val="0"/>
        </a:spcBef>
        <a:spcAft>
          <a:spcPct val="0"/>
        </a:spcAft>
        <a:defRPr sz="3200" b="1">
          <a:solidFill>
            <a:srgbClr val="404040"/>
          </a:solidFill>
          <a:latin typeface="Calibri" pitchFamily="34" charset="0"/>
        </a:defRPr>
      </a:lvl7pPr>
      <a:lvl8pPr marL="1371600" algn="l" rtl="0" fontAlgn="base">
        <a:spcBef>
          <a:spcPct val="0"/>
        </a:spcBef>
        <a:spcAft>
          <a:spcPct val="0"/>
        </a:spcAft>
        <a:defRPr sz="3200" b="1">
          <a:solidFill>
            <a:srgbClr val="404040"/>
          </a:solidFill>
          <a:latin typeface="Calibri" pitchFamily="34" charset="0"/>
        </a:defRPr>
      </a:lvl8pPr>
      <a:lvl9pPr marL="1828800" algn="l" rtl="0" fontAlgn="base">
        <a:spcBef>
          <a:spcPct val="0"/>
        </a:spcBef>
        <a:spcAft>
          <a:spcPct val="0"/>
        </a:spcAft>
        <a:defRPr sz="3200" b="1">
          <a:solidFill>
            <a:srgbClr val="404040"/>
          </a:solidFill>
          <a:latin typeface="Calibri" pitchFamily="34" charset="0"/>
        </a:defRPr>
      </a:lvl9pPr>
    </p:titleStyle>
    <p:bodyStyle>
      <a:lvl1pPr marL="342900" indent="-342900" algn="l" rtl="0" eaLnBrk="0" fontAlgn="base" hangingPunct="0">
        <a:spcBef>
          <a:spcPct val="20000"/>
        </a:spcBef>
        <a:spcAft>
          <a:spcPct val="0"/>
        </a:spcAft>
        <a:buFont typeface="Wingdings" pitchFamily="2" charset="2"/>
        <a:buChar char="§"/>
        <a:defRPr sz="2400" kern="1200">
          <a:solidFill>
            <a:srgbClr val="404040"/>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rgbClr val="404040"/>
          </a:solidFill>
          <a:latin typeface="+mn-lt"/>
          <a:ea typeface="+mn-ea"/>
          <a:cs typeface="+mn-cs"/>
        </a:defRPr>
      </a:lvl2pPr>
      <a:lvl3pPr marL="1143000" indent="-228600" algn="l" rtl="0" eaLnBrk="0" fontAlgn="base" hangingPunct="0">
        <a:spcBef>
          <a:spcPct val="20000"/>
        </a:spcBef>
        <a:spcAft>
          <a:spcPct val="0"/>
        </a:spcAft>
        <a:buFont typeface="Courier New" pitchFamily="49" charset="0"/>
        <a:buChar char="o"/>
        <a:defRPr kern="1200">
          <a:solidFill>
            <a:srgbClr val="404040"/>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600" kern="1200">
          <a:solidFill>
            <a:srgbClr val="404040"/>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59459441"/>
      </p:ext>
    </p:extLst>
  </p:cSld>
  <p:clrMap bg1="lt1" tx1="dk1" bg2="lt2" tx2="dk2" accent1="accent1" accent2="accent2" accent3="accent3" accent4="accent4" accent5="accent5" accent6="accent6" hlink="hlink" folHlink="folHlink"/>
  <p:sldLayoutIdLst>
    <p:sldLayoutId id="2147484541" r:id="rId1"/>
    <p:sldLayoutId id="2147484542" r:id="rId2"/>
    <p:sldLayoutId id="2147484543" r:id="rId3"/>
    <p:sldLayoutId id="2147484544" r:id="rId4"/>
    <p:sldLayoutId id="2147484545" r:id="rId5"/>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spcBef>
          <a:spcPct val="0"/>
        </a:spcBef>
        <a:buNone/>
        <a:defRPr sz="32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2"/>
          <p:cNvSpPr>
            <a:spLocks noChangeArrowheads="1"/>
          </p:cNvSpPr>
          <p:nvPr/>
        </p:nvSpPr>
        <p:spPr bwMode="auto">
          <a:xfrm>
            <a:off x="0" y="6220796"/>
            <a:ext cx="91440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prstDash val="sysDot"/>
                <a:miter lim="800000"/>
                <a:headEnd/>
                <a:tailEnd/>
              </a14:hiddenLine>
            </a:ext>
          </a:extLst>
        </p:spPr>
        <p:txBody>
          <a:bodyPr>
            <a:spAutoFit/>
          </a:bodyPr>
          <a:lstStyle/>
          <a:p>
            <a:pPr algn="ctr" eaLnBrk="0" hangingPunct="0"/>
            <a:r>
              <a:rPr lang="en-US" sz="1100" dirty="0">
                <a:solidFill>
                  <a:srgbClr val="404040"/>
                </a:solidFill>
                <a:latin typeface="Calibri" pitchFamily="34" charset="0"/>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sz="1100" dirty="0">
              <a:solidFill>
                <a:srgbClr val="404040"/>
              </a:solidFill>
              <a:latin typeface="Calibri" pitchFamily="34" charset="0"/>
            </a:endParaRPr>
          </a:p>
        </p:txBody>
      </p:sp>
      <p:sp>
        <p:nvSpPr>
          <p:cNvPr id="19459" name="Rectangle 3"/>
          <p:cNvSpPr>
            <a:spLocks noChangeArrowheads="1"/>
          </p:cNvSpPr>
          <p:nvPr/>
        </p:nvSpPr>
        <p:spPr bwMode="gray">
          <a:xfrm>
            <a:off x="455613" y="2306638"/>
            <a:ext cx="8281987" cy="2659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eaLnBrk="0" hangingPunct="0">
              <a:spcBef>
                <a:spcPts val="600"/>
              </a:spcBef>
            </a:pPr>
            <a:r>
              <a:rPr lang="en-US" sz="4000" b="1" dirty="0" smtClean="0">
                <a:solidFill>
                  <a:srgbClr val="404040"/>
                </a:solidFill>
                <a:latin typeface="Calibri" pitchFamily="34" charset="0"/>
              </a:rPr>
              <a:t>SMART Architecture:</a:t>
            </a:r>
          </a:p>
          <a:p>
            <a:pPr eaLnBrk="0" hangingPunct="0">
              <a:spcBef>
                <a:spcPts val="600"/>
              </a:spcBef>
            </a:pPr>
            <a:r>
              <a:rPr lang="en-US" sz="4000" b="1" smtClean="0">
                <a:solidFill>
                  <a:srgbClr val="404040"/>
                </a:solidFill>
                <a:latin typeface="Calibri" pitchFamily="34" charset="0"/>
              </a:rPr>
              <a:t>Application Performance</a:t>
            </a:r>
            <a:endParaRPr lang="en-US" sz="4000" b="1" dirty="0">
              <a:solidFill>
                <a:srgbClr val="404040"/>
              </a:solidFill>
              <a:latin typeface="Calibri" pitchFamily="34" charset="0"/>
            </a:endParaRPr>
          </a:p>
          <a:p>
            <a:pPr eaLnBrk="0" hangingPunct="0">
              <a:spcBef>
                <a:spcPts val="600"/>
              </a:spcBef>
            </a:pPr>
            <a:endParaRPr lang="en-US" altLang="en-US" dirty="0">
              <a:solidFill>
                <a:srgbClr val="376092"/>
              </a:solidFill>
              <a:latin typeface="Calibri" pitchFamily="34" charset="0"/>
            </a:endParaRPr>
          </a:p>
          <a:p>
            <a:pPr eaLnBrk="0" hangingPunct="0">
              <a:spcBef>
                <a:spcPts val="600"/>
              </a:spcBef>
            </a:pPr>
            <a:r>
              <a:rPr lang="en-US" altLang="en-US" b="1" dirty="0" smtClean="0">
                <a:solidFill>
                  <a:srgbClr val="7F7F7F"/>
                </a:solidFill>
                <a:latin typeface="Calibri" pitchFamily="34" charset="0"/>
              </a:rPr>
              <a:t>By: Khushboo Shah</a:t>
            </a:r>
            <a:endParaRPr lang="en-US" altLang="en-US" b="1" dirty="0">
              <a:solidFill>
                <a:srgbClr val="7F7F7F"/>
              </a:solidFill>
              <a:latin typeface="Calibri" pitchFamily="34" charset="0"/>
            </a:endParaRPr>
          </a:p>
          <a:p>
            <a:pPr eaLnBrk="0" hangingPunct="0"/>
            <a:endParaRPr lang="en-US" altLang="en-US" b="1" dirty="0" smtClean="0">
              <a:solidFill>
                <a:srgbClr val="7F7F7F"/>
              </a:solidFill>
              <a:latin typeface="Calibri" pitchFamily="34" charset="0"/>
            </a:endParaRPr>
          </a:p>
          <a:p>
            <a:pPr eaLnBrk="0" hangingPunct="0"/>
            <a:r>
              <a:rPr lang="en-US" altLang="en-US" b="1" dirty="0" smtClean="0">
                <a:solidFill>
                  <a:srgbClr val="7F7F7F"/>
                </a:solidFill>
                <a:latin typeface="Calibri" pitchFamily="34" charset="0"/>
              </a:rPr>
              <a:t>16</a:t>
            </a:r>
            <a:r>
              <a:rPr lang="en-US" altLang="en-US" b="1" baseline="30000" dirty="0" smtClean="0">
                <a:solidFill>
                  <a:srgbClr val="7F7F7F"/>
                </a:solidFill>
                <a:latin typeface="Calibri" pitchFamily="34" charset="0"/>
              </a:rPr>
              <a:t>th </a:t>
            </a:r>
            <a:r>
              <a:rPr lang="en-US" altLang="en-US" b="1" dirty="0" smtClean="0">
                <a:solidFill>
                  <a:srgbClr val="7F7F7F"/>
                </a:solidFill>
                <a:latin typeface="Calibri" pitchFamily="34" charset="0"/>
              </a:rPr>
              <a:t>February 2015</a:t>
            </a:r>
            <a:endParaRPr lang="en-US" altLang="en-US" b="1" dirty="0">
              <a:solidFill>
                <a:srgbClr val="7F7F7F"/>
              </a:solidFill>
              <a:latin typeface="Calibri" pitchFamily="34" charset="0"/>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and Design guidelines – By Focus Area (1/2)</a:t>
            </a:r>
            <a:endParaRPr lang="en-IN" dirty="0"/>
          </a:p>
        </p:txBody>
      </p:sp>
      <p:sp>
        <p:nvSpPr>
          <p:cNvPr id="14" name="Content Placeholder 2"/>
          <p:cNvSpPr txBox="1">
            <a:spLocks/>
          </p:cNvSpPr>
          <p:nvPr/>
        </p:nvSpPr>
        <p:spPr bwMode="auto">
          <a:xfrm>
            <a:off x="265525" y="731128"/>
            <a:ext cx="8148918" cy="5718576"/>
          </a:xfrm>
          <a:prstGeom prst="rect">
            <a:avLst/>
          </a:prstGeom>
          <a:noFill/>
          <a:ln w="9525">
            <a:noFill/>
            <a:miter lim="800000"/>
            <a:headEnd/>
            <a:tailEnd/>
          </a:ln>
          <a:effectLst/>
        </p:spPr>
        <p:txBody>
          <a:bodyPr/>
          <a:lstStyle/>
          <a:p>
            <a:pPr>
              <a:spcBef>
                <a:spcPts val="1200"/>
              </a:spcBef>
              <a:defRPr/>
            </a:pPr>
            <a:endParaRPr lang="en-US" dirty="0" smtClean="0">
              <a:latin typeface="+mj-lt"/>
            </a:endParaRPr>
          </a:p>
        </p:txBody>
      </p:sp>
      <p:graphicFrame>
        <p:nvGraphicFramePr>
          <p:cNvPr id="3" name="Table 2"/>
          <p:cNvGraphicFramePr>
            <a:graphicFrameLocks noGrp="1"/>
          </p:cNvGraphicFramePr>
          <p:nvPr>
            <p:extLst>
              <p:ext uri="{D42A27DB-BD31-4B8C-83A1-F6EECF244321}">
                <p14:modId xmlns:p14="http://schemas.microsoft.com/office/powerpoint/2010/main" val="404451459"/>
              </p:ext>
            </p:extLst>
          </p:nvPr>
        </p:nvGraphicFramePr>
        <p:xfrm>
          <a:off x="418525" y="823777"/>
          <a:ext cx="8234155" cy="5029200"/>
        </p:xfrm>
        <a:graphic>
          <a:graphicData uri="http://schemas.openxmlformats.org/drawingml/2006/table">
            <a:tbl>
              <a:tblPr firstRow="1" bandRow="1">
                <a:tableStyleId>{5C22544A-7EE6-4342-B048-85BDC9FD1C3A}</a:tableStyleId>
              </a:tblPr>
              <a:tblGrid>
                <a:gridCol w="4045691"/>
                <a:gridCol w="4188464"/>
              </a:tblGrid>
              <a:tr h="363562">
                <a:tc>
                  <a:txBody>
                    <a:bodyPr/>
                    <a:lstStyle/>
                    <a:p>
                      <a:r>
                        <a:rPr lang="en-US" dirty="0" smtClean="0"/>
                        <a:t>Focus Area</a:t>
                      </a:r>
                      <a:endParaRPr lang="en-US" dirty="0"/>
                    </a:p>
                  </a:txBody>
                  <a:tcPr>
                    <a:solidFill>
                      <a:schemeClr val="accent1">
                        <a:lumMod val="75000"/>
                      </a:schemeClr>
                    </a:solidFill>
                  </a:tcPr>
                </a:tc>
                <a:tc>
                  <a:txBody>
                    <a:bodyPr/>
                    <a:lstStyle/>
                    <a:p>
                      <a:r>
                        <a:rPr lang="en-US" dirty="0" smtClean="0"/>
                        <a:t>Key</a:t>
                      </a:r>
                      <a:r>
                        <a:rPr lang="en-US" baseline="0" dirty="0" smtClean="0"/>
                        <a:t> Areas for Consideration</a:t>
                      </a:r>
                      <a:endParaRPr lang="en-US" dirty="0"/>
                    </a:p>
                  </a:txBody>
                  <a:tcPr>
                    <a:solidFill>
                      <a:schemeClr val="accent1">
                        <a:lumMod val="75000"/>
                      </a:schemeClr>
                    </a:solidFill>
                  </a:tcPr>
                </a:tc>
              </a:tr>
              <a:tr h="363562">
                <a:tc>
                  <a:txBody>
                    <a:bodyPr/>
                    <a:lstStyle/>
                    <a:p>
                      <a:r>
                        <a:rPr lang="en-IN" sz="1600" kern="1200" dirty="0" smtClean="0">
                          <a:solidFill>
                            <a:schemeClr val="dk1"/>
                          </a:solidFill>
                          <a:latin typeface="+mn-lt"/>
                          <a:ea typeface="+mn-ea"/>
                          <a:cs typeface="+mn-cs"/>
                        </a:rPr>
                        <a:t>Desktop</a:t>
                      </a:r>
                      <a:r>
                        <a:rPr lang="en-IN" sz="1600" kern="1200" baseline="0" dirty="0" smtClean="0">
                          <a:solidFill>
                            <a:schemeClr val="dk1"/>
                          </a:solidFill>
                          <a:latin typeface="+mn-lt"/>
                          <a:ea typeface="+mn-ea"/>
                          <a:cs typeface="+mn-cs"/>
                        </a:rPr>
                        <a:t> applications</a:t>
                      </a:r>
                      <a:endParaRPr lang="en-US" sz="1600" dirty="0"/>
                    </a:p>
                  </a:txBody>
                  <a:tcPr>
                    <a:solidFill>
                      <a:srgbClr val="DBDBDB"/>
                    </a:solidFill>
                  </a:tcPr>
                </a:tc>
                <a:tc>
                  <a:txBody>
                    <a:bodyPr/>
                    <a:lstStyle/>
                    <a:p>
                      <a:pPr marL="285750" indent="-285750">
                        <a:buFont typeface="Arial" panose="020B0604020202020204" pitchFamily="34" charset="0"/>
                        <a:buChar char="•"/>
                      </a:pPr>
                      <a:r>
                        <a:rPr lang="en-US" sz="1600" dirty="0" smtClean="0"/>
                        <a:t>Improving UI responsiveness by performing</a:t>
                      </a:r>
                      <a:r>
                        <a:rPr lang="en-US" sz="1600" baseline="0" dirty="0" smtClean="0"/>
                        <a:t> long-running tasks asynchronously on separate threads </a:t>
                      </a:r>
                    </a:p>
                    <a:p>
                      <a:pPr marL="285750" indent="-285750">
                        <a:buFont typeface="Arial" panose="020B0604020202020204" pitchFamily="34" charset="0"/>
                        <a:buChar char="•"/>
                      </a:pPr>
                      <a:r>
                        <a:rPr lang="en-US" sz="1600" baseline="0" dirty="0" smtClean="0"/>
                        <a:t>Setting up relative priorities of operations by setting low priority tasks as background tasks improving actual and perceived performance</a:t>
                      </a:r>
                      <a:endParaRPr lang="en-US" sz="1600" dirty="0"/>
                    </a:p>
                  </a:txBody>
                  <a:tcPr>
                    <a:solidFill>
                      <a:srgbClr val="DBDBDB"/>
                    </a:solidFill>
                  </a:tcPr>
                </a:tc>
              </a:tr>
              <a:tr h="363562">
                <a:tc>
                  <a:txBody>
                    <a:bodyPr/>
                    <a:lstStyle/>
                    <a:p>
                      <a:r>
                        <a:rPr lang="en-IN" sz="1600" kern="1200" dirty="0" smtClean="0">
                          <a:solidFill>
                            <a:schemeClr val="dk1"/>
                          </a:solidFill>
                          <a:latin typeface="+mn-lt"/>
                          <a:ea typeface="+mn-ea"/>
                          <a:cs typeface="+mn-cs"/>
                        </a:rPr>
                        <a:t>Browser</a:t>
                      </a:r>
                      <a:r>
                        <a:rPr lang="en-IN" sz="1600" kern="1200" baseline="0" dirty="0" smtClean="0">
                          <a:solidFill>
                            <a:schemeClr val="dk1"/>
                          </a:solidFill>
                          <a:latin typeface="+mn-lt"/>
                          <a:ea typeface="+mn-ea"/>
                          <a:cs typeface="+mn-cs"/>
                        </a:rPr>
                        <a:t> client</a:t>
                      </a:r>
                      <a:endParaRPr lang="en-US" sz="1600" dirty="0"/>
                    </a:p>
                  </a:txBody>
                  <a:tcPr>
                    <a:solidFill>
                      <a:schemeClr val="bg1">
                        <a:lumMod val="95000"/>
                      </a:schemeClr>
                    </a:solidFill>
                  </a:tcPr>
                </a:tc>
                <a:tc>
                  <a:txBody>
                    <a:bodyPr/>
                    <a:lstStyle/>
                    <a:p>
                      <a:pPr marL="285750" indent="-285750">
                        <a:buFont typeface="Arial" panose="020B0604020202020204" pitchFamily="34" charset="0"/>
                        <a:buChar char="•"/>
                      </a:pPr>
                      <a:r>
                        <a:rPr lang="en-US" sz="1600" dirty="0" smtClean="0"/>
                        <a:t>Enforce user entry</a:t>
                      </a:r>
                      <a:r>
                        <a:rPr lang="en-US" sz="1600" baseline="0" dirty="0" smtClean="0"/>
                        <a:t> for specific search criteria reducing server round trips and high volume data processing</a:t>
                      </a:r>
                    </a:p>
                    <a:p>
                      <a:pPr marL="285750" indent="-285750">
                        <a:buFont typeface="Arial" panose="020B0604020202020204" pitchFamily="34" charset="0"/>
                        <a:buChar char="•"/>
                      </a:pPr>
                      <a:r>
                        <a:rPr lang="en-US" sz="1600" baseline="0" dirty="0" smtClean="0"/>
                        <a:t>Implement client side validations</a:t>
                      </a:r>
                    </a:p>
                    <a:p>
                      <a:pPr marL="285750" indent="-285750">
                        <a:buFont typeface="Arial" panose="020B0604020202020204" pitchFamily="34" charset="0"/>
                        <a:buChar char="•"/>
                      </a:pPr>
                      <a:r>
                        <a:rPr lang="en-US" sz="1600" baseline="0" dirty="0" smtClean="0"/>
                        <a:t>Minimize image size and number of images</a:t>
                      </a:r>
                    </a:p>
                    <a:p>
                      <a:pPr marL="285750" indent="-285750">
                        <a:buFont typeface="Arial" panose="020B0604020202020204" pitchFamily="34" charset="0"/>
                        <a:buChar char="•"/>
                      </a:pPr>
                      <a:r>
                        <a:rPr lang="en-US" sz="1600" baseline="0" dirty="0" smtClean="0"/>
                        <a:t>Display progress bar for long-running operations</a:t>
                      </a:r>
                      <a:endParaRPr lang="en-US" sz="1600" dirty="0"/>
                    </a:p>
                  </a:txBody>
                  <a:tcPr>
                    <a:solidFill>
                      <a:schemeClr val="bg1">
                        <a:lumMod val="95000"/>
                      </a:schemeClr>
                    </a:solidFill>
                  </a:tcPr>
                </a:tc>
              </a:tr>
              <a:tr h="363562">
                <a:tc>
                  <a:txBody>
                    <a:bodyPr/>
                    <a:lstStyle/>
                    <a:p>
                      <a:r>
                        <a:rPr lang="en-IN" sz="1600" kern="1200" dirty="0" smtClean="0">
                          <a:solidFill>
                            <a:schemeClr val="dk1"/>
                          </a:solidFill>
                          <a:latin typeface="+mn-lt"/>
                          <a:ea typeface="+mn-ea"/>
                          <a:cs typeface="+mn-cs"/>
                        </a:rPr>
                        <a:t>Web layer</a:t>
                      </a:r>
                      <a:endParaRPr lang="en-US" sz="1600" dirty="0"/>
                    </a:p>
                  </a:txBody>
                  <a:tcPr>
                    <a:solidFill>
                      <a:srgbClr val="DBDBDB"/>
                    </a:solidFill>
                  </a:tcPr>
                </a:tc>
                <a:tc>
                  <a:txBody>
                    <a:bodyPr/>
                    <a:lstStyle/>
                    <a:p>
                      <a:pPr marL="285750" indent="-285750">
                        <a:buFont typeface="Arial" panose="020B0604020202020204" pitchFamily="34" charset="0"/>
                        <a:buChar char="•"/>
                      </a:pPr>
                      <a:r>
                        <a:rPr lang="en-US" sz="1600" dirty="0" smtClean="0"/>
                        <a:t>Consider state management implications</a:t>
                      </a:r>
                    </a:p>
                    <a:p>
                      <a:pPr marL="285750" indent="-285750">
                        <a:buFont typeface="Arial" panose="020B0604020202020204" pitchFamily="34" charset="0"/>
                        <a:buChar char="•"/>
                      </a:pPr>
                      <a:r>
                        <a:rPr lang="en-US" sz="1600" dirty="0" smtClean="0"/>
                        <a:t>Consider</a:t>
                      </a:r>
                      <a:r>
                        <a:rPr lang="en-US" sz="1600" baseline="0" dirty="0" smtClean="0"/>
                        <a:t> how the output is built w.r.t data retrieval, data formatting, streaming to the client</a:t>
                      </a:r>
                    </a:p>
                    <a:p>
                      <a:pPr marL="285750" indent="-285750">
                        <a:buFont typeface="Arial" panose="020B0604020202020204" pitchFamily="34" charset="0"/>
                        <a:buChar char="•"/>
                      </a:pPr>
                      <a:r>
                        <a:rPr lang="en-US" sz="1600" baseline="0" dirty="0" smtClean="0"/>
                        <a:t>Implement data paging</a:t>
                      </a:r>
                      <a:endParaRPr lang="en-US" sz="1600" dirty="0"/>
                    </a:p>
                  </a:txBody>
                  <a:tcPr>
                    <a:solidFill>
                      <a:srgbClr val="DBDBDB"/>
                    </a:solidFill>
                  </a:tcPr>
                </a:tc>
              </a:tr>
            </a:tbl>
          </a:graphicData>
        </a:graphic>
      </p:graphicFrame>
    </p:spTree>
    <p:extLst>
      <p:ext uri="{BB962C8B-B14F-4D97-AF65-F5344CB8AC3E}">
        <p14:creationId xmlns:p14="http://schemas.microsoft.com/office/powerpoint/2010/main" val="1151536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and Design </a:t>
            </a:r>
            <a:r>
              <a:rPr lang="en-US" dirty="0"/>
              <a:t>guidelines – By Focus Area </a:t>
            </a:r>
            <a:r>
              <a:rPr lang="en-US" dirty="0" smtClean="0"/>
              <a:t>(2/2</a:t>
            </a:r>
            <a:r>
              <a:rPr lang="en-US" dirty="0"/>
              <a:t>)</a:t>
            </a:r>
            <a:endParaRPr lang="en-IN" dirty="0"/>
          </a:p>
        </p:txBody>
      </p:sp>
      <p:sp>
        <p:nvSpPr>
          <p:cNvPr id="14" name="Content Placeholder 2"/>
          <p:cNvSpPr txBox="1">
            <a:spLocks/>
          </p:cNvSpPr>
          <p:nvPr/>
        </p:nvSpPr>
        <p:spPr bwMode="auto">
          <a:xfrm>
            <a:off x="265525" y="731128"/>
            <a:ext cx="8148918" cy="5718576"/>
          </a:xfrm>
          <a:prstGeom prst="rect">
            <a:avLst/>
          </a:prstGeom>
          <a:noFill/>
          <a:ln w="9525">
            <a:noFill/>
            <a:miter lim="800000"/>
            <a:headEnd/>
            <a:tailEnd/>
          </a:ln>
          <a:effectLst/>
        </p:spPr>
        <p:txBody>
          <a:bodyPr/>
          <a:lstStyle/>
          <a:p>
            <a:pPr>
              <a:spcBef>
                <a:spcPts val="1200"/>
              </a:spcBef>
              <a:defRPr/>
            </a:pPr>
            <a:endParaRPr lang="en-US" dirty="0" smtClean="0">
              <a:latin typeface="+mj-lt"/>
            </a:endParaRPr>
          </a:p>
        </p:txBody>
      </p:sp>
      <p:graphicFrame>
        <p:nvGraphicFramePr>
          <p:cNvPr id="3" name="Table 2"/>
          <p:cNvGraphicFramePr>
            <a:graphicFrameLocks noGrp="1"/>
          </p:cNvGraphicFramePr>
          <p:nvPr>
            <p:extLst>
              <p:ext uri="{D42A27DB-BD31-4B8C-83A1-F6EECF244321}">
                <p14:modId xmlns:p14="http://schemas.microsoft.com/office/powerpoint/2010/main" val="498120710"/>
              </p:ext>
            </p:extLst>
          </p:nvPr>
        </p:nvGraphicFramePr>
        <p:xfrm>
          <a:off x="418525" y="823777"/>
          <a:ext cx="8234155" cy="5364480"/>
        </p:xfrm>
        <a:graphic>
          <a:graphicData uri="http://schemas.openxmlformats.org/drawingml/2006/table">
            <a:tbl>
              <a:tblPr firstRow="1" bandRow="1">
                <a:tableStyleId>{5C22544A-7EE6-4342-B048-85BDC9FD1C3A}</a:tableStyleId>
              </a:tblPr>
              <a:tblGrid>
                <a:gridCol w="4045691"/>
                <a:gridCol w="4188464"/>
              </a:tblGrid>
              <a:tr h="363562">
                <a:tc>
                  <a:txBody>
                    <a:bodyPr/>
                    <a:lstStyle/>
                    <a:p>
                      <a:r>
                        <a:rPr lang="en-US" dirty="0" smtClean="0"/>
                        <a:t>Focus Area</a:t>
                      </a:r>
                      <a:endParaRPr lang="en-US" dirty="0"/>
                    </a:p>
                  </a:txBody>
                  <a:tcPr>
                    <a:solidFill>
                      <a:schemeClr val="accent1">
                        <a:lumMod val="75000"/>
                      </a:schemeClr>
                    </a:solidFill>
                  </a:tcPr>
                </a:tc>
                <a:tc>
                  <a:txBody>
                    <a:bodyPr/>
                    <a:lstStyle/>
                    <a:p>
                      <a:r>
                        <a:rPr lang="en-US" dirty="0" smtClean="0"/>
                        <a:t>Key</a:t>
                      </a:r>
                      <a:r>
                        <a:rPr lang="en-US" baseline="0" dirty="0" smtClean="0"/>
                        <a:t> Areas for Consideration</a:t>
                      </a:r>
                      <a:endParaRPr lang="en-US" dirty="0"/>
                    </a:p>
                  </a:txBody>
                  <a:tcPr>
                    <a:solidFill>
                      <a:schemeClr val="accent1">
                        <a:lumMod val="75000"/>
                      </a:schemeClr>
                    </a:solidFill>
                  </a:tcPr>
                </a:tc>
              </a:tr>
              <a:tr h="363562">
                <a:tc>
                  <a:txBody>
                    <a:bodyPr/>
                    <a:lstStyle/>
                    <a:p>
                      <a:r>
                        <a:rPr lang="en-IN" sz="1600" kern="1200" dirty="0" smtClean="0">
                          <a:solidFill>
                            <a:schemeClr val="dk1"/>
                          </a:solidFill>
                          <a:latin typeface="+mn-lt"/>
                          <a:ea typeface="+mn-ea"/>
                          <a:cs typeface="+mn-cs"/>
                        </a:rPr>
                        <a:t>Business Layer</a:t>
                      </a:r>
                      <a:endParaRPr lang="en-US" sz="1600" dirty="0"/>
                    </a:p>
                  </a:txBody>
                  <a:tcPr>
                    <a:solidFill>
                      <a:srgbClr val="DBDBDB"/>
                    </a:solidFill>
                  </a:tcPr>
                </a:tc>
                <a:tc>
                  <a:txBody>
                    <a:bodyPr/>
                    <a:lstStyle/>
                    <a:p>
                      <a:pPr marL="285750" indent="-285750">
                        <a:buFont typeface="Arial" panose="020B0604020202020204" pitchFamily="34" charset="0"/>
                        <a:buChar char="•"/>
                      </a:pPr>
                      <a:r>
                        <a:rPr lang="en-US" sz="1600" dirty="0" smtClean="0"/>
                        <a:t>Instrument the code to gather custom health</a:t>
                      </a:r>
                      <a:r>
                        <a:rPr lang="en-US" sz="1600" baseline="0" dirty="0" smtClean="0"/>
                        <a:t> and performance data</a:t>
                      </a:r>
                    </a:p>
                    <a:p>
                      <a:pPr marL="285750" indent="-285750">
                        <a:buFont typeface="Arial" panose="020B0604020202020204" pitchFamily="34" charset="0"/>
                        <a:buChar char="•"/>
                      </a:pPr>
                      <a:r>
                        <a:rPr lang="en-US" sz="1600" baseline="0" dirty="0" smtClean="0"/>
                        <a:t>Prefer a stateless design</a:t>
                      </a:r>
                    </a:p>
                    <a:p>
                      <a:pPr marL="285750" indent="-285750">
                        <a:buFont typeface="Arial" panose="020B0604020202020204" pitchFamily="34" charset="0"/>
                        <a:buChar char="•"/>
                      </a:pPr>
                      <a:r>
                        <a:rPr lang="en-US" sz="1600" baseline="0" dirty="0" smtClean="0"/>
                        <a:t>Free shared resources as soon as possible</a:t>
                      </a:r>
                      <a:endParaRPr lang="en-US" sz="1600" dirty="0"/>
                    </a:p>
                  </a:txBody>
                  <a:tcPr>
                    <a:solidFill>
                      <a:srgbClr val="DBDBDB"/>
                    </a:solidFill>
                  </a:tcPr>
                </a:tc>
              </a:tr>
              <a:tr h="363562">
                <a:tc>
                  <a:txBody>
                    <a:bodyPr/>
                    <a:lstStyle/>
                    <a:p>
                      <a:r>
                        <a:rPr lang="en-IN" sz="1600" kern="1200" dirty="0" smtClean="0">
                          <a:solidFill>
                            <a:schemeClr val="dk1"/>
                          </a:solidFill>
                          <a:latin typeface="+mn-lt"/>
                          <a:ea typeface="+mn-ea"/>
                          <a:cs typeface="+mn-cs"/>
                        </a:rPr>
                        <a:t>Data Access Layer</a:t>
                      </a:r>
                      <a:endParaRPr lang="en-US" sz="1600" dirty="0"/>
                    </a:p>
                  </a:txBody>
                  <a:tcPr>
                    <a:solidFill>
                      <a:schemeClr val="bg1">
                        <a:lumMod val="95000"/>
                      </a:schemeClr>
                    </a:solidFill>
                  </a:tcPr>
                </a:tc>
                <a:tc>
                  <a:txBody>
                    <a:bodyPr/>
                    <a:lstStyle/>
                    <a:p>
                      <a:pPr marL="285750" indent="-285750">
                        <a:buFont typeface="Arial" panose="020B0604020202020204" pitchFamily="34" charset="0"/>
                        <a:buChar char="•"/>
                      </a:pPr>
                      <a:r>
                        <a:rPr lang="en-US" sz="1600" dirty="0" smtClean="0"/>
                        <a:t>Resource</a:t>
                      </a:r>
                      <a:r>
                        <a:rPr lang="en-US" sz="1600" baseline="0" dirty="0" smtClean="0"/>
                        <a:t> throttling</a:t>
                      </a:r>
                    </a:p>
                    <a:p>
                      <a:pPr marL="285750" indent="-285750">
                        <a:buFont typeface="Arial" panose="020B0604020202020204" pitchFamily="34" charset="0"/>
                        <a:buChar char="•"/>
                      </a:pPr>
                      <a:r>
                        <a:rPr lang="en-US" sz="1600" dirty="0" smtClean="0"/>
                        <a:t>Establishing connection to database using service account for scalability</a:t>
                      </a:r>
                    </a:p>
                    <a:p>
                      <a:pPr marL="285750" indent="-285750">
                        <a:buFont typeface="Arial" panose="020B0604020202020204" pitchFamily="34" charset="0"/>
                        <a:buChar char="•"/>
                      </a:pPr>
                      <a:r>
                        <a:rPr lang="en-US" sz="1600" dirty="0" smtClean="0"/>
                        <a:t>Separate</a:t>
                      </a:r>
                      <a:r>
                        <a:rPr lang="en-US" sz="1600" baseline="0" dirty="0" smtClean="0"/>
                        <a:t> read-inly and transactional requests</a:t>
                      </a:r>
                    </a:p>
                    <a:p>
                      <a:pPr marL="285750" indent="-285750">
                        <a:buFont typeface="Arial" panose="020B0604020202020204" pitchFamily="34" charset="0"/>
                        <a:buChar char="•"/>
                      </a:pPr>
                      <a:r>
                        <a:rPr lang="en-US" sz="1600" baseline="0" dirty="0" smtClean="0"/>
                        <a:t>Avoid unnecessary data returns</a:t>
                      </a:r>
                      <a:endParaRPr lang="en-US" sz="1600" dirty="0"/>
                    </a:p>
                  </a:txBody>
                  <a:tcPr>
                    <a:solidFill>
                      <a:schemeClr val="bg1">
                        <a:lumMod val="95000"/>
                      </a:schemeClr>
                    </a:solidFill>
                  </a:tcPr>
                </a:tc>
              </a:tr>
              <a:tr h="363562">
                <a:tc>
                  <a:txBody>
                    <a:bodyPr/>
                    <a:lstStyle/>
                    <a:p>
                      <a:r>
                        <a:rPr lang="en-US" sz="1600" dirty="0" smtClean="0"/>
                        <a:t>Deployment</a:t>
                      </a:r>
                      <a:endParaRPr lang="en-US" sz="1600" dirty="0"/>
                    </a:p>
                  </a:txBody>
                  <a:tcPr>
                    <a:solidFill>
                      <a:srgbClr val="DBDBDB"/>
                    </a:solidFill>
                  </a:tcPr>
                </a:tc>
                <a:tc>
                  <a:txBody>
                    <a:bodyPr/>
                    <a:lstStyle/>
                    <a:p>
                      <a:pPr marL="285750" indent="-285750">
                        <a:buFont typeface="Arial" panose="020B0604020202020204" pitchFamily="34" charset="0"/>
                        <a:buChar char="•"/>
                      </a:pPr>
                      <a:r>
                        <a:rPr lang="en-US" sz="1600" dirty="0" smtClean="0"/>
                        <a:t>Evaluate distributed</a:t>
                      </a:r>
                      <a:r>
                        <a:rPr lang="en-US" sz="1600" baseline="0" dirty="0" smtClean="0"/>
                        <a:t> vs non-distributed deployment architectures</a:t>
                      </a:r>
                    </a:p>
                    <a:p>
                      <a:pPr marL="285750" indent="-285750">
                        <a:buFont typeface="Arial" panose="020B0604020202020204" pitchFamily="34" charset="0"/>
                        <a:buChar char="•"/>
                      </a:pPr>
                      <a:r>
                        <a:rPr lang="en-US" sz="1600" baseline="0" dirty="0" smtClean="0"/>
                        <a:t>Identify constraints and assumptions early</a:t>
                      </a:r>
                    </a:p>
                    <a:p>
                      <a:pPr marL="285750" indent="-285750">
                        <a:buFont typeface="Arial" panose="020B0604020202020204" pitchFamily="34" charset="0"/>
                        <a:buChar char="•"/>
                      </a:pPr>
                      <a:r>
                        <a:rPr lang="en-US" sz="1600" baseline="0" dirty="0" smtClean="0"/>
                        <a:t>Evaluate server affinity</a:t>
                      </a:r>
                    </a:p>
                    <a:p>
                      <a:pPr marL="285750" indent="-285750">
                        <a:buFont typeface="Arial" panose="020B0604020202020204" pitchFamily="34" charset="0"/>
                        <a:buChar char="•"/>
                      </a:pPr>
                      <a:r>
                        <a:rPr lang="en-US" sz="1600" baseline="0" dirty="0" smtClean="0"/>
                        <a:t>Do not remote application logic unless there is a need to do so</a:t>
                      </a:r>
                    </a:p>
                  </a:txBody>
                  <a:tcPr>
                    <a:solidFill>
                      <a:srgbClr val="DBDBDB"/>
                    </a:solidFill>
                  </a:tcPr>
                </a:tc>
              </a:tr>
              <a:tr h="363562">
                <a:tc>
                  <a:txBody>
                    <a:bodyPr/>
                    <a:lstStyle/>
                    <a:p>
                      <a:r>
                        <a:rPr lang="en-US" sz="1600" dirty="0" smtClean="0"/>
                        <a:t>Scalability</a:t>
                      </a:r>
                      <a:endParaRPr lang="en-US" sz="1600" dirty="0"/>
                    </a:p>
                  </a:txBody>
                  <a:tcPr>
                    <a:solidFill>
                      <a:schemeClr val="bg1">
                        <a:lumMod val="95000"/>
                      </a:schemeClr>
                    </a:solidFill>
                  </a:tcPr>
                </a:tc>
                <a:tc>
                  <a:txBody>
                    <a:bodyPr/>
                    <a:lstStyle/>
                    <a:p>
                      <a:pPr marL="285750" indent="-285750">
                        <a:buFont typeface="Arial" panose="020B0604020202020204" pitchFamily="34" charset="0"/>
                        <a:buChar char="•"/>
                      </a:pPr>
                      <a:r>
                        <a:rPr lang="en-US" sz="1600" dirty="0" smtClean="0"/>
                        <a:t>Need to support scale out vs scale</a:t>
                      </a:r>
                      <a:r>
                        <a:rPr lang="en-US" sz="1600" baseline="0" dirty="0" smtClean="0"/>
                        <a:t> up</a:t>
                      </a:r>
                    </a:p>
                    <a:p>
                      <a:pPr marL="285750" indent="-285750">
                        <a:buFont typeface="Arial" panose="020B0604020202020204" pitchFamily="34" charset="0"/>
                        <a:buChar char="•"/>
                      </a:pPr>
                      <a:r>
                        <a:rPr lang="en-US" sz="1600" baseline="0" dirty="0" smtClean="0"/>
                        <a:t>Determine design implications and tradeoffs</a:t>
                      </a:r>
                    </a:p>
                    <a:p>
                      <a:pPr marL="285750" indent="-285750">
                        <a:buFont typeface="Arial" panose="020B0604020202020204" pitchFamily="34" charset="0"/>
                        <a:buChar char="•"/>
                      </a:pPr>
                      <a:r>
                        <a:rPr lang="en-US" sz="1600" baseline="0" dirty="0" smtClean="0"/>
                        <a:t>Database partitioning at design time</a:t>
                      </a:r>
                      <a:endParaRPr lang="en-US" sz="1600" dirty="0"/>
                    </a:p>
                  </a:txBody>
                  <a:tcPr>
                    <a:solidFill>
                      <a:schemeClr val="bg1">
                        <a:lumMod val="95000"/>
                      </a:schemeClr>
                    </a:solidFill>
                  </a:tcPr>
                </a:tc>
              </a:tr>
            </a:tbl>
          </a:graphicData>
        </a:graphic>
      </p:graphicFrame>
    </p:spTree>
    <p:extLst>
      <p:ext uri="{BB962C8B-B14F-4D97-AF65-F5344CB8AC3E}">
        <p14:creationId xmlns:p14="http://schemas.microsoft.com/office/powerpoint/2010/main" val="26925972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47479" y="2663237"/>
            <a:ext cx="6275294" cy="337216"/>
          </a:xfrm>
          <a:prstGeom prst="rect">
            <a:avLst/>
          </a:prstGeom>
          <a:solidFill>
            <a:schemeClr val="tx2">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solidFill>
                <a:prstClr val="white"/>
              </a:solidFill>
            </a:endParaRPr>
          </a:p>
        </p:txBody>
      </p:sp>
      <p:sp>
        <p:nvSpPr>
          <p:cNvPr id="20483" name="Title 1"/>
          <p:cNvSpPr>
            <a:spLocks noGrp="1"/>
          </p:cNvSpPr>
          <p:nvPr>
            <p:ph type="title"/>
          </p:nvPr>
        </p:nvSpPr>
        <p:spPr/>
        <p:txBody>
          <a:bodyPr/>
          <a:lstStyle/>
          <a:p>
            <a:pPr eaLnBrk="1" hangingPunct="1"/>
            <a:r>
              <a:rPr lang="en-US" dirty="0" smtClean="0">
                <a:solidFill>
                  <a:srgbClr val="404040"/>
                </a:solidFill>
              </a:rPr>
              <a:t>Agenda</a:t>
            </a:r>
            <a:endParaRPr lang="en-IN" dirty="0" smtClean="0">
              <a:solidFill>
                <a:srgbClr val="404040"/>
              </a:solidFill>
            </a:endParaRPr>
          </a:p>
        </p:txBody>
      </p:sp>
      <p:sp>
        <p:nvSpPr>
          <p:cNvPr id="20484" name="Text Placeholder 2"/>
          <p:cNvSpPr>
            <a:spLocks noGrp="1"/>
          </p:cNvSpPr>
          <p:nvPr>
            <p:ph type="body" sz="quarter" idx="10"/>
          </p:nvPr>
        </p:nvSpPr>
        <p:spPr>
          <a:xfrm>
            <a:off x="1299879" y="835928"/>
            <a:ext cx="6351495" cy="5387449"/>
          </a:xfrm>
        </p:spPr>
        <p:txBody>
          <a:bodyPr>
            <a:noAutofit/>
          </a:bodyPr>
          <a:lstStyle/>
          <a:p>
            <a:pPr marL="398463" indent="-398463">
              <a:lnSpc>
                <a:spcPct val="90000"/>
              </a:lnSpc>
              <a:spcBef>
                <a:spcPts val="400"/>
              </a:spcBef>
              <a:spcAft>
                <a:spcPts val="400"/>
              </a:spcAft>
            </a:pPr>
            <a:r>
              <a:rPr lang="en-US" sz="2000" dirty="0" smtClean="0">
                <a:solidFill>
                  <a:schemeClr val="tx1"/>
                </a:solidFill>
              </a:rPr>
              <a:t>Introduction</a:t>
            </a:r>
          </a:p>
          <a:p>
            <a:pPr marL="398463" indent="-398463">
              <a:lnSpc>
                <a:spcPct val="90000"/>
              </a:lnSpc>
              <a:spcBef>
                <a:spcPts val="400"/>
              </a:spcBef>
              <a:spcAft>
                <a:spcPts val="400"/>
              </a:spcAft>
            </a:pPr>
            <a:r>
              <a:rPr lang="en-US" sz="2000" dirty="0" smtClean="0">
                <a:solidFill>
                  <a:schemeClr val="tx1"/>
                </a:solidFill>
              </a:rPr>
              <a:t>Performance engineering and SDLC</a:t>
            </a:r>
          </a:p>
          <a:p>
            <a:pPr marL="398463" indent="-398463">
              <a:lnSpc>
                <a:spcPct val="90000"/>
              </a:lnSpc>
              <a:spcBef>
                <a:spcPts val="400"/>
              </a:spcBef>
              <a:spcAft>
                <a:spcPts val="400"/>
              </a:spcAft>
            </a:pPr>
            <a:r>
              <a:rPr lang="en-US" sz="2000" dirty="0" smtClean="0">
                <a:solidFill>
                  <a:schemeClr val="tx1"/>
                </a:solidFill>
              </a:rPr>
              <a:t>Architecture and Design Guidelines</a:t>
            </a:r>
          </a:p>
          <a:p>
            <a:pPr marL="798513" lvl="1" indent="-398463">
              <a:lnSpc>
                <a:spcPct val="90000"/>
              </a:lnSpc>
              <a:spcBef>
                <a:spcPts val="400"/>
              </a:spcBef>
              <a:spcAft>
                <a:spcPts val="400"/>
              </a:spcAft>
              <a:buFont typeface="Wingdings" panose="05000000000000000000" pitchFamily="2" charset="2"/>
              <a:buChar char="§"/>
            </a:pPr>
            <a:r>
              <a:rPr lang="en-US" sz="1800" dirty="0" smtClean="0">
                <a:solidFill>
                  <a:schemeClr val="tx1"/>
                </a:solidFill>
              </a:rPr>
              <a:t>By category</a:t>
            </a:r>
          </a:p>
          <a:p>
            <a:pPr marL="798513" lvl="1" indent="-398463">
              <a:lnSpc>
                <a:spcPct val="90000"/>
              </a:lnSpc>
              <a:spcBef>
                <a:spcPts val="400"/>
              </a:spcBef>
              <a:spcAft>
                <a:spcPts val="400"/>
              </a:spcAft>
              <a:buFont typeface="Wingdings" panose="05000000000000000000" pitchFamily="2" charset="2"/>
              <a:buChar char="§"/>
            </a:pPr>
            <a:r>
              <a:rPr lang="en-US" sz="1800" dirty="0" smtClean="0">
                <a:solidFill>
                  <a:schemeClr val="tx1"/>
                </a:solidFill>
              </a:rPr>
              <a:t>By layer or focus area</a:t>
            </a:r>
          </a:p>
          <a:p>
            <a:pPr marL="398463" indent="-398463">
              <a:lnSpc>
                <a:spcPct val="90000"/>
              </a:lnSpc>
              <a:spcBef>
                <a:spcPts val="400"/>
              </a:spcBef>
              <a:spcAft>
                <a:spcPts val="400"/>
              </a:spcAft>
            </a:pPr>
            <a:r>
              <a:rPr lang="en-US" sz="2000" dirty="0" smtClean="0">
                <a:solidFill>
                  <a:schemeClr val="tx1"/>
                </a:solidFill>
              </a:rPr>
              <a:t>Coding guidelines</a:t>
            </a:r>
          </a:p>
          <a:p>
            <a:pPr marL="798513" lvl="1" indent="-398463">
              <a:lnSpc>
                <a:spcPct val="90000"/>
              </a:lnSpc>
              <a:spcBef>
                <a:spcPts val="400"/>
              </a:spcBef>
              <a:spcAft>
                <a:spcPts val="400"/>
              </a:spcAft>
              <a:buFont typeface="Wingdings" panose="05000000000000000000" pitchFamily="2" charset="2"/>
              <a:buChar char="§"/>
            </a:pPr>
            <a:r>
              <a:rPr lang="en-US" sz="1800" dirty="0" smtClean="0">
                <a:solidFill>
                  <a:schemeClr val="tx1"/>
                </a:solidFill>
              </a:rPr>
              <a:t>.NET guidelines</a:t>
            </a:r>
          </a:p>
          <a:p>
            <a:pPr marL="798513" lvl="1" indent="-398463">
              <a:lnSpc>
                <a:spcPct val="90000"/>
              </a:lnSpc>
              <a:spcBef>
                <a:spcPts val="400"/>
              </a:spcBef>
              <a:spcAft>
                <a:spcPts val="400"/>
              </a:spcAft>
              <a:buFont typeface="Wingdings" panose="05000000000000000000" pitchFamily="2" charset="2"/>
              <a:buChar char="§"/>
            </a:pPr>
            <a:r>
              <a:rPr lang="en-US" sz="1800" dirty="0" smtClean="0">
                <a:solidFill>
                  <a:schemeClr val="tx1"/>
                </a:solidFill>
              </a:rPr>
              <a:t>Java guidelines</a:t>
            </a:r>
          </a:p>
          <a:p>
            <a:pPr marL="398463" indent="-398463">
              <a:lnSpc>
                <a:spcPct val="90000"/>
              </a:lnSpc>
              <a:spcBef>
                <a:spcPts val="400"/>
              </a:spcBef>
              <a:spcAft>
                <a:spcPts val="400"/>
              </a:spcAft>
            </a:pPr>
            <a:r>
              <a:rPr lang="en-US" sz="2000" dirty="0" smtClean="0">
                <a:solidFill>
                  <a:schemeClr val="tx1"/>
                </a:solidFill>
              </a:rPr>
              <a:t>Application Performance Profiling</a:t>
            </a:r>
          </a:p>
          <a:p>
            <a:pPr marL="798513" lvl="1" indent="-398463">
              <a:lnSpc>
                <a:spcPct val="90000"/>
              </a:lnSpc>
              <a:spcBef>
                <a:spcPts val="400"/>
              </a:spcBef>
              <a:spcAft>
                <a:spcPts val="400"/>
              </a:spcAft>
              <a:buFont typeface="Wingdings" panose="05000000000000000000" pitchFamily="2" charset="2"/>
              <a:buChar char="§"/>
            </a:pPr>
            <a:r>
              <a:rPr lang="en-US" sz="1800" dirty="0" smtClean="0">
                <a:solidFill>
                  <a:schemeClr val="tx1"/>
                </a:solidFill>
              </a:rPr>
              <a:t>Introduction</a:t>
            </a:r>
          </a:p>
          <a:p>
            <a:pPr marL="798513" lvl="1" indent="-398463">
              <a:lnSpc>
                <a:spcPct val="90000"/>
              </a:lnSpc>
              <a:spcBef>
                <a:spcPts val="400"/>
              </a:spcBef>
              <a:spcAft>
                <a:spcPts val="400"/>
              </a:spcAft>
              <a:buFont typeface="Wingdings" panose="05000000000000000000" pitchFamily="2" charset="2"/>
              <a:buChar char="§"/>
            </a:pPr>
            <a:r>
              <a:rPr lang="en-US" sz="1800" dirty="0" smtClean="0">
                <a:solidFill>
                  <a:schemeClr val="tx1"/>
                </a:solidFill>
              </a:rPr>
              <a:t>Analysis</a:t>
            </a:r>
          </a:p>
          <a:p>
            <a:pPr marL="398463" indent="-398463">
              <a:lnSpc>
                <a:spcPct val="90000"/>
              </a:lnSpc>
              <a:spcBef>
                <a:spcPts val="400"/>
              </a:spcBef>
              <a:spcAft>
                <a:spcPts val="400"/>
              </a:spcAft>
            </a:pPr>
            <a:r>
              <a:rPr lang="en-US" sz="2000" dirty="0" smtClean="0">
                <a:solidFill>
                  <a:schemeClr val="tx1"/>
                </a:solidFill>
              </a:rPr>
              <a:t>Application Performance Testing</a:t>
            </a:r>
          </a:p>
          <a:p>
            <a:pPr marL="798513" lvl="1" indent="-398463">
              <a:lnSpc>
                <a:spcPct val="90000"/>
              </a:lnSpc>
              <a:spcBef>
                <a:spcPts val="400"/>
              </a:spcBef>
              <a:spcAft>
                <a:spcPts val="400"/>
              </a:spcAft>
              <a:buFont typeface="Wingdings" panose="05000000000000000000" pitchFamily="2" charset="2"/>
              <a:buChar char="§"/>
            </a:pPr>
            <a:r>
              <a:rPr lang="en-US" sz="1800" dirty="0" smtClean="0">
                <a:solidFill>
                  <a:schemeClr val="tx1"/>
                </a:solidFill>
              </a:rPr>
              <a:t>Introduction</a:t>
            </a:r>
          </a:p>
          <a:p>
            <a:pPr marL="798513" lvl="1" indent="-398463">
              <a:lnSpc>
                <a:spcPct val="90000"/>
              </a:lnSpc>
              <a:spcBef>
                <a:spcPts val="400"/>
              </a:spcBef>
              <a:spcAft>
                <a:spcPts val="400"/>
              </a:spcAft>
              <a:buFont typeface="Wingdings" panose="05000000000000000000" pitchFamily="2" charset="2"/>
              <a:buChar char="§"/>
            </a:pPr>
            <a:r>
              <a:rPr lang="en-US" sz="1800" dirty="0" smtClean="0">
                <a:solidFill>
                  <a:schemeClr val="tx1"/>
                </a:solidFill>
              </a:rPr>
              <a:t>Types of Performance Testing</a:t>
            </a:r>
          </a:p>
          <a:p>
            <a:pPr marL="398463" indent="-398463">
              <a:lnSpc>
                <a:spcPct val="90000"/>
              </a:lnSpc>
              <a:spcBef>
                <a:spcPts val="400"/>
              </a:spcBef>
              <a:spcAft>
                <a:spcPts val="400"/>
              </a:spcAft>
            </a:pPr>
            <a:r>
              <a:rPr lang="en-US" sz="2000" dirty="0" smtClean="0">
                <a:solidFill>
                  <a:schemeClr val="tx1"/>
                </a:solidFill>
              </a:rPr>
              <a:t>Application Performance Monitoring</a:t>
            </a:r>
          </a:p>
        </p:txBody>
      </p:sp>
    </p:spTree>
    <p:extLst>
      <p:ext uri="{BB962C8B-B14F-4D97-AF65-F5344CB8AC3E}">
        <p14:creationId xmlns:p14="http://schemas.microsoft.com/office/powerpoint/2010/main" val="3929699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Guidelines – .NET (1/3)</a:t>
            </a:r>
            <a:endParaRPr lang="en-IN" dirty="0"/>
          </a:p>
        </p:txBody>
      </p:sp>
      <p:sp>
        <p:nvSpPr>
          <p:cNvPr id="5" name="Rectangle 31"/>
          <p:cNvSpPr>
            <a:spLocks noChangeArrowheads="1"/>
          </p:cNvSpPr>
          <p:nvPr/>
        </p:nvSpPr>
        <p:spPr bwMode="auto">
          <a:xfrm>
            <a:off x="2423608" y="1982422"/>
            <a:ext cx="5760720" cy="1575816"/>
          </a:xfrm>
          <a:prstGeom prst="rect">
            <a:avLst/>
          </a:prstGeom>
          <a:noFill/>
          <a:ln w="9525">
            <a:noFill/>
            <a:miter lim="800000"/>
            <a:headEnd/>
            <a:tailEnd/>
          </a:ln>
        </p:spPr>
        <p:txBody>
          <a:bodyPr wrap="square" anchor="ctr" anchorCtr="0">
            <a:spAutoFit/>
          </a:bodyPr>
          <a:lstStyle/>
          <a:p>
            <a:pPr marL="177800" indent="-177800" eaLnBrk="0" hangingPunct="0">
              <a:lnSpc>
                <a:spcPct val="90000"/>
              </a:lnSpc>
              <a:spcBef>
                <a:spcPts val="0"/>
              </a:spcBef>
              <a:spcAft>
                <a:spcPts val="300"/>
              </a:spcAft>
              <a:buFont typeface="Wingdings" panose="05000000000000000000" pitchFamily="2" charset="2"/>
              <a:buChar char="§"/>
            </a:pPr>
            <a:r>
              <a:rPr lang="en-US" sz="1600" dirty="0">
                <a:latin typeface="+mn-lt"/>
              </a:rPr>
              <a:t> Avoid calling </a:t>
            </a:r>
            <a:r>
              <a:rPr lang="en-US" sz="1600" b="1" dirty="0" err="1" smtClean="0">
                <a:latin typeface="+mn-lt"/>
              </a:rPr>
              <a:t>GC.Collect</a:t>
            </a:r>
            <a:endParaRPr lang="en-US" sz="1600" b="1" dirty="0" smtClean="0">
              <a:latin typeface="+mn-lt"/>
            </a:endParaRPr>
          </a:p>
          <a:p>
            <a:pPr marL="177800" indent="-177800" eaLnBrk="0" hangingPunct="0">
              <a:lnSpc>
                <a:spcPct val="90000"/>
              </a:lnSpc>
              <a:spcBef>
                <a:spcPts val="0"/>
              </a:spcBef>
              <a:spcAft>
                <a:spcPts val="300"/>
              </a:spcAft>
              <a:buFont typeface="Wingdings" panose="05000000000000000000" pitchFamily="2" charset="2"/>
              <a:buChar char="§"/>
            </a:pPr>
            <a:r>
              <a:rPr lang="en-US" sz="1600" dirty="0" smtClean="0">
                <a:latin typeface="+mn-lt"/>
              </a:rPr>
              <a:t>Consider </a:t>
            </a:r>
            <a:r>
              <a:rPr lang="en-US" sz="1600" dirty="0">
                <a:latin typeface="+mn-lt"/>
              </a:rPr>
              <a:t>weak references with cached </a:t>
            </a:r>
            <a:r>
              <a:rPr lang="en-US" sz="1600" dirty="0" smtClean="0">
                <a:latin typeface="+mn-lt"/>
              </a:rPr>
              <a:t>data</a:t>
            </a:r>
          </a:p>
          <a:p>
            <a:pPr marL="177800" indent="-177800" eaLnBrk="0" hangingPunct="0">
              <a:lnSpc>
                <a:spcPct val="90000"/>
              </a:lnSpc>
              <a:spcBef>
                <a:spcPts val="0"/>
              </a:spcBef>
              <a:spcAft>
                <a:spcPts val="300"/>
              </a:spcAft>
              <a:buFont typeface="Wingdings" panose="05000000000000000000" pitchFamily="2" charset="2"/>
              <a:buChar char="§"/>
            </a:pPr>
            <a:r>
              <a:rPr lang="en-US" sz="1600" dirty="0" smtClean="0">
                <a:latin typeface="+mn-lt"/>
              </a:rPr>
              <a:t>Set </a:t>
            </a:r>
            <a:r>
              <a:rPr lang="en-US" sz="1600" dirty="0">
                <a:latin typeface="+mn-lt"/>
              </a:rPr>
              <a:t>unneeded member variables to null before making long-running </a:t>
            </a:r>
            <a:r>
              <a:rPr lang="en-US" sz="1600" dirty="0" smtClean="0">
                <a:latin typeface="+mn-lt"/>
              </a:rPr>
              <a:t>calls</a:t>
            </a:r>
          </a:p>
          <a:p>
            <a:pPr marL="177800" indent="-177800" eaLnBrk="0" hangingPunct="0">
              <a:lnSpc>
                <a:spcPct val="90000"/>
              </a:lnSpc>
              <a:spcBef>
                <a:spcPts val="0"/>
              </a:spcBef>
              <a:spcAft>
                <a:spcPts val="300"/>
              </a:spcAft>
              <a:buFont typeface="Wingdings" panose="05000000000000000000" pitchFamily="2" charset="2"/>
              <a:buChar char="§"/>
            </a:pPr>
            <a:r>
              <a:rPr lang="en-US" sz="1600" dirty="0" smtClean="0">
                <a:latin typeface="+mn-lt"/>
              </a:rPr>
              <a:t>Minimize </a:t>
            </a:r>
            <a:r>
              <a:rPr lang="en-US" sz="1600" dirty="0">
                <a:latin typeface="+mn-lt"/>
              </a:rPr>
              <a:t>hidden </a:t>
            </a:r>
            <a:r>
              <a:rPr lang="en-US" sz="1600" dirty="0" smtClean="0">
                <a:latin typeface="+mn-lt"/>
              </a:rPr>
              <a:t>allocations</a:t>
            </a:r>
          </a:p>
          <a:p>
            <a:pPr marL="177800" indent="-177800" eaLnBrk="0" hangingPunct="0">
              <a:lnSpc>
                <a:spcPct val="90000"/>
              </a:lnSpc>
              <a:spcBef>
                <a:spcPts val="0"/>
              </a:spcBef>
              <a:spcAft>
                <a:spcPts val="300"/>
              </a:spcAft>
              <a:buFont typeface="Wingdings" panose="05000000000000000000" pitchFamily="2" charset="2"/>
              <a:buChar char="§"/>
            </a:pPr>
            <a:r>
              <a:rPr lang="en-US" sz="1600" dirty="0" smtClean="0">
                <a:latin typeface="+mn-lt"/>
              </a:rPr>
              <a:t>Avoid pre-allocating </a:t>
            </a:r>
            <a:r>
              <a:rPr lang="en-US" sz="1600" dirty="0">
                <a:latin typeface="+mn-lt"/>
              </a:rPr>
              <a:t>and chunking memory</a:t>
            </a:r>
            <a:endParaRPr lang="en-IN" sz="1600" dirty="0" smtClean="0">
              <a:latin typeface="+mn-lt"/>
            </a:endParaRPr>
          </a:p>
        </p:txBody>
      </p:sp>
      <p:sp>
        <p:nvSpPr>
          <p:cNvPr id="6" name="AutoShape 36"/>
          <p:cNvSpPr>
            <a:spLocks noChangeArrowheads="1"/>
          </p:cNvSpPr>
          <p:nvPr/>
        </p:nvSpPr>
        <p:spPr bwMode="auto">
          <a:xfrm>
            <a:off x="361664" y="3715176"/>
            <a:ext cx="1920240" cy="731658"/>
          </a:xfrm>
          <a:prstGeom prst="roundRect">
            <a:avLst>
              <a:gd name="adj" fmla="val 0"/>
            </a:avLst>
          </a:prstGeom>
          <a:solidFill>
            <a:schemeClr val="bg1">
              <a:lumMod val="50000"/>
            </a:schemeClr>
          </a:solidFill>
          <a:ln w="19050">
            <a:noFill/>
            <a:round/>
            <a:headEnd/>
            <a:tailEnd/>
          </a:ln>
          <a:effectLst/>
        </p:spPr>
        <p:txBody>
          <a:bodyPr wrap="none" anchor="ctr"/>
          <a:lstStyle/>
          <a:p>
            <a:r>
              <a:rPr lang="en-US" sz="1600" b="1" dirty="0" smtClean="0">
                <a:solidFill>
                  <a:prstClr val="white"/>
                </a:solidFill>
                <a:latin typeface="+mn-lt"/>
              </a:rPr>
              <a:t>Finalize and Dispose</a:t>
            </a:r>
            <a:endParaRPr lang="en-US" sz="1600" b="1" dirty="0">
              <a:solidFill>
                <a:prstClr val="white"/>
              </a:solidFill>
              <a:latin typeface="+mn-lt"/>
            </a:endParaRPr>
          </a:p>
        </p:txBody>
      </p:sp>
      <p:sp>
        <p:nvSpPr>
          <p:cNvPr id="9" name="AutoShape 44"/>
          <p:cNvSpPr>
            <a:spLocks noChangeArrowheads="1"/>
          </p:cNvSpPr>
          <p:nvPr/>
        </p:nvSpPr>
        <p:spPr bwMode="auto">
          <a:xfrm>
            <a:off x="361664" y="1982422"/>
            <a:ext cx="1920240" cy="731658"/>
          </a:xfrm>
          <a:prstGeom prst="roundRect">
            <a:avLst>
              <a:gd name="adj" fmla="val 0"/>
            </a:avLst>
          </a:prstGeom>
          <a:solidFill>
            <a:schemeClr val="bg1">
              <a:lumMod val="50000"/>
            </a:schemeClr>
          </a:solidFill>
          <a:ln w="19050">
            <a:noFill/>
            <a:round/>
            <a:headEnd/>
            <a:tailEnd/>
          </a:ln>
          <a:effectLst/>
        </p:spPr>
        <p:txBody>
          <a:bodyPr wrap="none" anchor="ctr"/>
          <a:lstStyle/>
          <a:p>
            <a:r>
              <a:rPr lang="en-US" sz="1600" b="1" dirty="0" smtClean="0">
                <a:solidFill>
                  <a:prstClr val="white"/>
                </a:solidFill>
                <a:latin typeface="+mn-lt"/>
              </a:rPr>
              <a:t>Garbage Collection</a:t>
            </a:r>
          </a:p>
        </p:txBody>
      </p:sp>
      <p:sp>
        <p:nvSpPr>
          <p:cNvPr id="10" name="AutoShape 40"/>
          <p:cNvSpPr>
            <a:spLocks noChangeArrowheads="1"/>
          </p:cNvSpPr>
          <p:nvPr/>
        </p:nvSpPr>
        <p:spPr bwMode="auto">
          <a:xfrm>
            <a:off x="361664" y="744590"/>
            <a:ext cx="1920240" cy="731658"/>
          </a:xfrm>
          <a:prstGeom prst="roundRect">
            <a:avLst>
              <a:gd name="adj" fmla="val 0"/>
            </a:avLst>
          </a:prstGeom>
          <a:solidFill>
            <a:schemeClr val="bg1">
              <a:lumMod val="50000"/>
            </a:schemeClr>
          </a:solidFill>
          <a:ln w="19050">
            <a:noFill/>
            <a:round/>
            <a:headEnd/>
            <a:tailEnd/>
          </a:ln>
          <a:effectLst/>
        </p:spPr>
        <p:txBody>
          <a:bodyPr wrap="none" anchor="ctr"/>
          <a:lstStyle/>
          <a:p>
            <a:r>
              <a:rPr lang="en-US" sz="1600" b="1" dirty="0" smtClean="0">
                <a:solidFill>
                  <a:prstClr val="white"/>
                </a:solidFill>
                <a:latin typeface="+mn-lt"/>
              </a:rPr>
              <a:t>Class Design</a:t>
            </a:r>
            <a:endParaRPr lang="en-US" sz="1600" b="1" dirty="0">
              <a:solidFill>
                <a:prstClr val="white"/>
              </a:solidFill>
              <a:latin typeface="+mn-lt"/>
            </a:endParaRPr>
          </a:p>
        </p:txBody>
      </p:sp>
      <p:sp>
        <p:nvSpPr>
          <p:cNvPr id="11" name="Rectangle 31"/>
          <p:cNvSpPr>
            <a:spLocks noChangeArrowheads="1"/>
          </p:cNvSpPr>
          <p:nvPr/>
        </p:nvSpPr>
        <p:spPr bwMode="auto">
          <a:xfrm>
            <a:off x="2423608" y="3695940"/>
            <a:ext cx="5760720" cy="1055674"/>
          </a:xfrm>
          <a:prstGeom prst="rect">
            <a:avLst/>
          </a:prstGeom>
          <a:noFill/>
          <a:ln w="9525">
            <a:noFill/>
            <a:miter lim="800000"/>
            <a:headEnd/>
            <a:tailEnd/>
          </a:ln>
        </p:spPr>
        <p:txBody>
          <a:bodyPr wrap="square" anchor="ctr" anchorCtr="0">
            <a:spAutoFit/>
          </a:bodyPr>
          <a:lstStyle/>
          <a:p>
            <a:pPr marL="177800" indent="-177800" eaLnBrk="0" hangingPunct="0">
              <a:lnSpc>
                <a:spcPct val="90000"/>
              </a:lnSpc>
              <a:spcBef>
                <a:spcPts val="0"/>
              </a:spcBef>
              <a:spcAft>
                <a:spcPts val="300"/>
              </a:spcAft>
              <a:buFont typeface="Wingdings" panose="05000000000000000000" pitchFamily="2" charset="2"/>
              <a:buChar char="§"/>
            </a:pPr>
            <a:r>
              <a:rPr lang="en-US" sz="1600" dirty="0">
                <a:latin typeface="+mn-lt"/>
              </a:rPr>
              <a:t>Call </a:t>
            </a:r>
            <a:r>
              <a:rPr lang="en-US" sz="1600" b="1" dirty="0">
                <a:latin typeface="+mn-lt"/>
              </a:rPr>
              <a:t>Close</a:t>
            </a:r>
            <a:r>
              <a:rPr lang="en-US" sz="1600" dirty="0">
                <a:latin typeface="+mn-lt"/>
              </a:rPr>
              <a:t> or </a:t>
            </a:r>
            <a:r>
              <a:rPr lang="en-US" sz="1600" b="1" dirty="0" smtClean="0">
                <a:latin typeface="+mn-lt"/>
              </a:rPr>
              <a:t>Dispose</a:t>
            </a:r>
          </a:p>
          <a:p>
            <a:pPr marL="177800" indent="-177800" eaLnBrk="0" hangingPunct="0">
              <a:lnSpc>
                <a:spcPct val="90000"/>
              </a:lnSpc>
              <a:spcBef>
                <a:spcPts val="0"/>
              </a:spcBef>
              <a:spcAft>
                <a:spcPts val="300"/>
              </a:spcAft>
              <a:buFont typeface="Wingdings" panose="05000000000000000000" pitchFamily="2" charset="2"/>
              <a:buChar char="§"/>
            </a:pPr>
            <a:r>
              <a:rPr lang="en-US" sz="1600" dirty="0">
                <a:latin typeface="+mn-lt"/>
              </a:rPr>
              <a:t>U</a:t>
            </a:r>
            <a:r>
              <a:rPr lang="en-US" sz="1600" dirty="0" smtClean="0">
                <a:latin typeface="+mn-lt"/>
              </a:rPr>
              <a:t>se </a:t>
            </a:r>
            <a:r>
              <a:rPr lang="en-US" sz="1600" dirty="0">
                <a:latin typeface="+mn-lt"/>
              </a:rPr>
              <a:t>the </a:t>
            </a:r>
            <a:r>
              <a:rPr lang="en-US" sz="1600" b="1" dirty="0">
                <a:latin typeface="+mn-lt"/>
              </a:rPr>
              <a:t>using</a:t>
            </a:r>
            <a:r>
              <a:rPr lang="en-US" sz="1600" dirty="0">
                <a:latin typeface="+mn-lt"/>
              </a:rPr>
              <a:t> statement to ensure </a:t>
            </a:r>
            <a:r>
              <a:rPr lang="en-US" sz="1600" b="1" dirty="0">
                <a:latin typeface="+mn-lt"/>
              </a:rPr>
              <a:t>Dispose</a:t>
            </a:r>
            <a:r>
              <a:rPr lang="en-US" sz="1600" dirty="0">
                <a:latin typeface="+mn-lt"/>
              </a:rPr>
              <a:t> is </a:t>
            </a:r>
            <a:r>
              <a:rPr lang="en-US" sz="1600" dirty="0" smtClean="0">
                <a:latin typeface="+mn-lt"/>
              </a:rPr>
              <a:t>called</a:t>
            </a:r>
          </a:p>
          <a:p>
            <a:pPr marL="177800" indent="-177800" eaLnBrk="0" hangingPunct="0">
              <a:lnSpc>
                <a:spcPct val="90000"/>
              </a:lnSpc>
              <a:spcBef>
                <a:spcPts val="0"/>
              </a:spcBef>
              <a:spcAft>
                <a:spcPts val="300"/>
              </a:spcAft>
              <a:buFont typeface="Wingdings" panose="05000000000000000000" pitchFamily="2" charset="2"/>
              <a:buChar char="§"/>
            </a:pPr>
            <a:r>
              <a:rPr lang="en-US" sz="1600" dirty="0" smtClean="0">
                <a:latin typeface="+mn-lt"/>
              </a:rPr>
              <a:t>Do </a:t>
            </a:r>
            <a:r>
              <a:rPr lang="en-US" sz="1600" dirty="0">
                <a:latin typeface="+mn-lt"/>
              </a:rPr>
              <a:t>no implement Finalize unless required (unmanaged resources</a:t>
            </a:r>
            <a:r>
              <a:rPr lang="en-US" sz="1600" dirty="0" smtClean="0">
                <a:latin typeface="+mn-lt"/>
              </a:rPr>
              <a:t>)</a:t>
            </a:r>
            <a:endParaRPr lang="en-US" sz="1600" dirty="0">
              <a:latin typeface="+mn-lt"/>
            </a:endParaRPr>
          </a:p>
        </p:txBody>
      </p:sp>
      <p:sp>
        <p:nvSpPr>
          <p:cNvPr id="12" name="Rectangle 11"/>
          <p:cNvSpPr/>
          <p:nvPr/>
        </p:nvSpPr>
        <p:spPr>
          <a:xfrm>
            <a:off x="2423608" y="744590"/>
            <a:ext cx="5760720" cy="1094146"/>
          </a:xfrm>
          <a:prstGeom prst="rect">
            <a:avLst/>
          </a:prstGeom>
        </p:spPr>
        <p:txBody>
          <a:bodyPr wrap="square">
            <a:spAutoFit/>
          </a:bodyPr>
          <a:lstStyle/>
          <a:p>
            <a:pPr marL="177800" indent="-177800" eaLnBrk="0" hangingPunct="0">
              <a:lnSpc>
                <a:spcPct val="90000"/>
              </a:lnSpc>
              <a:spcBef>
                <a:spcPts val="0"/>
              </a:spcBef>
              <a:spcAft>
                <a:spcPts val="300"/>
              </a:spcAft>
              <a:buFont typeface="Wingdings" panose="05000000000000000000" pitchFamily="2" charset="2"/>
              <a:buChar char="§"/>
            </a:pPr>
            <a:r>
              <a:rPr lang="en-US" sz="1600" dirty="0" smtClean="0">
                <a:latin typeface="+mn-lt"/>
              </a:rPr>
              <a:t>Consider using </a:t>
            </a:r>
            <a:r>
              <a:rPr lang="en-US" sz="1600" b="1" dirty="0">
                <a:latin typeface="+mn-lt"/>
              </a:rPr>
              <a:t>sealed</a:t>
            </a:r>
            <a:r>
              <a:rPr lang="en-US" sz="1600" dirty="0">
                <a:latin typeface="+mn-lt"/>
              </a:rPr>
              <a:t> classes, </a:t>
            </a:r>
            <a:r>
              <a:rPr lang="en-US" sz="1600" b="1" dirty="0">
                <a:latin typeface="+mn-lt"/>
              </a:rPr>
              <a:t>overloaded</a:t>
            </a:r>
            <a:r>
              <a:rPr lang="en-US" sz="1600" dirty="0">
                <a:latin typeface="+mn-lt"/>
              </a:rPr>
              <a:t> </a:t>
            </a:r>
            <a:r>
              <a:rPr lang="en-US" sz="1600" dirty="0" smtClean="0">
                <a:latin typeface="+mn-lt"/>
              </a:rPr>
              <a:t>methods</a:t>
            </a:r>
          </a:p>
          <a:p>
            <a:pPr marL="177800" indent="-177800" eaLnBrk="0" hangingPunct="0">
              <a:lnSpc>
                <a:spcPct val="90000"/>
              </a:lnSpc>
              <a:spcBef>
                <a:spcPts val="0"/>
              </a:spcBef>
              <a:spcAft>
                <a:spcPts val="300"/>
              </a:spcAft>
              <a:buFont typeface="Wingdings" panose="05000000000000000000" pitchFamily="2" charset="2"/>
              <a:buChar char="§"/>
            </a:pPr>
            <a:r>
              <a:rPr lang="en-US" sz="1600" dirty="0" smtClean="0">
                <a:latin typeface="+mn-lt"/>
              </a:rPr>
              <a:t>Consider </a:t>
            </a:r>
            <a:r>
              <a:rPr lang="en-US" sz="1600" dirty="0">
                <a:latin typeface="+mn-lt"/>
              </a:rPr>
              <a:t>overriding </a:t>
            </a:r>
            <a:r>
              <a:rPr lang="en-US" sz="1600" b="1" dirty="0">
                <a:latin typeface="+mn-lt"/>
              </a:rPr>
              <a:t>Equals</a:t>
            </a:r>
            <a:r>
              <a:rPr lang="en-US" sz="1600" dirty="0">
                <a:latin typeface="+mn-lt"/>
              </a:rPr>
              <a:t> method for value </a:t>
            </a:r>
            <a:r>
              <a:rPr lang="en-US" sz="1600" dirty="0" smtClean="0">
                <a:latin typeface="+mn-lt"/>
              </a:rPr>
              <a:t>types</a:t>
            </a:r>
          </a:p>
          <a:p>
            <a:pPr marL="177800" indent="-177800" eaLnBrk="0" hangingPunct="0">
              <a:lnSpc>
                <a:spcPct val="90000"/>
              </a:lnSpc>
              <a:spcBef>
                <a:spcPts val="0"/>
              </a:spcBef>
              <a:spcAft>
                <a:spcPts val="300"/>
              </a:spcAft>
              <a:buFont typeface="Wingdings" panose="05000000000000000000" pitchFamily="2" charset="2"/>
              <a:buChar char="§"/>
            </a:pPr>
            <a:r>
              <a:rPr lang="en-US" sz="1600" dirty="0" smtClean="0">
                <a:latin typeface="+mn-lt"/>
              </a:rPr>
              <a:t>Consider usage of </a:t>
            </a:r>
            <a:r>
              <a:rPr lang="en-US" sz="1600" b="1" dirty="0" smtClean="0">
                <a:latin typeface="+mn-lt"/>
              </a:rPr>
              <a:t>private</a:t>
            </a:r>
            <a:r>
              <a:rPr lang="en-US" sz="1600" dirty="0" smtClean="0">
                <a:latin typeface="+mn-lt"/>
              </a:rPr>
              <a:t> </a:t>
            </a:r>
            <a:r>
              <a:rPr lang="en-US" sz="1600" dirty="0">
                <a:latin typeface="+mn-lt"/>
              </a:rPr>
              <a:t>vs </a:t>
            </a:r>
            <a:r>
              <a:rPr lang="en-US" sz="1600" b="1" dirty="0">
                <a:latin typeface="+mn-lt"/>
              </a:rPr>
              <a:t>public</a:t>
            </a:r>
            <a:r>
              <a:rPr lang="en-US" sz="1600" dirty="0">
                <a:latin typeface="+mn-lt"/>
              </a:rPr>
              <a:t> member </a:t>
            </a:r>
            <a:r>
              <a:rPr lang="en-US" sz="1600" dirty="0" smtClean="0">
                <a:latin typeface="+mn-lt"/>
              </a:rPr>
              <a:t>variables</a:t>
            </a:r>
          </a:p>
          <a:p>
            <a:pPr marL="177800" indent="-177800" eaLnBrk="0" hangingPunct="0">
              <a:lnSpc>
                <a:spcPct val="90000"/>
              </a:lnSpc>
              <a:spcBef>
                <a:spcPts val="0"/>
              </a:spcBef>
              <a:spcAft>
                <a:spcPts val="300"/>
              </a:spcAft>
              <a:buFont typeface="Wingdings" panose="05000000000000000000" pitchFamily="2" charset="2"/>
              <a:buChar char="§"/>
            </a:pPr>
            <a:r>
              <a:rPr lang="en-US" sz="1600" dirty="0" smtClean="0">
                <a:latin typeface="+mn-lt"/>
              </a:rPr>
              <a:t>Limit </a:t>
            </a:r>
            <a:r>
              <a:rPr lang="en-US" sz="1600" dirty="0">
                <a:latin typeface="+mn-lt"/>
              </a:rPr>
              <a:t>use of </a:t>
            </a:r>
            <a:r>
              <a:rPr lang="en-US" sz="1600" b="1" dirty="0">
                <a:latin typeface="+mn-lt"/>
              </a:rPr>
              <a:t>volatile</a:t>
            </a:r>
            <a:r>
              <a:rPr lang="en-US" sz="1600" dirty="0">
                <a:latin typeface="+mn-lt"/>
              </a:rPr>
              <a:t> </a:t>
            </a:r>
            <a:r>
              <a:rPr lang="en-US" sz="1600" dirty="0" smtClean="0">
                <a:latin typeface="+mn-lt"/>
              </a:rPr>
              <a:t>fields</a:t>
            </a:r>
          </a:p>
        </p:txBody>
      </p:sp>
      <p:sp>
        <p:nvSpPr>
          <p:cNvPr id="17" name="AutoShape 36"/>
          <p:cNvSpPr>
            <a:spLocks noChangeArrowheads="1"/>
          </p:cNvSpPr>
          <p:nvPr/>
        </p:nvSpPr>
        <p:spPr bwMode="auto">
          <a:xfrm>
            <a:off x="363936" y="4891176"/>
            <a:ext cx="1920240" cy="731658"/>
          </a:xfrm>
          <a:prstGeom prst="roundRect">
            <a:avLst>
              <a:gd name="adj" fmla="val 0"/>
            </a:avLst>
          </a:prstGeom>
          <a:solidFill>
            <a:schemeClr val="bg1">
              <a:lumMod val="50000"/>
            </a:schemeClr>
          </a:solidFill>
          <a:ln w="19050">
            <a:noFill/>
            <a:round/>
            <a:headEnd/>
            <a:tailEnd/>
          </a:ln>
          <a:effectLst/>
        </p:spPr>
        <p:txBody>
          <a:bodyPr wrap="none" anchor="ctr"/>
          <a:lstStyle/>
          <a:p>
            <a:r>
              <a:rPr lang="en-US" sz="1600" b="1" dirty="0" smtClean="0">
                <a:solidFill>
                  <a:prstClr val="white"/>
                </a:solidFill>
                <a:latin typeface="+mn-lt"/>
              </a:rPr>
              <a:t>Threading</a:t>
            </a:r>
            <a:endParaRPr lang="en-US" sz="1600" b="1" dirty="0">
              <a:solidFill>
                <a:prstClr val="white"/>
              </a:solidFill>
              <a:latin typeface="+mn-lt"/>
            </a:endParaRPr>
          </a:p>
        </p:txBody>
      </p:sp>
      <p:sp>
        <p:nvSpPr>
          <p:cNvPr id="18" name="Rectangle 31"/>
          <p:cNvSpPr>
            <a:spLocks noChangeArrowheads="1"/>
          </p:cNvSpPr>
          <p:nvPr/>
        </p:nvSpPr>
        <p:spPr bwMode="auto">
          <a:xfrm>
            <a:off x="2425880" y="4891176"/>
            <a:ext cx="5760720" cy="1758943"/>
          </a:xfrm>
          <a:prstGeom prst="rect">
            <a:avLst/>
          </a:prstGeom>
          <a:noFill/>
          <a:ln w="9525">
            <a:noFill/>
            <a:miter lim="800000"/>
            <a:headEnd/>
            <a:tailEnd/>
          </a:ln>
        </p:spPr>
        <p:txBody>
          <a:bodyPr wrap="square" anchor="ctr" anchorCtr="0">
            <a:spAutoFit/>
          </a:bodyPr>
          <a:lstStyle/>
          <a:p>
            <a:pPr marL="177800" indent="-177800" eaLnBrk="0" hangingPunct="0">
              <a:lnSpc>
                <a:spcPct val="90000"/>
              </a:lnSpc>
              <a:spcBef>
                <a:spcPts val="0"/>
              </a:spcBef>
              <a:spcAft>
                <a:spcPts val="300"/>
              </a:spcAft>
              <a:buFont typeface="Wingdings" panose="05000000000000000000" pitchFamily="2" charset="2"/>
              <a:buChar char="§"/>
            </a:pPr>
            <a:r>
              <a:rPr lang="en-US" sz="1600" dirty="0">
                <a:latin typeface="+mn-lt"/>
              </a:rPr>
              <a:t>Use thread </a:t>
            </a:r>
            <a:r>
              <a:rPr lang="en-US" sz="1600" dirty="0" smtClean="0">
                <a:latin typeface="+mn-lt"/>
              </a:rPr>
              <a:t>pool</a:t>
            </a:r>
          </a:p>
          <a:p>
            <a:pPr marL="177800" indent="-177800" eaLnBrk="0" hangingPunct="0">
              <a:lnSpc>
                <a:spcPct val="90000"/>
              </a:lnSpc>
              <a:spcBef>
                <a:spcPts val="0"/>
              </a:spcBef>
              <a:spcAft>
                <a:spcPts val="300"/>
              </a:spcAft>
              <a:buFont typeface="Wingdings" panose="05000000000000000000" pitchFamily="2" charset="2"/>
              <a:buChar char="§"/>
            </a:pPr>
            <a:r>
              <a:rPr lang="en-US" sz="1600" dirty="0" smtClean="0">
                <a:latin typeface="+mn-lt"/>
              </a:rPr>
              <a:t>Consider </a:t>
            </a:r>
            <a:r>
              <a:rPr lang="en-US" sz="1600" dirty="0">
                <a:latin typeface="+mn-lt"/>
              </a:rPr>
              <a:t>parallel vs synchronous </a:t>
            </a:r>
            <a:r>
              <a:rPr lang="en-US" sz="1600" dirty="0" smtClean="0">
                <a:latin typeface="+mn-lt"/>
              </a:rPr>
              <a:t>tasks</a:t>
            </a:r>
          </a:p>
          <a:p>
            <a:pPr marL="177800" indent="-177800" eaLnBrk="0" hangingPunct="0">
              <a:lnSpc>
                <a:spcPct val="90000"/>
              </a:lnSpc>
              <a:spcBef>
                <a:spcPts val="0"/>
              </a:spcBef>
              <a:spcAft>
                <a:spcPts val="300"/>
              </a:spcAft>
              <a:buFont typeface="Wingdings" panose="05000000000000000000" pitchFamily="2" charset="2"/>
              <a:buChar char="§"/>
            </a:pPr>
            <a:r>
              <a:rPr lang="en-US" sz="1600" dirty="0" smtClean="0">
                <a:latin typeface="+mn-lt"/>
              </a:rPr>
              <a:t>Do </a:t>
            </a:r>
            <a:r>
              <a:rPr lang="en-US" sz="1600" dirty="0">
                <a:latin typeface="+mn-lt"/>
              </a:rPr>
              <a:t>not use </a:t>
            </a:r>
            <a:r>
              <a:rPr lang="en-US" sz="1600" b="1" dirty="0" err="1">
                <a:latin typeface="+mn-lt"/>
              </a:rPr>
              <a:t>Thread.Abort</a:t>
            </a:r>
            <a:r>
              <a:rPr lang="en-US" sz="1600" dirty="0">
                <a:latin typeface="+mn-lt"/>
              </a:rPr>
              <a:t> to terminate other threads instead use </a:t>
            </a:r>
            <a:r>
              <a:rPr lang="en-US" sz="1600" b="1" dirty="0" err="1">
                <a:latin typeface="+mn-lt"/>
              </a:rPr>
              <a:t>Thread.Join</a:t>
            </a:r>
            <a:r>
              <a:rPr lang="en-US" sz="1600" dirty="0">
                <a:latin typeface="+mn-lt"/>
              </a:rPr>
              <a:t> to wait on the thread to make sure that the thread has </a:t>
            </a:r>
            <a:r>
              <a:rPr lang="en-US" sz="1600" dirty="0" smtClean="0">
                <a:latin typeface="+mn-lt"/>
              </a:rPr>
              <a:t>terminated</a:t>
            </a:r>
          </a:p>
          <a:p>
            <a:pPr marL="177800" indent="-177800" eaLnBrk="0" hangingPunct="0">
              <a:lnSpc>
                <a:spcPct val="90000"/>
              </a:lnSpc>
              <a:spcBef>
                <a:spcPts val="0"/>
              </a:spcBef>
              <a:spcAft>
                <a:spcPts val="300"/>
              </a:spcAft>
              <a:buFont typeface="Wingdings" panose="05000000000000000000" pitchFamily="2" charset="2"/>
              <a:buChar char="§"/>
            </a:pPr>
            <a:r>
              <a:rPr lang="en-US" sz="1600" dirty="0" smtClean="0">
                <a:latin typeface="+mn-lt"/>
              </a:rPr>
              <a:t>Do </a:t>
            </a:r>
            <a:r>
              <a:rPr lang="en-US" sz="1600" dirty="0">
                <a:latin typeface="+mn-lt"/>
              </a:rPr>
              <a:t>not use </a:t>
            </a:r>
            <a:r>
              <a:rPr lang="en-US" sz="1600" b="1" dirty="0" err="1">
                <a:latin typeface="+mn-lt"/>
              </a:rPr>
              <a:t>Thread.Suspend</a:t>
            </a:r>
            <a:r>
              <a:rPr lang="en-US" sz="1600" dirty="0">
                <a:latin typeface="+mn-lt"/>
              </a:rPr>
              <a:t> or </a:t>
            </a:r>
            <a:r>
              <a:rPr lang="en-US" sz="1600" b="1" dirty="0" err="1">
                <a:latin typeface="+mn-lt"/>
              </a:rPr>
              <a:t>Thread.Resume</a:t>
            </a:r>
            <a:r>
              <a:rPr lang="en-US" sz="1600" dirty="0">
                <a:latin typeface="+mn-lt"/>
              </a:rPr>
              <a:t> to pause threads instead use </a:t>
            </a:r>
            <a:r>
              <a:rPr lang="en-US" sz="1600" b="1" dirty="0">
                <a:latin typeface="+mn-lt"/>
              </a:rPr>
              <a:t>lock(object)</a:t>
            </a:r>
            <a:r>
              <a:rPr lang="en-US" sz="1600" dirty="0">
                <a:latin typeface="+mn-lt"/>
              </a:rPr>
              <a:t> or </a:t>
            </a:r>
            <a:r>
              <a:rPr lang="en-US" sz="1600" b="1" dirty="0" err="1">
                <a:latin typeface="+mn-lt"/>
              </a:rPr>
              <a:t>Mutex</a:t>
            </a:r>
            <a:r>
              <a:rPr lang="en-US" sz="1600" dirty="0">
                <a:latin typeface="+mn-lt"/>
              </a:rPr>
              <a:t> for synchronization</a:t>
            </a:r>
          </a:p>
        </p:txBody>
      </p:sp>
    </p:spTree>
    <p:extLst>
      <p:ext uri="{BB962C8B-B14F-4D97-AF65-F5344CB8AC3E}">
        <p14:creationId xmlns:p14="http://schemas.microsoft.com/office/powerpoint/2010/main" val="3962720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Guidelines – .NET (2/3)</a:t>
            </a:r>
            <a:endParaRPr lang="en-IN" dirty="0"/>
          </a:p>
        </p:txBody>
      </p:sp>
      <p:sp>
        <p:nvSpPr>
          <p:cNvPr id="6" name="AutoShape 36"/>
          <p:cNvSpPr>
            <a:spLocks noChangeArrowheads="1"/>
          </p:cNvSpPr>
          <p:nvPr/>
        </p:nvSpPr>
        <p:spPr bwMode="auto">
          <a:xfrm>
            <a:off x="361664" y="1640680"/>
            <a:ext cx="1920240" cy="731658"/>
          </a:xfrm>
          <a:prstGeom prst="roundRect">
            <a:avLst>
              <a:gd name="adj" fmla="val 0"/>
            </a:avLst>
          </a:prstGeom>
          <a:solidFill>
            <a:schemeClr val="bg1">
              <a:lumMod val="50000"/>
            </a:schemeClr>
          </a:solidFill>
          <a:ln w="19050">
            <a:noFill/>
            <a:round/>
            <a:headEnd/>
            <a:tailEnd/>
          </a:ln>
          <a:effectLst/>
        </p:spPr>
        <p:txBody>
          <a:bodyPr wrap="none" anchor="ctr"/>
          <a:lstStyle/>
          <a:p>
            <a:r>
              <a:rPr lang="en-US" sz="1600" b="1" dirty="0" smtClean="0">
                <a:solidFill>
                  <a:prstClr val="white"/>
                </a:solidFill>
                <a:latin typeface="+mn-lt"/>
              </a:rPr>
              <a:t>Exception </a:t>
            </a:r>
          </a:p>
          <a:p>
            <a:r>
              <a:rPr lang="en-US" sz="1600" b="1" dirty="0" smtClean="0">
                <a:solidFill>
                  <a:prstClr val="white"/>
                </a:solidFill>
                <a:latin typeface="+mn-lt"/>
              </a:rPr>
              <a:t>Management</a:t>
            </a:r>
            <a:endParaRPr lang="en-US" sz="1600" b="1" dirty="0">
              <a:solidFill>
                <a:prstClr val="white"/>
              </a:solidFill>
              <a:latin typeface="+mn-lt"/>
            </a:endParaRPr>
          </a:p>
        </p:txBody>
      </p:sp>
      <p:sp>
        <p:nvSpPr>
          <p:cNvPr id="10" name="AutoShape 40"/>
          <p:cNvSpPr>
            <a:spLocks noChangeArrowheads="1"/>
          </p:cNvSpPr>
          <p:nvPr/>
        </p:nvSpPr>
        <p:spPr bwMode="auto">
          <a:xfrm>
            <a:off x="361664" y="744590"/>
            <a:ext cx="1920240" cy="731658"/>
          </a:xfrm>
          <a:prstGeom prst="roundRect">
            <a:avLst>
              <a:gd name="adj" fmla="val 0"/>
            </a:avLst>
          </a:prstGeom>
          <a:solidFill>
            <a:schemeClr val="bg1">
              <a:lumMod val="50000"/>
            </a:schemeClr>
          </a:solidFill>
          <a:ln w="19050">
            <a:noFill/>
            <a:round/>
            <a:headEnd/>
            <a:tailEnd/>
          </a:ln>
          <a:effectLst/>
        </p:spPr>
        <p:txBody>
          <a:bodyPr wrap="none" anchor="ctr"/>
          <a:lstStyle/>
          <a:p>
            <a:r>
              <a:rPr lang="en-US" sz="1600" b="1" dirty="0" smtClean="0">
                <a:solidFill>
                  <a:prstClr val="white"/>
                </a:solidFill>
                <a:latin typeface="+mn-lt"/>
              </a:rPr>
              <a:t>Asynchronous Calls</a:t>
            </a:r>
            <a:endParaRPr lang="en-US" sz="1600" b="1" dirty="0">
              <a:solidFill>
                <a:prstClr val="white"/>
              </a:solidFill>
              <a:latin typeface="+mn-lt"/>
            </a:endParaRPr>
          </a:p>
        </p:txBody>
      </p:sp>
      <p:sp>
        <p:nvSpPr>
          <p:cNvPr id="11" name="Rectangle 31"/>
          <p:cNvSpPr>
            <a:spLocks noChangeArrowheads="1"/>
          </p:cNvSpPr>
          <p:nvPr/>
        </p:nvSpPr>
        <p:spPr bwMode="auto">
          <a:xfrm>
            <a:off x="2423608" y="1640680"/>
            <a:ext cx="5760720" cy="1094146"/>
          </a:xfrm>
          <a:prstGeom prst="rect">
            <a:avLst/>
          </a:prstGeom>
          <a:noFill/>
          <a:ln w="9525">
            <a:noFill/>
            <a:miter lim="800000"/>
            <a:headEnd/>
            <a:tailEnd/>
          </a:ln>
        </p:spPr>
        <p:txBody>
          <a:bodyPr wrap="square" anchor="ctr" anchorCtr="0">
            <a:spAutoFit/>
          </a:bodyPr>
          <a:lstStyle/>
          <a:p>
            <a:pPr marL="177800" indent="-177800" eaLnBrk="0" hangingPunct="0">
              <a:lnSpc>
                <a:spcPct val="90000"/>
              </a:lnSpc>
              <a:spcBef>
                <a:spcPts val="0"/>
              </a:spcBef>
              <a:spcAft>
                <a:spcPts val="300"/>
              </a:spcAft>
              <a:buFont typeface="Wingdings" panose="05000000000000000000" pitchFamily="2" charset="2"/>
              <a:buChar char="§"/>
            </a:pPr>
            <a:r>
              <a:rPr lang="en-US" sz="1600" dirty="0">
                <a:latin typeface="+mn-lt"/>
              </a:rPr>
              <a:t>Do not use exceptions to control application </a:t>
            </a:r>
            <a:r>
              <a:rPr lang="en-US" sz="1600" dirty="0" smtClean="0">
                <a:latin typeface="+mn-lt"/>
              </a:rPr>
              <a:t>flow</a:t>
            </a:r>
          </a:p>
          <a:p>
            <a:pPr marL="177800" indent="-177800" eaLnBrk="0" hangingPunct="0">
              <a:lnSpc>
                <a:spcPct val="90000"/>
              </a:lnSpc>
              <a:spcBef>
                <a:spcPts val="0"/>
              </a:spcBef>
              <a:spcAft>
                <a:spcPts val="300"/>
              </a:spcAft>
              <a:buFont typeface="Wingdings" panose="05000000000000000000" pitchFamily="2" charset="2"/>
              <a:buChar char="§"/>
            </a:pPr>
            <a:r>
              <a:rPr lang="en-US" sz="1600" dirty="0" smtClean="0">
                <a:latin typeface="+mn-lt"/>
              </a:rPr>
              <a:t>Use </a:t>
            </a:r>
            <a:r>
              <a:rPr lang="en-US" sz="1600" dirty="0">
                <a:latin typeface="+mn-lt"/>
              </a:rPr>
              <a:t>validation code to avoid </a:t>
            </a:r>
            <a:r>
              <a:rPr lang="en-US" sz="1600" dirty="0" smtClean="0">
                <a:latin typeface="+mn-lt"/>
              </a:rPr>
              <a:t>unnecessary exceptions</a:t>
            </a:r>
          </a:p>
          <a:p>
            <a:pPr marL="177800" indent="-177800" eaLnBrk="0" hangingPunct="0">
              <a:lnSpc>
                <a:spcPct val="90000"/>
              </a:lnSpc>
              <a:spcBef>
                <a:spcPts val="0"/>
              </a:spcBef>
              <a:spcAft>
                <a:spcPts val="300"/>
              </a:spcAft>
              <a:buFont typeface="Wingdings" panose="05000000000000000000" pitchFamily="2" charset="2"/>
              <a:buChar char="§"/>
            </a:pPr>
            <a:r>
              <a:rPr lang="en-US" sz="1600" dirty="0" smtClean="0">
                <a:latin typeface="+mn-lt"/>
              </a:rPr>
              <a:t>Do </a:t>
            </a:r>
            <a:r>
              <a:rPr lang="en-US" sz="1600" dirty="0">
                <a:latin typeface="+mn-lt"/>
              </a:rPr>
              <a:t>not catch exceptions that cannot be </a:t>
            </a:r>
            <a:r>
              <a:rPr lang="en-US" sz="1600" dirty="0" smtClean="0">
                <a:latin typeface="+mn-lt"/>
              </a:rPr>
              <a:t>handled</a:t>
            </a:r>
          </a:p>
          <a:p>
            <a:pPr marL="177800" indent="-177800" eaLnBrk="0" hangingPunct="0">
              <a:lnSpc>
                <a:spcPct val="90000"/>
              </a:lnSpc>
              <a:spcBef>
                <a:spcPts val="0"/>
              </a:spcBef>
              <a:spcAft>
                <a:spcPts val="300"/>
              </a:spcAft>
              <a:buFont typeface="Wingdings" panose="05000000000000000000" pitchFamily="2" charset="2"/>
              <a:buChar char="§"/>
            </a:pPr>
            <a:r>
              <a:rPr lang="en-US" sz="1600" dirty="0" smtClean="0">
                <a:latin typeface="+mn-lt"/>
              </a:rPr>
              <a:t>Re-throwing </a:t>
            </a:r>
            <a:r>
              <a:rPr lang="en-US" sz="1600" dirty="0">
                <a:latin typeface="+mn-lt"/>
              </a:rPr>
              <a:t>exceptions is expensive</a:t>
            </a:r>
          </a:p>
        </p:txBody>
      </p:sp>
      <p:sp>
        <p:nvSpPr>
          <p:cNvPr id="12" name="Rectangle 11"/>
          <p:cNvSpPr/>
          <p:nvPr/>
        </p:nvSpPr>
        <p:spPr>
          <a:xfrm>
            <a:off x="2423608" y="744590"/>
            <a:ext cx="5760720" cy="834074"/>
          </a:xfrm>
          <a:prstGeom prst="rect">
            <a:avLst/>
          </a:prstGeom>
        </p:spPr>
        <p:txBody>
          <a:bodyPr wrap="square">
            <a:spAutoFit/>
          </a:bodyPr>
          <a:lstStyle/>
          <a:p>
            <a:pPr marL="177800" indent="-177800" eaLnBrk="0" hangingPunct="0">
              <a:lnSpc>
                <a:spcPct val="90000"/>
              </a:lnSpc>
              <a:spcBef>
                <a:spcPts val="0"/>
              </a:spcBef>
              <a:spcAft>
                <a:spcPts val="300"/>
              </a:spcAft>
              <a:buFont typeface="Wingdings" panose="05000000000000000000" pitchFamily="2" charset="2"/>
              <a:buChar char="§"/>
            </a:pPr>
            <a:r>
              <a:rPr lang="en-US" sz="1600" dirty="0">
                <a:latin typeface="+mn-lt"/>
              </a:rPr>
              <a:t>Consider client-side asynchronous calls for UI </a:t>
            </a:r>
            <a:r>
              <a:rPr lang="en-US" sz="1600" dirty="0" smtClean="0">
                <a:latin typeface="+mn-lt"/>
              </a:rPr>
              <a:t>responsiveness</a:t>
            </a:r>
          </a:p>
          <a:p>
            <a:pPr marL="177800" indent="-177800" eaLnBrk="0" hangingPunct="0">
              <a:lnSpc>
                <a:spcPct val="90000"/>
              </a:lnSpc>
              <a:spcBef>
                <a:spcPts val="0"/>
              </a:spcBef>
              <a:spcAft>
                <a:spcPts val="300"/>
              </a:spcAft>
              <a:buFont typeface="Wingdings" panose="05000000000000000000" pitchFamily="2" charset="2"/>
              <a:buChar char="§"/>
            </a:pPr>
            <a:r>
              <a:rPr lang="en-US" sz="1600" dirty="0" smtClean="0">
                <a:latin typeface="+mn-lt"/>
              </a:rPr>
              <a:t>Use asynchronous </a:t>
            </a:r>
            <a:r>
              <a:rPr lang="en-US" sz="1600" dirty="0">
                <a:latin typeface="+mn-lt"/>
              </a:rPr>
              <a:t>calls on server for I/O bound </a:t>
            </a:r>
            <a:r>
              <a:rPr lang="en-US" sz="1600" dirty="0" smtClean="0">
                <a:latin typeface="+mn-lt"/>
              </a:rPr>
              <a:t>operations</a:t>
            </a:r>
          </a:p>
          <a:p>
            <a:pPr marL="177800" indent="-177800" eaLnBrk="0" hangingPunct="0">
              <a:lnSpc>
                <a:spcPct val="90000"/>
              </a:lnSpc>
              <a:spcBef>
                <a:spcPts val="0"/>
              </a:spcBef>
              <a:spcAft>
                <a:spcPts val="300"/>
              </a:spcAft>
              <a:buFont typeface="Wingdings" panose="05000000000000000000" pitchFamily="2" charset="2"/>
              <a:buChar char="§"/>
            </a:pPr>
            <a:r>
              <a:rPr lang="en-US" sz="1600" dirty="0" smtClean="0">
                <a:latin typeface="+mn-lt"/>
              </a:rPr>
              <a:t>Avoid asynchronous calls </a:t>
            </a:r>
            <a:r>
              <a:rPr lang="en-US" sz="1600" dirty="0">
                <a:latin typeface="+mn-lt"/>
              </a:rPr>
              <a:t>that do not add parallelism</a:t>
            </a:r>
            <a:endParaRPr lang="en-US" sz="1600" dirty="0" smtClean="0">
              <a:latin typeface="+mn-lt"/>
            </a:endParaRPr>
          </a:p>
        </p:txBody>
      </p:sp>
      <p:sp>
        <p:nvSpPr>
          <p:cNvPr id="17" name="AutoShape 36"/>
          <p:cNvSpPr>
            <a:spLocks noChangeArrowheads="1"/>
          </p:cNvSpPr>
          <p:nvPr/>
        </p:nvSpPr>
        <p:spPr bwMode="auto">
          <a:xfrm>
            <a:off x="363936" y="2884920"/>
            <a:ext cx="1920240" cy="731658"/>
          </a:xfrm>
          <a:prstGeom prst="roundRect">
            <a:avLst>
              <a:gd name="adj" fmla="val 0"/>
            </a:avLst>
          </a:prstGeom>
          <a:solidFill>
            <a:schemeClr val="bg1">
              <a:lumMod val="50000"/>
            </a:schemeClr>
          </a:solidFill>
          <a:ln w="19050">
            <a:noFill/>
            <a:round/>
            <a:headEnd/>
            <a:tailEnd/>
          </a:ln>
          <a:effectLst/>
        </p:spPr>
        <p:txBody>
          <a:bodyPr wrap="none" anchor="ctr"/>
          <a:lstStyle/>
          <a:p>
            <a:r>
              <a:rPr lang="en-US" sz="1600" b="1" dirty="0" smtClean="0">
                <a:solidFill>
                  <a:prstClr val="white"/>
                </a:solidFill>
                <a:latin typeface="+mn-lt"/>
              </a:rPr>
              <a:t>Iterating and Looping</a:t>
            </a:r>
            <a:endParaRPr lang="en-US" sz="1600" b="1" dirty="0">
              <a:solidFill>
                <a:prstClr val="white"/>
              </a:solidFill>
              <a:latin typeface="+mn-lt"/>
            </a:endParaRPr>
          </a:p>
        </p:txBody>
      </p:sp>
      <p:sp>
        <p:nvSpPr>
          <p:cNvPr id="18" name="Rectangle 31"/>
          <p:cNvSpPr>
            <a:spLocks noChangeArrowheads="1"/>
          </p:cNvSpPr>
          <p:nvPr/>
        </p:nvSpPr>
        <p:spPr bwMode="auto">
          <a:xfrm>
            <a:off x="2425880" y="2884920"/>
            <a:ext cx="5760720" cy="1094146"/>
          </a:xfrm>
          <a:prstGeom prst="rect">
            <a:avLst/>
          </a:prstGeom>
          <a:noFill/>
          <a:ln w="9525">
            <a:noFill/>
            <a:miter lim="800000"/>
            <a:headEnd/>
            <a:tailEnd/>
          </a:ln>
        </p:spPr>
        <p:txBody>
          <a:bodyPr wrap="square" anchor="ctr" anchorCtr="0">
            <a:spAutoFit/>
          </a:bodyPr>
          <a:lstStyle/>
          <a:p>
            <a:pPr marL="177800" indent="-177800" eaLnBrk="0" hangingPunct="0">
              <a:lnSpc>
                <a:spcPct val="90000"/>
              </a:lnSpc>
              <a:spcBef>
                <a:spcPts val="0"/>
              </a:spcBef>
              <a:spcAft>
                <a:spcPts val="300"/>
              </a:spcAft>
              <a:buFont typeface="Wingdings" panose="05000000000000000000" pitchFamily="2" charset="2"/>
              <a:buChar char="§"/>
            </a:pPr>
            <a:r>
              <a:rPr lang="en-US" sz="1600" dirty="0" smtClean="0">
                <a:latin typeface="+mn-lt"/>
              </a:rPr>
              <a:t>Avoid </a:t>
            </a:r>
            <a:r>
              <a:rPr lang="en-US" sz="1600" dirty="0">
                <a:latin typeface="+mn-lt"/>
              </a:rPr>
              <a:t>repetitive field or property </a:t>
            </a:r>
            <a:r>
              <a:rPr lang="en-US" sz="1600" dirty="0" smtClean="0">
                <a:latin typeface="+mn-lt"/>
              </a:rPr>
              <a:t>access</a:t>
            </a:r>
          </a:p>
          <a:p>
            <a:pPr marL="177800" indent="-177800" eaLnBrk="0" hangingPunct="0">
              <a:lnSpc>
                <a:spcPct val="90000"/>
              </a:lnSpc>
              <a:spcBef>
                <a:spcPts val="0"/>
              </a:spcBef>
              <a:spcAft>
                <a:spcPts val="300"/>
              </a:spcAft>
              <a:buFont typeface="Wingdings" panose="05000000000000000000" pitchFamily="2" charset="2"/>
              <a:buChar char="§"/>
            </a:pPr>
            <a:r>
              <a:rPr lang="en-US" sz="1600" dirty="0">
                <a:latin typeface="+mn-lt"/>
              </a:rPr>
              <a:t>O</a:t>
            </a:r>
            <a:r>
              <a:rPr lang="en-US" sz="1600" dirty="0" smtClean="0">
                <a:latin typeface="+mn-lt"/>
              </a:rPr>
              <a:t>ptimize </a:t>
            </a:r>
            <a:r>
              <a:rPr lang="en-US" sz="1600" dirty="0">
                <a:latin typeface="+mn-lt"/>
              </a:rPr>
              <a:t>or avoid expensive operations within </a:t>
            </a:r>
            <a:r>
              <a:rPr lang="en-US" sz="1600" dirty="0" smtClean="0">
                <a:latin typeface="+mn-lt"/>
              </a:rPr>
              <a:t>loops</a:t>
            </a:r>
          </a:p>
          <a:p>
            <a:pPr marL="177800" indent="-177800" eaLnBrk="0" hangingPunct="0">
              <a:lnSpc>
                <a:spcPct val="90000"/>
              </a:lnSpc>
              <a:spcBef>
                <a:spcPts val="0"/>
              </a:spcBef>
              <a:spcAft>
                <a:spcPts val="300"/>
              </a:spcAft>
              <a:buFont typeface="Wingdings" panose="05000000000000000000" pitchFamily="2" charset="2"/>
              <a:buChar char="§"/>
            </a:pPr>
            <a:r>
              <a:rPr lang="en-US" sz="1600" dirty="0" smtClean="0">
                <a:latin typeface="+mn-lt"/>
              </a:rPr>
              <a:t>Consider </a:t>
            </a:r>
            <a:r>
              <a:rPr lang="en-US" sz="1600" dirty="0">
                <a:latin typeface="+mn-lt"/>
              </a:rPr>
              <a:t>replacing recursion with </a:t>
            </a:r>
            <a:r>
              <a:rPr lang="en-US" sz="1600" dirty="0" smtClean="0">
                <a:latin typeface="+mn-lt"/>
              </a:rPr>
              <a:t>looping</a:t>
            </a:r>
          </a:p>
          <a:p>
            <a:pPr marL="177800" indent="-177800" eaLnBrk="0" hangingPunct="0">
              <a:lnSpc>
                <a:spcPct val="90000"/>
              </a:lnSpc>
              <a:spcBef>
                <a:spcPts val="0"/>
              </a:spcBef>
              <a:spcAft>
                <a:spcPts val="300"/>
              </a:spcAft>
              <a:buFont typeface="Wingdings" panose="05000000000000000000" pitchFamily="2" charset="2"/>
              <a:buChar char="§"/>
            </a:pPr>
            <a:r>
              <a:rPr lang="en-US" sz="1600" dirty="0" smtClean="0">
                <a:latin typeface="+mn-lt"/>
              </a:rPr>
              <a:t>Use </a:t>
            </a:r>
            <a:r>
              <a:rPr lang="en-US" sz="1600" b="1" dirty="0">
                <a:latin typeface="+mn-lt"/>
              </a:rPr>
              <a:t>for</a:t>
            </a:r>
            <a:r>
              <a:rPr lang="en-US" sz="1600" dirty="0">
                <a:latin typeface="+mn-lt"/>
              </a:rPr>
              <a:t> instead of </a:t>
            </a:r>
            <a:r>
              <a:rPr lang="en-US" sz="1600" b="1" dirty="0" err="1">
                <a:latin typeface="+mn-lt"/>
              </a:rPr>
              <a:t>foreach</a:t>
            </a:r>
            <a:r>
              <a:rPr lang="en-US" sz="1600" dirty="0">
                <a:latin typeface="+mn-lt"/>
              </a:rPr>
              <a:t> in performance critical code paths</a:t>
            </a:r>
          </a:p>
        </p:txBody>
      </p:sp>
      <p:sp>
        <p:nvSpPr>
          <p:cNvPr id="13" name="Rectangle 31"/>
          <p:cNvSpPr>
            <a:spLocks noChangeArrowheads="1"/>
          </p:cNvSpPr>
          <p:nvPr/>
        </p:nvSpPr>
        <p:spPr bwMode="auto">
          <a:xfrm>
            <a:off x="2412232" y="4059190"/>
            <a:ext cx="5760720" cy="795602"/>
          </a:xfrm>
          <a:prstGeom prst="rect">
            <a:avLst/>
          </a:prstGeom>
          <a:noFill/>
          <a:ln w="9525">
            <a:noFill/>
            <a:miter lim="800000"/>
            <a:headEnd/>
            <a:tailEnd/>
          </a:ln>
        </p:spPr>
        <p:txBody>
          <a:bodyPr wrap="square" anchor="ctr" anchorCtr="0">
            <a:spAutoFit/>
          </a:bodyPr>
          <a:lstStyle/>
          <a:p>
            <a:pPr marL="177800" indent="-177800" eaLnBrk="0" hangingPunct="0">
              <a:lnSpc>
                <a:spcPct val="90000"/>
              </a:lnSpc>
              <a:spcBef>
                <a:spcPts val="0"/>
              </a:spcBef>
              <a:spcAft>
                <a:spcPts val="300"/>
              </a:spcAft>
              <a:buFont typeface="Wingdings" panose="05000000000000000000" pitchFamily="2" charset="2"/>
              <a:buChar char="§"/>
            </a:pPr>
            <a:r>
              <a:rPr lang="en-US" sz="1600" dirty="0">
                <a:latin typeface="+mn-lt"/>
              </a:rPr>
              <a:t>Avoid inefficient string concatenation (using </a:t>
            </a:r>
            <a:r>
              <a:rPr lang="en-US" sz="1600" b="1" dirty="0">
                <a:latin typeface="+mn-lt"/>
              </a:rPr>
              <a:t>+</a:t>
            </a:r>
            <a:r>
              <a:rPr lang="en-US" sz="1600" dirty="0">
                <a:latin typeface="+mn-lt"/>
              </a:rPr>
              <a:t> vs </a:t>
            </a:r>
            <a:r>
              <a:rPr lang="en-US" sz="1600" b="1" dirty="0" err="1">
                <a:latin typeface="+mn-lt"/>
              </a:rPr>
              <a:t>StringBuilder</a:t>
            </a:r>
            <a:r>
              <a:rPr lang="en-US" sz="1600" dirty="0" smtClean="0">
                <a:latin typeface="+mn-lt"/>
              </a:rPr>
              <a:t>)</a:t>
            </a:r>
          </a:p>
          <a:p>
            <a:pPr marL="177800" indent="-177800" eaLnBrk="0" hangingPunct="0">
              <a:lnSpc>
                <a:spcPct val="90000"/>
              </a:lnSpc>
              <a:spcBef>
                <a:spcPts val="0"/>
              </a:spcBef>
              <a:spcAft>
                <a:spcPts val="300"/>
              </a:spcAft>
              <a:buFont typeface="Wingdings" panose="05000000000000000000" pitchFamily="2" charset="2"/>
              <a:buChar char="§"/>
            </a:pPr>
            <a:r>
              <a:rPr lang="en-US" sz="1600" dirty="0" smtClean="0">
                <a:latin typeface="+mn-lt"/>
              </a:rPr>
              <a:t>Use </a:t>
            </a:r>
            <a:r>
              <a:rPr lang="en-US" sz="1600" dirty="0">
                <a:latin typeface="+mn-lt"/>
              </a:rPr>
              <a:t>overloaded </a:t>
            </a:r>
            <a:r>
              <a:rPr lang="en-US" sz="1600" b="1" dirty="0">
                <a:latin typeface="+mn-lt"/>
              </a:rPr>
              <a:t>Compare</a:t>
            </a:r>
            <a:r>
              <a:rPr lang="en-US" sz="1600" dirty="0">
                <a:latin typeface="+mn-lt"/>
              </a:rPr>
              <a:t> method for case insensitive string comparisons</a:t>
            </a:r>
            <a:endParaRPr lang="en-IN" sz="1600" dirty="0" smtClean="0">
              <a:latin typeface="+mn-lt"/>
            </a:endParaRPr>
          </a:p>
        </p:txBody>
      </p:sp>
      <p:sp>
        <p:nvSpPr>
          <p:cNvPr id="14" name="AutoShape 44"/>
          <p:cNvSpPr>
            <a:spLocks noChangeArrowheads="1"/>
          </p:cNvSpPr>
          <p:nvPr/>
        </p:nvSpPr>
        <p:spPr bwMode="auto">
          <a:xfrm>
            <a:off x="350288" y="4059190"/>
            <a:ext cx="1920240" cy="731658"/>
          </a:xfrm>
          <a:prstGeom prst="roundRect">
            <a:avLst>
              <a:gd name="adj" fmla="val 0"/>
            </a:avLst>
          </a:prstGeom>
          <a:solidFill>
            <a:schemeClr val="bg1">
              <a:lumMod val="50000"/>
            </a:schemeClr>
          </a:solidFill>
          <a:ln w="19050">
            <a:noFill/>
            <a:round/>
            <a:headEnd/>
            <a:tailEnd/>
          </a:ln>
          <a:effectLst/>
        </p:spPr>
        <p:txBody>
          <a:bodyPr wrap="none" anchor="ctr"/>
          <a:lstStyle/>
          <a:p>
            <a:r>
              <a:rPr lang="en-US" sz="1600" b="1" dirty="0" smtClean="0">
                <a:solidFill>
                  <a:prstClr val="white"/>
                </a:solidFill>
                <a:latin typeface="+mn-lt"/>
              </a:rPr>
              <a:t>String Operations</a:t>
            </a:r>
          </a:p>
        </p:txBody>
      </p:sp>
      <p:sp>
        <p:nvSpPr>
          <p:cNvPr id="15" name="Rectangle 31"/>
          <p:cNvSpPr>
            <a:spLocks noChangeArrowheads="1"/>
          </p:cNvSpPr>
          <p:nvPr/>
        </p:nvSpPr>
        <p:spPr bwMode="auto">
          <a:xfrm>
            <a:off x="2423608" y="4990570"/>
            <a:ext cx="5760720" cy="535531"/>
          </a:xfrm>
          <a:prstGeom prst="rect">
            <a:avLst/>
          </a:prstGeom>
          <a:noFill/>
          <a:ln w="9525">
            <a:noFill/>
            <a:miter lim="800000"/>
            <a:headEnd/>
            <a:tailEnd/>
          </a:ln>
        </p:spPr>
        <p:txBody>
          <a:bodyPr wrap="square" anchor="ctr" anchorCtr="0">
            <a:spAutoFit/>
          </a:bodyPr>
          <a:lstStyle/>
          <a:p>
            <a:pPr marL="177800" indent="-177800" eaLnBrk="0" hangingPunct="0">
              <a:lnSpc>
                <a:spcPct val="90000"/>
              </a:lnSpc>
              <a:spcBef>
                <a:spcPts val="0"/>
              </a:spcBef>
              <a:spcAft>
                <a:spcPts val="300"/>
              </a:spcAft>
              <a:buFont typeface="Wingdings" panose="05000000000000000000" pitchFamily="2" charset="2"/>
              <a:buChar char="§"/>
            </a:pPr>
            <a:r>
              <a:rPr lang="en-US" sz="1600" dirty="0">
                <a:latin typeface="+mn-lt"/>
              </a:rPr>
              <a:t>Avoid frequent boxing and unboxing overhead during iterations and looping</a:t>
            </a:r>
            <a:endParaRPr lang="en-IN" sz="1600" dirty="0" smtClean="0">
              <a:latin typeface="+mn-lt"/>
            </a:endParaRPr>
          </a:p>
        </p:txBody>
      </p:sp>
      <p:sp>
        <p:nvSpPr>
          <p:cNvPr id="16" name="AutoShape 44"/>
          <p:cNvSpPr>
            <a:spLocks noChangeArrowheads="1"/>
          </p:cNvSpPr>
          <p:nvPr/>
        </p:nvSpPr>
        <p:spPr bwMode="auto">
          <a:xfrm>
            <a:off x="361664" y="4971334"/>
            <a:ext cx="1920240" cy="731658"/>
          </a:xfrm>
          <a:prstGeom prst="roundRect">
            <a:avLst>
              <a:gd name="adj" fmla="val 0"/>
            </a:avLst>
          </a:prstGeom>
          <a:solidFill>
            <a:schemeClr val="bg1">
              <a:lumMod val="50000"/>
            </a:schemeClr>
          </a:solidFill>
          <a:ln w="19050">
            <a:noFill/>
            <a:round/>
            <a:headEnd/>
            <a:tailEnd/>
          </a:ln>
          <a:effectLst/>
        </p:spPr>
        <p:txBody>
          <a:bodyPr wrap="none" anchor="ctr"/>
          <a:lstStyle/>
          <a:p>
            <a:r>
              <a:rPr lang="en-US" sz="1600" b="1" dirty="0" smtClean="0">
                <a:solidFill>
                  <a:prstClr val="white"/>
                </a:solidFill>
                <a:latin typeface="+mn-lt"/>
              </a:rPr>
              <a:t>Boxing and Unboxing</a:t>
            </a:r>
          </a:p>
        </p:txBody>
      </p:sp>
    </p:spTree>
    <p:extLst>
      <p:ext uri="{BB962C8B-B14F-4D97-AF65-F5344CB8AC3E}">
        <p14:creationId xmlns:p14="http://schemas.microsoft.com/office/powerpoint/2010/main" val="1749688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Guidelines – .NET (3/3)</a:t>
            </a:r>
            <a:endParaRPr lang="en-IN" dirty="0"/>
          </a:p>
        </p:txBody>
      </p:sp>
      <p:sp>
        <p:nvSpPr>
          <p:cNvPr id="6" name="AutoShape 36"/>
          <p:cNvSpPr>
            <a:spLocks noChangeArrowheads="1"/>
          </p:cNvSpPr>
          <p:nvPr/>
        </p:nvSpPr>
        <p:spPr bwMode="auto">
          <a:xfrm>
            <a:off x="361664" y="1640680"/>
            <a:ext cx="1920240" cy="731658"/>
          </a:xfrm>
          <a:prstGeom prst="roundRect">
            <a:avLst>
              <a:gd name="adj" fmla="val 0"/>
            </a:avLst>
          </a:prstGeom>
          <a:solidFill>
            <a:schemeClr val="bg1">
              <a:lumMod val="50000"/>
            </a:schemeClr>
          </a:solidFill>
          <a:ln w="19050">
            <a:noFill/>
            <a:round/>
            <a:headEnd/>
            <a:tailEnd/>
          </a:ln>
          <a:effectLst/>
        </p:spPr>
        <p:txBody>
          <a:bodyPr wrap="none" anchor="ctr"/>
          <a:lstStyle/>
          <a:p>
            <a:r>
              <a:rPr lang="en-US" sz="1600" b="1" dirty="0" smtClean="0">
                <a:solidFill>
                  <a:prstClr val="white"/>
                </a:solidFill>
                <a:latin typeface="+mn-lt"/>
              </a:rPr>
              <a:t>Collections</a:t>
            </a:r>
            <a:endParaRPr lang="en-US" sz="1600" b="1" dirty="0">
              <a:solidFill>
                <a:prstClr val="white"/>
              </a:solidFill>
              <a:latin typeface="+mn-lt"/>
            </a:endParaRPr>
          </a:p>
        </p:txBody>
      </p:sp>
      <p:sp>
        <p:nvSpPr>
          <p:cNvPr id="10" name="AutoShape 40"/>
          <p:cNvSpPr>
            <a:spLocks noChangeArrowheads="1"/>
          </p:cNvSpPr>
          <p:nvPr/>
        </p:nvSpPr>
        <p:spPr bwMode="auto">
          <a:xfrm>
            <a:off x="361664" y="744590"/>
            <a:ext cx="1920240" cy="731658"/>
          </a:xfrm>
          <a:prstGeom prst="roundRect">
            <a:avLst>
              <a:gd name="adj" fmla="val 0"/>
            </a:avLst>
          </a:prstGeom>
          <a:solidFill>
            <a:schemeClr val="bg1">
              <a:lumMod val="50000"/>
            </a:schemeClr>
          </a:solidFill>
          <a:ln w="19050">
            <a:noFill/>
            <a:round/>
            <a:headEnd/>
            <a:tailEnd/>
          </a:ln>
          <a:effectLst/>
        </p:spPr>
        <p:txBody>
          <a:bodyPr wrap="none" anchor="ctr"/>
          <a:lstStyle/>
          <a:p>
            <a:r>
              <a:rPr lang="en-US" sz="1600" b="1" dirty="0" smtClean="0">
                <a:solidFill>
                  <a:prstClr val="white"/>
                </a:solidFill>
                <a:latin typeface="+mn-lt"/>
              </a:rPr>
              <a:t>Arrays</a:t>
            </a:r>
            <a:endParaRPr lang="en-US" sz="1600" b="1" dirty="0">
              <a:solidFill>
                <a:prstClr val="white"/>
              </a:solidFill>
              <a:latin typeface="+mn-lt"/>
            </a:endParaRPr>
          </a:p>
        </p:txBody>
      </p:sp>
      <p:sp>
        <p:nvSpPr>
          <p:cNvPr id="11" name="Rectangle 31"/>
          <p:cNvSpPr>
            <a:spLocks noChangeArrowheads="1"/>
          </p:cNvSpPr>
          <p:nvPr/>
        </p:nvSpPr>
        <p:spPr bwMode="auto">
          <a:xfrm>
            <a:off x="2423608" y="1640680"/>
            <a:ext cx="5760720" cy="574003"/>
          </a:xfrm>
          <a:prstGeom prst="rect">
            <a:avLst/>
          </a:prstGeom>
          <a:noFill/>
          <a:ln w="9525">
            <a:noFill/>
            <a:miter lim="800000"/>
            <a:headEnd/>
            <a:tailEnd/>
          </a:ln>
        </p:spPr>
        <p:txBody>
          <a:bodyPr wrap="square" anchor="ctr" anchorCtr="0">
            <a:spAutoFit/>
          </a:bodyPr>
          <a:lstStyle/>
          <a:p>
            <a:pPr marL="177800" indent="-177800" eaLnBrk="0" hangingPunct="0">
              <a:lnSpc>
                <a:spcPct val="90000"/>
              </a:lnSpc>
              <a:spcBef>
                <a:spcPts val="0"/>
              </a:spcBef>
              <a:spcAft>
                <a:spcPts val="300"/>
              </a:spcAft>
              <a:buFont typeface="Wingdings" panose="05000000000000000000" pitchFamily="2" charset="2"/>
              <a:buChar char="§"/>
            </a:pPr>
            <a:r>
              <a:rPr lang="en-US" sz="1600" dirty="0">
                <a:latin typeface="+mn-lt"/>
              </a:rPr>
              <a:t>Initialize collections to the right size when you </a:t>
            </a:r>
            <a:r>
              <a:rPr lang="en-US" sz="1600" dirty="0" smtClean="0">
                <a:latin typeface="+mn-lt"/>
              </a:rPr>
              <a:t>can</a:t>
            </a:r>
          </a:p>
          <a:p>
            <a:pPr marL="177800" indent="-177800" eaLnBrk="0" hangingPunct="0">
              <a:lnSpc>
                <a:spcPct val="90000"/>
              </a:lnSpc>
              <a:spcBef>
                <a:spcPts val="0"/>
              </a:spcBef>
              <a:spcAft>
                <a:spcPts val="300"/>
              </a:spcAft>
              <a:buFont typeface="Wingdings" panose="05000000000000000000" pitchFamily="2" charset="2"/>
              <a:buChar char="§"/>
            </a:pPr>
            <a:r>
              <a:rPr lang="en-US" sz="1600" dirty="0">
                <a:latin typeface="+mn-lt"/>
              </a:rPr>
              <a:t>C</a:t>
            </a:r>
            <a:r>
              <a:rPr lang="en-US" sz="1600" dirty="0" smtClean="0">
                <a:latin typeface="+mn-lt"/>
              </a:rPr>
              <a:t>onsider </a:t>
            </a:r>
            <a:r>
              <a:rPr lang="en-US" sz="1600" dirty="0">
                <a:latin typeface="+mn-lt"/>
              </a:rPr>
              <a:t>enumeration and boxing overhead</a:t>
            </a:r>
          </a:p>
        </p:txBody>
      </p:sp>
      <p:sp>
        <p:nvSpPr>
          <p:cNvPr id="12" name="Rectangle 11"/>
          <p:cNvSpPr/>
          <p:nvPr/>
        </p:nvSpPr>
        <p:spPr>
          <a:xfrm>
            <a:off x="2423608" y="744590"/>
            <a:ext cx="5760720" cy="834074"/>
          </a:xfrm>
          <a:prstGeom prst="rect">
            <a:avLst/>
          </a:prstGeom>
        </p:spPr>
        <p:txBody>
          <a:bodyPr wrap="square">
            <a:spAutoFit/>
          </a:bodyPr>
          <a:lstStyle/>
          <a:p>
            <a:pPr marL="177800" indent="-177800" eaLnBrk="0" hangingPunct="0">
              <a:lnSpc>
                <a:spcPct val="90000"/>
              </a:lnSpc>
              <a:spcBef>
                <a:spcPts val="0"/>
              </a:spcBef>
              <a:spcAft>
                <a:spcPts val="300"/>
              </a:spcAft>
              <a:buFont typeface="Wingdings" panose="05000000000000000000" pitchFamily="2" charset="2"/>
              <a:buChar char="§"/>
            </a:pPr>
            <a:r>
              <a:rPr lang="en-US" sz="1600" dirty="0">
                <a:latin typeface="+mn-lt"/>
              </a:rPr>
              <a:t>Prefer arrays to </a:t>
            </a:r>
            <a:r>
              <a:rPr lang="en-US" sz="1600" dirty="0" smtClean="0">
                <a:latin typeface="+mn-lt"/>
              </a:rPr>
              <a:t>collections</a:t>
            </a:r>
          </a:p>
          <a:p>
            <a:pPr marL="177800" indent="-177800" eaLnBrk="0" hangingPunct="0">
              <a:lnSpc>
                <a:spcPct val="90000"/>
              </a:lnSpc>
              <a:spcBef>
                <a:spcPts val="0"/>
              </a:spcBef>
              <a:spcAft>
                <a:spcPts val="300"/>
              </a:spcAft>
              <a:buFont typeface="Wingdings" panose="05000000000000000000" pitchFamily="2" charset="2"/>
              <a:buChar char="§"/>
            </a:pPr>
            <a:r>
              <a:rPr lang="en-US" sz="1600" dirty="0" smtClean="0">
                <a:latin typeface="+mn-lt"/>
              </a:rPr>
              <a:t>Use </a:t>
            </a:r>
            <a:r>
              <a:rPr lang="en-US" sz="1600" dirty="0">
                <a:latin typeface="+mn-lt"/>
              </a:rPr>
              <a:t>strongly-typed </a:t>
            </a:r>
            <a:r>
              <a:rPr lang="en-US" sz="1600" dirty="0" smtClean="0">
                <a:latin typeface="+mn-lt"/>
              </a:rPr>
              <a:t>arrays</a:t>
            </a:r>
          </a:p>
          <a:p>
            <a:pPr marL="177800" indent="-177800" eaLnBrk="0" hangingPunct="0">
              <a:lnSpc>
                <a:spcPct val="90000"/>
              </a:lnSpc>
              <a:spcBef>
                <a:spcPts val="0"/>
              </a:spcBef>
              <a:spcAft>
                <a:spcPts val="300"/>
              </a:spcAft>
              <a:buFont typeface="Wingdings" panose="05000000000000000000" pitchFamily="2" charset="2"/>
              <a:buChar char="§"/>
            </a:pPr>
            <a:r>
              <a:rPr lang="en-US" sz="1600" dirty="0" smtClean="0">
                <a:latin typeface="+mn-lt"/>
              </a:rPr>
              <a:t>Consider </a:t>
            </a:r>
            <a:r>
              <a:rPr lang="en-US" sz="1600" dirty="0">
                <a:latin typeface="+mn-lt"/>
              </a:rPr>
              <a:t>using jagged arrays in place of multidimensional arrays</a:t>
            </a:r>
            <a:endParaRPr lang="en-US" sz="1600" dirty="0" smtClean="0">
              <a:latin typeface="+mn-lt"/>
            </a:endParaRPr>
          </a:p>
        </p:txBody>
      </p:sp>
      <p:sp>
        <p:nvSpPr>
          <p:cNvPr id="17" name="AutoShape 36"/>
          <p:cNvSpPr>
            <a:spLocks noChangeArrowheads="1"/>
          </p:cNvSpPr>
          <p:nvPr/>
        </p:nvSpPr>
        <p:spPr bwMode="auto">
          <a:xfrm>
            <a:off x="363936" y="2584664"/>
            <a:ext cx="1920240" cy="731658"/>
          </a:xfrm>
          <a:prstGeom prst="roundRect">
            <a:avLst>
              <a:gd name="adj" fmla="val 0"/>
            </a:avLst>
          </a:prstGeom>
          <a:solidFill>
            <a:schemeClr val="bg1">
              <a:lumMod val="50000"/>
            </a:schemeClr>
          </a:solidFill>
          <a:ln w="19050">
            <a:noFill/>
            <a:round/>
            <a:headEnd/>
            <a:tailEnd/>
          </a:ln>
          <a:effectLst/>
        </p:spPr>
        <p:txBody>
          <a:bodyPr wrap="none" anchor="ctr"/>
          <a:lstStyle/>
          <a:p>
            <a:r>
              <a:rPr lang="en-US" sz="1600" b="1" dirty="0" smtClean="0">
                <a:solidFill>
                  <a:prstClr val="white"/>
                </a:solidFill>
                <a:latin typeface="+mn-lt"/>
              </a:rPr>
              <a:t>Reflection and </a:t>
            </a:r>
          </a:p>
          <a:p>
            <a:r>
              <a:rPr lang="en-US" sz="1600" b="1" dirty="0" smtClean="0">
                <a:solidFill>
                  <a:prstClr val="white"/>
                </a:solidFill>
                <a:latin typeface="+mn-lt"/>
              </a:rPr>
              <a:t>Late Binding</a:t>
            </a:r>
            <a:endParaRPr lang="en-US" sz="1600" b="1" dirty="0">
              <a:solidFill>
                <a:prstClr val="white"/>
              </a:solidFill>
              <a:latin typeface="+mn-lt"/>
            </a:endParaRPr>
          </a:p>
        </p:txBody>
      </p:sp>
      <p:sp>
        <p:nvSpPr>
          <p:cNvPr id="18" name="Rectangle 31"/>
          <p:cNvSpPr>
            <a:spLocks noChangeArrowheads="1"/>
          </p:cNvSpPr>
          <p:nvPr/>
        </p:nvSpPr>
        <p:spPr bwMode="auto">
          <a:xfrm>
            <a:off x="2425880" y="2584664"/>
            <a:ext cx="5760720" cy="834074"/>
          </a:xfrm>
          <a:prstGeom prst="rect">
            <a:avLst/>
          </a:prstGeom>
          <a:noFill/>
          <a:ln w="9525">
            <a:noFill/>
            <a:miter lim="800000"/>
            <a:headEnd/>
            <a:tailEnd/>
          </a:ln>
        </p:spPr>
        <p:txBody>
          <a:bodyPr wrap="square" anchor="ctr" anchorCtr="0">
            <a:spAutoFit/>
          </a:bodyPr>
          <a:lstStyle/>
          <a:p>
            <a:pPr marL="177800" indent="-177800" eaLnBrk="0" hangingPunct="0">
              <a:lnSpc>
                <a:spcPct val="90000"/>
              </a:lnSpc>
              <a:spcBef>
                <a:spcPts val="0"/>
              </a:spcBef>
              <a:spcAft>
                <a:spcPts val="300"/>
              </a:spcAft>
              <a:buFont typeface="Wingdings" panose="05000000000000000000" pitchFamily="2" charset="2"/>
              <a:buChar char="§"/>
            </a:pPr>
            <a:r>
              <a:rPr lang="en-US" sz="1600" dirty="0">
                <a:latin typeface="+mn-lt"/>
              </a:rPr>
              <a:t>Prefer early binding and explicit types rather than </a:t>
            </a:r>
            <a:r>
              <a:rPr lang="en-US" sz="1600" dirty="0" smtClean="0">
                <a:latin typeface="+mn-lt"/>
              </a:rPr>
              <a:t>reflection</a:t>
            </a:r>
          </a:p>
          <a:p>
            <a:pPr marL="177800" indent="-177800" eaLnBrk="0" hangingPunct="0">
              <a:lnSpc>
                <a:spcPct val="90000"/>
              </a:lnSpc>
              <a:spcBef>
                <a:spcPts val="0"/>
              </a:spcBef>
              <a:spcAft>
                <a:spcPts val="300"/>
              </a:spcAft>
              <a:buFont typeface="Wingdings" panose="05000000000000000000" pitchFamily="2" charset="2"/>
              <a:buChar char="§"/>
            </a:pPr>
            <a:r>
              <a:rPr lang="en-US" sz="1600" dirty="0" smtClean="0">
                <a:latin typeface="+mn-lt"/>
              </a:rPr>
              <a:t>Avoid </a:t>
            </a:r>
            <a:r>
              <a:rPr lang="en-US" sz="1600" dirty="0">
                <a:latin typeface="+mn-lt"/>
              </a:rPr>
              <a:t>late </a:t>
            </a:r>
            <a:r>
              <a:rPr lang="en-US" sz="1600" dirty="0" smtClean="0">
                <a:latin typeface="+mn-lt"/>
              </a:rPr>
              <a:t>binding</a:t>
            </a:r>
          </a:p>
          <a:p>
            <a:pPr marL="177800" indent="-177800" eaLnBrk="0" hangingPunct="0">
              <a:lnSpc>
                <a:spcPct val="90000"/>
              </a:lnSpc>
              <a:spcBef>
                <a:spcPts val="0"/>
              </a:spcBef>
              <a:spcAft>
                <a:spcPts val="300"/>
              </a:spcAft>
              <a:buFont typeface="Wingdings" panose="05000000000000000000" pitchFamily="2" charset="2"/>
              <a:buChar char="§"/>
            </a:pPr>
            <a:r>
              <a:rPr lang="en-US" sz="1600" dirty="0" smtClean="0">
                <a:latin typeface="+mn-lt"/>
              </a:rPr>
              <a:t>Avoid </a:t>
            </a:r>
            <a:r>
              <a:rPr lang="en-US" sz="1600" dirty="0">
                <a:latin typeface="+mn-lt"/>
              </a:rPr>
              <a:t>using </a:t>
            </a:r>
            <a:r>
              <a:rPr lang="en-US" sz="1600" dirty="0" err="1">
                <a:latin typeface="+mn-lt"/>
              </a:rPr>
              <a:t>System.Object</a:t>
            </a:r>
            <a:r>
              <a:rPr lang="en-US" sz="1600" dirty="0">
                <a:latin typeface="+mn-lt"/>
              </a:rPr>
              <a:t> in performance critical code paths</a:t>
            </a:r>
          </a:p>
        </p:txBody>
      </p:sp>
      <p:sp>
        <p:nvSpPr>
          <p:cNvPr id="13" name="Rectangle 31"/>
          <p:cNvSpPr>
            <a:spLocks noChangeArrowheads="1"/>
          </p:cNvSpPr>
          <p:nvPr/>
        </p:nvSpPr>
        <p:spPr bwMode="auto">
          <a:xfrm>
            <a:off x="2412232" y="3567862"/>
            <a:ext cx="5760720" cy="1055674"/>
          </a:xfrm>
          <a:prstGeom prst="rect">
            <a:avLst/>
          </a:prstGeom>
          <a:noFill/>
          <a:ln w="9525">
            <a:noFill/>
            <a:miter lim="800000"/>
            <a:headEnd/>
            <a:tailEnd/>
          </a:ln>
        </p:spPr>
        <p:txBody>
          <a:bodyPr wrap="square" anchor="ctr" anchorCtr="0">
            <a:spAutoFit/>
          </a:bodyPr>
          <a:lstStyle/>
          <a:p>
            <a:pPr marL="177800" indent="-177800" eaLnBrk="0" hangingPunct="0">
              <a:lnSpc>
                <a:spcPct val="90000"/>
              </a:lnSpc>
              <a:spcBef>
                <a:spcPts val="0"/>
              </a:spcBef>
              <a:spcAft>
                <a:spcPts val="300"/>
              </a:spcAft>
              <a:buFont typeface="Wingdings" panose="05000000000000000000" pitchFamily="2" charset="2"/>
              <a:buChar char="§"/>
            </a:pPr>
            <a:r>
              <a:rPr lang="en-US" sz="1600" dirty="0">
                <a:latin typeface="+mn-lt"/>
              </a:rPr>
              <a:t>Consider </a:t>
            </a:r>
            <a:r>
              <a:rPr lang="en-US" sz="1600" b="1" dirty="0" err="1">
                <a:latin typeface="+mn-lt"/>
              </a:rPr>
              <a:t>SuppressUnmanagedCodeSecurity</a:t>
            </a:r>
            <a:r>
              <a:rPr lang="en-US" sz="1600" dirty="0">
                <a:latin typeface="+mn-lt"/>
              </a:rPr>
              <a:t> for </a:t>
            </a:r>
            <a:r>
              <a:rPr lang="en-US" sz="1600" dirty="0" smtClean="0">
                <a:latin typeface="+mn-lt"/>
              </a:rPr>
              <a:t>performance-critical and </a:t>
            </a:r>
            <a:r>
              <a:rPr lang="en-US" sz="1600" dirty="0">
                <a:latin typeface="+mn-lt"/>
              </a:rPr>
              <a:t>trusted </a:t>
            </a:r>
            <a:r>
              <a:rPr lang="en-US" sz="1600" dirty="0" smtClean="0">
                <a:latin typeface="+mn-lt"/>
              </a:rPr>
              <a:t>scenarios</a:t>
            </a:r>
          </a:p>
          <a:p>
            <a:pPr marL="177800" indent="-177800" eaLnBrk="0" hangingPunct="0">
              <a:lnSpc>
                <a:spcPct val="90000"/>
              </a:lnSpc>
              <a:spcBef>
                <a:spcPts val="0"/>
              </a:spcBef>
              <a:spcAft>
                <a:spcPts val="300"/>
              </a:spcAft>
              <a:buFont typeface="Wingdings" panose="05000000000000000000" pitchFamily="2" charset="2"/>
              <a:buChar char="§"/>
            </a:pPr>
            <a:r>
              <a:rPr lang="en-US" sz="1600" dirty="0" smtClean="0">
                <a:latin typeface="+mn-lt"/>
              </a:rPr>
              <a:t>Prefer </a:t>
            </a:r>
            <a:r>
              <a:rPr lang="en-US" sz="1600" dirty="0">
                <a:latin typeface="+mn-lt"/>
              </a:rPr>
              <a:t>declarative demands rather than imperative </a:t>
            </a:r>
            <a:r>
              <a:rPr lang="en-US" sz="1600" dirty="0" smtClean="0">
                <a:latin typeface="+mn-lt"/>
              </a:rPr>
              <a:t>demands</a:t>
            </a:r>
          </a:p>
          <a:p>
            <a:pPr marL="177800" indent="-177800" eaLnBrk="0" hangingPunct="0">
              <a:lnSpc>
                <a:spcPct val="90000"/>
              </a:lnSpc>
              <a:spcBef>
                <a:spcPts val="0"/>
              </a:spcBef>
              <a:spcAft>
                <a:spcPts val="300"/>
              </a:spcAft>
              <a:buFont typeface="Wingdings" panose="05000000000000000000" pitchFamily="2" charset="2"/>
              <a:buChar char="§"/>
            </a:pPr>
            <a:r>
              <a:rPr lang="en-US" sz="1600" dirty="0" smtClean="0">
                <a:latin typeface="+mn-lt"/>
              </a:rPr>
              <a:t>Consider </a:t>
            </a:r>
            <a:r>
              <a:rPr lang="en-US" sz="1600" dirty="0">
                <a:latin typeface="+mn-lt"/>
              </a:rPr>
              <a:t>using link demands rather than full demands</a:t>
            </a:r>
            <a:endParaRPr lang="en-IN" sz="1600" dirty="0" smtClean="0">
              <a:latin typeface="+mn-lt"/>
            </a:endParaRPr>
          </a:p>
        </p:txBody>
      </p:sp>
      <p:sp>
        <p:nvSpPr>
          <p:cNvPr id="14" name="AutoShape 44"/>
          <p:cNvSpPr>
            <a:spLocks noChangeArrowheads="1"/>
          </p:cNvSpPr>
          <p:nvPr/>
        </p:nvSpPr>
        <p:spPr bwMode="auto">
          <a:xfrm>
            <a:off x="350288" y="3567862"/>
            <a:ext cx="1920240" cy="731658"/>
          </a:xfrm>
          <a:prstGeom prst="roundRect">
            <a:avLst>
              <a:gd name="adj" fmla="val 0"/>
            </a:avLst>
          </a:prstGeom>
          <a:solidFill>
            <a:schemeClr val="bg1">
              <a:lumMod val="50000"/>
            </a:schemeClr>
          </a:solidFill>
          <a:ln w="19050">
            <a:noFill/>
            <a:round/>
            <a:headEnd/>
            <a:tailEnd/>
          </a:ln>
          <a:effectLst/>
        </p:spPr>
        <p:txBody>
          <a:bodyPr wrap="none" anchor="ctr"/>
          <a:lstStyle/>
          <a:p>
            <a:r>
              <a:rPr lang="en-US" sz="1600" b="1" dirty="0" smtClean="0">
                <a:solidFill>
                  <a:prstClr val="white"/>
                </a:solidFill>
                <a:latin typeface="+mn-lt"/>
              </a:rPr>
              <a:t>Code Access Security</a:t>
            </a:r>
          </a:p>
        </p:txBody>
      </p:sp>
      <p:sp>
        <p:nvSpPr>
          <p:cNvPr id="15" name="Rectangle 31"/>
          <p:cNvSpPr>
            <a:spLocks noChangeArrowheads="1"/>
          </p:cNvSpPr>
          <p:nvPr/>
        </p:nvSpPr>
        <p:spPr bwMode="auto">
          <a:xfrm>
            <a:off x="2423608" y="4730499"/>
            <a:ext cx="5760720" cy="1055674"/>
          </a:xfrm>
          <a:prstGeom prst="rect">
            <a:avLst/>
          </a:prstGeom>
          <a:noFill/>
          <a:ln w="9525">
            <a:noFill/>
            <a:miter lim="800000"/>
            <a:headEnd/>
            <a:tailEnd/>
          </a:ln>
        </p:spPr>
        <p:txBody>
          <a:bodyPr wrap="square" anchor="ctr" anchorCtr="0">
            <a:spAutoFit/>
          </a:bodyPr>
          <a:lstStyle/>
          <a:p>
            <a:pPr marL="177800" indent="-177800" eaLnBrk="0" hangingPunct="0">
              <a:lnSpc>
                <a:spcPct val="90000"/>
              </a:lnSpc>
              <a:spcBef>
                <a:spcPts val="0"/>
              </a:spcBef>
              <a:spcAft>
                <a:spcPts val="300"/>
              </a:spcAft>
              <a:buFont typeface="Wingdings" panose="05000000000000000000" pitchFamily="2" charset="2"/>
              <a:buChar char="§"/>
            </a:pPr>
            <a:r>
              <a:rPr lang="en-US" sz="1600" dirty="0">
                <a:latin typeface="+mn-lt"/>
              </a:rPr>
              <a:t>Load only the assemblies that </a:t>
            </a:r>
            <a:r>
              <a:rPr lang="en-US" sz="1600" dirty="0" smtClean="0">
                <a:latin typeface="+mn-lt"/>
              </a:rPr>
              <a:t>are needed</a:t>
            </a:r>
          </a:p>
          <a:p>
            <a:pPr marL="177800" indent="-177800" eaLnBrk="0" hangingPunct="0">
              <a:lnSpc>
                <a:spcPct val="90000"/>
              </a:lnSpc>
              <a:spcBef>
                <a:spcPts val="0"/>
              </a:spcBef>
              <a:spcAft>
                <a:spcPts val="300"/>
              </a:spcAft>
              <a:buFont typeface="Wingdings" panose="05000000000000000000" pitchFamily="2" charset="2"/>
              <a:buChar char="§"/>
            </a:pPr>
            <a:r>
              <a:rPr lang="en-US" sz="1600" dirty="0" smtClean="0">
                <a:latin typeface="+mn-lt"/>
              </a:rPr>
              <a:t>Reduce </a:t>
            </a:r>
            <a:r>
              <a:rPr lang="en-US" sz="1600" dirty="0">
                <a:latin typeface="+mn-lt"/>
              </a:rPr>
              <a:t>the number of application domains or make shared </a:t>
            </a:r>
            <a:r>
              <a:rPr lang="en-US" sz="1600" dirty="0" smtClean="0">
                <a:latin typeface="+mn-lt"/>
              </a:rPr>
              <a:t>assemblies</a:t>
            </a:r>
          </a:p>
          <a:p>
            <a:pPr marL="177800" indent="-177800" eaLnBrk="0" hangingPunct="0">
              <a:lnSpc>
                <a:spcPct val="90000"/>
              </a:lnSpc>
              <a:spcBef>
                <a:spcPts val="0"/>
              </a:spcBef>
              <a:spcAft>
                <a:spcPts val="300"/>
              </a:spcAft>
              <a:buFont typeface="Wingdings" panose="05000000000000000000" pitchFamily="2" charset="2"/>
              <a:buChar char="§"/>
            </a:pPr>
            <a:r>
              <a:rPr lang="en-US" sz="1600" dirty="0" smtClean="0">
                <a:latin typeface="+mn-lt"/>
              </a:rPr>
              <a:t>Reduce </a:t>
            </a:r>
            <a:r>
              <a:rPr lang="en-US" sz="1600" dirty="0">
                <a:latin typeface="+mn-lt"/>
              </a:rPr>
              <a:t>number of threads</a:t>
            </a:r>
            <a:endParaRPr lang="en-IN" sz="1600" dirty="0" smtClean="0">
              <a:latin typeface="+mn-lt"/>
            </a:endParaRPr>
          </a:p>
        </p:txBody>
      </p:sp>
      <p:sp>
        <p:nvSpPr>
          <p:cNvPr id="16" name="AutoShape 44"/>
          <p:cNvSpPr>
            <a:spLocks noChangeArrowheads="1"/>
          </p:cNvSpPr>
          <p:nvPr/>
        </p:nvSpPr>
        <p:spPr bwMode="auto">
          <a:xfrm>
            <a:off x="361664" y="4730499"/>
            <a:ext cx="1920240" cy="731658"/>
          </a:xfrm>
          <a:prstGeom prst="roundRect">
            <a:avLst>
              <a:gd name="adj" fmla="val 0"/>
            </a:avLst>
          </a:prstGeom>
          <a:solidFill>
            <a:schemeClr val="bg1">
              <a:lumMod val="50000"/>
            </a:schemeClr>
          </a:solidFill>
          <a:ln w="19050">
            <a:noFill/>
            <a:round/>
            <a:headEnd/>
            <a:tailEnd/>
          </a:ln>
          <a:effectLst/>
        </p:spPr>
        <p:txBody>
          <a:bodyPr wrap="none" anchor="ctr"/>
          <a:lstStyle/>
          <a:p>
            <a:r>
              <a:rPr lang="en-US" sz="1600" b="1" dirty="0">
                <a:solidFill>
                  <a:prstClr val="white"/>
                </a:solidFill>
                <a:latin typeface="+mn-lt"/>
              </a:rPr>
              <a:t>Working Set </a:t>
            </a:r>
            <a:endParaRPr lang="en-US" sz="1600" b="1" dirty="0" smtClean="0">
              <a:solidFill>
                <a:prstClr val="white"/>
              </a:solidFill>
              <a:latin typeface="+mn-lt"/>
            </a:endParaRPr>
          </a:p>
          <a:p>
            <a:r>
              <a:rPr lang="en-US" sz="1600" b="1" dirty="0" smtClean="0">
                <a:solidFill>
                  <a:prstClr val="white"/>
                </a:solidFill>
                <a:latin typeface="+mn-lt"/>
              </a:rPr>
              <a:t>Considerations</a:t>
            </a:r>
          </a:p>
        </p:txBody>
      </p:sp>
    </p:spTree>
    <p:extLst>
      <p:ext uri="{BB962C8B-B14F-4D97-AF65-F5344CB8AC3E}">
        <p14:creationId xmlns:p14="http://schemas.microsoft.com/office/powerpoint/2010/main" val="3124808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Guidelines – </a:t>
            </a:r>
            <a:r>
              <a:rPr lang="en-US" dirty="0" smtClean="0"/>
              <a:t>Java</a:t>
            </a:r>
            <a:endParaRPr lang="en-IN" dirty="0"/>
          </a:p>
        </p:txBody>
      </p:sp>
      <p:sp>
        <p:nvSpPr>
          <p:cNvPr id="19" name="Rectangle 18"/>
          <p:cNvSpPr/>
          <p:nvPr/>
        </p:nvSpPr>
        <p:spPr>
          <a:xfrm>
            <a:off x="2423608" y="744590"/>
            <a:ext cx="5760720" cy="313932"/>
          </a:xfrm>
          <a:prstGeom prst="rect">
            <a:avLst/>
          </a:prstGeom>
          <a:solidFill>
            <a:srgbClr val="FFFF00"/>
          </a:solidFill>
        </p:spPr>
        <p:txBody>
          <a:bodyPr wrap="square">
            <a:spAutoFit/>
          </a:bodyPr>
          <a:lstStyle/>
          <a:p>
            <a:pPr marL="177800" indent="-177800" eaLnBrk="0" hangingPunct="0">
              <a:lnSpc>
                <a:spcPct val="90000"/>
              </a:lnSpc>
              <a:spcBef>
                <a:spcPts val="0"/>
              </a:spcBef>
              <a:spcAft>
                <a:spcPts val="300"/>
              </a:spcAft>
              <a:buFont typeface="Wingdings" panose="05000000000000000000" pitchFamily="2" charset="2"/>
              <a:buChar char="§"/>
            </a:pPr>
            <a:r>
              <a:rPr lang="en-US" sz="1600" dirty="0" smtClean="0">
                <a:latin typeface="+mn-lt"/>
              </a:rPr>
              <a:t>To be added by Java SME</a:t>
            </a:r>
            <a:endParaRPr lang="en-US" sz="1600" dirty="0" smtClean="0">
              <a:latin typeface="+mn-lt"/>
            </a:endParaRPr>
          </a:p>
        </p:txBody>
      </p:sp>
    </p:spTree>
    <p:extLst>
      <p:ext uri="{BB962C8B-B14F-4D97-AF65-F5344CB8AC3E}">
        <p14:creationId xmlns:p14="http://schemas.microsoft.com/office/powerpoint/2010/main" val="651780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47479" y="3741429"/>
            <a:ext cx="6275294" cy="337216"/>
          </a:xfrm>
          <a:prstGeom prst="rect">
            <a:avLst/>
          </a:prstGeom>
          <a:solidFill>
            <a:schemeClr val="tx2">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solidFill>
                <a:prstClr val="white"/>
              </a:solidFill>
            </a:endParaRPr>
          </a:p>
        </p:txBody>
      </p:sp>
      <p:sp>
        <p:nvSpPr>
          <p:cNvPr id="20483" name="Title 1"/>
          <p:cNvSpPr>
            <a:spLocks noGrp="1"/>
          </p:cNvSpPr>
          <p:nvPr>
            <p:ph type="title"/>
          </p:nvPr>
        </p:nvSpPr>
        <p:spPr/>
        <p:txBody>
          <a:bodyPr/>
          <a:lstStyle/>
          <a:p>
            <a:pPr eaLnBrk="1" hangingPunct="1"/>
            <a:r>
              <a:rPr lang="en-US" dirty="0" smtClean="0">
                <a:solidFill>
                  <a:srgbClr val="404040"/>
                </a:solidFill>
              </a:rPr>
              <a:t>Agenda</a:t>
            </a:r>
            <a:endParaRPr lang="en-IN" dirty="0" smtClean="0">
              <a:solidFill>
                <a:srgbClr val="404040"/>
              </a:solidFill>
            </a:endParaRPr>
          </a:p>
        </p:txBody>
      </p:sp>
      <p:sp>
        <p:nvSpPr>
          <p:cNvPr id="20484" name="Text Placeholder 2"/>
          <p:cNvSpPr>
            <a:spLocks noGrp="1"/>
          </p:cNvSpPr>
          <p:nvPr>
            <p:ph type="body" sz="quarter" idx="10"/>
          </p:nvPr>
        </p:nvSpPr>
        <p:spPr>
          <a:xfrm>
            <a:off x="1299879" y="835928"/>
            <a:ext cx="6351495" cy="5387449"/>
          </a:xfrm>
        </p:spPr>
        <p:txBody>
          <a:bodyPr>
            <a:noAutofit/>
          </a:bodyPr>
          <a:lstStyle/>
          <a:p>
            <a:pPr marL="398463" indent="-398463">
              <a:lnSpc>
                <a:spcPct val="90000"/>
              </a:lnSpc>
              <a:spcBef>
                <a:spcPts val="400"/>
              </a:spcBef>
              <a:spcAft>
                <a:spcPts val="400"/>
              </a:spcAft>
            </a:pPr>
            <a:r>
              <a:rPr lang="en-US" sz="2000" dirty="0" smtClean="0">
                <a:solidFill>
                  <a:schemeClr val="tx1"/>
                </a:solidFill>
              </a:rPr>
              <a:t>Introduction</a:t>
            </a:r>
          </a:p>
          <a:p>
            <a:pPr marL="398463" indent="-398463">
              <a:lnSpc>
                <a:spcPct val="90000"/>
              </a:lnSpc>
              <a:spcBef>
                <a:spcPts val="400"/>
              </a:spcBef>
              <a:spcAft>
                <a:spcPts val="400"/>
              </a:spcAft>
            </a:pPr>
            <a:r>
              <a:rPr lang="en-US" sz="2000" dirty="0" smtClean="0">
                <a:solidFill>
                  <a:schemeClr val="tx1"/>
                </a:solidFill>
              </a:rPr>
              <a:t>Performance engineering and SDLC</a:t>
            </a:r>
          </a:p>
          <a:p>
            <a:pPr marL="398463" indent="-398463">
              <a:lnSpc>
                <a:spcPct val="90000"/>
              </a:lnSpc>
              <a:spcBef>
                <a:spcPts val="400"/>
              </a:spcBef>
              <a:spcAft>
                <a:spcPts val="400"/>
              </a:spcAft>
            </a:pPr>
            <a:r>
              <a:rPr lang="en-US" sz="2000" dirty="0" smtClean="0">
                <a:solidFill>
                  <a:schemeClr val="tx1"/>
                </a:solidFill>
              </a:rPr>
              <a:t>Architecture and Design Guidelines</a:t>
            </a:r>
          </a:p>
          <a:p>
            <a:pPr marL="798513" lvl="1" indent="-398463">
              <a:lnSpc>
                <a:spcPct val="90000"/>
              </a:lnSpc>
              <a:spcBef>
                <a:spcPts val="400"/>
              </a:spcBef>
              <a:spcAft>
                <a:spcPts val="400"/>
              </a:spcAft>
              <a:buFont typeface="Wingdings" panose="05000000000000000000" pitchFamily="2" charset="2"/>
              <a:buChar char="§"/>
            </a:pPr>
            <a:r>
              <a:rPr lang="en-US" sz="1800" dirty="0" smtClean="0">
                <a:solidFill>
                  <a:schemeClr val="tx1"/>
                </a:solidFill>
              </a:rPr>
              <a:t>By category</a:t>
            </a:r>
          </a:p>
          <a:p>
            <a:pPr marL="798513" lvl="1" indent="-398463">
              <a:lnSpc>
                <a:spcPct val="90000"/>
              </a:lnSpc>
              <a:spcBef>
                <a:spcPts val="400"/>
              </a:spcBef>
              <a:spcAft>
                <a:spcPts val="400"/>
              </a:spcAft>
              <a:buFont typeface="Wingdings" panose="05000000000000000000" pitchFamily="2" charset="2"/>
              <a:buChar char="§"/>
            </a:pPr>
            <a:r>
              <a:rPr lang="en-US" sz="1800" dirty="0" smtClean="0">
                <a:solidFill>
                  <a:schemeClr val="tx1"/>
                </a:solidFill>
              </a:rPr>
              <a:t>By layer or focus area</a:t>
            </a:r>
          </a:p>
          <a:p>
            <a:pPr marL="398463" indent="-398463">
              <a:lnSpc>
                <a:spcPct val="90000"/>
              </a:lnSpc>
              <a:spcBef>
                <a:spcPts val="400"/>
              </a:spcBef>
              <a:spcAft>
                <a:spcPts val="400"/>
              </a:spcAft>
            </a:pPr>
            <a:r>
              <a:rPr lang="en-US" sz="2000" dirty="0" smtClean="0">
                <a:solidFill>
                  <a:schemeClr val="tx1"/>
                </a:solidFill>
              </a:rPr>
              <a:t>Coding guidelines</a:t>
            </a:r>
          </a:p>
          <a:p>
            <a:pPr marL="798513" lvl="1" indent="-398463">
              <a:lnSpc>
                <a:spcPct val="90000"/>
              </a:lnSpc>
              <a:spcBef>
                <a:spcPts val="400"/>
              </a:spcBef>
              <a:spcAft>
                <a:spcPts val="400"/>
              </a:spcAft>
              <a:buFont typeface="Wingdings" panose="05000000000000000000" pitchFamily="2" charset="2"/>
              <a:buChar char="§"/>
            </a:pPr>
            <a:r>
              <a:rPr lang="en-US" sz="1800" dirty="0" smtClean="0">
                <a:solidFill>
                  <a:schemeClr val="tx1"/>
                </a:solidFill>
              </a:rPr>
              <a:t>.NET guidelines</a:t>
            </a:r>
          </a:p>
          <a:p>
            <a:pPr marL="798513" lvl="1" indent="-398463">
              <a:lnSpc>
                <a:spcPct val="90000"/>
              </a:lnSpc>
              <a:spcBef>
                <a:spcPts val="400"/>
              </a:spcBef>
              <a:spcAft>
                <a:spcPts val="400"/>
              </a:spcAft>
              <a:buFont typeface="Wingdings" panose="05000000000000000000" pitchFamily="2" charset="2"/>
              <a:buChar char="§"/>
            </a:pPr>
            <a:r>
              <a:rPr lang="en-US" sz="1800" dirty="0" smtClean="0">
                <a:solidFill>
                  <a:schemeClr val="tx1"/>
                </a:solidFill>
              </a:rPr>
              <a:t>Java guidelines</a:t>
            </a:r>
          </a:p>
          <a:p>
            <a:pPr marL="398463" indent="-398463">
              <a:lnSpc>
                <a:spcPct val="90000"/>
              </a:lnSpc>
              <a:spcBef>
                <a:spcPts val="400"/>
              </a:spcBef>
              <a:spcAft>
                <a:spcPts val="400"/>
              </a:spcAft>
            </a:pPr>
            <a:r>
              <a:rPr lang="en-US" sz="2000" dirty="0" smtClean="0">
                <a:solidFill>
                  <a:schemeClr val="tx1"/>
                </a:solidFill>
              </a:rPr>
              <a:t>Application Performance Profiling</a:t>
            </a:r>
          </a:p>
          <a:p>
            <a:pPr marL="798513" lvl="1" indent="-398463">
              <a:lnSpc>
                <a:spcPct val="90000"/>
              </a:lnSpc>
              <a:spcBef>
                <a:spcPts val="400"/>
              </a:spcBef>
              <a:spcAft>
                <a:spcPts val="400"/>
              </a:spcAft>
              <a:buFont typeface="Wingdings" panose="05000000000000000000" pitchFamily="2" charset="2"/>
              <a:buChar char="§"/>
            </a:pPr>
            <a:r>
              <a:rPr lang="en-US" sz="1800" dirty="0" smtClean="0">
                <a:solidFill>
                  <a:schemeClr val="tx1"/>
                </a:solidFill>
              </a:rPr>
              <a:t>Introduction</a:t>
            </a:r>
          </a:p>
          <a:p>
            <a:pPr marL="798513" lvl="1" indent="-398463">
              <a:lnSpc>
                <a:spcPct val="90000"/>
              </a:lnSpc>
              <a:spcBef>
                <a:spcPts val="400"/>
              </a:spcBef>
              <a:spcAft>
                <a:spcPts val="400"/>
              </a:spcAft>
              <a:buFont typeface="Wingdings" panose="05000000000000000000" pitchFamily="2" charset="2"/>
              <a:buChar char="§"/>
            </a:pPr>
            <a:r>
              <a:rPr lang="en-US" sz="1800" dirty="0" smtClean="0">
                <a:solidFill>
                  <a:schemeClr val="tx1"/>
                </a:solidFill>
              </a:rPr>
              <a:t>Analysis</a:t>
            </a:r>
          </a:p>
          <a:p>
            <a:pPr marL="398463" indent="-398463">
              <a:lnSpc>
                <a:spcPct val="90000"/>
              </a:lnSpc>
              <a:spcBef>
                <a:spcPts val="400"/>
              </a:spcBef>
              <a:spcAft>
                <a:spcPts val="400"/>
              </a:spcAft>
            </a:pPr>
            <a:r>
              <a:rPr lang="en-US" sz="2000" dirty="0" smtClean="0">
                <a:solidFill>
                  <a:schemeClr val="tx1"/>
                </a:solidFill>
              </a:rPr>
              <a:t>Application Performance Testing</a:t>
            </a:r>
          </a:p>
          <a:p>
            <a:pPr marL="798513" lvl="1" indent="-398463">
              <a:lnSpc>
                <a:spcPct val="90000"/>
              </a:lnSpc>
              <a:spcBef>
                <a:spcPts val="400"/>
              </a:spcBef>
              <a:spcAft>
                <a:spcPts val="400"/>
              </a:spcAft>
              <a:buFont typeface="Wingdings" panose="05000000000000000000" pitchFamily="2" charset="2"/>
              <a:buChar char="§"/>
            </a:pPr>
            <a:r>
              <a:rPr lang="en-US" sz="1800" dirty="0" smtClean="0">
                <a:solidFill>
                  <a:schemeClr val="tx1"/>
                </a:solidFill>
              </a:rPr>
              <a:t>Introduction</a:t>
            </a:r>
          </a:p>
          <a:p>
            <a:pPr marL="798513" lvl="1" indent="-398463">
              <a:lnSpc>
                <a:spcPct val="90000"/>
              </a:lnSpc>
              <a:spcBef>
                <a:spcPts val="400"/>
              </a:spcBef>
              <a:spcAft>
                <a:spcPts val="400"/>
              </a:spcAft>
              <a:buFont typeface="Wingdings" panose="05000000000000000000" pitchFamily="2" charset="2"/>
              <a:buChar char="§"/>
            </a:pPr>
            <a:r>
              <a:rPr lang="en-US" sz="1800" dirty="0" smtClean="0">
                <a:solidFill>
                  <a:schemeClr val="tx1"/>
                </a:solidFill>
              </a:rPr>
              <a:t>Types of Performance Testing</a:t>
            </a:r>
          </a:p>
          <a:p>
            <a:pPr marL="398463" indent="-398463">
              <a:lnSpc>
                <a:spcPct val="90000"/>
              </a:lnSpc>
              <a:spcBef>
                <a:spcPts val="400"/>
              </a:spcBef>
              <a:spcAft>
                <a:spcPts val="400"/>
              </a:spcAft>
            </a:pPr>
            <a:r>
              <a:rPr lang="en-US" sz="2000" dirty="0" smtClean="0">
                <a:solidFill>
                  <a:schemeClr val="tx1"/>
                </a:solidFill>
              </a:rPr>
              <a:t>Application Performance Monitoring</a:t>
            </a:r>
          </a:p>
        </p:txBody>
      </p:sp>
    </p:spTree>
    <p:extLst>
      <p:ext uri="{BB962C8B-B14F-4D97-AF65-F5344CB8AC3E}">
        <p14:creationId xmlns:p14="http://schemas.microsoft.com/office/powerpoint/2010/main" val="4731912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Performance Profiling - Introduction</a:t>
            </a:r>
            <a:endParaRPr lang="en-IN" dirty="0"/>
          </a:p>
        </p:txBody>
      </p:sp>
      <p:sp>
        <p:nvSpPr>
          <p:cNvPr id="14" name="Content Placeholder 2"/>
          <p:cNvSpPr txBox="1">
            <a:spLocks/>
          </p:cNvSpPr>
          <p:nvPr/>
        </p:nvSpPr>
        <p:spPr bwMode="auto">
          <a:xfrm>
            <a:off x="497541" y="758424"/>
            <a:ext cx="8148918" cy="5718576"/>
          </a:xfrm>
          <a:prstGeom prst="rect">
            <a:avLst/>
          </a:prstGeom>
          <a:noFill/>
          <a:ln w="9525">
            <a:noFill/>
            <a:miter lim="800000"/>
            <a:headEnd/>
            <a:tailEnd/>
          </a:ln>
          <a:effectLst/>
        </p:spPr>
        <p:txBody>
          <a:bodyPr/>
          <a:lstStyle/>
          <a:p>
            <a:pPr marL="285750" lvl="1" indent="-285750">
              <a:spcBef>
                <a:spcPts val="1200"/>
              </a:spcBef>
              <a:buFont typeface="Wingdings" panose="05000000000000000000" pitchFamily="2" charset="2"/>
              <a:buChar char="§"/>
              <a:defRPr/>
            </a:pPr>
            <a:r>
              <a:rPr lang="en-US" dirty="0">
                <a:latin typeface="+mj-lt"/>
              </a:rPr>
              <a:t>Performance analysis, commonly known as profiling, is the investigation of a program's behavior using information gathered as the program executes. The profiling information serves to aid optimizations. </a:t>
            </a:r>
          </a:p>
          <a:p>
            <a:pPr marL="285750" lvl="1" indent="-285750">
              <a:spcBef>
                <a:spcPts val="1200"/>
              </a:spcBef>
              <a:buFont typeface="Wingdings" panose="05000000000000000000" pitchFamily="2" charset="2"/>
              <a:buChar char="§"/>
              <a:defRPr/>
            </a:pPr>
            <a:r>
              <a:rPr lang="en-US" dirty="0">
                <a:latin typeface="+mj-lt"/>
              </a:rPr>
              <a:t>A profiler is a performance analysis tool that measures the behavior of a program as it executes, particularly the frequency and duration of function calls</a:t>
            </a:r>
          </a:p>
          <a:p>
            <a:pPr marL="285750" lvl="1" indent="-285750">
              <a:spcBef>
                <a:spcPts val="1200"/>
              </a:spcBef>
              <a:buFont typeface="Wingdings" panose="05000000000000000000" pitchFamily="2" charset="2"/>
              <a:buChar char="§"/>
              <a:defRPr/>
            </a:pPr>
            <a:r>
              <a:rPr lang="en-US" dirty="0">
                <a:latin typeface="+mj-lt"/>
              </a:rPr>
              <a:t>Profilers use a wide variety of techniques to collect data, including hardware interrupts, code instrumentation, instruction set simulation, operating system hooks, and performance counters</a:t>
            </a:r>
          </a:p>
          <a:p>
            <a:pPr marL="285750" lvl="1" indent="-285750">
              <a:spcBef>
                <a:spcPts val="1200"/>
              </a:spcBef>
              <a:buFont typeface="Wingdings" panose="05000000000000000000" pitchFamily="2" charset="2"/>
              <a:buChar char="§"/>
              <a:defRPr/>
            </a:pPr>
            <a:r>
              <a:rPr lang="en-US" dirty="0" smtClean="0">
                <a:latin typeface="+mj-lt"/>
              </a:rPr>
              <a:t>Profiling tools </a:t>
            </a:r>
            <a:r>
              <a:rPr lang="en-US" dirty="0">
                <a:latin typeface="+mj-lt"/>
              </a:rPr>
              <a:t>let developers measure, evaluate, and target performance-related issues in their </a:t>
            </a:r>
            <a:r>
              <a:rPr lang="en-US" dirty="0" smtClean="0">
                <a:latin typeface="+mj-lt"/>
              </a:rPr>
              <a:t>code</a:t>
            </a:r>
          </a:p>
          <a:p>
            <a:pPr marL="285750" lvl="1" indent="-285750">
              <a:spcBef>
                <a:spcPts val="1200"/>
              </a:spcBef>
              <a:buFont typeface="Wingdings" panose="05000000000000000000" pitchFamily="2" charset="2"/>
              <a:buChar char="§"/>
              <a:defRPr/>
            </a:pPr>
            <a:r>
              <a:rPr lang="en-US" dirty="0" smtClean="0">
                <a:latin typeface="+mj-lt"/>
              </a:rPr>
              <a:t>Some of the tools used for application profiling:</a:t>
            </a:r>
          </a:p>
          <a:p>
            <a:pPr marL="742950" lvl="2" indent="-285750">
              <a:spcBef>
                <a:spcPts val="1200"/>
              </a:spcBef>
              <a:buFont typeface="Wingdings" panose="05000000000000000000" pitchFamily="2" charset="2"/>
              <a:buChar char="§"/>
              <a:defRPr/>
            </a:pPr>
            <a:r>
              <a:rPr lang="en-US" dirty="0">
                <a:latin typeface="+mj-lt"/>
              </a:rPr>
              <a:t>Commercial: </a:t>
            </a:r>
            <a:r>
              <a:rPr lang="en-US" dirty="0" err="1">
                <a:latin typeface="+mj-lt"/>
              </a:rPr>
              <a:t>RedGate's</a:t>
            </a:r>
            <a:r>
              <a:rPr lang="en-US" dirty="0">
                <a:latin typeface="+mj-lt"/>
              </a:rPr>
              <a:t> ANTS Profiler, </a:t>
            </a:r>
            <a:r>
              <a:rPr lang="en-US" dirty="0" err="1">
                <a:latin typeface="+mj-lt"/>
              </a:rPr>
              <a:t>JetBrains</a:t>
            </a:r>
            <a:r>
              <a:rPr lang="en-US" dirty="0">
                <a:latin typeface="+mj-lt"/>
              </a:rPr>
              <a:t> </a:t>
            </a:r>
            <a:r>
              <a:rPr lang="en-US" dirty="0" err="1">
                <a:latin typeface="+mj-lt"/>
              </a:rPr>
              <a:t>dotTrace</a:t>
            </a:r>
            <a:r>
              <a:rPr lang="en-US" dirty="0">
                <a:latin typeface="+mj-lt"/>
              </a:rPr>
              <a:t> &amp; </a:t>
            </a:r>
            <a:r>
              <a:rPr lang="en-US" dirty="0" err="1" smtClean="0">
                <a:latin typeface="+mj-lt"/>
              </a:rPr>
              <a:t>dotMemory</a:t>
            </a:r>
            <a:r>
              <a:rPr lang="en-US" dirty="0" smtClean="0">
                <a:latin typeface="+mj-lt"/>
              </a:rPr>
              <a:t>, </a:t>
            </a:r>
            <a:r>
              <a:rPr lang="en-US" dirty="0" err="1" smtClean="0">
                <a:latin typeface="+mj-lt"/>
              </a:rPr>
              <a:t>YourKit</a:t>
            </a:r>
            <a:r>
              <a:rPr lang="en-US" dirty="0" smtClean="0">
                <a:latin typeface="+mj-lt"/>
              </a:rPr>
              <a:t>, </a:t>
            </a:r>
            <a:r>
              <a:rPr lang="en-US" dirty="0" err="1" smtClean="0">
                <a:latin typeface="+mj-lt"/>
              </a:rPr>
              <a:t>JProfiler</a:t>
            </a:r>
            <a:r>
              <a:rPr lang="en-US" dirty="0" smtClean="0">
                <a:latin typeface="+mj-lt"/>
              </a:rPr>
              <a:t>, </a:t>
            </a:r>
            <a:r>
              <a:rPr lang="en-US" dirty="0" err="1" smtClean="0">
                <a:latin typeface="+mj-lt"/>
              </a:rPr>
              <a:t>VisualVM</a:t>
            </a:r>
            <a:endParaRPr lang="en-US" dirty="0">
              <a:latin typeface="+mj-lt"/>
            </a:endParaRPr>
          </a:p>
          <a:p>
            <a:pPr marL="742950" lvl="2" indent="-285750">
              <a:spcBef>
                <a:spcPts val="1200"/>
              </a:spcBef>
              <a:buFont typeface="Wingdings" panose="05000000000000000000" pitchFamily="2" charset="2"/>
              <a:buChar char="§"/>
              <a:defRPr/>
            </a:pPr>
            <a:r>
              <a:rPr lang="en-US" dirty="0">
                <a:latin typeface="+mj-lt"/>
              </a:rPr>
              <a:t>Open source: Windows Performance Monitor, Debugging Tools for Windows, Google Insights, </a:t>
            </a:r>
            <a:r>
              <a:rPr lang="en-US" dirty="0" err="1">
                <a:latin typeface="+mj-lt"/>
              </a:rPr>
              <a:t>Telerik</a:t>
            </a:r>
            <a:r>
              <a:rPr lang="en-US" dirty="0">
                <a:latin typeface="+mj-lt"/>
              </a:rPr>
              <a:t> Fiddler, Microsoft’s PAL, </a:t>
            </a:r>
            <a:r>
              <a:rPr lang="en-US" dirty="0" err="1">
                <a:latin typeface="+mj-lt"/>
              </a:rPr>
              <a:t>PSSDiag</a:t>
            </a:r>
            <a:r>
              <a:rPr lang="en-US" dirty="0">
                <a:latin typeface="+mj-lt"/>
              </a:rPr>
              <a:t>, SCOM, SQL Nexus, </a:t>
            </a:r>
            <a:r>
              <a:rPr lang="en-US" dirty="0" err="1" smtClean="0">
                <a:latin typeface="+mj-lt"/>
              </a:rPr>
              <a:t>VisualVM</a:t>
            </a:r>
            <a:r>
              <a:rPr lang="en-US" dirty="0" smtClean="0">
                <a:latin typeface="+mj-lt"/>
              </a:rPr>
              <a:t>, Firefox’s Firebug extension, Chrome developer toolbar, Perf4j, Profiler4j, </a:t>
            </a:r>
            <a:r>
              <a:rPr lang="en-US" dirty="0" err="1" smtClean="0">
                <a:latin typeface="+mj-lt"/>
              </a:rPr>
              <a:t>JAMon</a:t>
            </a:r>
            <a:r>
              <a:rPr lang="en-US" dirty="0" smtClean="0">
                <a:latin typeface="+mj-lt"/>
              </a:rPr>
              <a:t> API, </a:t>
            </a:r>
            <a:r>
              <a:rPr lang="en-US" dirty="0" err="1" smtClean="0">
                <a:latin typeface="+mj-lt"/>
              </a:rPr>
              <a:t>JBoss</a:t>
            </a:r>
            <a:r>
              <a:rPr lang="en-US" dirty="0" smtClean="0">
                <a:latin typeface="+mj-lt"/>
              </a:rPr>
              <a:t> Profiler</a:t>
            </a:r>
          </a:p>
        </p:txBody>
      </p:sp>
    </p:spTree>
    <p:extLst>
      <p:ext uri="{BB962C8B-B14F-4D97-AF65-F5344CB8AC3E}">
        <p14:creationId xmlns:p14="http://schemas.microsoft.com/office/powerpoint/2010/main" val="2254864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Performance Profiling – Analysis (1/2)</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814752387"/>
              </p:ext>
            </p:extLst>
          </p:nvPr>
        </p:nvGraphicFramePr>
        <p:xfrm>
          <a:off x="418525" y="823777"/>
          <a:ext cx="8234155" cy="4724400"/>
        </p:xfrm>
        <a:graphic>
          <a:graphicData uri="http://schemas.openxmlformats.org/drawingml/2006/table">
            <a:tbl>
              <a:tblPr firstRow="1" bandRow="1">
                <a:tableStyleId>{5C22544A-7EE6-4342-B048-85BDC9FD1C3A}</a:tableStyleId>
              </a:tblPr>
              <a:tblGrid>
                <a:gridCol w="4045691"/>
                <a:gridCol w="4188464"/>
              </a:tblGrid>
              <a:tr h="363562">
                <a:tc>
                  <a:txBody>
                    <a:bodyPr/>
                    <a:lstStyle/>
                    <a:p>
                      <a:r>
                        <a:rPr lang="en-US" dirty="0" smtClean="0"/>
                        <a:t>Key Indicator for a potential issue</a:t>
                      </a:r>
                      <a:endParaRPr lang="en-US" dirty="0"/>
                    </a:p>
                  </a:txBody>
                  <a:tcPr>
                    <a:solidFill>
                      <a:schemeClr val="accent1">
                        <a:lumMod val="75000"/>
                      </a:schemeClr>
                    </a:solidFill>
                  </a:tcPr>
                </a:tc>
                <a:tc>
                  <a:txBody>
                    <a:bodyPr/>
                    <a:lstStyle/>
                    <a:p>
                      <a:r>
                        <a:rPr lang="en-US" dirty="0" smtClean="0"/>
                        <a:t>Resolution</a:t>
                      </a:r>
                      <a:endParaRPr lang="en-US" dirty="0"/>
                    </a:p>
                  </a:txBody>
                  <a:tcPr>
                    <a:solidFill>
                      <a:schemeClr val="accent1">
                        <a:lumMod val="75000"/>
                      </a:schemeClr>
                    </a:solidFill>
                  </a:tcPr>
                </a:tc>
              </a:tr>
              <a:tr h="363562">
                <a:tc>
                  <a:txBody>
                    <a:bodyPr/>
                    <a:lstStyle/>
                    <a:p>
                      <a:r>
                        <a:rPr lang="en-IN" sz="1600" kern="1200" dirty="0" smtClean="0">
                          <a:solidFill>
                            <a:schemeClr val="dk1"/>
                          </a:solidFill>
                          <a:latin typeface="+mn-lt"/>
                          <a:ea typeface="+mn-ea"/>
                          <a:cs typeface="+mn-cs"/>
                        </a:rPr>
                        <a:t>High call count</a:t>
                      </a:r>
                      <a:endParaRPr lang="en-US" sz="1600" dirty="0"/>
                    </a:p>
                  </a:txBody>
                  <a:tcPr>
                    <a:solidFill>
                      <a:srgbClr val="DBDBDB"/>
                    </a:solidFill>
                  </a:tcPr>
                </a:tc>
                <a:tc>
                  <a:txBody>
                    <a:bodyPr/>
                    <a:lstStyle/>
                    <a:p>
                      <a:pPr marL="285750" indent="-285750">
                        <a:buFont typeface="Arial" panose="020B0604020202020204" pitchFamily="34" charset="0"/>
                        <a:buChar char="•"/>
                      </a:pPr>
                      <a:r>
                        <a:rPr lang="en-US" sz="1600" dirty="0" smtClean="0"/>
                        <a:t>Use the call graph facility</a:t>
                      </a:r>
                      <a:r>
                        <a:rPr lang="en-US" sz="1600" baseline="0" dirty="0" smtClean="0"/>
                        <a:t> to trace back to the origin of the calls and decide if its an acceptable behavior</a:t>
                      </a:r>
                    </a:p>
                    <a:p>
                      <a:pPr marL="285750" indent="-285750">
                        <a:buFont typeface="Arial" panose="020B0604020202020204" pitchFamily="34" charset="0"/>
                        <a:buChar char="•"/>
                      </a:pPr>
                      <a:r>
                        <a:rPr lang="en-US" sz="1600" baseline="0" dirty="0" smtClean="0"/>
                        <a:t>If an issue is found, optimize the code</a:t>
                      </a:r>
                      <a:endParaRPr lang="en-US" sz="1600" dirty="0"/>
                    </a:p>
                  </a:txBody>
                  <a:tcPr>
                    <a:solidFill>
                      <a:srgbClr val="DBDBDB"/>
                    </a:solidFill>
                  </a:tcPr>
                </a:tc>
              </a:tr>
              <a:tr h="363562">
                <a:tc>
                  <a:txBody>
                    <a:bodyPr/>
                    <a:lstStyle/>
                    <a:p>
                      <a:r>
                        <a:rPr lang="en-IN" sz="1600" kern="1200" dirty="0" smtClean="0">
                          <a:solidFill>
                            <a:schemeClr val="dk1"/>
                          </a:solidFill>
                          <a:latin typeface="+mn-lt"/>
                          <a:ea typeface="+mn-ea"/>
                          <a:cs typeface="+mn-cs"/>
                        </a:rPr>
                        <a:t>Slowest function </a:t>
                      </a:r>
                      <a:r>
                        <a:rPr lang="en-IN" sz="1600" kern="1200" baseline="0" dirty="0" smtClean="0">
                          <a:solidFill>
                            <a:schemeClr val="dk1"/>
                          </a:solidFill>
                          <a:latin typeface="+mn-lt"/>
                          <a:ea typeface="+mn-ea"/>
                          <a:cs typeface="+mn-cs"/>
                        </a:rPr>
                        <a:t>excluding child calls</a:t>
                      </a:r>
                      <a:endParaRPr lang="en-US" sz="1600" dirty="0"/>
                    </a:p>
                  </a:txBody>
                  <a:tcPr>
                    <a:solidFill>
                      <a:schemeClr val="bg1">
                        <a:lumMod val="95000"/>
                      </a:schemeClr>
                    </a:solidFill>
                  </a:tcPr>
                </a:tc>
                <a:tc>
                  <a:txBody>
                    <a:bodyPr/>
                    <a:lstStyle/>
                    <a:p>
                      <a:pPr marL="285750" indent="-285750">
                        <a:buFont typeface="Arial" panose="020B0604020202020204" pitchFamily="34" charset="0"/>
                        <a:buChar char="•"/>
                      </a:pPr>
                      <a:r>
                        <a:rPr lang="en-US" sz="1600" dirty="0" smtClean="0"/>
                        <a:t>Identify the slowest function, look at the slowest code lines, determine optimizations</a:t>
                      </a:r>
                    </a:p>
                    <a:p>
                      <a:pPr marL="285750" indent="-285750">
                        <a:buFont typeface="Arial" panose="020B0604020202020204" pitchFamily="34" charset="0"/>
                        <a:buChar char="•"/>
                      </a:pPr>
                      <a:r>
                        <a:rPr lang="en-US" sz="1600" dirty="0" smtClean="0"/>
                        <a:t>Generally the</a:t>
                      </a:r>
                      <a:r>
                        <a:rPr lang="en-US" sz="1600" baseline="0" dirty="0" smtClean="0"/>
                        <a:t> slow lines are web service calls and database return calls</a:t>
                      </a:r>
                      <a:endParaRPr lang="en-US" sz="1600" dirty="0"/>
                    </a:p>
                  </a:txBody>
                  <a:tcPr>
                    <a:solidFill>
                      <a:schemeClr val="bg1">
                        <a:lumMod val="95000"/>
                      </a:schemeClr>
                    </a:solidFill>
                  </a:tcPr>
                </a:tc>
              </a:tr>
              <a:tr h="363562">
                <a:tc>
                  <a:txBody>
                    <a:bodyPr/>
                    <a:lstStyle/>
                    <a:p>
                      <a:r>
                        <a:rPr lang="en-US" sz="1600" dirty="0" smtClean="0"/>
                        <a:t>Slowest function including child calls</a:t>
                      </a:r>
                      <a:endParaRPr lang="en-US" sz="1600" dirty="0"/>
                    </a:p>
                  </a:txBody>
                  <a:tcPr>
                    <a:solidFill>
                      <a:srgbClr val="DBDBDB"/>
                    </a:solidFill>
                  </a:tcPr>
                </a:tc>
                <a:tc>
                  <a:txBody>
                    <a:bodyPr/>
                    <a:lstStyle/>
                    <a:p>
                      <a:pPr marL="285750" indent="-285750">
                        <a:buFont typeface="Arial" panose="020B0604020202020204" pitchFamily="34" charset="0"/>
                        <a:buChar char="•"/>
                      </a:pPr>
                      <a:r>
                        <a:rPr lang="en-US" sz="1600" baseline="0" dirty="0" smtClean="0"/>
                        <a:t>Identify the slowest part of the call tree and optimize it</a:t>
                      </a:r>
                    </a:p>
                  </a:txBody>
                  <a:tcPr>
                    <a:solidFill>
                      <a:srgbClr val="DBDBDB"/>
                    </a:solidFill>
                  </a:tcPr>
                </a:tc>
              </a:tr>
              <a:tr h="363562">
                <a:tc>
                  <a:txBody>
                    <a:bodyPr/>
                    <a:lstStyle/>
                    <a:p>
                      <a:r>
                        <a:rPr lang="en-US" sz="1600" dirty="0" smtClean="0"/>
                        <a:t>Functions</a:t>
                      </a:r>
                      <a:r>
                        <a:rPr lang="en-US" sz="1600" baseline="0" dirty="0" smtClean="0"/>
                        <a:t> with high CPU utilization</a:t>
                      </a:r>
                      <a:endParaRPr lang="en-US" sz="1600" dirty="0"/>
                    </a:p>
                  </a:txBody>
                  <a:tcPr>
                    <a:solidFill>
                      <a:schemeClr val="bg1">
                        <a:lumMod val="95000"/>
                      </a:schemeClr>
                    </a:solidFill>
                  </a:tcPr>
                </a:tc>
                <a:tc>
                  <a:txBody>
                    <a:bodyPr/>
                    <a:lstStyle/>
                    <a:p>
                      <a:pPr marL="285750" indent="-285750">
                        <a:buFont typeface="Arial" panose="020B0604020202020204" pitchFamily="34" charset="0"/>
                        <a:buChar char="•"/>
                      </a:pPr>
                      <a:r>
                        <a:rPr lang="en-US" sz="1600" dirty="0" smtClean="0"/>
                        <a:t>Any function</a:t>
                      </a:r>
                      <a:r>
                        <a:rPr lang="en-US" sz="1600" baseline="0" dirty="0" smtClean="0"/>
                        <a:t> with high resource demands should be optimized</a:t>
                      </a:r>
                    </a:p>
                    <a:p>
                      <a:pPr marL="285750" indent="-285750">
                        <a:buFont typeface="Arial" panose="020B0604020202020204" pitchFamily="34" charset="0"/>
                        <a:buChar char="•"/>
                      </a:pPr>
                      <a:r>
                        <a:rPr lang="en-US" sz="1600" baseline="0" dirty="0" smtClean="0"/>
                        <a:t>Identify the most CPU intensive lines of code and determine workable optimizations</a:t>
                      </a:r>
                    </a:p>
                  </a:txBody>
                  <a:tcPr>
                    <a:solidFill>
                      <a:schemeClr val="bg1">
                        <a:lumMod val="95000"/>
                      </a:schemeClr>
                    </a:solidFill>
                  </a:tcPr>
                </a:tc>
              </a:tr>
              <a:tr h="363562">
                <a:tc>
                  <a:txBody>
                    <a:bodyPr/>
                    <a:lstStyle/>
                    <a:p>
                      <a:r>
                        <a:rPr lang="en-US" sz="1600" dirty="0" smtClean="0"/>
                        <a:t>Functions with wait time</a:t>
                      </a:r>
                      <a:endParaRPr lang="en-US" sz="1600" dirty="0"/>
                    </a:p>
                  </a:txBody>
                  <a:tcPr>
                    <a:solidFill>
                      <a:srgbClr val="DBDBDB"/>
                    </a:solidFill>
                  </a:tcPr>
                </a:tc>
                <a:tc>
                  <a:txBody>
                    <a:bodyPr/>
                    <a:lstStyle/>
                    <a:p>
                      <a:pPr marL="285750" indent="-285750">
                        <a:buFont typeface="Arial" panose="020B0604020202020204" pitchFamily="34" charset="0"/>
                        <a:buChar char="•"/>
                      </a:pPr>
                      <a:r>
                        <a:rPr lang="en-US" sz="1600" dirty="0" smtClean="0"/>
                        <a:t>Investigate</a:t>
                      </a:r>
                      <a:r>
                        <a:rPr lang="en-US" sz="1600" baseline="0" dirty="0" smtClean="0"/>
                        <a:t> the cause for contention and optimize</a:t>
                      </a:r>
                      <a:endParaRPr lang="en-US" sz="1600" dirty="0"/>
                    </a:p>
                  </a:txBody>
                  <a:tcPr>
                    <a:solidFill>
                      <a:srgbClr val="DBDBDB"/>
                    </a:solidFill>
                  </a:tcPr>
                </a:tc>
              </a:tr>
            </a:tbl>
          </a:graphicData>
        </a:graphic>
      </p:graphicFrame>
    </p:spTree>
    <p:extLst>
      <p:ext uri="{BB962C8B-B14F-4D97-AF65-F5344CB8AC3E}">
        <p14:creationId xmlns:p14="http://schemas.microsoft.com/office/powerpoint/2010/main" val="5202383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47479" y="848053"/>
            <a:ext cx="6275294" cy="337216"/>
          </a:xfrm>
          <a:prstGeom prst="rect">
            <a:avLst/>
          </a:prstGeom>
          <a:solidFill>
            <a:schemeClr val="tx2">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solidFill>
                <a:prstClr val="white"/>
              </a:solidFill>
            </a:endParaRPr>
          </a:p>
        </p:txBody>
      </p:sp>
      <p:sp>
        <p:nvSpPr>
          <p:cNvPr id="20483" name="Title 1"/>
          <p:cNvSpPr>
            <a:spLocks noGrp="1"/>
          </p:cNvSpPr>
          <p:nvPr>
            <p:ph type="title"/>
          </p:nvPr>
        </p:nvSpPr>
        <p:spPr/>
        <p:txBody>
          <a:bodyPr/>
          <a:lstStyle/>
          <a:p>
            <a:pPr eaLnBrk="1" hangingPunct="1"/>
            <a:r>
              <a:rPr lang="en-US" dirty="0" smtClean="0">
                <a:solidFill>
                  <a:srgbClr val="404040"/>
                </a:solidFill>
              </a:rPr>
              <a:t>Agenda</a:t>
            </a:r>
            <a:endParaRPr lang="en-IN" dirty="0" smtClean="0">
              <a:solidFill>
                <a:srgbClr val="404040"/>
              </a:solidFill>
            </a:endParaRPr>
          </a:p>
        </p:txBody>
      </p:sp>
      <p:sp>
        <p:nvSpPr>
          <p:cNvPr id="20484" name="Text Placeholder 2"/>
          <p:cNvSpPr>
            <a:spLocks noGrp="1"/>
          </p:cNvSpPr>
          <p:nvPr>
            <p:ph type="body" sz="quarter" idx="10"/>
          </p:nvPr>
        </p:nvSpPr>
        <p:spPr>
          <a:xfrm>
            <a:off x="1299879" y="835928"/>
            <a:ext cx="6351495" cy="5387449"/>
          </a:xfrm>
        </p:spPr>
        <p:txBody>
          <a:bodyPr>
            <a:noAutofit/>
          </a:bodyPr>
          <a:lstStyle/>
          <a:p>
            <a:pPr marL="398463" indent="-398463">
              <a:lnSpc>
                <a:spcPct val="90000"/>
              </a:lnSpc>
              <a:spcBef>
                <a:spcPts val="400"/>
              </a:spcBef>
              <a:spcAft>
                <a:spcPts val="400"/>
              </a:spcAft>
            </a:pPr>
            <a:r>
              <a:rPr lang="en-US" sz="2000" dirty="0" smtClean="0">
                <a:solidFill>
                  <a:schemeClr val="tx1"/>
                </a:solidFill>
              </a:rPr>
              <a:t>Introduction</a:t>
            </a:r>
          </a:p>
          <a:p>
            <a:pPr marL="398463" indent="-398463">
              <a:lnSpc>
                <a:spcPct val="90000"/>
              </a:lnSpc>
              <a:spcBef>
                <a:spcPts val="400"/>
              </a:spcBef>
              <a:spcAft>
                <a:spcPts val="400"/>
              </a:spcAft>
            </a:pPr>
            <a:r>
              <a:rPr lang="en-US" sz="2000" dirty="0" smtClean="0">
                <a:solidFill>
                  <a:schemeClr val="tx1"/>
                </a:solidFill>
              </a:rPr>
              <a:t>Performance engineering and SDLC</a:t>
            </a:r>
          </a:p>
          <a:p>
            <a:pPr marL="398463" indent="-398463">
              <a:lnSpc>
                <a:spcPct val="90000"/>
              </a:lnSpc>
              <a:spcBef>
                <a:spcPts val="400"/>
              </a:spcBef>
              <a:spcAft>
                <a:spcPts val="400"/>
              </a:spcAft>
            </a:pPr>
            <a:r>
              <a:rPr lang="en-US" sz="2000" dirty="0" smtClean="0">
                <a:solidFill>
                  <a:schemeClr val="tx1"/>
                </a:solidFill>
              </a:rPr>
              <a:t>Architecture and Design Guidelines</a:t>
            </a:r>
          </a:p>
          <a:p>
            <a:pPr marL="798513" lvl="1" indent="-398463">
              <a:lnSpc>
                <a:spcPct val="90000"/>
              </a:lnSpc>
              <a:spcBef>
                <a:spcPts val="400"/>
              </a:spcBef>
              <a:spcAft>
                <a:spcPts val="400"/>
              </a:spcAft>
              <a:buFont typeface="Wingdings" panose="05000000000000000000" pitchFamily="2" charset="2"/>
              <a:buChar char="§"/>
            </a:pPr>
            <a:r>
              <a:rPr lang="en-US" sz="1800" dirty="0" smtClean="0">
                <a:solidFill>
                  <a:schemeClr val="tx1"/>
                </a:solidFill>
              </a:rPr>
              <a:t>By category</a:t>
            </a:r>
          </a:p>
          <a:p>
            <a:pPr marL="798513" lvl="1" indent="-398463">
              <a:lnSpc>
                <a:spcPct val="90000"/>
              </a:lnSpc>
              <a:spcBef>
                <a:spcPts val="400"/>
              </a:spcBef>
              <a:spcAft>
                <a:spcPts val="400"/>
              </a:spcAft>
              <a:buFont typeface="Wingdings" panose="05000000000000000000" pitchFamily="2" charset="2"/>
              <a:buChar char="§"/>
            </a:pPr>
            <a:r>
              <a:rPr lang="en-US" sz="1800" dirty="0" smtClean="0">
                <a:solidFill>
                  <a:schemeClr val="tx1"/>
                </a:solidFill>
              </a:rPr>
              <a:t>By layer or focus area</a:t>
            </a:r>
          </a:p>
          <a:p>
            <a:pPr marL="398463" indent="-398463">
              <a:lnSpc>
                <a:spcPct val="90000"/>
              </a:lnSpc>
              <a:spcBef>
                <a:spcPts val="400"/>
              </a:spcBef>
              <a:spcAft>
                <a:spcPts val="400"/>
              </a:spcAft>
            </a:pPr>
            <a:r>
              <a:rPr lang="en-US" sz="2000" dirty="0" smtClean="0">
                <a:solidFill>
                  <a:schemeClr val="tx1"/>
                </a:solidFill>
              </a:rPr>
              <a:t>Coding guidelines</a:t>
            </a:r>
          </a:p>
          <a:p>
            <a:pPr marL="798513" lvl="1" indent="-398463">
              <a:lnSpc>
                <a:spcPct val="90000"/>
              </a:lnSpc>
              <a:spcBef>
                <a:spcPts val="400"/>
              </a:spcBef>
              <a:spcAft>
                <a:spcPts val="400"/>
              </a:spcAft>
              <a:buFont typeface="Wingdings" panose="05000000000000000000" pitchFamily="2" charset="2"/>
              <a:buChar char="§"/>
            </a:pPr>
            <a:r>
              <a:rPr lang="en-US" sz="1800" dirty="0" smtClean="0">
                <a:solidFill>
                  <a:schemeClr val="tx1"/>
                </a:solidFill>
              </a:rPr>
              <a:t>.NET guidelines</a:t>
            </a:r>
          </a:p>
          <a:p>
            <a:pPr marL="798513" lvl="1" indent="-398463">
              <a:lnSpc>
                <a:spcPct val="90000"/>
              </a:lnSpc>
              <a:spcBef>
                <a:spcPts val="400"/>
              </a:spcBef>
              <a:spcAft>
                <a:spcPts val="400"/>
              </a:spcAft>
              <a:buFont typeface="Wingdings" panose="05000000000000000000" pitchFamily="2" charset="2"/>
              <a:buChar char="§"/>
            </a:pPr>
            <a:r>
              <a:rPr lang="en-US" sz="1800" dirty="0" smtClean="0">
                <a:solidFill>
                  <a:schemeClr val="tx1"/>
                </a:solidFill>
              </a:rPr>
              <a:t>Java guidelines</a:t>
            </a:r>
          </a:p>
          <a:p>
            <a:pPr marL="398463" indent="-398463">
              <a:lnSpc>
                <a:spcPct val="90000"/>
              </a:lnSpc>
              <a:spcBef>
                <a:spcPts val="400"/>
              </a:spcBef>
              <a:spcAft>
                <a:spcPts val="400"/>
              </a:spcAft>
            </a:pPr>
            <a:r>
              <a:rPr lang="en-US" sz="2000" dirty="0" smtClean="0">
                <a:solidFill>
                  <a:schemeClr val="tx1"/>
                </a:solidFill>
              </a:rPr>
              <a:t>Application Performance Profiling</a:t>
            </a:r>
          </a:p>
          <a:p>
            <a:pPr marL="798513" lvl="1" indent="-398463">
              <a:lnSpc>
                <a:spcPct val="90000"/>
              </a:lnSpc>
              <a:spcBef>
                <a:spcPts val="400"/>
              </a:spcBef>
              <a:spcAft>
                <a:spcPts val="400"/>
              </a:spcAft>
              <a:buFont typeface="Wingdings" panose="05000000000000000000" pitchFamily="2" charset="2"/>
              <a:buChar char="§"/>
            </a:pPr>
            <a:r>
              <a:rPr lang="en-US" sz="1800" dirty="0" smtClean="0">
                <a:solidFill>
                  <a:schemeClr val="tx1"/>
                </a:solidFill>
              </a:rPr>
              <a:t>Introduction</a:t>
            </a:r>
          </a:p>
          <a:p>
            <a:pPr marL="798513" lvl="1" indent="-398463">
              <a:lnSpc>
                <a:spcPct val="90000"/>
              </a:lnSpc>
              <a:spcBef>
                <a:spcPts val="400"/>
              </a:spcBef>
              <a:spcAft>
                <a:spcPts val="400"/>
              </a:spcAft>
              <a:buFont typeface="Wingdings" panose="05000000000000000000" pitchFamily="2" charset="2"/>
              <a:buChar char="§"/>
            </a:pPr>
            <a:r>
              <a:rPr lang="en-US" sz="1800" dirty="0" smtClean="0">
                <a:solidFill>
                  <a:schemeClr val="tx1"/>
                </a:solidFill>
              </a:rPr>
              <a:t>Analysis</a:t>
            </a:r>
          </a:p>
          <a:p>
            <a:pPr marL="398463" indent="-398463">
              <a:lnSpc>
                <a:spcPct val="90000"/>
              </a:lnSpc>
              <a:spcBef>
                <a:spcPts val="400"/>
              </a:spcBef>
              <a:spcAft>
                <a:spcPts val="400"/>
              </a:spcAft>
            </a:pPr>
            <a:r>
              <a:rPr lang="en-US" sz="2000" dirty="0" smtClean="0">
                <a:solidFill>
                  <a:schemeClr val="tx1"/>
                </a:solidFill>
              </a:rPr>
              <a:t>Application Performance Testing</a:t>
            </a:r>
          </a:p>
          <a:p>
            <a:pPr marL="798513" lvl="1" indent="-398463">
              <a:lnSpc>
                <a:spcPct val="90000"/>
              </a:lnSpc>
              <a:spcBef>
                <a:spcPts val="400"/>
              </a:spcBef>
              <a:spcAft>
                <a:spcPts val="400"/>
              </a:spcAft>
              <a:buFont typeface="Wingdings" panose="05000000000000000000" pitchFamily="2" charset="2"/>
              <a:buChar char="§"/>
            </a:pPr>
            <a:r>
              <a:rPr lang="en-US" sz="1800" dirty="0" smtClean="0">
                <a:solidFill>
                  <a:schemeClr val="tx1"/>
                </a:solidFill>
              </a:rPr>
              <a:t>Introduction</a:t>
            </a:r>
          </a:p>
          <a:p>
            <a:pPr marL="798513" lvl="1" indent="-398463">
              <a:lnSpc>
                <a:spcPct val="90000"/>
              </a:lnSpc>
              <a:spcBef>
                <a:spcPts val="400"/>
              </a:spcBef>
              <a:spcAft>
                <a:spcPts val="400"/>
              </a:spcAft>
              <a:buFont typeface="Wingdings" panose="05000000000000000000" pitchFamily="2" charset="2"/>
              <a:buChar char="§"/>
            </a:pPr>
            <a:r>
              <a:rPr lang="en-US" sz="1800" dirty="0" smtClean="0">
                <a:solidFill>
                  <a:schemeClr val="tx1"/>
                </a:solidFill>
              </a:rPr>
              <a:t>Types of Performance Testing</a:t>
            </a:r>
          </a:p>
          <a:p>
            <a:pPr marL="398463" indent="-398463">
              <a:lnSpc>
                <a:spcPct val="90000"/>
              </a:lnSpc>
              <a:spcBef>
                <a:spcPts val="400"/>
              </a:spcBef>
              <a:spcAft>
                <a:spcPts val="400"/>
              </a:spcAft>
            </a:pPr>
            <a:r>
              <a:rPr lang="en-US" sz="2000" dirty="0" smtClean="0">
                <a:solidFill>
                  <a:schemeClr val="tx1"/>
                </a:solidFill>
              </a:rPr>
              <a:t>Application Performance Monitoring</a:t>
            </a:r>
          </a:p>
        </p:txBody>
      </p:sp>
    </p:spTree>
    <p:extLst>
      <p:ext uri="{BB962C8B-B14F-4D97-AF65-F5344CB8AC3E}">
        <p14:creationId xmlns:p14="http://schemas.microsoft.com/office/powerpoint/2010/main" val="323909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Performance Profiling – Analysis (2/2)</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081259551"/>
              </p:ext>
            </p:extLst>
          </p:nvPr>
        </p:nvGraphicFramePr>
        <p:xfrm>
          <a:off x="418525" y="823777"/>
          <a:ext cx="8234155" cy="4785360"/>
        </p:xfrm>
        <a:graphic>
          <a:graphicData uri="http://schemas.openxmlformats.org/drawingml/2006/table">
            <a:tbl>
              <a:tblPr firstRow="1" bandRow="1">
                <a:tableStyleId>{5C22544A-7EE6-4342-B048-85BDC9FD1C3A}</a:tableStyleId>
              </a:tblPr>
              <a:tblGrid>
                <a:gridCol w="4045691"/>
                <a:gridCol w="4188464"/>
              </a:tblGrid>
              <a:tr h="363562">
                <a:tc>
                  <a:txBody>
                    <a:bodyPr/>
                    <a:lstStyle/>
                    <a:p>
                      <a:r>
                        <a:rPr lang="en-US" dirty="0" smtClean="0"/>
                        <a:t>Key Indicator for a potential issue</a:t>
                      </a:r>
                      <a:endParaRPr lang="en-US" dirty="0"/>
                    </a:p>
                  </a:txBody>
                  <a:tcPr>
                    <a:solidFill>
                      <a:schemeClr val="accent1">
                        <a:lumMod val="75000"/>
                      </a:schemeClr>
                    </a:solidFill>
                  </a:tcPr>
                </a:tc>
                <a:tc>
                  <a:txBody>
                    <a:bodyPr/>
                    <a:lstStyle/>
                    <a:p>
                      <a:r>
                        <a:rPr lang="en-US" dirty="0" smtClean="0"/>
                        <a:t>Resolution</a:t>
                      </a:r>
                      <a:endParaRPr lang="en-US" dirty="0"/>
                    </a:p>
                  </a:txBody>
                  <a:tcPr>
                    <a:solidFill>
                      <a:schemeClr val="accent1">
                        <a:lumMod val="75000"/>
                      </a:schemeClr>
                    </a:solidFill>
                  </a:tcPr>
                </a:tc>
              </a:tr>
              <a:tr h="363562">
                <a:tc>
                  <a:txBody>
                    <a:bodyPr/>
                    <a:lstStyle/>
                    <a:p>
                      <a:r>
                        <a:rPr lang="en-US" sz="1600" dirty="0" smtClean="0"/>
                        <a:t>Functions generating</a:t>
                      </a:r>
                      <a:r>
                        <a:rPr lang="en-US" sz="1600" baseline="0" dirty="0" smtClean="0"/>
                        <a:t> disk activity</a:t>
                      </a:r>
                      <a:endParaRPr lang="en-US" sz="1600" dirty="0"/>
                    </a:p>
                  </a:txBody>
                  <a:tcPr>
                    <a:solidFill>
                      <a:srgbClr val="DBDBDB"/>
                    </a:solidFill>
                  </a:tcPr>
                </a:tc>
                <a:tc>
                  <a:txBody>
                    <a:bodyPr/>
                    <a:lstStyle/>
                    <a:p>
                      <a:pPr marL="285750" indent="-285750">
                        <a:buFont typeface="Arial" panose="020B0604020202020204" pitchFamily="34" charset="0"/>
                        <a:buChar char="•"/>
                      </a:pPr>
                      <a:r>
                        <a:rPr lang="en-US" sz="1600" dirty="0" smtClean="0"/>
                        <a:t>Make sure</a:t>
                      </a:r>
                      <a:r>
                        <a:rPr lang="en-US" sz="1600" baseline="0" dirty="0" smtClean="0"/>
                        <a:t> that the disk activity is necessary</a:t>
                      </a:r>
                    </a:p>
                    <a:p>
                      <a:pPr marL="285750" indent="-285750">
                        <a:buFont typeface="Arial" panose="020B0604020202020204" pitchFamily="34" charset="0"/>
                        <a:buChar char="•"/>
                      </a:pPr>
                      <a:r>
                        <a:rPr lang="en-US" sz="1600" baseline="0" dirty="0" smtClean="0"/>
                        <a:t>When necessary, try to check for alternative solutions</a:t>
                      </a:r>
                    </a:p>
                  </a:txBody>
                  <a:tcPr>
                    <a:solidFill>
                      <a:srgbClr val="DBDBDB"/>
                    </a:solidFill>
                  </a:tcPr>
                </a:tc>
              </a:tr>
              <a:tr h="363562">
                <a:tc>
                  <a:txBody>
                    <a:bodyPr/>
                    <a:lstStyle/>
                    <a:p>
                      <a:r>
                        <a:rPr lang="en-US" sz="1600" dirty="0" smtClean="0"/>
                        <a:t>Functions generating network activity</a:t>
                      </a:r>
                      <a:endParaRPr lang="en-US" sz="1600" dirty="0"/>
                    </a:p>
                  </a:txBody>
                  <a:tcPr>
                    <a:solidFill>
                      <a:schemeClr val="bg1">
                        <a:lumMod val="95000"/>
                      </a:schemeClr>
                    </a:solidFill>
                  </a:tcPr>
                </a:tc>
                <a:tc>
                  <a:txBody>
                    <a:bodyPr/>
                    <a:lstStyle/>
                    <a:p>
                      <a:pPr marL="285750" indent="-285750">
                        <a:buFont typeface="Arial" panose="020B0604020202020204" pitchFamily="34" charset="0"/>
                        <a:buChar char="•"/>
                      </a:pPr>
                      <a:r>
                        <a:rPr lang="en-US" sz="1600" dirty="0" smtClean="0"/>
                        <a:t>Identify</a:t>
                      </a:r>
                      <a:r>
                        <a:rPr lang="en-US" sz="1600" baseline="0" dirty="0" smtClean="0"/>
                        <a:t> functions generating more network activity</a:t>
                      </a:r>
                    </a:p>
                    <a:p>
                      <a:pPr marL="285750" indent="-285750">
                        <a:buFont typeface="Arial" panose="020B0604020202020204" pitchFamily="34" charset="0"/>
                        <a:buChar char="•"/>
                      </a:pPr>
                      <a:r>
                        <a:rPr lang="en-US" sz="1600" baseline="0" dirty="0" smtClean="0"/>
                        <a:t>When necessary, optimize to return more data within one call</a:t>
                      </a:r>
                      <a:endParaRPr lang="en-US" sz="1600" dirty="0"/>
                    </a:p>
                  </a:txBody>
                  <a:tcPr>
                    <a:solidFill>
                      <a:schemeClr val="bg1">
                        <a:lumMod val="95000"/>
                      </a:schemeClr>
                    </a:solidFill>
                  </a:tcPr>
                </a:tc>
              </a:tr>
              <a:tr h="363562">
                <a:tc>
                  <a:txBody>
                    <a:bodyPr/>
                    <a:lstStyle/>
                    <a:p>
                      <a:r>
                        <a:rPr lang="en-US" sz="1600" dirty="0" smtClean="0"/>
                        <a:t>Memory</a:t>
                      </a:r>
                      <a:r>
                        <a:rPr lang="en-US" sz="1600" baseline="0" dirty="0" smtClean="0"/>
                        <a:t> leak detection</a:t>
                      </a:r>
                      <a:endParaRPr lang="en-US" sz="1600" dirty="0"/>
                    </a:p>
                  </a:txBody>
                  <a:tcPr>
                    <a:solidFill>
                      <a:srgbClr val="DBDBDB"/>
                    </a:solidFill>
                  </a:tcPr>
                </a:tc>
                <a:tc>
                  <a:txBody>
                    <a:bodyPr/>
                    <a:lstStyle/>
                    <a:p>
                      <a:pPr marL="285750" indent="-285750">
                        <a:buFont typeface="Arial" panose="020B0604020202020204" pitchFamily="34" charset="0"/>
                        <a:buChar char="•"/>
                      </a:pPr>
                      <a:r>
                        <a:rPr lang="en-US" sz="1600" dirty="0" smtClean="0"/>
                        <a:t>Check for objects that</a:t>
                      </a:r>
                      <a:r>
                        <a:rPr lang="en-US" sz="1600" baseline="0" dirty="0" smtClean="0"/>
                        <a:t> have been allocated memory but are never garbage collected</a:t>
                      </a:r>
                    </a:p>
                    <a:p>
                      <a:pPr marL="285750" indent="-285750">
                        <a:buFont typeface="Arial" panose="020B0604020202020204" pitchFamily="34" charset="0"/>
                        <a:buChar char="•"/>
                      </a:pPr>
                      <a:r>
                        <a:rPr lang="en-US" sz="1600" baseline="0" dirty="0" smtClean="0"/>
                        <a:t>If objects  of same type are continually surviving garbage collection building up memory, investigate the references to these objects</a:t>
                      </a:r>
                    </a:p>
                    <a:p>
                      <a:pPr marL="285750" indent="-285750">
                        <a:buFont typeface="Arial" panose="020B0604020202020204" pitchFamily="34" charset="0"/>
                        <a:buChar char="•"/>
                      </a:pPr>
                      <a:r>
                        <a:rPr lang="en-US" sz="1600" baseline="0" dirty="0" smtClean="0"/>
                        <a:t>Allocate and retain memory for objects efficiently</a:t>
                      </a:r>
                    </a:p>
                    <a:p>
                      <a:pPr marL="285750" indent="-285750">
                        <a:buFont typeface="Arial" panose="020B0604020202020204" pitchFamily="34" charset="0"/>
                        <a:buChar char="•"/>
                      </a:pPr>
                      <a:r>
                        <a:rPr lang="en-US" sz="1600" baseline="0" dirty="0" smtClean="0"/>
                        <a:t>Heap fragmentation could also be one of the reasons for ‘Out Of Memory’ issues</a:t>
                      </a:r>
                      <a:endParaRPr lang="en-US" sz="1600" dirty="0"/>
                    </a:p>
                  </a:txBody>
                  <a:tcPr>
                    <a:solidFill>
                      <a:srgbClr val="DBDBDB"/>
                    </a:solidFill>
                  </a:tcPr>
                </a:tc>
              </a:tr>
            </a:tbl>
          </a:graphicData>
        </a:graphic>
      </p:graphicFrame>
    </p:spTree>
    <p:extLst>
      <p:ext uri="{BB962C8B-B14F-4D97-AF65-F5344CB8AC3E}">
        <p14:creationId xmlns:p14="http://schemas.microsoft.com/office/powerpoint/2010/main" val="1369119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47479" y="4805973"/>
            <a:ext cx="6275294" cy="337216"/>
          </a:xfrm>
          <a:prstGeom prst="rect">
            <a:avLst/>
          </a:prstGeom>
          <a:solidFill>
            <a:schemeClr val="tx2">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solidFill>
                <a:prstClr val="white"/>
              </a:solidFill>
            </a:endParaRPr>
          </a:p>
        </p:txBody>
      </p:sp>
      <p:sp>
        <p:nvSpPr>
          <p:cNvPr id="20483" name="Title 1"/>
          <p:cNvSpPr>
            <a:spLocks noGrp="1"/>
          </p:cNvSpPr>
          <p:nvPr>
            <p:ph type="title"/>
          </p:nvPr>
        </p:nvSpPr>
        <p:spPr/>
        <p:txBody>
          <a:bodyPr/>
          <a:lstStyle/>
          <a:p>
            <a:pPr eaLnBrk="1" hangingPunct="1"/>
            <a:r>
              <a:rPr lang="en-US" dirty="0" smtClean="0">
                <a:solidFill>
                  <a:srgbClr val="404040"/>
                </a:solidFill>
              </a:rPr>
              <a:t>Agenda</a:t>
            </a:r>
            <a:endParaRPr lang="en-IN" dirty="0" smtClean="0">
              <a:solidFill>
                <a:srgbClr val="404040"/>
              </a:solidFill>
            </a:endParaRPr>
          </a:p>
        </p:txBody>
      </p:sp>
      <p:sp>
        <p:nvSpPr>
          <p:cNvPr id="20484" name="Text Placeholder 2"/>
          <p:cNvSpPr>
            <a:spLocks noGrp="1"/>
          </p:cNvSpPr>
          <p:nvPr>
            <p:ph type="body" sz="quarter" idx="10"/>
          </p:nvPr>
        </p:nvSpPr>
        <p:spPr>
          <a:xfrm>
            <a:off x="1299879" y="835928"/>
            <a:ext cx="6351495" cy="5387449"/>
          </a:xfrm>
        </p:spPr>
        <p:txBody>
          <a:bodyPr>
            <a:noAutofit/>
          </a:bodyPr>
          <a:lstStyle/>
          <a:p>
            <a:pPr marL="398463" indent="-398463">
              <a:lnSpc>
                <a:spcPct val="90000"/>
              </a:lnSpc>
              <a:spcBef>
                <a:spcPts val="400"/>
              </a:spcBef>
              <a:spcAft>
                <a:spcPts val="400"/>
              </a:spcAft>
            </a:pPr>
            <a:r>
              <a:rPr lang="en-US" sz="2000" dirty="0" smtClean="0">
                <a:solidFill>
                  <a:schemeClr val="tx1"/>
                </a:solidFill>
              </a:rPr>
              <a:t>Introduction</a:t>
            </a:r>
          </a:p>
          <a:p>
            <a:pPr marL="398463" indent="-398463">
              <a:lnSpc>
                <a:spcPct val="90000"/>
              </a:lnSpc>
              <a:spcBef>
                <a:spcPts val="400"/>
              </a:spcBef>
              <a:spcAft>
                <a:spcPts val="400"/>
              </a:spcAft>
            </a:pPr>
            <a:r>
              <a:rPr lang="en-US" sz="2000" dirty="0" smtClean="0">
                <a:solidFill>
                  <a:schemeClr val="tx1"/>
                </a:solidFill>
              </a:rPr>
              <a:t>Performance engineering and SDLC</a:t>
            </a:r>
          </a:p>
          <a:p>
            <a:pPr marL="398463" indent="-398463">
              <a:lnSpc>
                <a:spcPct val="90000"/>
              </a:lnSpc>
              <a:spcBef>
                <a:spcPts val="400"/>
              </a:spcBef>
              <a:spcAft>
                <a:spcPts val="400"/>
              </a:spcAft>
            </a:pPr>
            <a:r>
              <a:rPr lang="en-US" sz="2000" dirty="0" smtClean="0">
                <a:solidFill>
                  <a:schemeClr val="tx1"/>
                </a:solidFill>
              </a:rPr>
              <a:t>Architecture and Design Guidelines</a:t>
            </a:r>
          </a:p>
          <a:p>
            <a:pPr marL="798513" lvl="1" indent="-398463">
              <a:lnSpc>
                <a:spcPct val="90000"/>
              </a:lnSpc>
              <a:spcBef>
                <a:spcPts val="400"/>
              </a:spcBef>
              <a:spcAft>
                <a:spcPts val="400"/>
              </a:spcAft>
              <a:buFont typeface="Wingdings" panose="05000000000000000000" pitchFamily="2" charset="2"/>
              <a:buChar char="§"/>
            </a:pPr>
            <a:r>
              <a:rPr lang="en-US" sz="1800" dirty="0" smtClean="0">
                <a:solidFill>
                  <a:schemeClr val="tx1"/>
                </a:solidFill>
              </a:rPr>
              <a:t>By category</a:t>
            </a:r>
          </a:p>
          <a:p>
            <a:pPr marL="798513" lvl="1" indent="-398463">
              <a:lnSpc>
                <a:spcPct val="90000"/>
              </a:lnSpc>
              <a:spcBef>
                <a:spcPts val="400"/>
              </a:spcBef>
              <a:spcAft>
                <a:spcPts val="400"/>
              </a:spcAft>
              <a:buFont typeface="Wingdings" panose="05000000000000000000" pitchFamily="2" charset="2"/>
              <a:buChar char="§"/>
            </a:pPr>
            <a:r>
              <a:rPr lang="en-US" sz="1800" dirty="0" smtClean="0">
                <a:solidFill>
                  <a:schemeClr val="tx1"/>
                </a:solidFill>
              </a:rPr>
              <a:t>By layer or focus area</a:t>
            </a:r>
          </a:p>
          <a:p>
            <a:pPr marL="398463" indent="-398463">
              <a:lnSpc>
                <a:spcPct val="90000"/>
              </a:lnSpc>
              <a:spcBef>
                <a:spcPts val="400"/>
              </a:spcBef>
              <a:spcAft>
                <a:spcPts val="400"/>
              </a:spcAft>
            </a:pPr>
            <a:r>
              <a:rPr lang="en-US" sz="2000" dirty="0" smtClean="0">
                <a:solidFill>
                  <a:schemeClr val="tx1"/>
                </a:solidFill>
              </a:rPr>
              <a:t>Coding guidelines</a:t>
            </a:r>
          </a:p>
          <a:p>
            <a:pPr marL="798513" lvl="1" indent="-398463">
              <a:lnSpc>
                <a:spcPct val="90000"/>
              </a:lnSpc>
              <a:spcBef>
                <a:spcPts val="400"/>
              </a:spcBef>
              <a:spcAft>
                <a:spcPts val="400"/>
              </a:spcAft>
              <a:buFont typeface="Wingdings" panose="05000000000000000000" pitchFamily="2" charset="2"/>
              <a:buChar char="§"/>
            </a:pPr>
            <a:r>
              <a:rPr lang="en-US" sz="1800" dirty="0" smtClean="0">
                <a:solidFill>
                  <a:schemeClr val="tx1"/>
                </a:solidFill>
              </a:rPr>
              <a:t>.NET guidelines</a:t>
            </a:r>
          </a:p>
          <a:p>
            <a:pPr marL="798513" lvl="1" indent="-398463">
              <a:lnSpc>
                <a:spcPct val="90000"/>
              </a:lnSpc>
              <a:spcBef>
                <a:spcPts val="400"/>
              </a:spcBef>
              <a:spcAft>
                <a:spcPts val="400"/>
              </a:spcAft>
              <a:buFont typeface="Wingdings" panose="05000000000000000000" pitchFamily="2" charset="2"/>
              <a:buChar char="§"/>
            </a:pPr>
            <a:r>
              <a:rPr lang="en-US" sz="1800" dirty="0" smtClean="0">
                <a:solidFill>
                  <a:schemeClr val="tx1"/>
                </a:solidFill>
              </a:rPr>
              <a:t>Java guidelines</a:t>
            </a:r>
          </a:p>
          <a:p>
            <a:pPr marL="398463" indent="-398463">
              <a:lnSpc>
                <a:spcPct val="90000"/>
              </a:lnSpc>
              <a:spcBef>
                <a:spcPts val="400"/>
              </a:spcBef>
              <a:spcAft>
                <a:spcPts val="400"/>
              </a:spcAft>
            </a:pPr>
            <a:r>
              <a:rPr lang="en-US" sz="2000" dirty="0" smtClean="0">
                <a:solidFill>
                  <a:schemeClr val="tx1"/>
                </a:solidFill>
              </a:rPr>
              <a:t>Application Performance Profiling</a:t>
            </a:r>
          </a:p>
          <a:p>
            <a:pPr marL="798513" lvl="1" indent="-398463">
              <a:lnSpc>
                <a:spcPct val="90000"/>
              </a:lnSpc>
              <a:spcBef>
                <a:spcPts val="400"/>
              </a:spcBef>
              <a:spcAft>
                <a:spcPts val="400"/>
              </a:spcAft>
              <a:buFont typeface="Wingdings" panose="05000000000000000000" pitchFamily="2" charset="2"/>
              <a:buChar char="§"/>
            </a:pPr>
            <a:r>
              <a:rPr lang="en-US" sz="1800" dirty="0" smtClean="0">
                <a:solidFill>
                  <a:schemeClr val="tx1"/>
                </a:solidFill>
              </a:rPr>
              <a:t>Introduction</a:t>
            </a:r>
          </a:p>
          <a:p>
            <a:pPr marL="798513" lvl="1" indent="-398463">
              <a:lnSpc>
                <a:spcPct val="90000"/>
              </a:lnSpc>
              <a:spcBef>
                <a:spcPts val="400"/>
              </a:spcBef>
              <a:spcAft>
                <a:spcPts val="400"/>
              </a:spcAft>
              <a:buFont typeface="Wingdings" panose="05000000000000000000" pitchFamily="2" charset="2"/>
              <a:buChar char="§"/>
            </a:pPr>
            <a:r>
              <a:rPr lang="en-US" sz="1800" dirty="0" smtClean="0">
                <a:solidFill>
                  <a:schemeClr val="tx1"/>
                </a:solidFill>
              </a:rPr>
              <a:t>Analysis</a:t>
            </a:r>
          </a:p>
          <a:p>
            <a:pPr marL="398463" indent="-398463">
              <a:lnSpc>
                <a:spcPct val="90000"/>
              </a:lnSpc>
              <a:spcBef>
                <a:spcPts val="400"/>
              </a:spcBef>
              <a:spcAft>
                <a:spcPts val="400"/>
              </a:spcAft>
            </a:pPr>
            <a:r>
              <a:rPr lang="en-US" sz="2000" dirty="0" smtClean="0">
                <a:solidFill>
                  <a:schemeClr val="tx1"/>
                </a:solidFill>
              </a:rPr>
              <a:t>Application Performance Testing</a:t>
            </a:r>
          </a:p>
          <a:p>
            <a:pPr marL="798513" lvl="1" indent="-398463">
              <a:lnSpc>
                <a:spcPct val="90000"/>
              </a:lnSpc>
              <a:spcBef>
                <a:spcPts val="400"/>
              </a:spcBef>
              <a:spcAft>
                <a:spcPts val="400"/>
              </a:spcAft>
              <a:buFont typeface="Wingdings" panose="05000000000000000000" pitchFamily="2" charset="2"/>
              <a:buChar char="§"/>
            </a:pPr>
            <a:r>
              <a:rPr lang="en-US" sz="1800" dirty="0" smtClean="0">
                <a:solidFill>
                  <a:schemeClr val="tx1"/>
                </a:solidFill>
              </a:rPr>
              <a:t>Introduction</a:t>
            </a:r>
          </a:p>
          <a:p>
            <a:pPr marL="798513" lvl="1" indent="-398463">
              <a:lnSpc>
                <a:spcPct val="90000"/>
              </a:lnSpc>
              <a:spcBef>
                <a:spcPts val="400"/>
              </a:spcBef>
              <a:spcAft>
                <a:spcPts val="400"/>
              </a:spcAft>
              <a:buFont typeface="Wingdings" panose="05000000000000000000" pitchFamily="2" charset="2"/>
              <a:buChar char="§"/>
            </a:pPr>
            <a:r>
              <a:rPr lang="en-US" sz="1800" dirty="0" smtClean="0">
                <a:solidFill>
                  <a:schemeClr val="tx1"/>
                </a:solidFill>
              </a:rPr>
              <a:t>Types of Performance Testing</a:t>
            </a:r>
          </a:p>
          <a:p>
            <a:pPr marL="398463" indent="-398463">
              <a:lnSpc>
                <a:spcPct val="90000"/>
              </a:lnSpc>
              <a:spcBef>
                <a:spcPts val="400"/>
              </a:spcBef>
              <a:spcAft>
                <a:spcPts val="400"/>
              </a:spcAft>
            </a:pPr>
            <a:r>
              <a:rPr lang="en-US" sz="2000" dirty="0" smtClean="0">
                <a:solidFill>
                  <a:schemeClr val="tx1"/>
                </a:solidFill>
              </a:rPr>
              <a:t>Application Performance Monitoring</a:t>
            </a:r>
          </a:p>
        </p:txBody>
      </p:sp>
    </p:spTree>
    <p:extLst>
      <p:ext uri="{BB962C8B-B14F-4D97-AF65-F5344CB8AC3E}">
        <p14:creationId xmlns:p14="http://schemas.microsoft.com/office/powerpoint/2010/main" val="65854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Performance Testing - Introduction</a:t>
            </a:r>
            <a:endParaRPr lang="en-IN" dirty="0"/>
          </a:p>
        </p:txBody>
      </p:sp>
      <p:sp>
        <p:nvSpPr>
          <p:cNvPr id="14" name="Content Placeholder 2"/>
          <p:cNvSpPr txBox="1">
            <a:spLocks/>
          </p:cNvSpPr>
          <p:nvPr/>
        </p:nvSpPr>
        <p:spPr bwMode="auto">
          <a:xfrm>
            <a:off x="497541" y="758424"/>
            <a:ext cx="8148918" cy="5718576"/>
          </a:xfrm>
          <a:prstGeom prst="rect">
            <a:avLst/>
          </a:prstGeom>
          <a:noFill/>
          <a:ln w="9525">
            <a:noFill/>
            <a:miter lim="800000"/>
            <a:headEnd/>
            <a:tailEnd/>
          </a:ln>
          <a:effectLst/>
        </p:spPr>
        <p:txBody>
          <a:bodyPr/>
          <a:lstStyle/>
          <a:p>
            <a:pPr marL="285750" lvl="1" indent="-285750">
              <a:spcBef>
                <a:spcPts val="1200"/>
              </a:spcBef>
              <a:buFont typeface="Wingdings" panose="05000000000000000000" pitchFamily="2" charset="2"/>
              <a:buChar char="§"/>
              <a:defRPr/>
            </a:pPr>
            <a:r>
              <a:rPr lang="en-US" dirty="0" smtClean="0">
                <a:latin typeface="+mj-lt"/>
              </a:rPr>
              <a:t>Performance testing determines or validates the speed, scalability and/or stability characteristics of the system or application under test</a:t>
            </a:r>
            <a:endParaRPr lang="en-US" dirty="0">
              <a:latin typeface="+mj-lt"/>
            </a:endParaRPr>
          </a:p>
          <a:p>
            <a:pPr marL="285750" lvl="1" indent="-285750">
              <a:spcBef>
                <a:spcPts val="1200"/>
              </a:spcBef>
              <a:buFont typeface="Wingdings" panose="05000000000000000000" pitchFamily="2" charset="2"/>
              <a:buChar char="§"/>
              <a:defRPr/>
            </a:pPr>
            <a:r>
              <a:rPr lang="en-US" dirty="0">
                <a:latin typeface="+mj-lt"/>
              </a:rPr>
              <a:t>Performance testing can serve different purposes:</a:t>
            </a:r>
          </a:p>
          <a:p>
            <a:pPr marL="742950" lvl="2" indent="-285750">
              <a:spcBef>
                <a:spcPts val="1200"/>
              </a:spcBef>
              <a:buFont typeface="Wingdings" panose="05000000000000000000" pitchFamily="2" charset="2"/>
              <a:buChar char="§"/>
              <a:defRPr/>
            </a:pPr>
            <a:r>
              <a:rPr lang="en-US" dirty="0">
                <a:latin typeface="+mj-lt"/>
              </a:rPr>
              <a:t>It can demonstrate that the system meets performance </a:t>
            </a:r>
            <a:r>
              <a:rPr lang="en-US" dirty="0" smtClean="0">
                <a:latin typeface="+mj-lt"/>
              </a:rPr>
              <a:t>criteria</a:t>
            </a:r>
            <a:endParaRPr lang="en-US" dirty="0">
              <a:latin typeface="+mj-lt"/>
            </a:endParaRPr>
          </a:p>
          <a:p>
            <a:pPr marL="742950" lvl="2" indent="-285750">
              <a:spcBef>
                <a:spcPts val="1200"/>
              </a:spcBef>
              <a:buFont typeface="Wingdings" panose="05000000000000000000" pitchFamily="2" charset="2"/>
              <a:buChar char="§"/>
              <a:defRPr/>
            </a:pPr>
            <a:r>
              <a:rPr lang="en-US" dirty="0">
                <a:latin typeface="+mj-lt"/>
              </a:rPr>
              <a:t>It can compare two systems to find which performs </a:t>
            </a:r>
            <a:r>
              <a:rPr lang="en-US" dirty="0" smtClean="0">
                <a:latin typeface="+mj-lt"/>
              </a:rPr>
              <a:t>better</a:t>
            </a:r>
            <a:endParaRPr lang="en-US" dirty="0">
              <a:latin typeface="+mj-lt"/>
            </a:endParaRPr>
          </a:p>
          <a:p>
            <a:pPr marL="742950" lvl="2" indent="-285750">
              <a:spcBef>
                <a:spcPts val="1200"/>
              </a:spcBef>
              <a:buFont typeface="Wingdings" panose="05000000000000000000" pitchFamily="2" charset="2"/>
              <a:buChar char="§"/>
              <a:defRPr/>
            </a:pPr>
            <a:r>
              <a:rPr lang="en-US" dirty="0">
                <a:latin typeface="+mj-lt"/>
              </a:rPr>
              <a:t>It can measure what parts of the system or workload causes the system to perform </a:t>
            </a:r>
            <a:r>
              <a:rPr lang="en-US" dirty="0" smtClean="0">
                <a:latin typeface="+mj-lt"/>
              </a:rPr>
              <a:t>badly</a:t>
            </a:r>
            <a:endParaRPr lang="en-US" dirty="0">
              <a:latin typeface="+mj-lt"/>
            </a:endParaRPr>
          </a:p>
          <a:p>
            <a:pPr marL="285750" lvl="1" indent="-285750">
              <a:spcBef>
                <a:spcPts val="1200"/>
              </a:spcBef>
              <a:buFont typeface="Wingdings" panose="05000000000000000000" pitchFamily="2" charset="2"/>
              <a:buChar char="§"/>
              <a:defRPr/>
            </a:pPr>
            <a:r>
              <a:rPr lang="en-US" dirty="0" smtClean="0">
                <a:latin typeface="+mj-lt"/>
              </a:rPr>
              <a:t>Some of the tools used for performance testing:</a:t>
            </a:r>
          </a:p>
          <a:p>
            <a:pPr marL="742950" lvl="2" indent="-285750">
              <a:spcBef>
                <a:spcPts val="1200"/>
              </a:spcBef>
              <a:buFont typeface="Wingdings" panose="05000000000000000000" pitchFamily="2" charset="2"/>
              <a:buChar char="§"/>
              <a:defRPr/>
            </a:pPr>
            <a:r>
              <a:rPr lang="en-US" dirty="0">
                <a:latin typeface="+mj-lt"/>
              </a:rPr>
              <a:t>Commercial: </a:t>
            </a:r>
            <a:r>
              <a:rPr lang="en-US" dirty="0" smtClean="0">
                <a:latin typeface="+mj-lt"/>
              </a:rPr>
              <a:t>HP’s Load Runner, IBM Rational Robot, Silk Performer, </a:t>
            </a:r>
            <a:r>
              <a:rPr lang="en-US" dirty="0" err="1" smtClean="0">
                <a:latin typeface="+mj-lt"/>
              </a:rPr>
              <a:t>Empirix</a:t>
            </a:r>
            <a:r>
              <a:rPr lang="en-US" dirty="0" smtClean="0">
                <a:latin typeface="+mj-lt"/>
              </a:rPr>
              <a:t> e-Load, Neo Load, Microsoft’s VSTS Ultimate</a:t>
            </a:r>
            <a:endParaRPr lang="en-US" dirty="0">
              <a:latin typeface="+mj-lt"/>
            </a:endParaRPr>
          </a:p>
          <a:p>
            <a:pPr marL="742950" lvl="2" indent="-285750">
              <a:spcBef>
                <a:spcPts val="1200"/>
              </a:spcBef>
              <a:buFont typeface="Wingdings" panose="05000000000000000000" pitchFamily="2" charset="2"/>
              <a:buChar char="§"/>
              <a:defRPr/>
            </a:pPr>
            <a:r>
              <a:rPr lang="en-US" dirty="0">
                <a:latin typeface="+mj-lt"/>
              </a:rPr>
              <a:t>Open source: </a:t>
            </a:r>
            <a:r>
              <a:rPr lang="en-US" dirty="0" err="1" smtClean="0">
                <a:latin typeface="+mj-lt"/>
              </a:rPr>
              <a:t>JMeter</a:t>
            </a:r>
            <a:r>
              <a:rPr lang="en-US" dirty="0" smtClean="0">
                <a:latin typeface="+mj-lt"/>
              </a:rPr>
              <a:t>, </a:t>
            </a:r>
            <a:r>
              <a:rPr lang="en-US" dirty="0" err="1" smtClean="0">
                <a:latin typeface="+mj-lt"/>
              </a:rPr>
              <a:t>OpenSTA</a:t>
            </a:r>
            <a:r>
              <a:rPr lang="en-US" dirty="0" smtClean="0">
                <a:latin typeface="+mj-lt"/>
              </a:rPr>
              <a:t>, Diesel Test, </a:t>
            </a:r>
            <a:r>
              <a:rPr lang="en-US" dirty="0" err="1" smtClean="0">
                <a:latin typeface="+mj-lt"/>
              </a:rPr>
              <a:t>TestMaker</a:t>
            </a:r>
            <a:r>
              <a:rPr lang="en-US" dirty="0" smtClean="0">
                <a:latin typeface="+mj-lt"/>
              </a:rPr>
              <a:t>, Grinder, </a:t>
            </a:r>
            <a:r>
              <a:rPr lang="en-US" dirty="0" err="1" smtClean="0">
                <a:latin typeface="+mj-lt"/>
              </a:rPr>
              <a:t>LoadSim</a:t>
            </a:r>
            <a:r>
              <a:rPr lang="en-US" dirty="0" smtClean="0">
                <a:latin typeface="+mj-lt"/>
              </a:rPr>
              <a:t>, </a:t>
            </a:r>
            <a:r>
              <a:rPr lang="en-US" dirty="0" err="1" smtClean="0">
                <a:latin typeface="+mj-lt"/>
              </a:rPr>
              <a:t>Rubis</a:t>
            </a:r>
            <a:r>
              <a:rPr lang="en-US" dirty="0" smtClean="0">
                <a:latin typeface="+mj-lt"/>
              </a:rPr>
              <a:t>, </a:t>
            </a:r>
            <a:r>
              <a:rPr lang="en-US" dirty="0" err="1" smtClean="0">
                <a:latin typeface="+mj-lt"/>
              </a:rPr>
              <a:t>LoadUI</a:t>
            </a:r>
            <a:endParaRPr lang="en-US" dirty="0" smtClean="0">
              <a:latin typeface="+mj-lt"/>
            </a:endParaRPr>
          </a:p>
        </p:txBody>
      </p:sp>
    </p:spTree>
    <p:extLst>
      <p:ext uri="{BB962C8B-B14F-4D97-AF65-F5344CB8AC3E}">
        <p14:creationId xmlns:p14="http://schemas.microsoft.com/office/powerpoint/2010/main" val="8710030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Performance Testing </a:t>
            </a:r>
            <a:r>
              <a:rPr lang="en-US" dirty="0" smtClean="0"/>
              <a:t>– Types of Testing</a:t>
            </a:r>
            <a:endParaRPr lang="en-IN" dirty="0"/>
          </a:p>
        </p:txBody>
      </p:sp>
      <p:sp>
        <p:nvSpPr>
          <p:cNvPr id="6" name="AutoShape 36"/>
          <p:cNvSpPr>
            <a:spLocks noChangeArrowheads="1"/>
          </p:cNvSpPr>
          <p:nvPr/>
        </p:nvSpPr>
        <p:spPr bwMode="auto">
          <a:xfrm>
            <a:off x="361664" y="1726541"/>
            <a:ext cx="1920240" cy="731658"/>
          </a:xfrm>
          <a:prstGeom prst="roundRect">
            <a:avLst>
              <a:gd name="adj" fmla="val 0"/>
            </a:avLst>
          </a:prstGeom>
          <a:solidFill>
            <a:schemeClr val="bg1">
              <a:lumMod val="50000"/>
            </a:schemeClr>
          </a:solidFill>
          <a:ln w="19050">
            <a:noFill/>
            <a:round/>
            <a:headEnd/>
            <a:tailEnd/>
          </a:ln>
          <a:effectLst/>
        </p:spPr>
        <p:txBody>
          <a:bodyPr wrap="none" anchor="ctr"/>
          <a:lstStyle/>
          <a:p>
            <a:pPr algn="ctr"/>
            <a:r>
              <a:rPr lang="en-US" sz="1600" b="1" dirty="0">
                <a:solidFill>
                  <a:prstClr val="white"/>
                </a:solidFill>
                <a:latin typeface="+mn-lt"/>
              </a:rPr>
              <a:t>Stress Testing</a:t>
            </a:r>
          </a:p>
        </p:txBody>
      </p:sp>
      <p:sp>
        <p:nvSpPr>
          <p:cNvPr id="10" name="AutoShape 40"/>
          <p:cNvSpPr>
            <a:spLocks noChangeArrowheads="1"/>
          </p:cNvSpPr>
          <p:nvPr/>
        </p:nvSpPr>
        <p:spPr bwMode="auto">
          <a:xfrm>
            <a:off x="361664" y="881070"/>
            <a:ext cx="1920240" cy="731658"/>
          </a:xfrm>
          <a:prstGeom prst="roundRect">
            <a:avLst>
              <a:gd name="adj" fmla="val 0"/>
            </a:avLst>
          </a:prstGeom>
          <a:solidFill>
            <a:schemeClr val="bg1">
              <a:lumMod val="50000"/>
            </a:schemeClr>
          </a:solidFill>
          <a:ln w="19050">
            <a:noFill/>
            <a:round/>
            <a:headEnd/>
            <a:tailEnd/>
          </a:ln>
          <a:effectLst/>
        </p:spPr>
        <p:txBody>
          <a:bodyPr wrap="none" anchor="ctr"/>
          <a:lstStyle/>
          <a:p>
            <a:pPr algn="ctr"/>
            <a:r>
              <a:rPr lang="en-US" sz="1600" b="1" dirty="0">
                <a:solidFill>
                  <a:prstClr val="white"/>
                </a:solidFill>
                <a:latin typeface="+mn-lt"/>
              </a:rPr>
              <a:t>Load Testing</a:t>
            </a:r>
          </a:p>
        </p:txBody>
      </p:sp>
      <p:sp>
        <p:nvSpPr>
          <p:cNvPr id="11" name="Rectangle 31"/>
          <p:cNvSpPr>
            <a:spLocks noChangeArrowheads="1"/>
          </p:cNvSpPr>
          <p:nvPr/>
        </p:nvSpPr>
        <p:spPr bwMode="auto">
          <a:xfrm>
            <a:off x="2423608" y="1726541"/>
            <a:ext cx="5760720" cy="757130"/>
          </a:xfrm>
          <a:prstGeom prst="rect">
            <a:avLst/>
          </a:prstGeom>
          <a:noFill/>
          <a:ln w="9525">
            <a:noFill/>
            <a:miter lim="800000"/>
            <a:headEnd/>
            <a:tailEnd/>
          </a:ln>
        </p:spPr>
        <p:txBody>
          <a:bodyPr wrap="square" anchor="ctr" anchorCtr="0">
            <a:spAutoFit/>
          </a:bodyPr>
          <a:lstStyle/>
          <a:p>
            <a:pPr marL="177800" indent="-177800" eaLnBrk="0" hangingPunct="0">
              <a:lnSpc>
                <a:spcPct val="90000"/>
              </a:lnSpc>
              <a:spcBef>
                <a:spcPts val="0"/>
              </a:spcBef>
              <a:spcAft>
                <a:spcPts val="300"/>
              </a:spcAft>
              <a:buFont typeface="Wingdings" panose="05000000000000000000" pitchFamily="2" charset="2"/>
              <a:buChar char="§"/>
            </a:pPr>
            <a:r>
              <a:rPr lang="en-US" sz="1600" dirty="0">
                <a:latin typeface="+mn-lt"/>
              </a:rPr>
              <a:t>Determine the behavior of the system when it is pushed beyond normal or peak load conditions to check if the system fails and recovers gracefully</a:t>
            </a:r>
          </a:p>
        </p:txBody>
      </p:sp>
      <p:sp>
        <p:nvSpPr>
          <p:cNvPr id="12" name="Rectangle 11"/>
          <p:cNvSpPr/>
          <p:nvPr/>
        </p:nvSpPr>
        <p:spPr>
          <a:xfrm>
            <a:off x="2423608" y="881070"/>
            <a:ext cx="5760720" cy="757130"/>
          </a:xfrm>
          <a:prstGeom prst="rect">
            <a:avLst/>
          </a:prstGeom>
        </p:spPr>
        <p:txBody>
          <a:bodyPr wrap="square">
            <a:spAutoFit/>
          </a:bodyPr>
          <a:lstStyle/>
          <a:p>
            <a:pPr marL="177800" indent="-177800" eaLnBrk="0" hangingPunct="0">
              <a:lnSpc>
                <a:spcPct val="90000"/>
              </a:lnSpc>
              <a:spcBef>
                <a:spcPts val="0"/>
              </a:spcBef>
              <a:spcAft>
                <a:spcPts val="300"/>
              </a:spcAft>
              <a:buFont typeface="Wingdings" panose="05000000000000000000" pitchFamily="2" charset="2"/>
              <a:buChar char="§"/>
            </a:pPr>
            <a:r>
              <a:rPr lang="en-US" sz="1600" dirty="0">
                <a:latin typeface="+mn-lt"/>
              </a:rPr>
              <a:t>Validate the behavior of the system under a specific expected load (concurrent users, concurrent connections, etc.) for a set duration</a:t>
            </a:r>
            <a:endParaRPr lang="en-US" sz="1600" dirty="0" smtClean="0">
              <a:latin typeface="+mn-lt"/>
            </a:endParaRPr>
          </a:p>
        </p:txBody>
      </p:sp>
      <p:sp>
        <p:nvSpPr>
          <p:cNvPr id="17" name="AutoShape 36"/>
          <p:cNvSpPr>
            <a:spLocks noChangeArrowheads="1"/>
          </p:cNvSpPr>
          <p:nvPr/>
        </p:nvSpPr>
        <p:spPr bwMode="auto">
          <a:xfrm>
            <a:off x="363936" y="2584664"/>
            <a:ext cx="1920240" cy="731658"/>
          </a:xfrm>
          <a:prstGeom prst="roundRect">
            <a:avLst>
              <a:gd name="adj" fmla="val 0"/>
            </a:avLst>
          </a:prstGeom>
          <a:solidFill>
            <a:schemeClr val="bg1">
              <a:lumMod val="50000"/>
            </a:schemeClr>
          </a:solidFill>
          <a:ln w="19050">
            <a:noFill/>
            <a:round/>
            <a:headEnd/>
            <a:tailEnd/>
          </a:ln>
          <a:effectLst/>
        </p:spPr>
        <p:txBody>
          <a:bodyPr wrap="none" anchor="ctr"/>
          <a:lstStyle/>
          <a:p>
            <a:pPr algn="ctr"/>
            <a:r>
              <a:rPr lang="en-US" sz="1600" b="1" dirty="0">
                <a:solidFill>
                  <a:prstClr val="white"/>
                </a:solidFill>
                <a:latin typeface="+mn-lt"/>
              </a:rPr>
              <a:t>Soak (Endurance) </a:t>
            </a:r>
            <a:endParaRPr lang="en-US" sz="1600" b="1" dirty="0" smtClean="0">
              <a:solidFill>
                <a:prstClr val="white"/>
              </a:solidFill>
              <a:latin typeface="+mn-lt"/>
            </a:endParaRPr>
          </a:p>
          <a:p>
            <a:pPr algn="ctr"/>
            <a:r>
              <a:rPr lang="en-US" sz="1600" b="1" dirty="0" smtClean="0">
                <a:solidFill>
                  <a:prstClr val="white"/>
                </a:solidFill>
                <a:latin typeface="+mn-lt"/>
              </a:rPr>
              <a:t>Testing</a:t>
            </a:r>
            <a:endParaRPr lang="en-US" sz="1600" b="1" dirty="0">
              <a:solidFill>
                <a:prstClr val="white"/>
              </a:solidFill>
              <a:latin typeface="+mn-lt"/>
            </a:endParaRPr>
          </a:p>
        </p:txBody>
      </p:sp>
      <p:sp>
        <p:nvSpPr>
          <p:cNvPr id="18" name="Rectangle 31"/>
          <p:cNvSpPr>
            <a:spLocks noChangeArrowheads="1"/>
          </p:cNvSpPr>
          <p:nvPr/>
        </p:nvSpPr>
        <p:spPr bwMode="auto">
          <a:xfrm>
            <a:off x="2425880" y="2584664"/>
            <a:ext cx="5760720" cy="535531"/>
          </a:xfrm>
          <a:prstGeom prst="rect">
            <a:avLst/>
          </a:prstGeom>
          <a:noFill/>
          <a:ln w="9525">
            <a:noFill/>
            <a:miter lim="800000"/>
            <a:headEnd/>
            <a:tailEnd/>
          </a:ln>
        </p:spPr>
        <p:txBody>
          <a:bodyPr wrap="square" anchor="ctr" anchorCtr="0">
            <a:spAutoFit/>
          </a:bodyPr>
          <a:lstStyle/>
          <a:p>
            <a:pPr marL="177800" indent="-177800" eaLnBrk="0" hangingPunct="0">
              <a:lnSpc>
                <a:spcPct val="90000"/>
              </a:lnSpc>
              <a:spcBef>
                <a:spcPts val="0"/>
              </a:spcBef>
              <a:spcAft>
                <a:spcPts val="300"/>
              </a:spcAft>
              <a:buFont typeface="Wingdings" panose="05000000000000000000" pitchFamily="2" charset="2"/>
              <a:buChar char="§"/>
            </a:pPr>
            <a:r>
              <a:rPr lang="en-US" sz="1600" dirty="0">
                <a:latin typeface="+mn-lt"/>
              </a:rPr>
              <a:t>Determine if the system can sustain continuous expected load for prolonged period of time to identify any potential memory leaks</a:t>
            </a:r>
          </a:p>
        </p:txBody>
      </p:sp>
      <p:sp>
        <p:nvSpPr>
          <p:cNvPr id="13" name="Rectangle 31"/>
          <p:cNvSpPr>
            <a:spLocks noChangeArrowheads="1"/>
          </p:cNvSpPr>
          <p:nvPr/>
        </p:nvSpPr>
        <p:spPr bwMode="auto">
          <a:xfrm>
            <a:off x="2412232" y="3458678"/>
            <a:ext cx="5760720" cy="757130"/>
          </a:xfrm>
          <a:prstGeom prst="rect">
            <a:avLst/>
          </a:prstGeom>
          <a:noFill/>
          <a:ln w="9525">
            <a:noFill/>
            <a:miter lim="800000"/>
            <a:headEnd/>
            <a:tailEnd/>
          </a:ln>
        </p:spPr>
        <p:txBody>
          <a:bodyPr wrap="square" anchor="ctr" anchorCtr="0">
            <a:spAutoFit/>
          </a:bodyPr>
          <a:lstStyle/>
          <a:p>
            <a:pPr marL="177800" indent="-177800" eaLnBrk="0" hangingPunct="0">
              <a:lnSpc>
                <a:spcPct val="90000"/>
              </a:lnSpc>
              <a:spcBef>
                <a:spcPts val="0"/>
              </a:spcBef>
              <a:spcAft>
                <a:spcPts val="300"/>
              </a:spcAft>
              <a:buFont typeface="Wingdings" panose="05000000000000000000" pitchFamily="2" charset="2"/>
              <a:buChar char="§"/>
            </a:pPr>
            <a:r>
              <a:rPr lang="en-US" sz="1600" dirty="0">
                <a:latin typeface="+mn-lt"/>
              </a:rPr>
              <a:t>Determine the behavior of system with unusual increment/decrement in the load to understand the impact on the system with dramatic changes in the load</a:t>
            </a:r>
            <a:endParaRPr lang="en-IN" sz="1600" dirty="0" smtClean="0">
              <a:latin typeface="+mn-lt"/>
            </a:endParaRPr>
          </a:p>
        </p:txBody>
      </p:sp>
      <p:sp>
        <p:nvSpPr>
          <p:cNvPr id="14" name="AutoShape 44"/>
          <p:cNvSpPr>
            <a:spLocks noChangeArrowheads="1"/>
          </p:cNvSpPr>
          <p:nvPr/>
        </p:nvSpPr>
        <p:spPr bwMode="auto">
          <a:xfrm>
            <a:off x="350288" y="3458678"/>
            <a:ext cx="1920240" cy="731658"/>
          </a:xfrm>
          <a:prstGeom prst="roundRect">
            <a:avLst>
              <a:gd name="adj" fmla="val 0"/>
            </a:avLst>
          </a:prstGeom>
          <a:solidFill>
            <a:schemeClr val="bg1">
              <a:lumMod val="50000"/>
            </a:schemeClr>
          </a:solidFill>
          <a:ln w="19050">
            <a:noFill/>
            <a:round/>
            <a:headEnd/>
            <a:tailEnd/>
          </a:ln>
          <a:effectLst/>
        </p:spPr>
        <p:txBody>
          <a:bodyPr wrap="none" anchor="ctr"/>
          <a:lstStyle/>
          <a:p>
            <a:pPr algn="ctr"/>
            <a:r>
              <a:rPr lang="en-US" sz="1600" b="1" dirty="0">
                <a:solidFill>
                  <a:prstClr val="white"/>
                </a:solidFill>
                <a:latin typeface="+mn-lt"/>
              </a:rPr>
              <a:t>Spike Testing</a:t>
            </a:r>
            <a:endParaRPr lang="en-US" sz="1600" b="1" dirty="0" smtClean="0">
              <a:solidFill>
                <a:prstClr val="white"/>
              </a:solidFill>
              <a:latin typeface="+mn-lt"/>
            </a:endParaRPr>
          </a:p>
        </p:txBody>
      </p:sp>
      <p:sp>
        <p:nvSpPr>
          <p:cNvPr id="15" name="Rectangle 31"/>
          <p:cNvSpPr>
            <a:spLocks noChangeArrowheads="1"/>
          </p:cNvSpPr>
          <p:nvPr/>
        </p:nvSpPr>
        <p:spPr bwMode="auto">
          <a:xfrm>
            <a:off x="2423608" y="4334707"/>
            <a:ext cx="5760720" cy="535531"/>
          </a:xfrm>
          <a:prstGeom prst="rect">
            <a:avLst/>
          </a:prstGeom>
          <a:noFill/>
          <a:ln w="9525">
            <a:noFill/>
            <a:miter lim="800000"/>
            <a:headEnd/>
            <a:tailEnd/>
          </a:ln>
        </p:spPr>
        <p:txBody>
          <a:bodyPr wrap="square" anchor="ctr" anchorCtr="0">
            <a:spAutoFit/>
          </a:bodyPr>
          <a:lstStyle/>
          <a:p>
            <a:pPr marL="177800" indent="-177800" eaLnBrk="0" hangingPunct="0">
              <a:lnSpc>
                <a:spcPct val="90000"/>
              </a:lnSpc>
              <a:spcBef>
                <a:spcPts val="0"/>
              </a:spcBef>
              <a:spcAft>
                <a:spcPts val="300"/>
              </a:spcAft>
              <a:buFont typeface="Wingdings" panose="05000000000000000000" pitchFamily="2" charset="2"/>
              <a:buChar char="§"/>
            </a:pPr>
            <a:r>
              <a:rPr lang="en-US" sz="1600" dirty="0" smtClean="0">
                <a:latin typeface="+mn-lt"/>
              </a:rPr>
              <a:t>Determine </a:t>
            </a:r>
            <a:r>
              <a:rPr lang="en-US" sz="1600" dirty="0">
                <a:latin typeface="+mn-lt"/>
              </a:rPr>
              <a:t>the effects of configuration changes to the system’s components</a:t>
            </a:r>
            <a:endParaRPr lang="en-IN" sz="1600" dirty="0" smtClean="0">
              <a:latin typeface="+mn-lt"/>
            </a:endParaRPr>
          </a:p>
        </p:txBody>
      </p:sp>
      <p:sp>
        <p:nvSpPr>
          <p:cNvPr id="16" name="AutoShape 44"/>
          <p:cNvSpPr>
            <a:spLocks noChangeArrowheads="1"/>
          </p:cNvSpPr>
          <p:nvPr/>
        </p:nvSpPr>
        <p:spPr bwMode="auto">
          <a:xfrm>
            <a:off x="361664" y="4334707"/>
            <a:ext cx="1920240" cy="731658"/>
          </a:xfrm>
          <a:prstGeom prst="roundRect">
            <a:avLst>
              <a:gd name="adj" fmla="val 0"/>
            </a:avLst>
          </a:prstGeom>
          <a:solidFill>
            <a:schemeClr val="bg1">
              <a:lumMod val="50000"/>
            </a:schemeClr>
          </a:solidFill>
          <a:ln w="19050">
            <a:noFill/>
            <a:round/>
            <a:headEnd/>
            <a:tailEnd/>
          </a:ln>
          <a:effectLst/>
        </p:spPr>
        <p:txBody>
          <a:bodyPr wrap="none" anchor="ctr"/>
          <a:lstStyle/>
          <a:p>
            <a:pPr algn="ctr"/>
            <a:r>
              <a:rPr lang="en-US" sz="1600" b="1" dirty="0">
                <a:solidFill>
                  <a:prstClr val="white"/>
                </a:solidFill>
                <a:latin typeface="+mn-lt"/>
              </a:rPr>
              <a:t>Configuration </a:t>
            </a:r>
            <a:endParaRPr lang="en-US" sz="1600" b="1" dirty="0" smtClean="0">
              <a:solidFill>
                <a:prstClr val="white"/>
              </a:solidFill>
              <a:latin typeface="+mn-lt"/>
            </a:endParaRPr>
          </a:p>
          <a:p>
            <a:pPr algn="ctr"/>
            <a:r>
              <a:rPr lang="en-US" sz="1600" b="1" dirty="0" smtClean="0">
                <a:solidFill>
                  <a:prstClr val="white"/>
                </a:solidFill>
                <a:latin typeface="+mn-lt"/>
              </a:rPr>
              <a:t>Testing </a:t>
            </a:r>
          </a:p>
        </p:txBody>
      </p:sp>
      <p:sp>
        <p:nvSpPr>
          <p:cNvPr id="19" name="Rectangle 31"/>
          <p:cNvSpPr>
            <a:spLocks noChangeArrowheads="1"/>
          </p:cNvSpPr>
          <p:nvPr/>
        </p:nvSpPr>
        <p:spPr bwMode="auto">
          <a:xfrm>
            <a:off x="2425880" y="5224099"/>
            <a:ext cx="5760720" cy="313932"/>
          </a:xfrm>
          <a:prstGeom prst="rect">
            <a:avLst/>
          </a:prstGeom>
          <a:noFill/>
          <a:ln w="9525">
            <a:noFill/>
            <a:miter lim="800000"/>
            <a:headEnd/>
            <a:tailEnd/>
          </a:ln>
        </p:spPr>
        <p:txBody>
          <a:bodyPr wrap="square" anchor="ctr" anchorCtr="0">
            <a:spAutoFit/>
          </a:bodyPr>
          <a:lstStyle/>
          <a:p>
            <a:pPr marL="177800" indent="-177800" eaLnBrk="0" hangingPunct="0">
              <a:lnSpc>
                <a:spcPct val="90000"/>
              </a:lnSpc>
              <a:spcBef>
                <a:spcPts val="0"/>
              </a:spcBef>
              <a:spcAft>
                <a:spcPts val="300"/>
              </a:spcAft>
              <a:buFont typeface="Wingdings" panose="05000000000000000000" pitchFamily="2" charset="2"/>
              <a:buChar char="§"/>
            </a:pPr>
            <a:r>
              <a:rPr lang="en-US" sz="1600" dirty="0">
                <a:latin typeface="+mn-lt"/>
              </a:rPr>
              <a:t>Determine the behavior of the system for large data volumes</a:t>
            </a:r>
            <a:endParaRPr lang="en-IN" sz="1600" dirty="0" smtClean="0">
              <a:latin typeface="+mn-lt"/>
            </a:endParaRPr>
          </a:p>
        </p:txBody>
      </p:sp>
      <p:sp>
        <p:nvSpPr>
          <p:cNvPr id="20" name="AutoShape 44"/>
          <p:cNvSpPr>
            <a:spLocks noChangeArrowheads="1"/>
          </p:cNvSpPr>
          <p:nvPr/>
        </p:nvSpPr>
        <p:spPr bwMode="auto">
          <a:xfrm>
            <a:off x="363936" y="5224099"/>
            <a:ext cx="1920240" cy="731658"/>
          </a:xfrm>
          <a:prstGeom prst="roundRect">
            <a:avLst>
              <a:gd name="adj" fmla="val 0"/>
            </a:avLst>
          </a:prstGeom>
          <a:solidFill>
            <a:schemeClr val="bg1">
              <a:lumMod val="50000"/>
            </a:schemeClr>
          </a:solidFill>
          <a:ln w="19050">
            <a:noFill/>
            <a:round/>
            <a:headEnd/>
            <a:tailEnd/>
          </a:ln>
          <a:effectLst/>
        </p:spPr>
        <p:txBody>
          <a:bodyPr wrap="none" anchor="ctr"/>
          <a:lstStyle/>
          <a:p>
            <a:pPr algn="ctr"/>
            <a:r>
              <a:rPr lang="en-US" sz="1600" b="1" dirty="0">
                <a:solidFill>
                  <a:prstClr val="white"/>
                </a:solidFill>
                <a:latin typeface="+mn-lt"/>
              </a:rPr>
              <a:t>Volume Testing</a:t>
            </a:r>
            <a:endParaRPr lang="en-US" sz="1600" b="1" dirty="0" smtClean="0">
              <a:solidFill>
                <a:prstClr val="white"/>
              </a:solidFill>
              <a:latin typeface="+mn-lt"/>
            </a:endParaRPr>
          </a:p>
        </p:txBody>
      </p:sp>
    </p:spTree>
    <p:extLst>
      <p:ext uri="{BB962C8B-B14F-4D97-AF65-F5344CB8AC3E}">
        <p14:creationId xmlns:p14="http://schemas.microsoft.com/office/powerpoint/2010/main" val="3032970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47479" y="5884165"/>
            <a:ext cx="6275294" cy="337216"/>
          </a:xfrm>
          <a:prstGeom prst="rect">
            <a:avLst/>
          </a:prstGeom>
          <a:solidFill>
            <a:schemeClr val="tx2">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solidFill>
                <a:prstClr val="white"/>
              </a:solidFill>
            </a:endParaRPr>
          </a:p>
        </p:txBody>
      </p:sp>
      <p:sp>
        <p:nvSpPr>
          <p:cNvPr id="20483" name="Title 1"/>
          <p:cNvSpPr>
            <a:spLocks noGrp="1"/>
          </p:cNvSpPr>
          <p:nvPr>
            <p:ph type="title"/>
          </p:nvPr>
        </p:nvSpPr>
        <p:spPr/>
        <p:txBody>
          <a:bodyPr/>
          <a:lstStyle/>
          <a:p>
            <a:pPr eaLnBrk="1" hangingPunct="1"/>
            <a:r>
              <a:rPr lang="en-US" dirty="0" smtClean="0">
                <a:solidFill>
                  <a:srgbClr val="404040"/>
                </a:solidFill>
              </a:rPr>
              <a:t>Agenda</a:t>
            </a:r>
            <a:endParaRPr lang="en-IN" dirty="0" smtClean="0">
              <a:solidFill>
                <a:srgbClr val="404040"/>
              </a:solidFill>
            </a:endParaRPr>
          </a:p>
        </p:txBody>
      </p:sp>
      <p:sp>
        <p:nvSpPr>
          <p:cNvPr id="20484" name="Text Placeholder 2"/>
          <p:cNvSpPr>
            <a:spLocks noGrp="1"/>
          </p:cNvSpPr>
          <p:nvPr>
            <p:ph type="body" sz="quarter" idx="10"/>
          </p:nvPr>
        </p:nvSpPr>
        <p:spPr>
          <a:xfrm>
            <a:off x="1299879" y="835928"/>
            <a:ext cx="6351495" cy="5387449"/>
          </a:xfrm>
        </p:spPr>
        <p:txBody>
          <a:bodyPr>
            <a:noAutofit/>
          </a:bodyPr>
          <a:lstStyle/>
          <a:p>
            <a:pPr marL="398463" indent="-398463">
              <a:lnSpc>
                <a:spcPct val="90000"/>
              </a:lnSpc>
              <a:spcBef>
                <a:spcPts val="400"/>
              </a:spcBef>
              <a:spcAft>
                <a:spcPts val="400"/>
              </a:spcAft>
            </a:pPr>
            <a:r>
              <a:rPr lang="en-US" sz="2000" dirty="0" smtClean="0">
                <a:solidFill>
                  <a:schemeClr val="tx1"/>
                </a:solidFill>
              </a:rPr>
              <a:t>Introduction</a:t>
            </a:r>
          </a:p>
          <a:p>
            <a:pPr marL="398463" indent="-398463">
              <a:lnSpc>
                <a:spcPct val="90000"/>
              </a:lnSpc>
              <a:spcBef>
                <a:spcPts val="400"/>
              </a:spcBef>
              <a:spcAft>
                <a:spcPts val="400"/>
              </a:spcAft>
            </a:pPr>
            <a:r>
              <a:rPr lang="en-US" sz="2000" dirty="0" smtClean="0">
                <a:solidFill>
                  <a:schemeClr val="tx1"/>
                </a:solidFill>
              </a:rPr>
              <a:t>Performance engineering and SDLC</a:t>
            </a:r>
          </a:p>
          <a:p>
            <a:pPr marL="398463" indent="-398463">
              <a:lnSpc>
                <a:spcPct val="90000"/>
              </a:lnSpc>
              <a:spcBef>
                <a:spcPts val="400"/>
              </a:spcBef>
              <a:spcAft>
                <a:spcPts val="400"/>
              </a:spcAft>
            </a:pPr>
            <a:r>
              <a:rPr lang="en-US" sz="2000" dirty="0" smtClean="0">
                <a:solidFill>
                  <a:schemeClr val="tx1"/>
                </a:solidFill>
              </a:rPr>
              <a:t>Architecture and Design Guidelines</a:t>
            </a:r>
          </a:p>
          <a:p>
            <a:pPr marL="798513" lvl="1" indent="-398463">
              <a:lnSpc>
                <a:spcPct val="90000"/>
              </a:lnSpc>
              <a:spcBef>
                <a:spcPts val="400"/>
              </a:spcBef>
              <a:spcAft>
                <a:spcPts val="400"/>
              </a:spcAft>
              <a:buFont typeface="Wingdings" panose="05000000000000000000" pitchFamily="2" charset="2"/>
              <a:buChar char="§"/>
            </a:pPr>
            <a:r>
              <a:rPr lang="en-US" sz="1800" dirty="0" smtClean="0">
                <a:solidFill>
                  <a:schemeClr val="tx1"/>
                </a:solidFill>
              </a:rPr>
              <a:t>By category</a:t>
            </a:r>
          </a:p>
          <a:p>
            <a:pPr marL="798513" lvl="1" indent="-398463">
              <a:lnSpc>
                <a:spcPct val="90000"/>
              </a:lnSpc>
              <a:spcBef>
                <a:spcPts val="400"/>
              </a:spcBef>
              <a:spcAft>
                <a:spcPts val="400"/>
              </a:spcAft>
              <a:buFont typeface="Wingdings" panose="05000000000000000000" pitchFamily="2" charset="2"/>
              <a:buChar char="§"/>
            </a:pPr>
            <a:r>
              <a:rPr lang="en-US" sz="1800" dirty="0" smtClean="0">
                <a:solidFill>
                  <a:schemeClr val="tx1"/>
                </a:solidFill>
              </a:rPr>
              <a:t>By layer or focus area</a:t>
            </a:r>
          </a:p>
          <a:p>
            <a:pPr marL="398463" indent="-398463">
              <a:lnSpc>
                <a:spcPct val="90000"/>
              </a:lnSpc>
              <a:spcBef>
                <a:spcPts val="400"/>
              </a:spcBef>
              <a:spcAft>
                <a:spcPts val="400"/>
              </a:spcAft>
            </a:pPr>
            <a:r>
              <a:rPr lang="en-US" sz="2000" dirty="0" smtClean="0">
                <a:solidFill>
                  <a:schemeClr val="tx1"/>
                </a:solidFill>
              </a:rPr>
              <a:t>Coding guidelines</a:t>
            </a:r>
          </a:p>
          <a:p>
            <a:pPr marL="798513" lvl="1" indent="-398463">
              <a:lnSpc>
                <a:spcPct val="90000"/>
              </a:lnSpc>
              <a:spcBef>
                <a:spcPts val="400"/>
              </a:spcBef>
              <a:spcAft>
                <a:spcPts val="400"/>
              </a:spcAft>
              <a:buFont typeface="Wingdings" panose="05000000000000000000" pitchFamily="2" charset="2"/>
              <a:buChar char="§"/>
            </a:pPr>
            <a:r>
              <a:rPr lang="en-US" sz="1800" dirty="0" smtClean="0">
                <a:solidFill>
                  <a:schemeClr val="tx1"/>
                </a:solidFill>
              </a:rPr>
              <a:t>.NET guidelines</a:t>
            </a:r>
          </a:p>
          <a:p>
            <a:pPr marL="798513" lvl="1" indent="-398463">
              <a:lnSpc>
                <a:spcPct val="90000"/>
              </a:lnSpc>
              <a:spcBef>
                <a:spcPts val="400"/>
              </a:spcBef>
              <a:spcAft>
                <a:spcPts val="400"/>
              </a:spcAft>
              <a:buFont typeface="Wingdings" panose="05000000000000000000" pitchFamily="2" charset="2"/>
              <a:buChar char="§"/>
            </a:pPr>
            <a:r>
              <a:rPr lang="en-US" sz="1800" dirty="0" smtClean="0">
                <a:solidFill>
                  <a:schemeClr val="tx1"/>
                </a:solidFill>
              </a:rPr>
              <a:t>Java guidelines</a:t>
            </a:r>
          </a:p>
          <a:p>
            <a:pPr marL="398463" indent="-398463">
              <a:lnSpc>
                <a:spcPct val="90000"/>
              </a:lnSpc>
              <a:spcBef>
                <a:spcPts val="400"/>
              </a:spcBef>
              <a:spcAft>
                <a:spcPts val="400"/>
              </a:spcAft>
            </a:pPr>
            <a:r>
              <a:rPr lang="en-US" sz="2000" dirty="0" smtClean="0">
                <a:solidFill>
                  <a:schemeClr val="tx1"/>
                </a:solidFill>
              </a:rPr>
              <a:t>Application Performance Profiling</a:t>
            </a:r>
          </a:p>
          <a:p>
            <a:pPr marL="798513" lvl="1" indent="-398463">
              <a:lnSpc>
                <a:spcPct val="90000"/>
              </a:lnSpc>
              <a:spcBef>
                <a:spcPts val="400"/>
              </a:spcBef>
              <a:spcAft>
                <a:spcPts val="400"/>
              </a:spcAft>
              <a:buFont typeface="Wingdings" panose="05000000000000000000" pitchFamily="2" charset="2"/>
              <a:buChar char="§"/>
            </a:pPr>
            <a:r>
              <a:rPr lang="en-US" sz="1800" dirty="0" smtClean="0">
                <a:solidFill>
                  <a:schemeClr val="tx1"/>
                </a:solidFill>
              </a:rPr>
              <a:t>Introduction</a:t>
            </a:r>
          </a:p>
          <a:p>
            <a:pPr marL="798513" lvl="1" indent="-398463">
              <a:lnSpc>
                <a:spcPct val="90000"/>
              </a:lnSpc>
              <a:spcBef>
                <a:spcPts val="400"/>
              </a:spcBef>
              <a:spcAft>
                <a:spcPts val="400"/>
              </a:spcAft>
              <a:buFont typeface="Wingdings" panose="05000000000000000000" pitchFamily="2" charset="2"/>
              <a:buChar char="§"/>
            </a:pPr>
            <a:r>
              <a:rPr lang="en-US" sz="1800" dirty="0" smtClean="0">
                <a:solidFill>
                  <a:schemeClr val="tx1"/>
                </a:solidFill>
              </a:rPr>
              <a:t>Analysis</a:t>
            </a:r>
          </a:p>
          <a:p>
            <a:pPr marL="398463" indent="-398463">
              <a:lnSpc>
                <a:spcPct val="90000"/>
              </a:lnSpc>
              <a:spcBef>
                <a:spcPts val="400"/>
              </a:spcBef>
              <a:spcAft>
                <a:spcPts val="400"/>
              </a:spcAft>
            </a:pPr>
            <a:r>
              <a:rPr lang="en-US" sz="2000" dirty="0" smtClean="0">
                <a:solidFill>
                  <a:schemeClr val="tx1"/>
                </a:solidFill>
              </a:rPr>
              <a:t>Application Performance Testing</a:t>
            </a:r>
          </a:p>
          <a:p>
            <a:pPr marL="798513" lvl="1" indent="-398463">
              <a:lnSpc>
                <a:spcPct val="90000"/>
              </a:lnSpc>
              <a:spcBef>
                <a:spcPts val="400"/>
              </a:spcBef>
              <a:spcAft>
                <a:spcPts val="400"/>
              </a:spcAft>
              <a:buFont typeface="Wingdings" panose="05000000000000000000" pitchFamily="2" charset="2"/>
              <a:buChar char="§"/>
            </a:pPr>
            <a:r>
              <a:rPr lang="en-US" sz="1800" dirty="0" smtClean="0">
                <a:solidFill>
                  <a:schemeClr val="tx1"/>
                </a:solidFill>
              </a:rPr>
              <a:t>Introduction</a:t>
            </a:r>
          </a:p>
          <a:p>
            <a:pPr marL="798513" lvl="1" indent="-398463">
              <a:lnSpc>
                <a:spcPct val="90000"/>
              </a:lnSpc>
              <a:spcBef>
                <a:spcPts val="400"/>
              </a:spcBef>
              <a:spcAft>
                <a:spcPts val="400"/>
              </a:spcAft>
              <a:buFont typeface="Wingdings" panose="05000000000000000000" pitchFamily="2" charset="2"/>
              <a:buChar char="§"/>
            </a:pPr>
            <a:r>
              <a:rPr lang="en-US" sz="1800" dirty="0" smtClean="0">
                <a:solidFill>
                  <a:schemeClr val="tx1"/>
                </a:solidFill>
              </a:rPr>
              <a:t>Types of Performance Testing</a:t>
            </a:r>
          </a:p>
          <a:p>
            <a:pPr marL="398463" indent="-398463">
              <a:lnSpc>
                <a:spcPct val="90000"/>
              </a:lnSpc>
              <a:spcBef>
                <a:spcPts val="400"/>
              </a:spcBef>
              <a:spcAft>
                <a:spcPts val="400"/>
              </a:spcAft>
            </a:pPr>
            <a:r>
              <a:rPr lang="en-US" sz="2000" dirty="0" smtClean="0">
                <a:solidFill>
                  <a:schemeClr val="tx1"/>
                </a:solidFill>
              </a:rPr>
              <a:t>Application Performance Monitoring</a:t>
            </a:r>
          </a:p>
        </p:txBody>
      </p:sp>
    </p:spTree>
    <p:extLst>
      <p:ext uri="{BB962C8B-B14F-4D97-AF65-F5344CB8AC3E}">
        <p14:creationId xmlns:p14="http://schemas.microsoft.com/office/powerpoint/2010/main" val="428902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Performance Monitoring</a:t>
            </a:r>
            <a:endParaRPr lang="en-IN" dirty="0"/>
          </a:p>
        </p:txBody>
      </p:sp>
      <p:sp>
        <p:nvSpPr>
          <p:cNvPr id="4" name="Content Placeholder 2"/>
          <p:cNvSpPr txBox="1">
            <a:spLocks/>
          </p:cNvSpPr>
          <p:nvPr/>
        </p:nvSpPr>
        <p:spPr bwMode="auto">
          <a:xfrm>
            <a:off x="497541" y="758424"/>
            <a:ext cx="8148918" cy="5718576"/>
          </a:xfrm>
          <a:prstGeom prst="rect">
            <a:avLst/>
          </a:prstGeom>
          <a:noFill/>
          <a:ln w="9525">
            <a:noFill/>
            <a:miter lim="800000"/>
            <a:headEnd/>
            <a:tailEnd/>
          </a:ln>
          <a:effectLst/>
        </p:spPr>
        <p:txBody>
          <a:bodyPr/>
          <a:lstStyle/>
          <a:p>
            <a:pPr marL="285750" lvl="1" indent="-285750">
              <a:spcBef>
                <a:spcPts val="1200"/>
              </a:spcBef>
              <a:buFont typeface="Wingdings" panose="05000000000000000000" pitchFamily="2" charset="2"/>
              <a:buChar char="§"/>
              <a:defRPr/>
            </a:pPr>
            <a:r>
              <a:rPr lang="en-US" dirty="0">
                <a:latin typeface="+mj-lt"/>
              </a:rPr>
              <a:t>Gartner defines </a:t>
            </a:r>
            <a:r>
              <a:rPr lang="en-US" b="1" dirty="0">
                <a:latin typeface="+mj-lt"/>
              </a:rPr>
              <a:t>application performance monitoring (APM)</a:t>
            </a:r>
            <a:r>
              <a:rPr lang="en-US" dirty="0">
                <a:latin typeface="+mj-lt"/>
              </a:rPr>
              <a:t> as one or more software and hardware components that facilitate monitoring to meet five main functional dimensions: </a:t>
            </a:r>
            <a:endParaRPr lang="en-US" dirty="0" smtClean="0">
              <a:latin typeface="+mj-lt"/>
            </a:endParaRPr>
          </a:p>
          <a:p>
            <a:pPr marL="742950" lvl="2" indent="-285750">
              <a:spcBef>
                <a:spcPts val="1200"/>
              </a:spcBef>
              <a:buFont typeface="Wingdings" panose="05000000000000000000" pitchFamily="2" charset="2"/>
              <a:buChar char="§"/>
              <a:defRPr/>
            </a:pPr>
            <a:r>
              <a:rPr lang="en-US" dirty="0" smtClean="0">
                <a:latin typeface="+mj-lt"/>
              </a:rPr>
              <a:t>End-user </a:t>
            </a:r>
            <a:r>
              <a:rPr lang="en-US" dirty="0">
                <a:latin typeface="+mj-lt"/>
              </a:rPr>
              <a:t>experience monitoring (</a:t>
            </a:r>
            <a:r>
              <a:rPr lang="en-US" dirty="0" smtClean="0">
                <a:latin typeface="+mj-lt"/>
              </a:rPr>
              <a:t>EUM)</a:t>
            </a:r>
          </a:p>
          <a:p>
            <a:pPr marL="742950" lvl="2" indent="-285750">
              <a:spcBef>
                <a:spcPts val="1200"/>
              </a:spcBef>
              <a:buFont typeface="Wingdings" panose="05000000000000000000" pitchFamily="2" charset="2"/>
              <a:buChar char="§"/>
              <a:defRPr/>
            </a:pPr>
            <a:r>
              <a:rPr lang="en-US" dirty="0">
                <a:latin typeface="+mj-lt"/>
              </a:rPr>
              <a:t>R</a:t>
            </a:r>
            <a:r>
              <a:rPr lang="en-US" dirty="0" smtClean="0">
                <a:latin typeface="+mj-lt"/>
              </a:rPr>
              <a:t>untime </a:t>
            </a:r>
            <a:r>
              <a:rPr lang="en-US" dirty="0">
                <a:latin typeface="+mj-lt"/>
              </a:rPr>
              <a:t>application architecture discovery modeling and </a:t>
            </a:r>
            <a:r>
              <a:rPr lang="en-US" dirty="0" smtClean="0">
                <a:latin typeface="+mj-lt"/>
              </a:rPr>
              <a:t>display</a:t>
            </a:r>
          </a:p>
          <a:p>
            <a:pPr marL="742950" lvl="2" indent="-285750">
              <a:spcBef>
                <a:spcPts val="1200"/>
              </a:spcBef>
              <a:buFont typeface="Wingdings" panose="05000000000000000000" pitchFamily="2" charset="2"/>
              <a:buChar char="§"/>
              <a:defRPr/>
            </a:pPr>
            <a:r>
              <a:rPr lang="en-US" dirty="0" smtClean="0">
                <a:latin typeface="+mj-lt"/>
              </a:rPr>
              <a:t>User-defined </a:t>
            </a:r>
            <a:r>
              <a:rPr lang="en-US" dirty="0">
                <a:latin typeface="+mj-lt"/>
              </a:rPr>
              <a:t>transaction </a:t>
            </a:r>
            <a:r>
              <a:rPr lang="en-US" dirty="0" smtClean="0">
                <a:latin typeface="+mj-lt"/>
              </a:rPr>
              <a:t>profiling</a:t>
            </a:r>
          </a:p>
          <a:p>
            <a:pPr marL="742950" lvl="2" indent="-285750">
              <a:spcBef>
                <a:spcPts val="1200"/>
              </a:spcBef>
              <a:buFont typeface="Wingdings" panose="05000000000000000000" pitchFamily="2" charset="2"/>
              <a:buChar char="§"/>
              <a:defRPr/>
            </a:pPr>
            <a:r>
              <a:rPr lang="en-US" dirty="0" smtClean="0">
                <a:latin typeface="+mj-lt"/>
              </a:rPr>
              <a:t>Component </a:t>
            </a:r>
            <a:r>
              <a:rPr lang="en-US" dirty="0">
                <a:latin typeface="+mj-lt"/>
              </a:rPr>
              <a:t>deep-dive monitoring in application </a:t>
            </a:r>
            <a:r>
              <a:rPr lang="en-US" dirty="0" smtClean="0">
                <a:latin typeface="+mj-lt"/>
              </a:rPr>
              <a:t>context</a:t>
            </a:r>
          </a:p>
          <a:p>
            <a:pPr marL="742950" lvl="2" indent="-285750">
              <a:spcBef>
                <a:spcPts val="1200"/>
              </a:spcBef>
              <a:buFont typeface="Wingdings" panose="05000000000000000000" pitchFamily="2" charset="2"/>
              <a:buChar char="§"/>
              <a:defRPr/>
            </a:pPr>
            <a:r>
              <a:rPr lang="en-US" dirty="0" smtClean="0">
                <a:latin typeface="+mj-lt"/>
              </a:rPr>
              <a:t>Analytics</a:t>
            </a:r>
          </a:p>
          <a:p>
            <a:pPr marL="285750" lvl="1" indent="-285750">
              <a:spcBef>
                <a:spcPts val="1200"/>
              </a:spcBef>
              <a:buFont typeface="Wingdings" panose="05000000000000000000" pitchFamily="2" charset="2"/>
              <a:buChar char="§"/>
              <a:defRPr/>
            </a:pPr>
            <a:r>
              <a:rPr lang="en-US" dirty="0" smtClean="0">
                <a:latin typeface="+mj-lt"/>
              </a:rPr>
              <a:t>APM tools provide the system administrators/support technicians with the data they need to quickly discover, isolate and solve problems that negatively impact and application’s performance in production environment</a:t>
            </a:r>
          </a:p>
          <a:p>
            <a:pPr marL="285750" lvl="1" indent="-285750">
              <a:spcBef>
                <a:spcPts val="1200"/>
              </a:spcBef>
              <a:buFont typeface="Wingdings" panose="05000000000000000000" pitchFamily="2" charset="2"/>
              <a:buChar char="§"/>
              <a:defRPr/>
            </a:pPr>
            <a:r>
              <a:rPr lang="en-US" dirty="0">
                <a:latin typeface="+mj-lt"/>
              </a:rPr>
              <a:t>Some of the tools used for performance testing:</a:t>
            </a:r>
          </a:p>
          <a:p>
            <a:pPr marL="742950" lvl="2" indent="-285750">
              <a:spcBef>
                <a:spcPts val="1200"/>
              </a:spcBef>
              <a:buFont typeface="Wingdings" panose="05000000000000000000" pitchFamily="2" charset="2"/>
              <a:buChar char="§"/>
              <a:defRPr/>
            </a:pPr>
            <a:r>
              <a:rPr lang="en-US" dirty="0">
                <a:latin typeface="+mj-lt"/>
              </a:rPr>
              <a:t>Commercial</a:t>
            </a:r>
            <a:r>
              <a:rPr lang="en-US" dirty="0" smtClean="0">
                <a:latin typeface="+mj-lt"/>
              </a:rPr>
              <a:t>: </a:t>
            </a:r>
            <a:r>
              <a:rPr lang="en-US" dirty="0" err="1" smtClean="0">
                <a:latin typeface="+mj-lt"/>
              </a:rPr>
              <a:t>AppDynamics</a:t>
            </a:r>
            <a:r>
              <a:rPr lang="en-US" dirty="0" smtClean="0">
                <a:latin typeface="+mj-lt"/>
              </a:rPr>
              <a:t>, CA Wily, </a:t>
            </a:r>
            <a:r>
              <a:rPr lang="en-US" dirty="0" err="1" smtClean="0">
                <a:latin typeface="+mj-lt"/>
              </a:rPr>
              <a:t>NewRelic</a:t>
            </a:r>
            <a:endParaRPr lang="en-US" dirty="0">
              <a:latin typeface="+mj-lt"/>
            </a:endParaRPr>
          </a:p>
          <a:p>
            <a:pPr marL="742950" lvl="2" indent="-285750">
              <a:spcBef>
                <a:spcPts val="1200"/>
              </a:spcBef>
              <a:buFont typeface="Wingdings" panose="05000000000000000000" pitchFamily="2" charset="2"/>
              <a:buChar char="§"/>
              <a:defRPr/>
            </a:pPr>
            <a:r>
              <a:rPr lang="en-US" dirty="0">
                <a:latin typeface="+mj-lt"/>
              </a:rPr>
              <a:t>Open source: </a:t>
            </a:r>
            <a:r>
              <a:rPr lang="en-US" dirty="0" err="1" smtClean="0">
                <a:latin typeface="+mj-lt"/>
              </a:rPr>
              <a:t>Zabbix</a:t>
            </a:r>
            <a:r>
              <a:rPr lang="en-US" dirty="0" smtClean="0">
                <a:latin typeface="+mj-lt"/>
              </a:rPr>
              <a:t>, </a:t>
            </a:r>
            <a:r>
              <a:rPr lang="en-US" dirty="0" err="1" smtClean="0">
                <a:latin typeface="+mj-lt"/>
              </a:rPr>
              <a:t>Icinga</a:t>
            </a:r>
            <a:endParaRPr lang="en-US" dirty="0" smtClean="0">
              <a:latin typeface="+mj-lt"/>
            </a:endParaRPr>
          </a:p>
        </p:txBody>
      </p:sp>
    </p:spTree>
    <p:extLst>
      <p:ext uri="{BB962C8B-B14F-4D97-AF65-F5344CB8AC3E}">
        <p14:creationId xmlns:p14="http://schemas.microsoft.com/office/powerpoint/2010/main" val="593377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09625" y="2903538"/>
            <a:ext cx="7524750" cy="646331"/>
          </a:xfrm>
          <a:prstGeom prst="rect">
            <a:avLst/>
          </a:prstGeom>
        </p:spPr>
        <p:txBody>
          <a:bodyPr>
            <a:spAutoFit/>
          </a:bodyPr>
          <a:lstStyle/>
          <a:p>
            <a:pPr algn="ctr" fontAlgn="auto">
              <a:spcBef>
                <a:spcPts val="0"/>
              </a:spcBef>
              <a:spcAft>
                <a:spcPts val="0"/>
              </a:spcAft>
              <a:defRPr/>
            </a:pPr>
            <a:r>
              <a:rPr lang="en-US" sz="3600" b="1" dirty="0" smtClean="0">
                <a:solidFill>
                  <a:srgbClr val="0D0D0D"/>
                </a:solidFill>
                <a:effectLst>
                  <a:outerShdw blurRad="38100" dist="38100" dir="2700000" algn="tl">
                    <a:srgbClr val="C0C0C0"/>
                  </a:outerShdw>
                </a:effectLst>
                <a:latin typeface="+mj-lt"/>
                <a:cs typeface="Lucida Sans Unicode" pitchFamily="34" charset="0"/>
              </a:rPr>
              <a:t>Thank You</a:t>
            </a:r>
            <a:endParaRPr lang="en-US" sz="3600" b="1" dirty="0">
              <a:solidFill>
                <a:srgbClr val="0D0D0D"/>
              </a:solidFill>
              <a:effectLst>
                <a:outerShdw blurRad="38100" dist="38100" dir="2700000" algn="tl">
                  <a:srgbClr val="C0C0C0"/>
                </a:outerShdw>
              </a:effectLst>
              <a:latin typeface="+mj-lt"/>
              <a:cs typeface="Lucida Sans Unicode" pitchFamily="34" charset="0"/>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14" name="Content Placeholder 2"/>
          <p:cNvSpPr txBox="1">
            <a:spLocks/>
          </p:cNvSpPr>
          <p:nvPr/>
        </p:nvSpPr>
        <p:spPr bwMode="auto">
          <a:xfrm>
            <a:off x="497541" y="758424"/>
            <a:ext cx="8148918" cy="5718576"/>
          </a:xfrm>
          <a:prstGeom prst="rect">
            <a:avLst/>
          </a:prstGeom>
          <a:noFill/>
          <a:ln w="9525">
            <a:noFill/>
            <a:miter lim="800000"/>
            <a:headEnd/>
            <a:tailEnd/>
          </a:ln>
          <a:effectLst/>
        </p:spPr>
        <p:txBody>
          <a:bodyPr/>
          <a:lstStyle/>
          <a:p>
            <a:pPr marL="342900" indent="-342900">
              <a:spcBef>
                <a:spcPts val="1200"/>
              </a:spcBef>
              <a:buFont typeface="Wingdings" panose="05000000000000000000" pitchFamily="2" charset="2"/>
              <a:buChar char="§"/>
              <a:defRPr/>
            </a:pPr>
            <a:r>
              <a:rPr lang="en-US" dirty="0" smtClean="0">
                <a:latin typeface="+mj-lt"/>
              </a:rPr>
              <a:t>Performance engineering is a systematic approach to meet the non-functional requirements of software systems, namely:</a:t>
            </a:r>
          </a:p>
          <a:p>
            <a:pPr marL="800100" lvl="1" indent="-342900">
              <a:spcBef>
                <a:spcPts val="1200"/>
              </a:spcBef>
              <a:buFont typeface="Wingdings" panose="05000000000000000000" pitchFamily="2" charset="2"/>
              <a:buChar char="§"/>
              <a:defRPr/>
            </a:pPr>
            <a:r>
              <a:rPr lang="en-US" dirty="0" smtClean="0">
                <a:latin typeface="+mj-lt"/>
              </a:rPr>
              <a:t>Performance</a:t>
            </a:r>
          </a:p>
          <a:p>
            <a:pPr marL="800100" lvl="1" indent="-342900">
              <a:spcBef>
                <a:spcPts val="1200"/>
              </a:spcBef>
              <a:buFont typeface="Wingdings" panose="05000000000000000000" pitchFamily="2" charset="2"/>
              <a:buChar char="§"/>
              <a:defRPr/>
            </a:pPr>
            <a:r>
              <a:rPr lang="en-US" dirty="0" smtClean="0">
                <a:latin typeface="+mj-lt"/>
              </a:rPr>
              <a:t>Capacity</a:t>
            </a:r>
          </a:p>
          <a:p>
            <a:pPr marL="800100" lvl="1" indent="-342900">
              <a:spcBef>
                <a:spcPts val="1200"/>
              </a:spcBef>
              <a:buFont typeface="Wingdings" panose="05000000000000000000" pitchFamily="2" charset="2"/>
              <a:buChar char="§"/>
              <a:defRPr/>
            </a:pPr>
            <a:r>
              <a:rPr lang="en-US" dirty="0" smtClean="0">
                <a:latin typeface="+mj-lt"/>
              </a:rPr>
              <a:t>Scalability</a:t>
            </a:r>
          </a:p>
          <a:p>
            <a:pPr marL="800100" lvl="1" indent="-342900">
              <a:spcBef>
                <a:spcPts val="1200"/>
              </a:spcBef>
              <a:buFont typeface="Wingdings" panose="05000000000000000000" pitchFamily="2" charset="2"/>
              <a:buChar char="§"/>
              <a:defRPr/>
            </a:pPr>
            <a:r>
              <a:rPr lang="en-US" dirty="0" smtClean="0">
                <a:latin typeface="+mj-lt"/>
              </a:rPr>
              <a:t>Availability</a:t>
            </a:r>
          </a:p>
          <a:p>
            <a:pPr marL="800100" lvl="1" indent="-342900">
              <a:spcBef>
                <a:spcPts val="1200"/>
              </a:spcBef>
              <a:buFont typeface="Wingdings" panose="05000000000000000000" pitchFamily="2" charset="2"/>
              <a:buChar char="§"/>
              <a:defRPr/>
            </a:pPr>
            <a:r>
              <a:rPr lang="en-US" dirty="0" smtClean="0">
                <a:latin typeface="+mj-lt"/>
              </a:rPr>
              <a:t>Reliability</a:t>
            </a:r>
          </a:p>
          <a:p>
            <a:pPr marL="285750" indent="-285750">
              <a:spcBef>
                <a:spcPts val="1200"/>
              </a:spcBef>
              <a:buFont typeface="Arial" panose="020B0604020202020204" pitchFamily="34" charset="0"/>
              <a:buChar char="•"/>
              <a:defRPr/>
            </a:pPr>
            <a:r>
              <a:rPr lang="en-IN" dirty="0" smtClean="0">
                <a:latin typeface="+mj-lt"/>
              </a:rPr>
              <a:t>Performance engineering is important because:</a:t>
            </a:r>
          </a:p>
          <a:p>
            <a:pPr marL="742950" lvl="1" indent="-285750">
              <a:spcBef>
                <a:spcPts val="1200"/>
              </a:spcBef>
              <a:buFont typeface="Arial" panose="020B0604020202020204" pitchFamily="34" charset="0"/>
              <a:buChar char="•"/>
              <a:defRPr/>
            </a:pPr>
            <a:r>
              <a:rPr lang="en-IN" dirty="0" smtClean="0">
                <a:latin typeface="+mj-lt"/>
              </a:rPr>
              <a:t>Helps determine end-user experience</a:t>
            </a:r>
          </a:p>
          <a:p>
            <a:pPr marL="742950" lvl="1" indent="-285750">
              <a:spcBef>
                <a:spcPts val="1200"/>
              </a:spcBef>
              <a:buFont typeface="Arial" panose="020B0604020202020204" pitchFamily="34" charset="0"/>
              <a:buChar char="•"/>
              <a:defRPr/>
            </a:pPr>
            <a:r>
              <a:rPr lang="en-IN" dirty="0" smtClean="0">
                <a:latin typeface="+mj-lt"/>
              </a:rPr>
              <a:t>Ensures that the chosen application architecture allows to meet the changing business workload</a:t>
            </a:r>
          </a:p>
          <a:p>
            <a:pPr marL="742950" lvl="1" indent="-285750">
              <a:spcBef>
                <a:spcPts val="1200"/>
              </a:spcBef>
              <a:buFont typeface="Arial" panose="020B0604020202020204" pitchFamily="34" charset="0"/>
              <a:buChar char="•"/>
              <a:defRPr/>
            </a:pPr>
            <a:r>
              <a:rPr lang="en-IN" dirty="0" smtClean="0">
                <a:latin typeface="+mj-lt"/>
              </a:rPr>
              <a:t>Helps identify application bottlenecks through early performance testing</a:t>
            </a:r>
          </a:p>
          <a:p>
            <a:pPr marL="742950" lvl="1" indent="-285750">
              <a:spcBef>
                <a:spcPts val="1200"/>
              </a:spcBef>
              <a:buFont typeface="Arial" panose="020B0604020202020204" pitchFamily="34" charset="0"/>
              <a:buChar char="•"/>
              <a:defRPr/>
            </a:pPr>
            <a:r>
              <a:rPr lang="en-IN" dirty="0" smtClean="0">
                <a:latin typeface="+mj-lt"/>
              </a:rPr>
              <a:t>Helps proactively monitor application performance after go-live</a:t>
            </a:r>
          </a:p>
          <a:p>
            <a:pPr marL="742950" lvl="1" indent="-285750">
              <a:spcBef>
                <a:spcPts val="1200"/>
              </a:spcBef>
              <a:buFont typeface="Arial" panose="020B0604020202020204" pitchFamily="34" charset="0"/>
              <a:buChar char="•"/>
              <a:defRPr/>
            </a:pPr>
            <a:endParaRPr lang="en-IN" dirty="0" smtClean="0">
              <a:latin typeface="+mj-lt"/>
            </a:endParaRPr>
          </a:p>
        </p:txBody>
      </p:sp>
    </p:spTree>
    <p:extLst>
      <p:ext uri="{BB962C8B-B14F-4D97-AF65-F5344CB8AC3E}">
        <p14:creationId xmlns:p14="http://schemas.microsoft.com/office/powerpoint/2010/main" val="1106320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47479" y="1230197"/>
            <a:ext cx="6275294" cy="337216"/>
          </a:xfrm>
          <a:prstGeom prst="rect">
            <a:avLst/>
          </a:prstGeom>
          <a:solidFill>
            <a:schemeClr val="tx2">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solidFill>
                <a:prstClr val="white"/>
              </a:solidFill>
            </a:endParaRPr>
          </a:p>
        </p:txBody>
      </p:sp>
      <p:sp>
        <p:nvSpPr>
          <p:cNvPr id="20483" name="Title 1"/>
          <p:cNvSpPr>
            <a:spLocks noGrp="1"/>
          </p:cNvSpPr>
          <p:nvPr>
            <p:ph type="title"/>
          </p:nvPr>
        </p:nvSpPr>
        <p:spPr/>
        <p:txBody>
          <a:bodyPr/>
          <a:lstStyle/>
          <a:p>
            <a:pPr eaLnBrk="1" hangingPunct="1"/>
            <a:r>
              <a:rPr lang="en-US" dirty="0" smtClean="0">
                <a:solidFill>
                  <a:srgbClr val="404040"/>
                </a:solidFill>
              </a:rPr>
              <a:t>Agenda</a:t>
            </a:r>
            <a:endParaRPr lang="en-IN" dirty="0" smtClean="0">
              <a:solidFill>
                <a:srgbClr val="404040"/>
              </a:solidFill>
            </a:endParaRPr>
          </a:p>
        </p:txBody>
      </p:sp>
      <p:sp>
        <p:nvSpPr>
          <p:cNvPr id="20484" name="Text Placeholder 2"/>
          <p:cNvSpPr>
            <a:spLocks noGrp="1"/>
          </p:cNvSpPr>
          <p:nvPr>
            <p:ph type="body" sz="quarter" idx="10"/>
          </p:nvPr>
        </p:nvSpPr>
        <p:spPr>
          <a:xfrm>
            <a:off x="1299879" y="835928"/>
            <a:ext cx="6351495" cy="5387449"/>
          </a:xfrm>
        </p:spPr>
        <p:txBody>
          <a:bodyPr>
            <a:noAutofit/>
          </a:bodyPr>
          <a:lstStyle/>
          <a:p>
            <a:pPr marL="398463" indent="-398463">
              <a:lnSpc>
                <a:spcPct val="90000"/>
              </a:lnSpc>
              <a:spcBef>
                <a:spcPts val="400"/>
              </a:spcBef>
              <a:spcAft>
                <a:spcPts val="400"/>
              </a:spcAft>
            </a:pPr>
            <a:r>
              <a:rPr lang="en-US" sz="2000" dirty="0" smtClean="0">
                <a:solidFill>
                  <a:schemeClr val="tx1"/>
                </a:solidFill>
              </a:rPr>
              <a:t>Introduction</a:t>
            </a:r>
          </a:p>
          <a:p>
            <a:pPr marL="398463" indent="-398463">
              <a:lnSpc>
                <a:spcPct val="90000"/>
              </a:lnSpc>
              <a:spcBef>
                <a:spcPts val="400"/>
              </a:spcBef>
              <a:spcAft>
                <a:spcPts val="400"/>
              </a:spcAft>
            </a:pPr>
            <a:r>
              <a:rPr lang="en-US" sz="2000" dirty="0" smtClean="0">
                <a:solidFill>
                  <a:schemeClr val="tx1"/>
                </a:solidFill>
              </a:rPr>
              <a:t>Performance engineering and SDLC</a:t>
            </a:r>
          </a:p>
          <a:p>
            <a:pPr marL="398463" indent="-398463">
              <a:lnSpc>
                <a:spcPct val="90000"/>
              </a:lnSpc>
              <a:spcBef>
                <a:spcPts val="400"/>
              </a:spcBef>
              <a:spcAft>
                <a:spcPts val="400"/>
              </a:spcAft>
            </a:pPr>
            <a:r>
              <a:rPr lang="en-US" sz="2000" dirty="0" smtClean="0">
                <a:solidFill>
                  <a:schemeClr val="tx1"/>
                </a:solidFill>
              </a:rPr>
              <a:t>Architecture and Design Guidelines</a:t>
            </a:r>
          </a:p>
          <a:p>
            <a:pPr marL="798513" lvl="1" indent="-398463">
              <a:lnSpc>
                <a:spcPct val="90000"/>
              </a:lnSpc>
              <a:spcBef>
                <a:spcPts val="400"/>
              </a:spcBef>
              <a:spcAft>
                <a:spcPts val="400"/>
              </a:spcAft>
              <a:buFont typeface="Wingdings" panose="05000000000000000000" pitchFamily="2" charset="2"/>
              <a:buChar char="§"/>
            </a:pPr>
            <a:r>
              <a:rPr lang="en-US" sz="1800" dirty="0" smtClean="0">
                <a:solidFill>
                  <a:schemeClr val="tx1"/>
                </a:solidFill>
              </a:rPr>
              <a:t>By category</a:t>
            </a:r>
          </a:p>
          <a:p>
            <a:pPr marL="798513" lvl="1" indent="-398463">
              <a:lnSpc>
                <a:spcPct val="90000"/>
              </a:lnSpc>
              <a:spcBef>
                <a:spcPts val="400"/>
              </a:spcBef>
              <a:spcAft>
                <a:spcPts val="400"/>
              </a:spcAft>
              <a:buFont typeface="Wingdings" panose="05000000000000000000" pitchFamily="2" charset="2"/>
              <a:buChar char="§"/>
            </a:pPr>
            <a:r>
              <a:rPr lang="en-US" sz="1800" dirty="0" smtClean="0">
                <a:solidFill>
                  <a:schemeClr val="tx1"/>
                </a:solidFill>
              </a:rPr>
              <a:t>By layer or focus area</a:t>
            </a:r>
          </a:p>
          <a:p>
            <a:pPr marL="398463" indent="-398463">
              <a:lnSpc>
                <a:spcPct val="90000"/>
              </a:lnSpc>
              <a:spcBef>
                <a:spcPts val="400"/>
              </a:spcBef>
              <a:spcAft>
                <a:spcPts val="400"/>
              </a:spcAft>
            </a:pPr>
            <a:r>
              <a:rPr lang="en-US" sz="2000" dirty="0" smtClean="0">
                <a:solidFill>
                  <a:schemeClr val="tx1"/>
                </a:solidFill>
              </a:rPr>
              <a:t>Coding guidelines</a:t>
            </a:r>
          </a:p>
          <a:p>
            <a:pPr marL="798513" lvl="1" indent="-398463">
              <a:lnSpc>
                <a:spcPct val="90000"/>
              </a:lnSpc>
              <a:spcBef>
                <a:spcPts val="400"/>
              </a:spcBef>
              <a:spcAft>
                <a:spcPts val="400"/>
              </a:spcAft>
              <a:buFont typeface="Wingdings" panose="05000000000000000000" pitchFamily="2" charset="2"/>
              <a:buChar char="§"/>
            </a:pPr>
            <a:r>
              <a:rPr lang="en-US" sz="1800" dirty="0" smtClean="0">
                <a:solidFill>
                  <a:schemeClr val="tx1"/>
                </a:solidFill>
              </a:rPr>
              <a:t>.NET guidelines</a:t>
            </a:r>
          </a:p>
          <a:p>
            <a:pPr marL="798513" lvl="1" indent="-398463">
              <a:lnSpc>
                <a:spcPct val="90000"/>
              </a:lnSpc>
              <a:spcBef>
                <a:spcPts val="400"/>
              </a:spcBef>
              <a:spcAft>
                <a:spcPts val="400"/>
              </a:spcAft>
              <a:buFont typeface="Wingdings" panose="05000000000000000000" pitchFamily="2" charset="2"/>
              <a:buChar char="§"/>
            </a:pPr>
            <a:r>
              <a:rPr lang="en-US" sz="1800" dirty="0" smtClean="0">
                <a:solidFill>
                  <a:schemeClr val="tx1"/>
                </a:solidFill>
              </a:rPr>
              <a:t>Java guidelines</a:t>
            </a:r>
          </a:p>
          <a:p>
            <a:pPr marL="398463" indent="-398463">
              <a:lnSpc>
                <a:spcPct val="90000"/>
              </a:lnSpc>
              <a:spcBef>
                <a:spcPts val="400"/>
              </a:spcBef>
              <a:spcAft>
                <a:spcPts val="400"/>
              </a:spcAft>
            </a:pPr>
            <a:r>
              <a:rPr lang="en-US" sz="2000" dirty="0" smtClean="0">
                <a:solidFill>
                  <a:schemeClr val="tx1"/>
                </a:solidFill>
              </a:rPr>
              <a:t>Application Performance Profiling</a:t>
            </a:r>
          </a:p>
          <a:p>
            <a:pPr marL="798513" lvl="1" indent="-398463">
              <a:lnSpc>
                <a:spcPct val="90000"/>
              </a:lnSpc>
              <a:spcBef>
                <a:spcPts val="400"/>
              </a:spcBef>
              <a:spcAft>
                <a:spcPts val="400"/>
              </a:spcAft>
              <a:buFont typeface="Wingdings" panose="05000000000000000000" pitchFamily="2" charset="2"/>
              <a:buChar char="§"/>
            </a:pPr>
            <a:r>
              <a:rPr lang="en-US" sz="1800" dirty="0" smtClean="0">
                <a:solidFill>
                  <a:schemeClr val="tx1"/>
                </a:solidFill>
              </a:rPr>
              <a:t>Introduction</a:t>
            </a:r>
          </a:p>
          <a:p>
            <a:pPr marL="798513" lvl="1" indent="-398463">
              <a:lnSpc>
                <a:spcPct val="90000"/>
              </a:lnSpc>
              <a:spcBef>
                <a:spcPts val="400"/>
              </a:spcBef>
              <a:spcAft>
                <a:spcPts val="400"/>
              </a:spcAft>
              <a:buFont typeface="Wingdings" panose="05000000000000000000" pitchFamily="2" charset="2"/>
              <a:buChar char="§"/>
            </a:pPr>
            <a:r>
              <a:rPr lang="en-US" sz="1800" dirty="0" smtClean="0">
                <a:solidFill>
                  <a:schemeClr val="tx1"/>
                </a:solidFill>
              </a:rPr>
              <a:t>Analysis</a:t>
            </a:r>
          </a:p>
          <a:p>
            <a:pPr marL="398463" indent="-398463">
              <a:lnSpc>
                <a:spcPct val="90000"/>
              </a:lnSpc>
              <a:spcBef>
                <a:spcPts val="400"/>
              </a:spcBef>
              <a:spcAft>
                <a:spcPts val="400"/>
              </a:spcAft>
            </a:pPr>
            <a:r>
              <a:rPr lang="en-US" sz="2000" dirty="0" smtClean="0">
                <a:solidFill>
                  <a:schemeClr val="tx1"/>
                </a:solidFill>
              </a:rPr>
              <a:t>Application Performance Testing</a:t>
            </a:r>
          </a:p>
          <a:p>
            <a:pPr marL="798513" lvl="1" indent="-398463">
              <a:lnSpc>
                <a:spcPct val="90000"/>
              </a:lnSpc>
              <a:spcBef>
                <a:spcPts val="400"/>
              </a:spcBef>
              <a:spcAft>
                <a:spcPts val="400"/>
              </a:spcAft>
              <a:buFont typeface="Wingdings" panose="05000000000000000000" pitchFamily="2" charset="2"/>
              <a:buChar char="§"/>
            </a:pPr>
            <a:r>
              <a:rPr lang="en-US" sz="1800" dirty="0" smtClean="0">
                <a:solidFill>
                  <a:schemeClr val="tx1"/>
                </a:solidFill>
              </a:rPr>
              <a:t>Introduction</a:t>
            </a:r>
          </a:p>
          <a:p>
            <a:pPr marL="798513" lvl="1" indent="-398463">
              <a:lnSpc>
                <a:spcPct val="90000"/>
              </a:lnSpc>
              <a:spcBef>
                <a:spcPts val="400"/>
              </a:spcBef>
              <a:spcAft>
                <a:spcPts val="400"/>
              </a:spcAft>
              <a:buFont typeface="Wingdings" panose="05000000000000000000" pitchFamily="2" charset="2"/>
              <a:buChar char="§"/>
            </a:pPr>
            <a:r>
              <a:rPr lang="en-US" sz="1800" dirty="0" smtClean="0">
                <a:solidFill>
                  <a:schemeClr val="tx1"/>
                </a:solidFill>
              </a:rPr>
              <a:t>Types of Performance Testing</a:t>
            </a:r>
          </a:p>
          <a:p>
            <a:pPr marL="398463" indent="-398463">
              <a:lnSpc>
                <a:spcPct val="90000"/>
              </a:lnSpc>
              <a:spcBef>
                <a:spcPts val="400"/>
              </a:spcBef>
              <a:spcAft>
                <a:spcPts val="400"/>
              </a:spcAft>
            </a:pPr>
            <a:r>
              <a:rPr lang="en-US" sz="2000" dirty="0" smtClean="0">
                <a:solidFill>
                  <a:schemeClr val="tx1"/>
                </a:solidFill>
              </a:rPr>
              <a:t>Application Performance Monitoring</a:t>
            </a:r>
          </a:p>
        </p:txBody>
      </p:sp>
    </p:spTree>
    <p:extLst>
      <p:ext uri="{BB962C8B-B14F-4D97-AF65-F5344CB8AC3E}">
        <p14:creationId xmlns:p14="http://schemas.microsoft.com/office/powerpoint/2010/main" val="2198883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Engineering and SDLC</a:t>
            </a:r>
            <a:endParaRPr lang="en-IN" dirty="0"/>
          </a:p>
        </p:txBody>
      </p:sp>
      <p:sp>
        <p:nvSpPr>
          <p:cNvPr id="6" name="AutoShape 6"/>
          <p:cNvSpPr>
            <a:spLocks noChangeArrowheads="1"/>
          </p:cNvSpPr>
          <p:nvPr/>
        </p:nvSpPr>
        <p:spPr bwMode="auto">
          <a:xfrm>
            <a:off x="857536" y="731963"/>
            <a:ext cx="1737360" cy="771525"/>
          </a:xfrm>
          <a:prstGeom prst="chevron">
            <a:avLst>
              <a:gd name="adj" fmla="val 2737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chemeClr val="lt1"/>
                </a:solidFill>
              </a:rPr>
              <a:t>Requirements gathering</a:t>
            </a:r>
            <a:endParaRPr lang="en-US" sz="1400" dirty="0">
              <a:solidFill>
                <a:schemeClr val="lt1"/>
              </a:solidFill>
            </a:endParaRPr>
          </a:p>
        </p:txBody>
      </p:sp>
      <p:sp>
        <p:nvSpPr>
          <p:cNvPr id="7" name="AutoShape 6"/>
          <p:cNvSpPr>
            <a:spLocks noChangeArrowheads="1"/>
          </p:cNvSpPr>
          <p:nvPr/>
        </p:nvSpPr>
        <p:spPr bwMode="auto">
          <a:xfrm>
            <a:off x="2497520" y="731963"/>
            <a:ext cx="1737360" cy="771525"/>
          </a:xfrm>
          <a:prstGeom prst="chevron">
            <a:avLst>
              <a:gd name="adj" fmla="val 2737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chemeClr val="lt1"/>
                </a:solidFill>
              </a:rPr>
              <a:t>Architecture &amp; Design</a:t>
            </a:r>
            <a:endParaRPr lang="en-US" sz="1400" dirty="0">
              <a:solidFill>
                <a:schemeClr val="lt1"/>
              </a:solidFill>
            </a:endParaRPr>
          </a:p>
        </p:txBody>
      </p:sp>
      <p:sp>
        <p:nvSpPr>
          <p:cNvPr id="8" name="AutoShape 6"/>
          <p:cNvSpPr>
            <a:spLocks noChangeArrowheads="1"/>
          </p:cNvSpPr>
          <p:nvPr/>
        </p:nvSpPr>
        <p:spPr bwMode="auto">
          <a:xfrm>
            <a:off x="4117040" y="741488"/>
            <a:ext cx="1737360" cy="771525"/>
          </a:xfrm>
          <a:prstGeom prst="chevron">
            <a:avLst>
              <a:gd name="adj" fmla="val 2737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chemeClr val="lt1"/>
                </a:solidFill>
              </a:rPr>
              <a:t>Development</a:t>
            </a:r>
            <a:endParaRPr lang="en-US" sz="1400" dirty="0">
              <a:solidFill>
                <a:schemeClr val="lt1"/>
              </a:solidFill>
            </a:endParaRPr>
          </a:p>
        </p:txBody>
      </p:sp>
      <p:sp>
        <p:nvSpPr>
          <p:cNvPr id="9" name="AutoShape 6"/>
          <p:cNvSpPr>
            <a:spLocks noChangeArrowheads="1"/>
          </p:cNvSpPr>
          <p:nvPr/>
        </p:nvSpPr>
        <p:spPr bwMode="auto">
          <a:xfrm>
            <a:off x="5734368" y="747883"/>
            <a:ext cx="1737360" cy="771525"/>
          </a:xfrm>
          <a:prstGeom prst="chevron">
            <a:avLst>
              <a:gd name="adj" fmla="val 2737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chemeClr val="lt1"/>
                </a:solidFill>
              </a:rPr>
              <a:t>Testing</a:t>
            </a:r>
            <a:endParaRPr lang="en-US" sz="1400" dirty="0">
              <a:solidFill>
                <a:schemeClr val="lt1"/>
              </a:solidFill>
            </a:endParaRPr>
          </a:p>
        </p:txBody>
      </p:sp>
      <p:sp>
        <p:nvSpPr>
          <p:cNvPr id="10" name="AutoShape 6"/>
          <p:cNvSpPr>
            <a:spLocks noChangeArrowheads="1"/>
          </p:cNvSpPr>
          <p:nvPr/>
        </p:nvSpPr>
        <p:spPr bwMode="auto">
          <a:xfrm>
            <a:off x="7340240" y="757408"/>
            <a:ext cx="1737360" cy="771525"/>
          </a:xfrm>
          <a:prstGeom prst="chevron">
            <a:avLst>
              <a:gd name="adj" fmla="val 2737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chemeClr val="lt1"/>
                </a:solidFill>
              </a:rPr>
              <a:t>Deployment</a:t>
            </a:r>
            <a:endParaRPr lang="en-US" sz="1400" dirty="0">
              <a:solidFill>
                <a:schemeClr val="lt1"/>
              </a:solidFill>
            </a:endParaRPr>
          </a:p>
        </p:txBody>
      </p:sp>
      <p:sp>
        <p:nvSpPr>
          <p:cNvPr id="5" name="Rectangle 4"/>
          <p:cNvSpPr/>
          <p:nvPr/>
        </p:nvSpPr>
        <p:spPr>
          <a:xfrm>
            <a:off x="898480" y="1576288"/>
            <a:ext cx="1554480" cy="475488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91440" indent="-91440">
              <a:buFont typeface="Arial" panose="020B0604020202020204" pitchFamily="34" charset="0"/>
              <a:buChar char="•"/>
            </a:pPr>
            <a:r>
              <a:rPr lang="en-US" sz="1400" dirty="0" smtClean="0">
                <a:solidFill>
                  <a:schemeClr val="tx1"/>
                </a:solidFill>
              </a:rPr>
              <a:t>Determine critical business workflows and growth plans</a:t>
            </a:r>
          </a:p>
          <a:p>
            <a:pPr marL="91440" indent="-91440">
              <a:buFont typeface="Arial" panose="020B0604020202020204" pitchFamily="34" charset="0"/>
              <a:buChar char="•"/>
            </a:pPr>
            <a:endParaRPr lang="en-US" sz="1400" dirty="0" smtClean="0">
              <a:solidFill>
                <a:schemeClr val="tx1"/>
              </a:solidFill>
            </a:endParaRPr>
          </a:p>
          <a:p>
            <a:pPr marL="91440" indent="-91440">
              <a:buFont typeface="Arial" panose="020B0604020202020204" pitchFamily="34" charset="0"/>
              <a:buChar char="•"/>
            </a:pPr>
            <a:r>
              <a:rPr lang="en-US" sz="1400" dirty="0" smtClean="0">
                <a:solidFill>
                  <a:schemeClr val="tx1"/>
                </a:solidFill>
              </a:rPr>
              <a:t>Understand infrastructure and solution architecture</a:t>
            </a:r>
          </a:p>
          <a:p>
            <a:pPr marL="91440" indent="-91440">
              <a:buFont typeface="Arial" panose="020B0604020202020204" pitchFamily="34" charset="0"/>
              <a:buChar char="•"/>
            </a:pPr>
            <a:endParaRPr lang="en-US" sz="1400" dirty="0" smtClean="0">
              <a:solidFill>
                <a:schemeClr val="tx1"/>
              </a:solidFill>
            </a:endParaRPr>
          </a:p>
          <a:p>
            <a:pPr marL="91440" indent="-91440">
              <a:buFont typeface="Arial" panose="020B0604020202020204" pitchFamily="34" charset="0"/>
              <a:buChar char="•"/>
            </a:pPr>
            <a:r>
              <a:rPr lang="en-US" sz="1400" dirty="0" smtClean="0">
                <a:solidFill>
                  <a:schemeClr val="tx1"/>
                </a:solidFill>
              </a:rPr>
              <a:t>Determine overall NFRs and tier-wise NFRs</a:t>
            </a:r>
            <a:endParaRPr lang="en-US" sz="1400" dirty="0">
              <a:solidFill>
                <a:schemeClr val="tx1"/>
              </a:solidFill>
            </a:endParaRPr>
          </a:p>
          <a:p>
            <a:pPr marL="91440" indent="-91440">
              <a:buFont typeface="Arial" panose="020B0604020202020204" pitchFamily="34" charset="0"/>
              <a:buChar char="•"/>
            </a:pPr>
            <a:endParaRPr lang="en-US" sz="1400" dirty="0" smtClean="0">
              <a:solidFill>
                <a:schemeClr val="tx1"/>
              </a:solidFill>
            </a:endParaRPr>
          </a:p>
          <a:p>
            <a:pPr marL="91440" indent="-91440">
              <a:buFont typeface="Arial" panose="020B0604020202020204" pitchFamily="34" charset="0"/>
              <a:buChar char="•"/>
            </a:pPr>
            <a:r>
              <a:rPr lang="en-US" sz="1400" dirty="0" smtClean="0">
                <a:solidFill>
                  <a:schemeClr val="tx1"/>
                </a:solidFill>
              </a:rPr>
              <a:t>Recommend tooling </a:t>
            </a:r>
          </a:p>
          <a:p>
            <a:pPr marL="91440" indent="-91440">
              <a:buFont typeface="Arial" panose="020B0604020202020204" pitchFamily="34" charset="0"/>
              <a:buChar char="•"/>
            </a:pPr>
            <a:endParaRPr lang="en-US" sz="1400" dirty="0" smtClean="0">
              <a:solidFill>
                <a:schemeClr val="tx1"/>
              </a:solidFill>
            </a:endParaRPr>
          </a:p>
          <a:p>
            <a:pPr marL="91440" indent="-91440">
              <a:buFont typeface="Arial" panose="020B0604020202020204" pitchFamily="34" charset="0"/>
              <a:buChar char="•"/>
            </a:pPr>
            <a:r>
              <a:rPr lang="en-US" sz="1400" dirty="0" smtClean="0">
                <a:solidFill>
                  <a:schemeClr val="tx1"/>
                </a:solidFill>
              </a:rPr>
              <a:t>Set performance objectives for development</a:t>
            </a:r>
            <a:endParaRPr lang="en-US" sz="1400" dirty="0">
              <a:solidFill>
                <a:schemeClr val="tx1"/>
              </a:solidFill>
            </a:endParaRPr>
          </a:p>
        </p:txBody>
      </p:sp>
      <p:sp>
        <p:nvSpPr>
          <p:cNvPr id="12" name="Rectangle 11"/>
          <p:cNvSpPr/>
          <p:nvPr/>
        </p:nvSpPr>
        <p:spPr>
          <a:xfrm>
            <a:off x="2524864" y="1576288"/>
            <a:ext cx="1554480" cy="475488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91440" indent="-91440">
              <a:buFont typeface="Arial" panose="020B0604020202020204" pitchFamily="34" charset="0"/>
              <a:buChar char="•"/>
            </a:pPr>
            <a:r>
              <a:rPr lang="en-US" sz="1400" dirty="0" smtClean="0">
                <a:solidFill>
                  <a:schemeClr val="tx1"/>
                </a:solidFill>
              </a:rPr>
              <a:t>Forecast </a:t>
            </a:r>
            <a:r>
              <a:rPr lang="en-US" sz="1400" dirty="0">
                <a:solidFill>
                  <a:schemeClr val="tx1"/>
                </a:solidFill>
              </a:rPr>
              <a:t>the behavior of the system </a:t>
            </a:r>
            <a:r>
              <a:rPr lang="en-US" sz="1400" dirty="0" smtClean="0">
                <a:solidFill>
                  <a:schemeClr val="tx1"/>
                </a:solidFill>
              </a:rPr>
              <a:t>using performance modelling</a:t>
            </a:r>
          </a:p>
          <a:p>
            <a:pPr marL="91440" indent="-91440">
              <a:buFont typeface="Arial" panose="020B0604020202020204" pitchFamily="34" charset="0"/>
              <a:buChar char="•"/>
            </a:pPr>
            <a:endParaRPr lang="en-US" sz="1400" dirty="0">
              <a:solidFill>
                <a:schemeClr val="tx1"/>
              </a:solidFill>
            </a:endParaRPr>
          </a:p>
          <a:p>
            <a:pPr marL="91440" indent="-91440">
              <a:buFont typeface="Arial" panose="020B0604020202020204" pitchFamily="34" charset="0"/>
              <a:buChar char="•"/>
            </a:pPr>
            <a:r>
              <a:rPr lang="en-US" sz="1400" dirty="0" smtClean="0">
                <a:solidFill>
                  <a:schemeClr val="tx1"/>
                </a:solidFill>
              </a:rPr>
              <a:t>Validate </a:t>
            </a:r>
            <a:r>
              <a:rPr lang="en-US" sz="1400" dirty="0">
                <a:solidFill>
                  <a:schemeClr val="tx1"/>
                </a:solidFill>
              </a:rPr>
              <a:t>application and infrastructure architecture and design</a:t>
            </a:r>
            <a:endParaRPr lang="en-US" sz="1400" dirty="0" smtClean="0">
              <a:solidFill>
                <a:schemeClr val="tx1"/>
              </a:solidFill>
            </a:endParaRPr>
          </a:p>
          <a:p>
            <a:pPr marL="91440" indent="-91440">
              <a:buFont typeface="Arial" panose="020B0604020202020204" pitchFamily="34" charset="0"/>
              <a:buChar char="•"/>
            </a:pPr>
            <a:endParaRPr lang="en-US" sz="1400" dirty="0" smtClean="0">
              <a:solidFill>
                <a:schemeClr val="tx1"/>
              </a:solidFill>
            </a:endParaRPr>
          </a:p>
          <a:p>
            <a:pPr marL="91440" indent="-91440">
              <a:buFont typeface="Arial" panose="020B0604020202020204" pitchFamily="34" charset="0"/>
              <a:buChar char="•"/>
            </a:pPr>
            <a:r>
              <a:rPr lang="en-US" sz="1400" dirty="0" smtClean="0">
                <a:solidFill>
                  <a:schemeClr val="tx1"/>
                </a:solidFill>
              </a:rPr>
              <a:t>Determine </a:t>
            </a:r>
            <a:r>
              <a:rPr lang="en-US" sz="1400" dirty="0">
                <a:solidFill>
                  <a:schemeClr val="tx1"/>
                </a:solidFill>
              </a:rPr>
              <a:t>infrastructure capacity requirements</a:t>
            </a:r>
          </a:p>
          <a:p>
            <a:pPr marL="91440" indent="-91440">
              <a:buFont typeface="Arial" panose="020B0604020202020204" pitchFamily="34" charset="0"/>
              <a:buChar char="•"/>
            </a:pPr>
            <a:endParaRPr lang="en-US" sz="1400" dirty="0">
              <a:solidFill>
                <a:schemeClr val="tx1"/>
              </a:solidFill>
            </a:endParaRPr>
          </a:p>
          <a:p>
            <a:pPr marL="91440" indent="-91440">
              <a:buFont typeface="Arial" panose="020B0604020202020204" pitchFamily="34" charset="0"/>
              <a:buChar char="•"/>
            </a:pPr>
            <a:r>
              <a:rPr lang="en-US" sz="1400" dirty="0" smtClean="0">
                <a:solidFill>
                  <a:schemeClr val="tx1"/>
                </a:solidFill>
              </a:rPr>
              <a:t>Recommend design changes or infrastructure changes</a:t>
            </a:r>
            <a:endParaRPr lang="en-US" sz="1400" dirty="0">
              <a:solidFill>
                <a:schemeClr val="tx1"/>
              </a:solidFill>
            </a:endParaRPr>
          </a:p>
        </p:txBody>
      </p:sp>
      <p:sp>
        <p:nvSpPr>
          <p:cNvPr id="15" name="Rectangle 14"/>
          <p:cNvSpPr/>
          <p:nvPr/>
        </p:nvSpPr>
        <p:spPr>
          <a:xfrm>
            <a:off x="4151248" y="1576288"/>
            <a:ext cx="1554480" cy="475488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91440" indent="-91440">
              <a:buFont typeface="Arial" panose="020B0604020202020204" pitchFamily="34" charset="0"/>
              <a:buChar char="•"/>
            </a:pPr>
            <a:r>
              <a:rPr lang="en-US" sz="1400" dirty="0" smtClean="0">
                <a:solidFill>
                  <a:schemeClr val="tx1"/>
                </a:solidFill>
              </a:rPr>
              <a:t>Set </a:t>
            </a:r>
            <a:r>
              <a:rPr lang="en-US" sz="1400" dirty="0">
                <a:solidFill>
                  <a:schemeClr val="tx1"/>
                </a:solidFill>
              </a:rPr>
              <a:t>performance SLAs for development team</a:t>
            </a:r>
          </a:p>
          <a:p>
            <a:pPr marL="91440" indent="-91440">
              <a:buFont typeface="Arial" panose="020B0604020202020204" pitchFamily="34" charset="0"/>
              <a:buChar char="•"/>
            </a:pPr>
            <a:endParaRPr lang="en-US" sz="1400" dirty="0">
              <a:solidFill>
                <a:schemeClr val="tx1"/>
              </a:solidFill>
            </a:endParaRPr>
          </a:p>
          <a:p>
            <a:pPr marL="91440" indent="-91440">
              <a:buFont typeface="Arial" panose="020B0604020202020204" pitchFamily="34" charset="0"/>
              <a:buChar char="•"/>
            </a:pPr>
            <a:r>
              <a:rPr lang="en-US" sz="1400" dirty="0" smtClean="0">
                <a:solidFill>
                  <a:schemeClr val="tx1"/>
                </a:solidFill>
              </a:rPr>
              <a:t>Perform and validate </a:t>
            </a:r>
            <a:r>
              <a:rPr lang="en-US" sz="1400" dirty="0">
                <a:solidFill>
                  <a:schemeClr val="tx1"/>
                </a:solidFill>
              </a:rPr>
              <a:t>outcomes of unit performance tests</a:t>
            </a:r>
          </a:p>
          <a:p>
            <a:pPr marL="91440" indent="-91440">
              <a:buFont typeface="Arial" panose="020B0604020202020204" pitchFamily="34" charset="0"/>
              <a:buChar char="•"/>
            </a:pPr>
            <a:endParaRPr lang="en-US" sz="1400" dirty="0">
              <a:solidFill>
                <a:schemeClr val="tx1"/>
              </a:solidFill>
            </a:endParaRPr>
          </a:p>
          <a:p>
            <a:pPr marL="91440" indent="-91440">
              <a:buFont typeface="Arial" panose="020B0604020202020204" pitchFamily="34" charset="0"/>
              <a:buChar char="•"/>
            </a:pPr>
            <a:r>
              <a:rPr lang="en-US" sz="1400" dirty="0">
                <a:solidFill>
                  <a:schemeClr val="tx1"/>
                </a:solidFill>
              </a:rPr>
              <a:t>Recommend optimization to code, application design and infrastructure design</a:t>
            </a:r>
          </a:p>
          <a:p>
            <a:pPr marL="91440" indent="-91440">
              <a:buFont typeface="Arial" panose="020B0604020202020204" pitchFamily="34" charset="0"/>
              <a:buChar char="•"/>
            </a:pPr>
            <a:endParaRPr lang="en-US" sz="1400" dirty="0" smtClean="0">
              <a:solidFill>
                <a:schemeClr val="tx1"/>
              </a:solidFill>
            </a:endParaRPr>
          </a:p>
        </p:txBody>
      </p:sp>
      <p:sp>
        <p:nvSpPr>
          <p:cNvPr id="16" name="Rectangle 15"/>
          <p:cNvSpPr/>
          <p:nvPr/>
        </p:nvSpPr>
        <p:spPr>
          <a:xfrm>
            <a:off x="5777632" y="1576288"/>
            <a:ext cx="1554480" cy="475488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solidFill>
                  <a:schemeClr val="tx1"/>
                </a:solidFill>
              </a:rPr>
              <a:t>SIT &amp; UAT:</a:t>
            </a:r>
          </a:p>
          <a:p>
            <a:pPr marL="91440" indent="-91440">
              <a:buFont typeface="Arial" panose="020B0604020202020204" pitchFamily="34" charset="0"/>
              <a:buChar char="•"/>
            </a:pPr>
            <a:r>
              <a:rPr lang="en-US" sz="1400" dirty="0" smtClean="0">
                <a:solidFill>
                  <a:schemeClr val="tx1"/>
                </a:solidFill>
              </a:rPr>
              <a:t>Performance testing and tuning to optimize performance for functionality</a:t>
            </a:r>
            <a:endParaRPr lang="en-US" sz="1400" dirty="0">
              <a:solidFill>
                <a:schemeClr val="tx1"/>
              </a:solidFill>
            </a:endParaRPr>
          </a:p>
          <a:p>
            <a:pPr marL="91440" indent="-91440">
              <a:buFont typeface="Arial" panose="020B0604020202020204" pitchFamily="34" charset="0"/>
              <a:buChar char="•"/>
            </a:pPr>
            <a:endParaRPr lang="en-US" sz="1400" dirty="0">
              <a:solidFill>
                <a:schemeClr val="tx1"/>
              </a:solidFill>
            </a:endParaRPr>
          </a:p>
          <a:p>
            <a:r>
              <a:rPr lang="en-US" sz="1400" dirty="0" smtClean="0">
                <a:solidFill>
                  <a:schemeClr val="tx1"/>
                </a:solidFill>
              </a:rPr>
              <a:t>SVT </a:t>
            </a:r>
            <a:r>
              <a:rPr lang="en-US" sz="1400" dirty="0">
                <a:solidFill>
                  <a:schemeClr val="tx1"/>
                </a:solidFill>
              </a:rPr>
              <a:t>- </a:t>
            </a:r>
          </a:p>
          <a:p>
            <a:pPr marL="91440" indent="-91440">
              <a:buFont typeface="Arial" panose="020B0604020202020204" pitchFamily="34" charset="0"/>
              <a:buChar char="•"/>
            </a:pPr>
            <a:r>
              <a:rPr lang="en-US" sz="1400" dirty="0" smtClean="0">
                <a:solidFill>
                  <a:schemeClr val="tx1"/>
                </a:solidFill>
              </a:rPr>
              <a:t>Performance testing for end </a:t>
            </a:r>
            <a:r>
              <a:rPr lang="en-US" sz="1400" dirty="0">
                <a:solidFill>
                  <a:schemeClr val="tx1"/>
                </a:solidFill>
              </a:rPr>
              <a:t>to end </a:t>
            </a:r>
            <a:r>
              <a:rPr lang="en-US" sz="1400" dirty="0" smtClean="0">
                <a:solidFill>
                  <a:schemeClr val="tx1"/>
                </a:solidFill>
              </a:rPr>
              <a:t>application</a:t>
            </a:r>
            <a:endParaRPr lang="en-US" sz="1400" dirty="0">
              <a:solidFill>
                <a:schemeClr val="tx1"/>
              </a:solidFill>
            </a:endParaRPr>
          </a:p>
          <a:p>
            <a:pPr marL="91440" indent="-91440">
              <a:buFont typeface="Arial" panose="020B0604020202020204" pitchFamily="34" charset="0"/>
              <a:buChar char="•"/>
            </a:pPr>
            <a:endParaRPr lang="en-US" sz="1400" dirty="0">
              <a:solidFill>
                <a:schemeClr val="tx1"/>
              </a:solidFill>
            </a:endParaRPr>
          </a:p>
          <a:p>
            <a:pPr marL="91440" indent="-91440">
              <a:buFont typeface="Arial" panose="020B0604020202020204" pitchFamily="34" charset="0"/>
              <a:buChar char="•"/>
            </a:pPr>
            <a:r>
              <a:rPr lang="en-US" sz="1400" dirty="0">
                <a:solidFill>
                  <a:schemeClr val="tx1"/>
                </a:solidFill>
              </a:rPr>
              <a:t>Identify application </a:t>
            </a:r>
            <a:r>
              <a:rPr lang="en-US" sz="1400" dirty="0" smtClean="0">
                <a:solidFill>
                  <a:schemeClr val="tx1"/>
                </a:solidFill>
              </a:rPr>
              <a:t>bottlenecks using diagnostic tools, tune </a:t>
            </a:r>
            <a:r>
              <a:rPr lang="en-US" sz="1400" dirty="0">
                <a:solidFill>
                  <a:schemeClr val="tx1"/>
                </a:solidFill>
              </a:rPr>
              <a:t>and optimize application</a:t>
            </a:r>
          </a:p>
          <a:p>
            <a:endParaRPr lang="en-US" sz="1400" dirty="0">
              <a:solidFill>
                <a:schemeClr val="tx1"/>
              </a:solidFill>
            </a:endParaRPr>
          </a:p>
        </p:txBody>
      </p:sp>
      <p:sp>
        <p:nvSpPr>
          <p:cNvPr id="17" name="Rectangle 16"/>
          <p:cNvSpPr/>
          <p:nvPr/>
        </p:nvSpPr>
        <p:spPr>
          <a:xfrm>
            <a:off x="7390368" y="1576288"/>
            <a:ext cx="1554480" cy="475488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solidFill>
                  <a:schemeClr val="tx1"/>
                </a:solidFill>
              </a:rPr>
              <a:t>Pre Go-Live:</a:t>
            </a:r>
          </a:p>
          <a:p>
            <a:pPr marL="91440" indent="-91440">
              <a:buFont typeface="Arial" panose="020B0604020202020204" pitchFamily="34" charset="0"/>
              <a:buChar char="•"/>
            </a:pPr>
            <a:r>
              <a:rPr lang="en-US" sz="1400" dirty="0" smtClean="0">
                <a:solidFill>
                  <a:schemeClr val="tx1"/>
                </a:solidFill>
              </a:rPr>
              <a:t>Setup performance metrics for application monitoring</a:t>
            </a:r>
          </a:p>
          <a:p>
            <a:pPr marL="91440" indent="-91440">
              <a:buFont typeface="Arial" panose="020B0604020202020204" pitchFamily="34" charset="0"/>
              <a:buChar char="•"/>
            </a:pPr>
            <a:r>
              <a:rPr lang="en-US" sz="1400" dirty="0" smtClean="0">
                <a:solidFill>
                  <a:schemeClr val="tx1"/>
                </a:solidFill>
              </a:rPr>
              <a:t>Capture </a:t>
            </a:r>
            <a:r>
              <a:rPr lang="en-US" sz="1400" dirty="0">
                <a:solidFill>
                  <a:schemeClr val="tx1"/>
                </a:solidFill>
              </a:rPr>
              <a:t>metrics for capacity management</a:t>
            </a:r>
          </a:p>
          <a:p>
            <a:endParaRPr lang="en-US" sz="1400" dirty="0" smtClean="0">
              <a:solidFill>
                <a:schemeClr val="tx1"/>
              </a:solidFill>
            </a:endParaRPr>
          </a:p>
          <a:p>
            <a:r>
              <a:rPr lang="en-US" sz="1400" dirty="0" smtClean="0">
                <a:solidFill>
                  <a:schemeClr val="tx1"/>
                </a:solidFill>
              </a:rPr>
              <a:t>Post Go-live:</a:t>
            </a:r>
            <a:endParaRPr lang="en-US" sz="1400" dirty="0">
              <a:solidFill>
                <a:schemeClr val="tx1"/>
              </a:solidFill>
            </a:endParaRPr>
          </a:p>
          <a:p>
            <a:pPr marL="91440" indent="-91440">
              <a:buFont typeface="Arial" panose="020B0604020202020204" pitchFamily="34" charset="0"/>
              <a:buChar char="•"/>
            </a:pPr>
            <a:r>
              <a:rPr lang="en-US" sz="1400" dirty="0">
                <a:solidFill>
                  <a:schemeClr val="tx1"/>
                </a:solidFill>
              </a:rPr>
              <a:t>Monitor application for potential SLA breaches</a:t>
            </a:r>
          </a:p>
          <a:p>
            <a:pPr marL="91440" indent="-91440">
              <a:buFont typeface="Arial" panose="020B0604020202020204" pitchFamily="34" charset="0"/>
              <a:buChar char="•"/>
            </a:pPr>
            <a:r>
              <a:rPr lang="en-US" sz="1400" dirty="0" smtClean="0">
                <a:solidFill>
                  <a:schemeClr val="tx1"/>
                </a:solidFill>
              </a:rPr>
              <a:t>Model </a:t>
            </a:r>
            <a:r>
              <a:rPr lang="en-US" sz="1400" dirty="0">
                <a:solidFill>
                  <a:schemeClr val="tx1"/>
                </a:solidFill>
              </a:rPr>
              <a:t>application performance and predict capacity impacts for growing workload</a:t>
            </a:r>
          </a:p>
        </p:txBody>
      </p:sp>
      <p:sp>
        <p:nvSpPr>
          <p:cNvPr id="3" name="Rounded Rectangle 2"/>
          <p:cNvSpPr/>
          <p:nvPr/>
        </p:nvSpPr>
        <p:spPr>
          <a:xfrm>
            <a:off x="161488" y="741488"/>
            <a:ext cx="671024" cy="76200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SDLC</a:t>
            </a:r>
          </a:p>
        </p:txBody>
      </p:sp>
      <p:sp>
        <p:nvSpPr>
          <p:cNvPr id="14" name="Rounded Rectangle 13"/>
          <p:cNvSpPr/>
          <p:nvPr/>
        </p:nvSpPr>
        <p:spPr>
          <a:xfrm>
            <a:off x="177408" y="1576288"/>
            <a:ext cx="671024" cy="475488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Performance Engineering in SDLC</a:t>
            </a:r>
            <a:endParaRPr lang="en-US" dirty="0"/>
          </a:p>
        </p:txBody>
      </p:sp>
    </p:spTree>
    <p:extLst>
      <p:ext uri="{BB962C8B-B14F-4D97-AF65-F5344CB8AC3E}">
        <p14:creationId xmlns:p14="http://schemas.microsoft.com/office/powerpoint/2010/main" val="3276782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47479" y="1598693"/>
            <a:ext cx="6275294" cy="337216"/>
          </a:xfrm>
          <a:prstGeom prst="rect">
            <a:avLst/>
          </a:prstGeom>
          <a:solidFill>
            <a:schemeClr val="tx2">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solidFill>
                <a:prstClr val="white"/>
              </a:solidFill>
            </a:endParaRPr>
          </a:p>
        </p:txBody>
      </p:sp>
      <p:sp>
        <p:nvSpPr>
          <p:cNvPr id="20483" name="Title 1"/>
          <p:cNvSpPr>
            <a:spLocks noGrp="1"/>
          </p:cNvSpPr>
          <p:nvPr>
            <p:ph type="title"/>
          </p:nvPr>
        </p:nvSpPr>
        <p:spPr/>
        <p:txBody>
          <a:bodyPr/>
          <a:lstStyle/>
          <a:p>
            <a:pPr eaLnBrk="1" hangingPunct="1"/>
            <a:r>
              <a:rPr lang="en-US" dirty="0" smtClean="0">
                <a:solidFill>
                  <a:srgbClr val="404040"/>
                </a:solidFill>
              </a:rPr>
              <a:t>Agenda</a:t>
            </a:r>
            <a:endParaRPr lang="en-IN" dirty="0" smtClean="0">
              <a:solidFill>
                <a:srgbClr val="404040"/>
              </a:solidFill>
            </a:endParaRPr>
          </a:p>
        </p:txBody>
      </p:sp>
      <p:sp>
        <p:nvSpPr>
          <p:cNvPr id="20484" name="Text Placeholder 2"/>
          <p:cNvSpPr>
            <a:spLocks noGrp="1"/>
          </p:cNvSpPr>
          <p:nvPr>
            <p:ph type="body" sz="quarter" idx="10"/>
          </p:nvPr>
        </p:nvSpPr>
        <p:spPr>
          <a:xfrm>
            <a:off x="1299879" y="835928"/>
            <a:ext cx="6351495" cy="5387449"/>
          </a:xfrm>
        </p:spPr>
        <p:txBody>
          <a:bodyPr>
            <a:noAutofit/>
          </a:bodyPr>
          <a:lstStyle/>
          <a:p>
            <a:pPr marL="398463" indent="-398463">
              <a:lnSpc>
                <a:spcPct val="90000"/>
              </a:lnSpc>
              <a:spcBef>
                <a:spcPts val="400"/>
              </a:spcBef>
              <a:spcAft>
                <a:spcPts val="400"/>
              </a:spcAft>
            </a:pPr>
            <a:r>
              <a:rPr lang="en-US" sz="2000" dirty="0" smtClean="0">
                <a:solidFill>
                  <a:schemeClr val="tx1"/>
                </a:solidFill>
              </a:rPr>
              <a:t>Introduction</a:t>
            </a:r>
          </a:p>
          <a:p>
            <a:pPr marL="398463" indent="-398463">
              <a:lnSpc>
                <a:spcPct val="90000"/>
              </a:lnSpc>
              <a:spcBef>
                <a:spcPts val="400"/>
              </a:spcBef>
              <a:spcAft>
                <a:spcPts val="400"/>
              </a:spcAft>
            </a:pPr>
            <a:r>
              <a:rPr lang="en-US" sz="2000" dirty="0" smtClean="0">
                <a:solidFill>
                  <a:schemeClr val="tx1"/>
                </a:solidFill>
              </a:rPr>
              <a:t>Performance engineering and SDLC</a:t>
            </a:r>
          </a:p>
          <a:p>
            <a:pPr marL="398463" indent="-398463">
              <a:lnSpc>
                <a:spcPct val="90000"/>
              </a:lnSpc>
              <a:spcBef>
                <a:spcPts val="400"/>
              </a:spcBef>
              <a:spcAft>
                <a:spcPts val="400"/>
              </a:spcAft>
            </a:pPr>
            <a:r>
              <a:rPr lang="en-US" sz="2000" dirty="0" smtClean="0">
                <a:solidFill>
                  <a:schemeClr val="tx1"/>
                </a:solidFill>
              </a:rPr>
              <a:t>Architecture and Design Guidelines</a:t>
            </a:r>
          </a:p>
          <a:p>
            <a:pPr marL="798513" lvl="1" indent="-398463">
              <a:lnSpc>
                <a:spcPct val="90000"/>
              </a:lnSpc>
              <a:spcBef>
                <a:spcPts val="400"/>
              </a:spcBef>
              <a:spcAft>
                <a:spcPts val="400"/>
              </a:spcAft>
              <a:buFont typeface="Wingdings" panose="05000000000000000000" pitchFamily="2" charset="2"/>
              <a:buChar char="§"/>
            </a:pPr>
            <a:r>
              <a:rPr lang="en-US" sz="1800" dirty="0" smtClean="0">
                <a:solidFill>
                  <a:schemeClr val="tx1"/>
                </a:solidFill>
              </a:rPr>
              <a:t>By category</a:t>
            </a:r>
          </a:p>
          <a:p>
            <a:pPr marL="798513" lvl="1" indent="-398463">
              <a:lnSpc>
                <a:spcPct val="90000"/>
              </a:lnSpc>
              <a:spcBef>
                <a:spcPts val="400"/>
              </a:spcBef>
              <a:spcAft>
                <a:spcPts val="400"/>
              </a:spcAft>
              <a:buFont typeface="Wingdings" panose="05000000000000000000" pitchFamily="2" charset="2"/>
              <a:buChar char="§"/>
            </a:pPr>
            <a:r>
              <a:rPr lang="en-US" sz="1800" dirty="0" smtClean="0">
                <a:solidFill>
                  <a:schemeClr val="tx1"/>
                </a:solidFill>
              </a:rPr>
              <a:t>By layer or focus area</a:t>
            </a:r>
          </a:p>
          <a:p>
            <a:pPr marL="398463" indent="-398463">
              <a:lnSpc>
                <a:spcPct val="90000"/>
              </a:lnSpc>
              <a:spcBef>
                <a:spcPts val="400"/>
              </a:spcBef>
              <a:spcAft>
                <a:spcPts val="400"/>
              </a:spcAft>
            </a:pPr>
            <a:r>
              <a:rPr lang="en-US" sz="2000" dirty="0" smtClean="0">
                <a:solidFill>
                  <a:schemeClr val="tx1"/>
                </a:solidFill>
              </a:rPr>
              <a:t>Coding guidelines</a:t>
            </a:r>
          </a:p>
          <a:p>
            <a:pPr marL="798513" lvl="1" indent="-398463">
              <a:lnSpc>
                <a:spcPct val="90000"/>
              </a:lnSpc>
              <a:spcBef>
                <a:spcPts val="400"/>
              </a:spcBef>
              <a:spcAft>
                <a:spcPts val="400"/>
              </a:spcAft>
              <a:buFont typeface="Wingdings" panose="05000000000000000000" pitchFamily="2" charset="2"/>
              <a:buChar char="§"/>
            </a:pPr>
            <a:r>
              <a:rPr lang="en-US" sz="1800" dirty="0" smtClean="0">
                <a:solidFill>
                  <a:schemeClr val="tx1"/>
                </a:solidFill>
              </a:rPr>
              <a:t>.NET guidelines</a:t>
            </a:r>
          </a:p>
          <a:p>
            <a:pPr marL="798513" lvl="1" indent="-398463">
              <a:lnSpc>
                <a:spcPct val="90000"/>
              </a:lnSpc>
              <a:spcBef>
                <a:spcPts val="400"/>
              </a:spcBef>
              <a:spcAft>
                <a:spcPts val="400"/>
              </a:spcAft>
              <a:buFont typeface="Wingdings" panose="05000000000000000000" pitchFamily="2" charset="2"/>
              <a:buChar char="§"/>
            </a:pPr>
            <a:r>
              <a:rPr lang="en-US" sz="1800" dirty="0" smtClean="0">
                <a:solidFill>
                  <a:schemeClr val="tx1"/>
                </a:solidFill>
              </a:rPr>
              <a:t>Java guidelines</a:t>
            </a:r>
          </a:p>
          <a:p>
            <a:pPr marL="398463" indent="-398463">
              <a:lnSpc>
                <a:spcPct val="90000"/>
              </a:lnSpc>
              <a:spcBef>
                <a:spcPts val="400"/>
              </a:spcBef>
              <a:spcAft>
                <a:spcPts val="400"/>
              </a:spcAft>
            </a:pPr>
            <a:r>
              <a:rPr lang="en-US" sz="2000" dirty="0" smtClean="0">
                <a:solidFill>
                  <a:schemeClr val="tx1"/>
                </a:solidFill>
              </a:rPr>
              <a:t>Application Performance Profiling</a:t>
            </a:r>
          </a:p>
          <a:p>
            <a:pPr marL="798513" lvl="1" indent="-398463">
              <a:lnSpc>
                <a:spcPct val="90000"/>
              </a:lnSpc>
              <a:spcBef>
                <a:spcPts val="400"/>
              </a:spcBef>
              <a:spcAft>
                <a:spcPts val="400"/>
              </a:spcAft>
              <a:buFont typeface="Wingdings" panose="05000000000000000000" pitchFamily="2" charset="2"/>
              <a:buChar char="§"/>
            </a:pPr>
            <a:r>
              <a:rPr lang="en-US" sz="1800" dirty="0" smtClean="0">
                <a:solidFill>
                  <a:schemeClr val="tx1"/>
                </a:solidFill>
              </a:rPr>
              <a:t>Introduction</a:t>
            </a:r>
          </a:p>
          <a:p>
            <a:pPr marL="798513" lvl="1" indent="-398463">
              <a:lnSpc>
                <a:spcPct val="90000"/>
              </a:lnSpc>
              <a:spcBef>
                <a:spcPts val="400"/>
              </a:spcBef>
              <a:spcAft>
                <a:spcPts val="400"/>
              </a:spcAft>
              <a:buFont typeface="Wingdings" panose="05000000000000000000" pitchFamily="2" charset="2"/>
              <a:buChar char="§"/>
            </a:pPr>
            <a:r>
              <a:rPr lang="en-US" sz="1800" dirty="0" smtClean="0">
                <a:solidFill>
                  <a:schemeClr val="tx1"/>
                </a:solidFill>
              </a:rPr>
              <a:t>Analysis</a:t>
            </a:r>
          </a:p>
          <a:p>
            <a:pPr marL="398463" indent="-398463">
              <a:lnSpc>
                <a:spcPct val="90000"/>
              </a:lnSpc>
              <a:spcBef>
                <a:spcPts val="400"/>
              </a:spcBef>
              <a:spcAft>
                <a:spcPts val="400"/>
              </a:spcAft>
            </a:pPr>
            <a:r>
              <a:rPr lang="en-US" sz="2000" dirty="0" smtClean="0">
                <a:solidFill>
                  <a:schemeClr val="tx1"/>
                </a:solidFill>
              </a:rPr>
              <a:t>Application Performance Testing</a:t>
            </a:r>
          </a:p>
          <a:p>
            <a:pPr marL="798513" lvl="1" indent="-398463">
              <a:lnSpc>
                <a:spcPct val="90000"/>
              </a:lnSpc>
              <a:spcBef>
                <a:spcPts val="400"/>
              </a:spcBef>
              <a:spcAft>
                <a:spcPts val="400"/>
              </a:spcAft>
              <a:buFont typeface="Wingdings" panose="05000000000000000000" pitchFamily="2" charset="2"/>
              <a:buChar char="§"/>
            </a:pPr>
            <a:r>
              <a:rPr lang="en-US" sz="1800" dirty="0" smtClean="0">
                <a:solidFill>
                  <a:schemeClr val="tx1"/>
                </a:solidFill>
              </a:rPr>
              <a:t>Introduction</a:t>
            </a:r>
          </a:p>
          <a:p>
            <a:pPr marL="798513" lvl="1" indent="-398463">
              <a:lnSpc>
                <a:spcPct val="90000"/>
              </a:lnSpc>
              <a:spcBef>
                <a:spcPts val="400"/>
              </a:spcBef>
              <a:spcAft>
                <a:spcPts val="400"/>
              </a:spcAft>
              <a:buFont typeface="Wingdings" panose="05000000000000000000" pitchFamily="2" charset="2"/>
              <a:buChar char="§"/>
            </a:pPr>
            <a:r>
              <a:rPr lang="en-US" sz="1800" dirty="0" smtClean="0">
                <a:solidFill>
                  <a:schemeClr val="tx1"/>
                </a:solidFill>
              </a:rPr>
              <a:t>Types of Performance Testing</a:t>
            </a:r>
          </a:p>
          <a:p>
            <a:pPr marL="398463" indent="-398463">
              <a:lnSpc>
                <a:spcPct val="90000"/>
              </a:lnSpc>
              <a:spcBef>
                <a:spcPts val="400"/>
              </a:spcBef>
              <a:spcAft>
                <a:spcPts val="400"/>
              </a:spcAft>
            </a:pPr>
            <a:r>
              <a:rPr lang="en-US" sz="2000" dirty="0" smtClean="0">
                <a:solidFill>
                  <a:schemeClr val="tx1"/>
                </a:solidFill>
              </a:rPr>
              <a:t>Application Performance Monitoring</a:t>
            </a:r>
          </a:p>
        </p:txBody>
      </p:sp>
    </p:spTree>
    <p:extLst>
      <p:ext uri="{BB962C8B-B14F-4D97-AF65-F5344CB8AC3E}">
        <p14:creationId xmlns:p14="http://schemas.microsoft.com/office/powerpoint/2010/main" val="1873244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and Design guidelines – By Category (1/3)</a:t>
            </a:r>
            <a:endParaRPr lang="en-IN" dirty="0"/>
          </a:p>
        </p:txBody>
      </p:sp>
      <p:sp>
        <p:nvSpPr>
          <p:cNvPr id="14" name="Content Placeholder 2"/>
          <p:cNvSpPr txBox="1">
            <a:spLocks/>
          </p:cNvSpPr>
          <p:nvPr/>
        </p:nvSpPr>
        <p:spPr bwMode="auto">
          <a:xfrm>
            <a:off x="347413" y="826664"/>
            <a:ext cx="8148918" cy="5718576"/>
          </a:xfrm>
          <a:prstGeom prst="rect">
            <a:avLst/>
          </a:prstGeom>
          <a:noFill/>
          <a:ln w="9525">
            <a:noFill/>
            <a:miter lim="800000"/>
            <a:headEnd/>
            <a:tailEnd/>
          </a:ln>
          <a:effectLst/>
        </p:spPr>
        <p:txBody>
          <a:bodyPr/>
          <a:lstStyle/>
          <a:p>
            <a:pPr>
              <a:spcBef>
                <a:spcPts val="1200"/>
              </a:spcBef>
              <a:defRPr/>
            </a:pPr>
            <a:r>
              <a:rPr lang="en-US" dirty="0" smtClean="0">
                <a:latin typeface="+mj-lt"/>
              </a:rPr>
              <a:t>Optimal system performance begins with design and continues throughout the life of the system. A carefully designed system keeping performance in mind, eases system tuning during production.</a:t>
            </a:r>
          </a:p>
          <a:p>
            <a:pPr>
              <a:spcBef>
                <a:spcPts val="1200"/>
              </a:spcBef>
              <a:defRPr/>
            </a:pPr>
            <a:endParaRPr lang="en-US" dirty="0" smtClean="0">
              <a:latin typeface="+mj-lt"/>
            </a:endParaRPr>
          </a:p>
        </p:txBody>
      </p:sp>
      <p:graphicFrame>
        <p:nvGraphicFramePr>
          <p:cNvPr id="3" name="Table 2"/>
          <p:cNvGraphicFramePr>
            <a:graphicFrameLocks noGrp="1"/>
          </p:cNvGraphicFramePr>
          <p:nvPr>
            <p:extLst>
              <p:ext uri="{D42A27DB-BD31-4B8C-83A1-F6EECF244321}">
                <p14:modId xmlns:p14="http://schemas.microsoft.com/office/powerpoint/2010/main" val="750521379"/>
              </p:ext>
            </p:extLst>
          </p:nvPr>
        </p:nvGraphicFramePr>
        <p:xfrm>
          <a:off x="418525" y="1724545"/>
          <a:ext cx="8234155" cy="4785360"/>
        </p:xfrm>
        <a:graphic>
          <a:graphicData uri="http://schemas.openxmlformats.org/drawingml/2006/table">
            <a:tbl>
              <a:tblPr firstRow="1" bandRow="1">
                <a:tableStyleId>{5C22544A-7EE6-4342-B048-85BDC9FD1C3A}</a:tableStyleId>
              </a:tblPr>
              <a:tblGrid>
                <a:gridCol w="4045691"/>
                <a:gridCol w="4188464"/>
              </a:tblGrid>
              <a:tr h="363562">
                <a:tc>
                  <a:txBody>
                    <a:bodyPr/>
                    <a:lstStyle/>
                    <a:p>
                      <a:pPr lvl="0"/>
                      <a:r>
                        <a:rPr lang="en-US" dirty="0" smtClean="0"/>
                        <a:t>Category</a:t>
                      </a:r>
                      <a:endParaRPr lang="en-US" dirty="0"/>
                    </a:p>
                  </a:txBody>
                  <a:tcPr>
                    <a:solidFill>
                      <a:schemeClr val="accent1">
                        <a:lumMod val="75000"/>
                      </a:schemeClr>
                    </a:solidFill>
                  </a:tcPr>
                </a:tc>
                <a:tc>
                  <a:txBody>
                    <a:bodyPr/>
                    <a:lstStyle/>
                    <a:p>
                      <a:r>
                        <a:rPr lang="en-US" dirty="0" smtClean="0"/>
                        <a:t>Guidelines</a:t>
                      </a:r>
                      <a:endParaRPr lang="en-US" dirty="0"/>
                    </a:p>
                  </a:txBody>
                  <a:tcPr>
                    <a:solidFill>
                      <a:schemeClr val="accent1">
                        <a:lumMod val="75000"/>
                      </a:schemeClr>
                    </a:solidFill>
                  </a:tcPr>
                </a:tc>
              </a:tr>
              <a:tr h="363562">
                <a:tc>
                  <a:txBody>
                    <a:bodyPr/>
                    <a:lstStyle/>
                    <a:p>
                      <a:r>
                        <a:rPr lang="en-US" sz="1600" dirty="0" smtClean="0"/>
                        <a:t>Coupling and Cohesion</a:t>
                      </a:r>
                      <a:endParaRPr lang="en-US" sz="1600" dirty="0"/>
                    </a:p>
                  </a:txBody>
                  <a:tcPr>
                    <a:solidFill>
                      <a:srgbClr val="DBDBDB"/>
                    </a:solidFill>
                  </a:tcPr>
                </a:tc>
                <a:tc>
                  <a:txBody>
                    <a:bodyPr/>
                    <a:lstStyle/>
                    <a:p>
                      <a:pPr marL="285750" indent="-285750">
                        <a:buFont typeface="Arial" panose="020B0604020202020204" pitchFamily="34" charset="0"/>
                        <a:buChar char="•"/>
                      </a:pPr>
                      <a:r>
                        <a:rPr lang="en-US" sz="1600" dirty="0" smtClean="0"/>
                        <a:t>Design for loose</a:t>
                      </a:r>
                      <a:r>
                        <a:rPr lang="en-US" sz="1600" baseline="0" dirty="0" smtClean="0"/>
                        <a:t> coupling, high cohesion</a:t>
                      </a:r>
                    </a:p>
                    <a:p>
                      <a:pPr marL="285750" indent="-285750">
                        <a:buFont typeface="Arial" panose="020B0604020202020204" pitchFamily="34" charset="0"/>
                        <a:buChar char="•"/>
                      </a:pPr>
                      <a:r>
                        <a:rPr lang="en-US" sz="1600" baseline="0" dirty="0" smtClean="0"/>
                        <a:t>Partition application functionality into logical layers</a:t>
                      </a:r>
                    </a:p>
                    <a:p>
                      <a:pPr marL="285750" indent="-285750">
                        <a:buFont typeface="Arial" panose="020B0604020202020204" pitchFamily="34" charset="0"/>
                        <a:buChar char="•"/>
                      </a:pPr>
                      <a:r>
                        <a:rPr lang="en-US" sz="1600" baseline="0" dirty="0" smtClean="0"/>
                        <a:t>Use early binding wherever possible to minimize run-time overhead</a:t>
                      </a:r>
                    </a:p>
                    <a:p>
                      <a:pPr marL="285750" indent="-285750">
                        <a:buFont typeface="Arial" panose="020B0604020202020204" pitchFamily="34" charset="0"/>
                        <a:buChar char="•"/>
                      </a:pPr>
                      <a:r>
                        <a:rPr lang="en-US" sz="1600" baseline="0" dirty="0" smtClean="0"/>
                        <a:t>Evaluate resource affinity as it may affect future scalability (in-process state store, thread affinity may limit effective use of additional hardware)</a:t>
                      </a:r>
                      <a:endParaRPr lang="en-US" sz="1600" dirty="0"/>
                    </a:p>
                  </a:txBody>
                  <a:tcPr>
                    <a:solidFill>
                      <a:srgbClr val="DBDBDB"/>
                    </a:solidFill>
                  </a:tcPr>
                </a:tc>
              </a:tr>
              <a:tr h="363562">
                <a:tc>
                  <a:txBody>
                    <a:bodyPr/>
                    <a:lstStyle/>
                    <a:p>
                      <a:r>
                        <a:rPr lang="en-US" sz="1600" dirty="0" smtClean="0"/>
                        <a:t>Concurrency</a:t>
                      </a:r>
                      <a:endParaRPr lang="en-US" sz="1600" dirty="0"/>
                    </a:p>
                  </a:txBody>
                  <a:tcPr>
                    <a:solidFill>
                      <a:schemeClr val="bg1">
                        <a:lumMod val="95000"/>
                      </a:schemeClr>
                    </a:solidFill>
                  </a:tcPr>
                </a:tc>
                <a:tc>
                  <a:txBody>
                    <a:bodyPr/>
                    <a:lstStyle/>
                    <a:p>
                      <a:pPr marL="285750" indent="-285750">
                        <a:buFont typeface="Arial" panose="020B0604020202020204" pitchFamily="34" charset="0"/>
                        <a:buChar char="•"/>
                      </a:pPr>
                      <a:r>
                        <a:rPr lang="en-US" sz="1600" dirty="0" smtClean="0"/>
                        <a:t>Reduce</a:t>
                      </a:r>
                      <a:r>
                        <a:rPr lang="en-US" sz="1600" baseline="0" dirty="0" smtClean="0"/>
                        <a:t> contention by minimizing lock times</a:t>
                      </a:r>
                    </a:p>
                    <a:p>
                      <a:pPr marL="285750" indent="-285750">
                        <a:buFont typeface="Arial" panose="020B0604020202020204" pitchFamily="34" charset="0"/>
                        <a:buChar char="•"/>
                      </a:pPr>
                      <a:r>
                        <a:rPr lang="en-US" sz="1600" baseline="0" dirty="0" smtClean="0"/>
                        <a:t>Choose appropriate transaction isolation level</a:t>
                      </a:r>
                    </a:p>
                    <a:p>
                      <a:pPr marL="285750" indent="-285750">
                        <a:buFont typeface="Arial" panose="020B0604020202020204" pitchFamily="34" charset="0"/>
                        <a:buChar char="•"/>
                      </a:pPr>
                      <a:r>
                        <a:rPr lang="en-US" sz="1600" baseline="0" dirty="0" smtClean="0"/>
                        <a:t>Avoid long-running atomic transactions</a:t>
                      </a:r>
                      <a:endParaRPr lang="en-US" sz="1600" dirty="0"/>
                    </a:p>
                  </a:txBody>
                  <a:tcPr>
                    <a:solidFill>
                      <a:schemeClr val="bg1">
                        <a:lumMod val="95000"/>
                      </a:schemeClr>
                    </a:solidFill>
                  </a:tcPr>
                </a:tc>
              </a:tr>
              <a:tr h="363562">
                <a:tc>
                  <a:txBody>
                    <a:bodyPr/>
                    <a:lstStyle/>
                    <a:p>
                      <a:r>
                        <a:rPr lang="en-US" sz="1600" dirty="0" smtClean="0"/>
                        <a:t>Caching</a:t>
                      </a:r>
                      <a:endParaRPr lang="en-US" sz="1600" dirty="0"/>
                    </a:p>
                  </a:txBody>
                  <a:tcPr>
                    <a:solidFill>
                      <a:srgbClr val="DBDBDB"/>
                    </a:solidFill>
                  </a:tcPr>
                </a:tc>
                <a:tc>
                  <a:txBody>
                    <a:bodyPr/>
                    <a:lstStyle/>
                    <a:p>
                      <a:pPr marL="285750" indent="-285750">
                        <a:buFont typeface="Arial" panose="020B0604020202020204" pitchFamily="34" charset="0"/>
                        <a:buChar char="•"/>
                      </a:pPr>
                      <a:r>
                        <a:rPr lang="en-US" sz="1600" dirty="0" smtClean="0"/>
                        <a:t>Consider the ‘where, what and how’ for</a:t>
                      </a:r>
                      <a:r>
                        <a:rPr lang="en-US" sz="1600" baseline="0" dirty="0" smtClean="0"/>
                        <a:t> caching data</a:t>
                      </a:r>
                    </a:p>
                    <a:p>
                      <a:pPr marL="285750" indent="-285750">
                        <a:buFont typeface="Arial" panose="020B0604020202020204" pitchFamily="34" charset="0"/>
                        <a:buChar char="•"/>
                      </a:pPr>
                      <a:r>
                        <a:rPr lang="en-US" sz="1600" baseline="0" dirty="0" smtClean="0"/>
                        <a:t>Set the expiration policy</a:t>
                      </a:r>
                    </a:p>
                    <a:p>
                      <a:pPr marL="285750" indent="-285750">
                        <a:buFont typeface="Arial" panose="020B0604020202020204" pitchFamily="34" charset="0"/>
                        <a:buChar char="•"/>
                      </a:pPr>
                      <a:r>
                        <a:rPr lang="en-US" sz="1600" baseline="0" dirty="0" smtClean="0"/>
                        <a:t>Avoid distributed coherent caches</a:t>
                      </a:r>
                      <a:endParaRPr lang="en-US" sz="1600" dirty="0"/>
                    </a:p>
                  </a:txBody>
                  <a:tcPr>
                    <a:solidFill>
                      <a:srgbClr val="DBDBDB"/>
                    </a:solidFill>
                  </a:tcPr>
                </a:tc>
              </a:tr>
            </a:tbl>
          </a:graphicData>
        </a:graphic>
      </p:graphicFrame>
    </p:spTree>
    <p:extLst>
      <p:ext uri="{BB962C8B-B14F-4D97-AF65-F5344CB8AC3E}">
        <p14:creationId xmlns:p14="http://schemas.microsoft.com/office/powerpoint/2010/main" val="1263660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and Design </a:t>
            </a:r>
            <a:r>
              <a:rPr lang="en-US" dirty="0"/>
              <a:t>guidelines </a:t>
            </a:r>
            <a:r>
              <a:rPr lang="en-US" dirty="0" smtClean="0"/>
              <a:t>– </a:t>
            </a:r>
            <a:r>
              <a:rPr lang="en-US" dirty="0"/>
              <a:t>By Category </a:t>
            </a:r>
            <a:r>
              <a:rPr lang="en-US" dirty="0" smtClean="0"/>
              <a:t>(2/3</a:t>
            </a:r>
            <a:r>
              <a:rPr lang="en-US" dirty="0"/>
              <a:t>)</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2049656056"/>
              </p:ext>
            </p:extLst>
          </p:nvPr>
        </p:nvGraphicFramePr>
        <p:xfrm>
          <a:off x="418525" y="741889"/>
          <a:ext cx="8234155" cy="5669280"/>
        </p:xfrm>
        <a:graphic>
          <a:graphicData uri="http://schemas.openxmlformats.org/drawingml/2006/table">
            <a:tbl>
              <a:tblPr firstRow="1" bandRow="1">
                <a:tableStyleId>{5C22544A-7EE6-4342-B048-85BDC9FD1C3A}</a:tableStyleId>
              </a:tblPr>
              <a:tblGrid>
                <a:gridCol w="4045691"/>
                <a:gridCol w="4188464"/>
              </a:tblGrid>
              <a:tr h="363562">
                <a:tc>
                  <a:txBody>
                    <a:bodyPr/>
                    <a:lstStyle/>
                    <a:p>
                      <a:pPr lvl="0"/>
                      <a:r>
                        <a:rPr lang="en-US" dirty="0" smtClean="0"/>
                        <a:t>Category</a:t>
                      </a:r>
                      <a:endParaRPr lang="en-US" dirty="0"/>
                    </a:p>
                  </a:txBody>
                  <a:tcPr>
                    <a:solidFill>
                      <a:schemeClr val="accent1">
                        <a:lumMod val="75000"/>
                      </a:schemeClr>
                    </a:solidFill>
                  </a:tcPr>
                </a:tc>
                <a:tc>
                  <a:txBody>
                    <a:bodyPr/>
                    <a:lstStyle/>
                    <a:p>
                      <a:r>
                        <a:rPr lang="en-US" dirty="0" smtClean="0"/>
                        <a:t>Guidelines</a:t>
                      </a:r>
                      <a:endParaRPr lang="en-US" dirty="0"/>
                    </a:p>
                  </a:txBody>
                  <a:tcPr>
                    <a:solidFill>
                      <a:schemeClr val="accent1">
                        <a:lumMod val="75000"/>
                      </a:schemeClr>
                    </a:solidFill>
                  </a:tcPr>
                </a:tc>
              </a:tr>
              <a:tr h="363562">
                <a:tc>
                  <a:txBody>
                    <a:bodyPr/>
                    <a:lstStyle/>
                    <a:p>
                      <a:r>
                        <a:rPr lang="en-US" sz="1600" dirty="0" smtClean="0"/>
                        <a:t>Communication</a:t>
                      </a:r>
                      <a:endParaRPr lang="en-US" sz="1600" dirty="0"/>
                    </a:p>
                  </a:txBody>
                  <a:tcPr>
                    <a:solidFill>
                      <a:srgbClr val="DBDBDB"/>
                    </a:solidFill>
                  </a:tcPr>
                </a:tc>
                <a:tc>
                  <a:txBody>
                    <a:bodyPr/>
                    <a:lstStyle/>
                    <a:p>
                      <a:pPr marL="285750" indent="-285750">
                        <a:buFont typeface="Arial" panose="020B0604020202020204" pitchFamily="34" charset="0"/>
                        <a:buChar char="•"/>
                      </a:pPr>
                      <a:r>
                        <a:rPr lang="en-US" sz="1600" dirty="0" smtClean="0"/>
                        <a:t>Choose transport mechanism</a:t>
                      </a:r>
                      <a:r>
                        <a:rPr lang="en-US" sz="1600" baseline="0" dirty="0" smtClean="0"/>
                        <a:t> based on available network bandwidth, amount of data to be passed, average number of simultaneous users, security restrictions</a:t>
                      </a:r>
                    </a:p>
                    <a:p>
                      <a:pPr marL="285750" indent="-285750">
                        <a:buFont typeface="Arial" panose="020B0604020202020204" pitchFamily="34" charset="0"/>
                        <a:buChar char="•"/>
                      </a:pPr>
                      <a:r>
                        <a:rPr lang="en-US" sz="1600" baseline="0" dirty="0" smtClean="0"/>
                        <a:t>Use HTTPS only where necessary</a:t>
                      </a:r>
                    </a:p>
                    <a:p>
                      <a:pPr marL="285750" indent="-285750">
                        <a:buFont typeface="Arial" panose="020B0604020202020204" pitchFamily="34" charset="0"/>
                        <a:buChar char="•"/>
                      </a:pPr>
                      <a:r>
                        <a:rPr lang="en-US" sz="1600" baseline="0" dirty="0" smtClean="0"/>
                        <a:t>Design chunky interfaces, avoid chatty interfaces</a:t>
                      </a:r>
                    </a:p>
                    <a:p>
                      <a:pPr marL="285750" indent="-285750">
                        <a:buFont typeface="Arial" panose="020B0604020202020204" pitchFamily="34" charset="0"/>
                        <a:buChar char="•"/>
                      </a:pPr>
                      <a:r>
                        <a:rPr lang="en-US" sz="1600" baseline="0" dirty="0" smtClean="0"/>
                        <a:t>Consider data types for passing the data based on how the data is being retrieved and consumed by the client</a:t>
                      </a:r>
                    </a:p>
                    <a:p>
                      <a:pPr marL="285750" indent="-285750">
                        <a:buFont typeface="Arial" panose="020B0604020202020204" pitchFamily="34" charset="0"/>
                        <a:buChar char="•"/>
                      </a:pPr>
                      <a:r>
                        <a:rPr lang="en-US" sz="1600" baseline="0" dirty="0" smtClean="0"/>
                        <a:t>Minimize the amount of data sent across the wire</a:t>
                      </a:r>
                    </a:p>
                    <a:p>
                      <a:pPr marL="285750" indent="-285750">
                        <a:buFont typeface="Arial" panose="020B0604020202020204" pitchFamily="34" charset="0"/>
                        <a:buChar char="•"/>
                      </a:pPr>
                      <a:r>
                        <a:rPr lang="en-US" sz="1600" baseline="0" dirty="0" smtClean="0"/>
                        <a:t>Consider batch processing, asynchronous communication, message queuing </a:t>
                      </a:r>
                      <a:endParaRPr lang="en-US" sz="1600" dirty="0"/>
                    </a:p>
                  </a:txBody>
                  <a:tcPr>
                    <a:solidFill>
                      <a:srgbClr val="DBDBDB"/>
                    </a:solidFill>
                  </a:tcPr>
                </a:tc>
              </a:tr>
              <a:tr h="363562">
                <a:tc>
                  <a:txBody>
                    <a:bodyPr/>
                    <a:lstStyle/>
                    <a:p>
                      <a:r>
                        <a:rPr lang="en-US" sz="1600" dirty="0" smtClean="0"/>
                        <a:t>Resource Management</a:t>
                      </a:r>
                      <a:endParaRPr lang="en-US" sz="1600" dirty="0"/>
                    </a:p>
                  </a:txBody>
                  <a:tcPr>
                    <a:solidFill>
                      <a:schemeClr val="bg1">
                        <a:lumMod val="95000"/>
                      </a:schemeClr>
                    </a:solidFill>
                  </a:tcPr>
                </a:tc>
                <a:tc>
                  <a:txBody>
                    <a:bodyPr/>
                    <a:lstStyle/>
                    <a:p>
                      <a:pPr marL="285750" indent="-285750">
                        <a:buFont typeface="Arial" panose="020B0604020202020204" pitchFamily="34" charset="0"/>
                        <a:buChar char="•"/>
                      </a:pPr>
                      <a:r>
                        <a:rPr lang="en-US" sz="1600" dirty="0" smtClean="0"/>
                        <a:t>Consider pooling threads</a:t>
                      </a:r>
                      <a:r>
                        <a:rPr lang="en-US" sz="1600" baseline="0" dirty="0" smtClean="0"/>
                        <a:t> and shared resources</a:t>
                      </a:r>
                    </a:p>
                    <a:p>
                      <a:pPr marL="285750" indent="-285750">
                        <a:buFont typeface="Arial" panose="020B0604020202020204" pitchFamily="34" charset="0"/>
                        <a:buChar char="•"/>
                      </a:pPr>
                      <a:r>
                        <a:rPr lang="en-US" sz="1600" baseline="0" dirty="0" smtClean="0"/>
                        <a:t>Acquire the resources only when needed and release them immediately after they are used</a:t>
                      </a:r>
                    </a:p>
                    <a:p>
                      <a:pPr marL="285750" indent="-285750">
                        <a:buFont typeface="Arial" panose="020B0604020202020204" pitchFamily="34" charset="0"/>
                        <a:buChar char="•"/>
                      </a:pPr>
                      <a:r>
                        <a:rPr lang="en-US" sz="1600" baseline="0" dirty="0" smtClean="0"/>
                        <a:t>Consider resource throttling via paging and setting time-outs</a:t>
                      </a:r>
                      <a:endParaRPr lang="en-US" sz="1600" dirty="0"/>
                    </a:p>
                  </a:txBody>
                  <a:tcPr>
                    <a:solidFill>
                      <a:schemeClr val="bg1">
                        <a:lumMod val="95000"/>
                      </a:schemeClr>
                    </a:solidFill>
                  </a:tcPr>
                </a:tc>
              </a:tr>
            </a:tbl>
          </a:graphicData>
        </a:graphic>
      </p:graphicFrame>
    </p:spTree>
    <p:extLst>
      <p:ext uri="{BB962C8B-B14F-4D97-AF65-F5344CB8AC3E}">
        <p14:creationId xmlns:p14="http://schemas.microsoft.com/office/powerpoint/2010/main" val="1252426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and Design </a:t>
            </a:r>
            <a:r>
              <a:rPr lang="en-US" dirty="0"/>
              <a:t>guidelines – By Category </a:t>
            </a:r>
            <a:r>
              <a:rPr lang="en-US" dirty="0" smtClean="0"/>
              <a:t>(3/3</a:t>
            </a:r>
            <a:r>
              <a:rPr lang="en-US" dirty="0"/>
              <a:t>)</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4005629845"/>
              </p:ext>
            </p:extLst>
          </p:nvPr>
        </p:nvGraphicFramePr>
        <p:xfrm>
          <a:off x="418525" y="741889"/>
          <a:ext cx="8234155" cy="3718560"/>
        </p:xfrm>
        <a:graphic>
          <a:graphicData uri="http://schemas.openxmlformats.org/drawingml/2006/table">
            <a:tbl>
              <a:tblPr firstRow="1" bandRow="1">
                <a:tableStyleId>{5C22544A-7EE6-4342-B048-85BDC9FD1C3A}</a:tableStyleId>
              </a:tblPr>
              <a:tblGrid>
                <a:gridCol w="4045691"/>
                <a:gridCol w="4188464"/>
              </a:tblGrid>
              <a:tr h="363562">
                <a:tc>
                  <a:txBody>
                    <a:bodyPr/>
                    <a:lstStyle/>
                    <a:p>
                      <a:pPr lvl="0"/>
                      <a:r>
                        <a:rPr lang="en-US" dirty="0" smtClean="0"/>
                        <a:t>Category</a:t>
                      </a:r>
                      <a:endParaRPr lang="en-US" dirty="0"/>
                    </a:p>
                  </a:txBody>
                  <a:tcPr>
                    <a:solidFill>
                      <a:schemeClr val="accent1">
                        <a:lumMod val="75000"/>
                      </a:schemeClr>
                    </a:solidFill>
                  </a:tcPr>
                </a:tc>
                <a:tc>
                  <a:txBody>
                    <a:bodyPr/>
                    <a:lstStyle/>
                    <a:p>
                      <a:r>
                        <a:rPr lang="en-US" dirty="0" smtClean="0"/>
                        <a:t>Guidelines</a:t>
                      </a:r>
                      <a:endParaRPr lang="en-US" dirty="0"/>
                    </a:p>
                  </a:txBody>
                  <a:tcPr>
                    <a:solidFill>
                      <a:schemeClr val="accent1">
                        <a:lumMod val="75000"/>
                      </a:schemeClr>
                    </a:solidFill>
                  </a:tcPr>
                </a:tc>
              </a:tr>
              <a:tr h="363562">
                <a:tc>
                  <a:txBody>
                    <a:bodyPr/>
                    <a:lstStyle/>
                    <a:p>
                      <a:r>
                        <a:rPr lang="en-US" sz="1600" dirty="0" smtClean="0"/>
                        <a:t>State Management</a:t>
                      </a:r>
                      <a:endParaRPr lang="en-US" sz="1600" dirty="0"/>
                    </a:p>
                  </a:txBody>
                  <a:tcPr>
                    <a:solidFill>
                      <a:srgbClr val="DBDBDB"/>
                    </a:solidFill>
                  </a:tcPr>
                </a:tc>
                <a:tc>
                  <a:txBody>
                    <a:bodyPr/>
                    <a:lstStyle/>
                    <a:p>
                      <a:pPr marL="285750" indent="-285750">
                        <a:buFont typeface="Arial" panose="020B0604020202020204" pitchFamily="34" charset="0"/>
                        <a:buChar char="•"/>
                      </a:pPr>
                      <a:r>
                        <a:rPr lang="en-US" sz="1600" dirty="0" smtClean="0"/>
                        <a:t>Evaluate</a:t>
                      </a:r>
                      <a:r>
                        <a:rPr lang="en-US" sz="1600" baseline="0" dirty="0" smtClean="0"/>
                        <a:t> </a:t>
                      </a:r>
                      <a:r>
                        <a:rPr lang="en-US" sz="1600" baseline="0" dirty="0" err="1" smtClean="0"/>
                        <a:t>stateful</a:t>
                      </a:r>
                      <a:r>
                        <a:rPr lang="en-US" sz="1600" baseline="0" dirty="0" smtClean="0"/>
                        <a:t> vs stateless design</a:t>
                      </a:r>
                    </a:p>
                    <a:p>
                      <a:pPr marL="285750" indent="-285750">
                        <a:buFont typeface="Arial" panose="020B0604020202020204" pitchFamily="34" charset="0"/>
                        <a:buChar char="•"/>
                      </a:pPr>
                      <a:r>
                        <a:rPr lang="en-US" sz="1600" baseline="0" dirty="0" smtClean="0"/>
                        <a:t>Minimize session data</a:t>
                      </a:r>
                    </a:p>
                    <a:p>
                      <a:pPr marL="285750" indent="-285750">
                        <a:buFont typeface="Arial" panose="020B0604020202020204" pitchFamily="34" charset="0"/>
                        <a:buChar char="•"/>
                      </a:pPr>
                      <a:r>
                        <a:rPr lang="en-US" sz="1600" baseline="0" dirty="0" smtClean="0"/>
                        <a:t>Avoid accessing session variables from business logic (loose coupling)</a:t>
                      </a:r>
                      <a:endParaRPr lang="en-US" sz="1600" dirty="0"/>
                    </a:p>
                  </a:txBody>
                  <a:tcPr>
                    <a:solidFill>
                      <a:srgbClr val="DBDBDB"/>
                    </a:solidFill>
                  </a:tcPr>
                </a:tc>
              </a:tr>
              <a:tr h="363562">
                <a:tc>
                  <a:txBody>
                    <a:bodyPr/>
                    <a:lstStyle/>
                    <a:p>
                      <a:r>
                        <a:rPr lang="en-US" sz="1600" dirty="0" smtClean="0"/>
                        <a:t>Data Structures/Algorithms</a:t>
                      </a:r>
                      <a:endParaRPr lang="en-US" sz="1600" dirty="0"/>
                    </a:p>
                  </a:txBody>
                  <a:tcPr>
                    <a:solidFill>
                      <a:schemeClr val="bg1">
                        <a:lumMod val="95000"/>
                      </a:schemeClr>
                    </a:solidFill>
                  </a:tcPr>
                </a:tc>
                <a:tc>
                  <a:txBody>
                    <a:bodyPr/>
                    <a:lstStyle/>
                    <a:p>
                      <a:pPr marL="285750" indent="-285750">
                        <a:buFont typeface="Arial" panose="020B0604020202020204" pitchFamily="34" charset="0"/>
                        <a:buChar char="•"/>
                      </a:pPr>
                      <a:r>
                        <a:rPr lang="en-US" sz="1600" dirty="0" smtClean="0"/>
                        <a:t>Choose an</a:t>
                      </a:r>
                      <a:r>
                        <a:rPr lang="en-US" sz="1600" baseline="0" dirty="0" smtClean="0"/>
                        <a:t> appropriate data structure based on data storage, type, growth, access, concurrency, session/cache store, serialization</a:t>
                      </a:r>
                    </a:p>
                    <a:p>
                      <a:pPr marL="285750" indent="-285750">
                        <a:buFont typeface="Arial" panose="020B0604020202020204" pitchFamily="34" charset="0"/>
                        <a:buChar char="•"/>
                      </a:pPr>
                      <a:r>
                        <a:rPr lang="en-US" sz="1600" baseline="0" dirty="0" smtClean="0"/>
                        <a:t>Pre-assign approximate size whenever possible to avoid unnecessary memory re-allocations</a:t>
                      </a:r>
                    </a:p>
                    <a:p>
                      <a:pPr marL="285750" indent="-285750">
                        <a:buFont typeface="Arial" panose="020B0604020202020204" pitchFamily="34" charset="0"/>
                        <a:buChar char="•"/>
                      </a:pPr>
                      <a:r>
                        <a:rPr lang="en-US" sz="1600" baseline="0" dirty="0" smtClean="0"/>
                        <a:t>Use value type and reference types appropriately</a:t>
                      </a:r>
                      <a:endParaRPr lang="en-US" sz="1600" dirty="0"/>
                    </a:p>
                  </a:txBody>
                  <a:tcPr>
                    <a:solidFill>
                      <a:schemeClr val="bg1">
                        <a:lumMod val="95000"/>
                      </a:schemeClr>
                    </a:solidFill>
                  </a:tcPr>
                </a:tc>
              </a:tr>
            </a:tbl>
          </a:graphicData>
        </a:graphic>
      </p:graphicFrame>
    </p:spTree>
    <p:extLst>
      <p:ext uri="{BB962C8B-B14F-4D97-AF65-F5344CB8AC3E}">
        <p14:creationId xmlns:p14="http://schemas.microsoft.com/office/powerpoint/2010/main" val="2305877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00"/>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38D4EEB2B18D4F9A4AD68FE9924E7E" ma:contentTypeVersion="0" ma:contentTypeDescription="Create a new document." ma:contentTypeScope="" ma:versionID="3e28915c3e49af4dc85748b2d015f7f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3E00894-FE41-49B3-A13E-6EB5EAD2D2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5EACF980-3E23-4870-8528-78D3B1AE62D9}">
  <ds:schemaRefs>
    <ds:schemaRef ds:uri="http://purl.org/dc/terms/"/>
    <ds:schemaRef ds:uri="http://schemas.microsoft.com/office/2006/metadata/properties"/>
    <ds:schemaRef ds:uri="http://purl.org/dc/dcmitype/"/>
    <ds:schemaRef ds:uri="http://purl.org/dc/elements/1.1/"/>
    <ds:schemaRef ds:uri="http://schemas.microsoft.com/office/2006/documentManagement/types"/>
    <ds:schemaRef ds:uri="http://schemas.openxmlformats.org/package/2006/metadata/core-properties"/>
    <ds:schemaRef ds:uri="http://www.w3.org/XML/1998/namespace"/>
    <ds:schemaRef ds:uri="http://schemas.microsoft.com/office/infopath/2007/PartnerControls"/>
  </ds:schemaRefs>
</ds:datastoreItem>
</file>

<file path=customXml/itemProps3.xml><?xml version="1.0" encoding="utf-8"?>
<ds:datastoreItem xmlns:ds="http://schemas.openxmlformats.org/officeDocument/2006/customXml" ds:itemID="{95C9E8C4-A1CE-4C0E-8635-5F5BF9D0C26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42452</TotalTime>
  <Words>2299</Words>
  <Application>Microsoft Office PowerPoint</Application>
  <PresentationFormat>On-screen Show (4:3)</PresentationFormat>
  <Paragraphs>418</Paragraphs>
  <Slides>26</Slides>
  <Notes>26</Notes>
  <HiddenSlides>0</HiddenSlides>
  <MMClips>0</MMClip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Office Theme</vt:lpstr>
      <vt:lpstr>1_Office Theme</vt:lpstr>
      <vt:lpstr>PowerPoint Presentation</vt:lpstr>
      <vt:lpstr>Agenda</vt:lpstr>
      <vt:lpstr>Introduction</vt:lpstr>
      <vt:lpstr>Agenda</vt:lpstr>
      <vt:lpstr>Performance Engineering and SDLC</vt:lpstr>
      <vt:lpstr>Agenda</vt:lpstr>
      <vt:lpstr>Architecture and Design guidelines – By Category (1/3)</vt:lpstr>
      <vt:lpstr>Architecture and Design guidelines – By Category (2/3)</vt:lpstr>
      <vt:lpstr>Architecture and Design guidelines – By Category (3/3)</vt:lpstr>
      <vt:lpstr>Architecture and Design guidelines – By Focus Area (1/2)</vt:lpstr>
      <vt:lpstr>Architecture and Design guidelines – By Focus Area (2/2)</vt:lpstr>
      <vt:lpstr>Agenda</vt:lpstr>
      <vt:lpstr>Coding Guidelines – .NET (1/3)</vt:lpstr>
      <vt:lpstr>Coding Guidelines – .NET (2/3)</vt:lpstr>
      <vt:lpstr>Coding Guidelines – .NET (3/3)</vt:lpstr>
      <vt:lpstr>Coding Guidelines – Java</vt:lpstr>
      <vt:lpstr>Agenda</vt:lpstr>
      <vt:lpstr>Application Performance Profiling - Introduction</vt:lpstr>
      <vt:lpstr>Application Performance Profiling – Analysis (1/2)</vt:lpstr>
      <vt:lpstr>Application Performance Profiling – Analysis (2/2)</vt:lpstr>
      <vt:lpstr>Agenda</vt:lpstr>
      <vt:lpstr>Application Performance Testing - Introduction</vt:lpstr>
      <vt:lpstr>Application Performance Testing – Types of Testing</vt:lpstr>
      <vt:lpstr>Agenda</vt:lpstr>
      <vt:lpstr>Application Performance Monitoring</vt:lpstr>
      <vt:lpstr>PowerPoint Presentation</vt:lpstr>
    </vt:vector>
  </TitlesOfParts>
  <Company>CitiusTech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Arch - Performance</dc:title>
  <dc:creator>Khushboo Shah</dc:creator>
  <cp:lastModifiedBy>Khushboo Shah</cp:lastModifiedBy>
  <cp:revision>1171</cp:revision>
  <cp:lastPrinted>2012-08-03T01:39:25Z</cp:lastPrinted>
  <dcterms:created xsi:type="dcterms:W3CDTF">2009-03-23T12:48:31Z</dcterms:created>
  <dcterms:modified xsi:type="dcterms:W3CDTF">2015-03-04T08:06:21Z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0x0101000838D4EEB2B18D4F9A4AD68FE9924E7E</vt:lpwstr>
  </property>
  <property fmtid="{D5CDD505-2E9C-101B-9397-08002B2CF9AE}" pid="3" name="Owner">
    <vt:lpwstr>Aditya Sakhavalkar262</vt:lpwstr>
  </property>
  <property fmtid="{D5CDD505-2E9C-101B-9397-08002B2CF9AE}" pid="4" name="Client Name">
    <vt:lpwstr>October 2009</vt:lpwstr>
  </property>
  <property fmtid="{D5CDD505-2E9C-101B-9397-08002B2CF9AE}" pid="5" name="Document Type">
    <vt:lpwstr>12</vt:lpwstr>
  </property>
  <property fmtid="{D5CDD505-2E9C-101B-9397-08002B2CF9AE}" pid="6" name="Document Sub-Type">
    <vt:lpwstr>18</vt:lpwstr>
  </property>
  <property fmtid="{D5CDD505-2E9C-101B-9397-08002B2CF9AE}" pid="7" name="DocType #">
    <vt:lpwstr>100008</vt:lpwstr>
  </property>
</Properties>
</file>