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6" r:id="rId2"/>
  </p:sldMasterIdLst>
  <p:notesMasterIdLst>
    <p:notesMasterId r:id="rId40"/>
  </p:notesMasterIdLst>
  <p:sldIdLst>
    <p:sldId id="371" r:id="rId3"/>
    <p:sldId id="347" r:id="rId4"/>
    <p:sldId id="300" r:id="rId5"/>
    <p:sldId id="373" r:id="rId6"/>
    <p:sldId id="361" r:id="rId7"/>
    <p:sldId id="363" r:id="rId8"/>
    <p:sldId id="372" r:id="rId9"/>
    <p:sldId id="374" r:id="rId10"/>
    <p:sldId id="305" r:id="rId11"/>
    <p:sldId id="376" r:id="rId12"/>
    <p:sldId id="377" r:id="rId13"/>
    <p:sldId id="378" r:id="rId14"/>
    <p:sldId id="379" r:id="rId15"/>
    <p:sldId id="380" r:id="rId16"/>
    <p:sldId id="381" r:id="rId17"/>
    <p:sldId id="375" r:id="rId18"/>
    <p:sldId id="269" r:id="rId19"/>
    <p:sldId id="329" r:id="rId20"/>
    <p:sldId id="272" r:id="rId21"/>
    <p:sldId id="274" r:id="rId22"/>
    <p:sldId id="295" r:id="rId23"/>
    <p:sldId id="324" r:id="rId24"/>
    <p:sldId id="344" r:id="rId25"/>
    <p:sldId id="342" r:id="rId26"/>
    <p:sldId id="296" r:id="rId27"/>
    <p:sldId id="365" r:id="rId28"/>
    <p:sldId id="326" r:id="rId29"/>
    <p:sldId id="367" r:id="rId30"/>
    <p:sldId id="308" r:id="rId31"/>
    <p:sldId id="384" r:id="rId32"/>
    <p:sldId id="385" r:id="rId33"/>
    <p:sldId id="311" r:id="rId34"/>
    <p:sldId id="383" r:id="rId35"/>
    <p:sldId id="317" r:id="rId36"/>
    <p:sldId id="369" r:id="rId37"/>
    <p:sldId id="357" r:id="rId38"/>
    <p:sldId id="38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p:scale>
          <a:sx n="70" d="100"/>
          <a:sy n="70" d="100"/>
        </p:scale>
        <p:origin x="-1326" y="-60"/>
      </p:cViewPr>
      <p:guideLst>
        <p:guide orient="horz" pos="2160"/>
        <p:guide pos="2880"/>
      </p:guideLst>
    </p:cSldViewPr>
  </p:slideViewPr>
  <p:notesTextViewPr>
    <p:cViewPr>
      <p:scale>
        <a:sx n="100" d="100"/>
        <a:sy n="100" d="100"/>
      </p:scale>
      <p:origin x="0" y="0"/>
    </p:cViewPr>
  </p:notesTextViewPr>
  <p:sorterViewPr>
    <p:cViewPr>
      <p:scale>
        <a:sx n="80" d="100"/>
        <a:sy n="80" d="100"/>
      </p:scale>
      <p:origin x="0" y="-7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2D205D-9B19-4F96-99B2-46C43574E98E}" type="doc">
      <dgm:prSet loTypeId="urn:microsoft.com/office/officeart/2005/8/layout/arrow2" loCatId="process" qsTypeId="urn:microsoft.com/office/officeart/2005/8/quickstyle/simple1" qsCatId="simple" csTypeId="urn:microsoft.com/office/officeart/2005/8/colors/accent1_2" csCatId="accent1" phldr="1"/>
      <dgm:spPr/>
    </dgm:pt>
    <dgm:pt modelId="{7AE3C6E5-B3B8-4889-AF40-FA405B543395}" type="pres">
      <dgm:prSet presAssocID="{ED2D205D-9B19-4F96-99B2-46C43574E98E}" presName="arrowDiagram" presStyleCnt="0">
        <dgm:presLayoutVars>
          <dgm:chMax val="5"/>
          <dgm:dir/>
          <dgm:resizeHandles val="exact"/>
        </dgm:presLayoutVars>
      </dgm:prSet>
      <dgm:spPr/>
    </dgm:pt>
  </dgm:ptLst>
  <dgm:cxnLst>
    <dgm:cxn modelId="{BE82846F-B855-4814-8FEB-AFC5D4D8063C}" type="presOf" srcId="{ED2D205D-9B19-4F96-99B2-46C43574E98E}" destId="{7AE3C6E5-B3B8-4889-AF40-FA405B543395}" srcOrd="0"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1EA269-A058-4459-9472-9C56B1735FA8}" type="datetimeFigureOut">
              <a:rPr lang="en-US" smtClean="0"/>
              <a:pPr/>
              <a:t>2/16/2015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539072-35E1-4452-8971-F78DFCAC2EE8}" type="slidenum">
              <a:rPr lang="en-US" smtClean="0"/>
              <a:pPr/>
              <a:t>‹#›</a:t>
            </a:fld>
            <a:endParaRPr lang="en-US"/>
          </a:p>
        </p:txBody>
      </p:sp>
    </p:spTree>
    <p:extLst>
      <p:ext uri="{BB962C8B-B14F-4D97-AF65-F5344CB8AC3E}">
        <p14:creationId xmlns:p14="http://schemas.microsoft.com/office/powerpoint/2010/main" val="939880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11</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12</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13</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pPr/>
              <a:t>14</a:t>
            </a:fld>
            <a:endParaRPr lang="en-US" dirty="0"/>
          </a:p>
        </p:txBody>
      </p:sp>
    </p:spTree>
    <p:extLst>
      <p:ext uri="{BB962C8B-B14F-4D97-AF65-F5344CB8AC3E}">
        <p14:creationId xmlns:p14="http://schemas.microsoft.com/office/powerpoint/2010/main" val="33906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pPr/>
              <a:t>15</a:t>
            </a:fld>
            <a:endParaRPr lang="en-US" dirty="0"/>
          </a:p>
        </p:txBody>
      </p:sp>
    </p:spTree>
    <p:extLst>
      <p:ext uri="{BB962C8B-B14F-4D97-AF65-F5344CB8AC3E}">
        <p14:creationId xmlns:p14="http://schemas.microsoft.com/office/powerpoint/2010/main" val="92522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16</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DFF0F3-1468-4D54-9B2E-9551C6CA5DDC}" type="slidenum">
              <a:rPr lang="en-US"/>
              <a:pPr fontAlgn="base">
                <a:spcBef>
                  <a:spcPct val="0"/>
                </a:spcBef>
                <a:spcAft>
                  <a:spcPct val="0"/>
                </a:spcAft>
              </a:pPr>
              <a:t>17</a:t>
            </a:fld>
            <a:endParaRPr lang="en-US"/>
          </a:p>
        </p:txBody>
      </p:sp>
      <p:sp>
        <p:nvSpPr>
          <p:cNvPr id="6147" name="Rectangle 2"/>
          <p:cNvSpPr>
            <a:spLocks noGrp="1" noRot="1" noChangeAspect="1" noChangeArrowheads="1" noTextEdit="1"/>
          </p:cNvSpPr>
          <p:nvPr>
            <p:ph type="sldImg"/>
          </p:nvPr>
        </p:nvSpPr>
        <p:spPr bwMode="auto">
          <a:xfrm>
            <a:off x="1146175" y="682625"/>
            <a:ext cx="4573588" cy="3432175"/>
          </a:xfrm>
          <a:noFill/>
          <a:ln>
            <a:solidFill>
              <a:srgbClr val="000000"/>
            </a:solidFill>
            <a:miter lim="800000"/>
            <a:headEnd/>
            <a:tailEnd/>
          </a:ln>
        </p:spPr>
      </p:sp>
      <p:sp>
        <p:nvSpPr>
          <p:cNvPr id="6148" name="Rectangle 3"/>
          <p:cNvSpPr>
            <a:spLocks noGrp="1" noChangeArrowheads="1"/>
          </p:cNvSpPr>
          <p:nvPr>
            <p:ph type="body" idx="1"/>
          </p:nvPr>
        </p:nvSpPr>
        <p:spPr bwMode="auto">
          <a:xfrm>
            <a:off x="914400" y="4343400"/>
            <a:ext cx="5029200" cy="4117975"/>
          </a:xfrm>
          <a:noFill/>
        </p:spPr>
        <p:txBody>
          <a:bodyPr wrap="square" lIns="89843" tIns="44922" rIns="89843" bIns="44922"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40885221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F27CBD-5FFD-41C9-8FF3-AE2A26ACC90E}"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99603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5CE463EE-00B8-4D93-B179-7E83C1154A06}" type="slidenum">
              <a:rPr lang="en-US" smtClean="0"/>
              <a:pPr>
                <a:defRPr/>
              </a:pPr>
              <a:t>19</a:t>
            </a:fld>
            <a:endParaRPr lang="en-US" dirty="0"/>
          </a:p>
        </p:txBody>
      </p:sp>
    </p:spTree>
    <p:extLst>
      <p:ext uri="{BB962C8B-B14F-4D97-AF65-F5344CB8AC3E}">
        <p14:creationId xmlns:p14="http://schemas.microsoft.com/office/powerpoint/2010/main" val="3034504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en-US" smtClean="0"/>
          </a:p>
        </p:txBody>
      </p:sp>
      <p:sp>
        <p:nvSpPr>
          <p:cNvPr id="30724" name="Slide Number Placeholder 3"/>
          <p:cNvSpPr>
            <a:spLocks noGrp="1"/>
          </p:cNvSpPr>
          <p:nvPr>
            <p:ph type="sldNum" sz="quarter" idx="5"/>
          </p:nvPr>
        </p:nvSpPr>
        <p:spPr>
          <a:noFill/>
        </p:spPr>
        <p:txBody>
          <a:bodyPr/>
          <a:lstStyle/>
          <a:p>
            <a:fld id="{B5A7B084-601B-4375-8BF2-4FB2301CF556}" type="slidenum">
              <a:rPr lang="en-US" smtClean="0"/>
              <a:pPr/>
              <a:t>20</a:t>
            </a:fld>
            <a:endParaRPr lang="en-US" smtClean="0"/>
          </a:p>
        </p:txBody>
      </p:sp>
    </p:spTree>
    <p:extLst>
      <p:ext uri="{BB962C8B-B14F-4D97-AF65-F5344CB8AC3E}">
        <p14:creationId xmlns:p14="http://schemas.microsoft.com/office/powerpoint/2010/main" val="3807151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2</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21</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2504147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22</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dirty="0"/>
          </a:p>
        </p:txBody>
      </p:sp>
    </p:spTree>
    <p:extLst>
      <p:ext uri="{BB962C8B-B14F-4D97-AF65-F5344CB8AC3E}">
        <p14:creationId xmlns:p14="http://schemas.microsoft.com/office/powerpoint/2010/main" val="396678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23</a:t>
            </a:fld>
            <a:endParaRPr lang="en-US" dirty="0"/>
          </a:p>
        </p:txBody>
      </p:sp>
    </p:spTree>
    <p:extLst>
      <p:ext uri="{BB962C8B-B14F-4D97-AF65-F5344CB8AC3E}">
        <p14:creationId xmlns:p14="http://schemas.microsoft.com/office/powerpoint/2010/main" val="9314174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latin typeface="Calibri"/>
              </a:rPr>
              <a:pPr/>
              <a:t>24</a:t>
            </a:fld>
            <a:endParaRPr lang="en-US" dirty="0">
              <a:solidFill>
                <a:prstClr val="black"/>
              </a:solidFill>
              <a:latin typeface="Calibri"/>
            </a:endParaRPr>
          </a:p>
        </p:txBody>
      </p:sp>
    </p:spTree>
    <p:extLst>
      <p:ext uri="{BB962C8B-B14F-4D97-AF65-F5344CB8AC3E}">
        <p14:creationId xmlns:p14="http://schemas.microsoft.com/office/powerpoint/2010/main" val="8134032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25</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14996287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DFF0F3-1468-4D54-9B2E-9551C6CA5DDC}" type="slidenum">
              <a:rPr lang="en-US"/>
              <a:pPr fontAlgn="base">
                <a:spcBef>
                  <a:spcPct val="0"/>
                </a:spcBef>
                <a:spcAft>
                  <a:spcPct val="0"/>
                </a:spcAft>
              </a:pPr>
              <a:t>26</a:t>
            </a:fld>
            <a:endParaRPr lang="en-US"/>
          </a:p>
        </p:txBody>
      </p:sp>
      <p:sp>
        <p:nvSpPr>
          <p:cNvPr id="6147" name="Rectangle 2"/>
          <p:cNvSpPr>
            <a:spLocks noGrp="1" noRot="1" noChangeAspect="1" noChangeArrowheads="1" noTextEdit="1"/>
          </p:cNvSpPr>
          <p:nvPr>
            <p:ph type="sldImg"/>
          </p:nvPr>
        </p:nvSpPr>
        <p:spPr bwMode="auto">
          <a:xfrm>
            <a:off x="1146175" y="682625"/>
            <a:ext cx="4573588" cy="3432175"/>
          </a:xfrm>
          <a:noFill/>
          <a:ln>
            <a:solidFill>
              <a:srgbClr val="000000"/>
            </a:solidFill>
            <a:miter lim="800000"/>
            <a:headEnd/>
            <a:tailEnd/>
          </a:ln>
        </p:spPr>
      </p:sp>
      <p:sp>
        <p:nvSpPr>
          <p:cNvPr id="6148" name="Rectangle 3"/>
          <p:cNvSpPr>
            <a:spLocks noGrp="1" noChangeArrowheads="1"/>
          </p:cNvSpPr>
          <p:nvPr>
            <p:ph type="body" idx="1"/>
          </p:nvPr>
        </p:nvSpPr>
        <p:spPr bwMode="auto">
          <a:xfrm>
            <a:off x="914400" y="4343400"/>
            <a:ext cx="5029200" cy="4117975"/>
          </a:xfrm>
          <a:noFill/>
        </p:spPr>
        <p:txBody>
          <a:bodyPr wrap="square" lIns="89843" tIns="44922" rIns="89843" bIns="44922" numCol="1" anchor="t" anchorCtr="0" compatLnSpc="1">
            <a:prstTxWarp prst="textNoShape">
              <a:avLst/>
            </a:prstTxWarp>
          </a:bodyPr>
          <a:lstStyle/>
          <a:p>
            <a:pPr>
              <a:spcBef>
                <a:spcPct val="0"/>
              </a:spcBef>
            </a:pPr>
            <a:endParaRPr lang="en-US" smtClean="0"/>
          </a:p>
        </p:txBody>
      </p:sp>
    </p:spTree>
    <p:extLst>
      <p:ext uri="{BB962C8B-B14F-4D97-AF65-F5344CB8AC3E}">
        <p14:creationId xmlns:p14="http://schemas.microsoft.com/office/powerpoint/2010/main" val="1751276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27</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1135550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B572755-2AC1-4E8D-A4D0-2C790915FABA}" type="slidenum">
              <a:rPr lang="en-US" smtClean="0"/>
              <a:pPr/>
              <a:t>28</a:t>
            </a:fld>
            <a:endParaRPr lang="en-US" dirty="0" smtClean="0"/>
          </a:p>
        </p:txBody>
      </p:sp>
      <p:sp>
        <p:nvSpPr>
          <p:cNvPr id="21507" name="Rectangle 2"/>
          <p:cNvSpPr>
            <a:spLocks noGrp="1" noRot="1" noChangeAspect="1" noChangeArrowheads="1" noTextEdit="1"/>
          </p:cNvSpPr>
          <p:nvPr>
            <p:ph type="sldImg"/>
          </p:nvPr>
        </p:nvSpPr>
        <p:spPr>
          <a:xfrm>
            <a:off x="1146175" y="682625"/>
            <a:ext cx="4575175" cy="3432175"/>
          </a:xfrm>
          <a:ln/>
        </p:spPr>
      </p:sp>
      <p:sp>
        <p:nvSpPr>
          <p:cNvPr id="21508" name="Rectangle 3"/>
          <p:cNvSpPr>
            <a:spLocks noGrp="1" noChangeArrowheads="1"/>
          </p:cNvSpPr>
          <p:nvPr>
            <p:ph type="body" idx="1"/>
          </p:nvPr>
        </p:nvSpPr>
        <p:spPr>
          <a:xfrm>
            <a:off x="913805" y="4343704"/>
            <a:ext cx="5030391" cy="4116916"/>
          </a:xfrm>
          <a:noFill/>
          <a:ln/>
        </p:spPr>
        <p:txBody>
          <a:bodyPr lIns="89851" tIns="44926" rIns="89851" bIns="44926"/>
          <a:lstStyle/>
          <a:p>
            <a:endParaRPr lang="en-US" dirty="0" smtClean="0"/>
          </a:p>
        </p:txBody>
      </p:sp>
    </p:spTree>
    <p:extLst>
      <p:ext uri="{BB962C8B-B14F-4D97-AF65-F5344CB8AC3E}">
        <p14:creationId xmlns:p14="http://schemas.microsoft.com/office/powerpoint/2010/main" val="1741333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29</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13049601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30</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1304960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EF27CBD-5FFD-41C9-8FF3-AE2A26ACC90E}"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974218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31</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1304960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32</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1253522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33</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34</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dirty="0"/>
          </a:p>
        </p:txBody>
      </p:sp>
    </p:spTree>
    <p:extLst>
      <p:ext uri="{BB962C8B-B14F-4D97-AF65-F5344CB8AC3E}">
        <p14:creationId xmlns:p14="http://schemas.microsoft.com/office/powerpoint/2010/main" val="39505720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35</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2ECA2F3-816A-452D-B2DD-8C06312872A4}" type="slidenum">
              <a:rPr lang="en-IN" smtClean="0">
                <a:solidFill>
                  <a:prstClr val="black"/>
                </a:solidFill>
              </a:rPr>
              <a:pPr/>
              <a:t>36</a:t>
            </a:fld>
            <a:endParaRPr lang="en-IN">
              <a:solidFill>
                <a:prstClr val="black"/>
              </a:solidFill>
            </a:endParaRPr>
          </a:p>
        </p:txBody>
      </p:sp>
    </p:spTree>
    <p:extLst>
      <p:ext uri="{BB962C8B-B14F-4D97-AF65-F5344CB8AC3E}">
        <p14:creationId xmlns:p14="http://schemas.microsoft.com/office/powerpoint/2010/main" val="30693100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37</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3412051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4</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8B572755-2AC1-4E8D-A4D0-2C790915FABA}" type="slidenum">
              <a:rPr lang="en-US" smtClean="0"/>
              <a:pPr/>
              <a:t>5</a:t>
            </a:fld>
            <a:endParaRPr lang="en-US" dirty="0" smtClean="0"/>
          </a:p>
        </p:txBody>
      </p:sp>
      <p:sp>
        <p:nvSpPr>
          <p:cNvPr id="21507" name="Rectangle 2"/>
          <p:cNvSpPr>
            <a:spLocks noGrp="1" noRot="1" noChangeAspect="1" noChangeArrowheads="1" noTextEdit="1"/>
          </p:cNvSpPr>
          <p:nvPr>
            <p:ph type="sldImg"/>
          </p:nvPr>
        </p:nvSpPr>
        <p:spPr>
          <a:xfrm>
            <a:off x="1146175" y="682625"/>
            <a:ext cx="4575175" cy="3432175"/>
          </a:xfrm>
          <a:ln/>
        </p:spPr>
      </p:sp>
      <p:sp>
        <p:nvSpPr>
          <p:cNvPr id="21508" name="Rectangle 3"/>
          <p:cNvSpPr>
            <a:spLocks noGrp="1" noChangeArrowheads="1"/>
          </p:cNvSpPr>
          <p:nvPr>
            <p:ph type="body" idx="1"/>
          </p:nvPr>
        </p:nvSpPr>
        <p:spPr>
          <a:xfrm>
            <a:off x="913805" y="4343704"/>
            <a:ext cx="5030391" cy="4116916"/>
          </a:xfrm>
          <a:noFill/>
          <a:ln/>
        </p:spPr>
        <p:txBody>
          <a:bodyPr lIns="89851" tIns="44926" rIns="89851" bIns="44926"/>
          <a:lstStyle/>
          <a:p>
            <a:endParaRPr lang="en-US" dirty="0" smtClean="0"/>
          </a:p>
        </p:txBody>
      </p:sp>
    </p:spTree>
    <p:extLst>
      <p:ext uri="{BB962C8B-B14F-4D97-AF65-F5344CB8AC3E}">
        <p14:creationId xmlns:p14="http://schemas.microsoft.com/office/powerpoint/2010/main" val="1006159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89D4A7-72AC-45E3-AF17-7A2D43EBB9BF}" type="slidenum">
              <a:rPr lang="en-US"/>
              <a:pPr/>
              <a:t>6</a:t>
            </a:fld>
            <a:endParaRPr lang="en-US"/>
          </a:p>
        </p:txBody>
      </p:sp>
      <p:sp>
        <p:nvSpPr>
          <p:cNvPr id="809986" name="Rectangle 2"/>
          <p:cNvSpPr>
            <a:spLocks noGrp="1" noRot="1" noChangeAspect="1" noChangeArrowheads="1" noTextEdit="1"/>
          </p:cNvSpPr>
          <p:nvPr>
            <p:ph type="sldImg"/>
          </p:nvPr>
        </p:nvSpPr>
        <p:spPr bwMode="auto">
          <a:xfrm>
            <a:off x="1144588" y="685800"/>
            <a:ext cx="4568825" cy="3427413"/>
          </a:xfrm>
          <a:prstGeom prst="rect">
            <a:avLst/>
          </a:prstGeom>
          <a:solidFill>
            <a:srgbClr val="FFFFFF"/>
          </a:solidFill>
          <a:ln>
            <a:solidFill>
              <a:srgbClr val="000000"/>
            </a:solidFill>
            <a:miter lim="800000"/>
            <a:headEnd/>
            <a:tailEnd/>
          </a:ln>
        </p:spPr>
      </p:sp>
      <p:sp>
        <p:nvSpPr>
          <p:cNvPr id="809987" name="Rectangle 3"/>
          <p:cNvSpPr>
            <a:spLocks noGrp="1" noChangeArrowheads="1"/>
          </p:cNvSpPr>
          <p:nvPr>
            <p:ph type="body" idx="1"/>
          </p:nvPr>
        </p:nvSpPr>
        <p:spPr bwMode="auto">
          <a:xfrm>
            <a:off x="915493" y="4342909"/>
            <a:ext cx="5027016" cy="4114573"/>
          </a:xfrm>
          <a:prstGeom prst="rect">
            <a:avLst/>
          </a:prstGeom>
          <a:solidFill>
            <a:srgbClr val="FFFFFF"/>
          </a:solidFill>
          <a:ln>
            <a:solidFill>
              <a:srgbClr val="000000"/>
            </a:solidFill>
            <a:miter lim="800000"/>
            <a:headEnd/>
            <a:tailEnd/>
          </a:ln>
        </p:spPr>
        <p:txBody>
          <a:bodyPr lIns="89880" tIns="44941" rIns="89880" bIns="44941"/>
          <a:lstStyle/>
          <a:p>
            <a:endParaRPr lang="en-US"/>
          </a:p>
        </p:txBody>
      </p:sp>
    </p:spTree>
    <p:extLst>
      <p:ext uri="{BB962C8B-B14F-4D97-AF65-F5344CB8AC3E}">
        <p14:creationId xmlns:p14="http://schemas.microsoft.com/office/powerpoint/2010/main" val="416857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B1E99D4-EC84-42EC-8D0F-9C0C1B250690}" type="slidenum">
              <a:rPr lang="en-IN" smtClean="0"/>
              <a:t>8</a:t>
            </a:fld>
            <a:endParaRPr lang="en-IN"/>
          </a:p>
        </p:txBody>
      </p:sp>
    </p:spTree>
    <p:extLst>
      <p:ext uri="{BB962C8B-B14F-4D97-AF65-F5344CB8AC3E}">
        <p14:creationId xmlns:p14="http://schemas.microsoft.com/office/powerpoint/2010/main" val="2979210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018" eaLnBrk="0" hangingPunct="0">
              <a:defRPr sz="2400" b="1">
                <a:solidFill>
                  <a:schemeClr val="tx1"/>
                </a:solidFill>
                <a:latin typeface="Arial" charset="0"/>
              </a:defRPr>
            </a:lvl1pPr>
            <a:lvl2pPr marL="730766" indent="-281064" defTabSz="915018" eaLnBrk="0" hangingPunct="0">
              <a:defRPr sz="2400" b="1">
                <a:solidFill>
                  <a:schemeClr val="tx1"/>
                </a:solidFill>
                <a:latin typeface="Arial" charset="0"/>
              </a:defRPr>
            </a:lvl2pPr>
            <a:lvl3pPr marL="1124255" indent="-224851" defTabSz="915018" eaLnBrk="0" hangingPunct="0">
              <a:defRPr sz="2400" b="1">
                <a:solidFill>
                  <a:schemeClr val="tx1"/>
                </a:solidFill>
                <a:latin typeface="Arial" charset="0"/>
              </a:defRPr>
            </a:lvl3pPr>
            <a:lvl4pPr marL="1573957" indent="-224851" defTabSz="915018" eaLnBrk="0" hangingPunct="0">
              <a:defRPr sz="2400" b="1">
                <a:solidFill>
                  <a:schemeClr val="tx1"/>
                </a:solidFill>
                <a:latin typeface="Arial" charset="0"/>
              </a:defRPr>
            </a:lvl4pPr>
            <a:lvl5pPr marL="2023659" indent="-224851" defTabSz="915018" eaLnBrk="0" hangingPunct="0">
              <a:defRPr sz="2400" b="1">
                <a:solidFill>
                  <a:schemeClr val="tx1"/>
                </a:solidFill>
                <a:latin typeface="Arial" charset="0"/>
              </a:defRPr>
            </a:lvl5pPr>
            <a:lvl6pPr marL="2473361" indent="-224851" algn="ctr" defTabSz="915018" eaLnBrk="0" fontAlgn="base" hangingPunct="0">
              <a:spcBef>
                <a:spcPct val="0"/>
              </a:spcBef>
              <a:spcAft>
                <a:spcPct val="0"/>
              </a:spcAft>
              <a:defRPr sz="2400" b="1">
                <a:solidFill>
                  <a:schemeClr val="tx1"/>
                </a:solidFill>
                <a:latin typeface="Arial" charset="0"/>
              </a:defRPr>
            </a:lvl6pPr>
            <a:lvl7pPr marL="2923062" indent="-224851" algn="ctr" defTabSz="915018" eaLnBrk="0" fontAlgn="base" hangingPunct="0">
              <a:spcBef>
                <a:spcPct val="0"/>
              </a:spcBef>
              <a:spcAft>
                <a:spcPct val="0"/>
              </a:spcAft>
              <a:defRPr sz="2400" b="1">
                <a:solidFill>
                  <a:schemeClr val="tx1"/>
                </a:solidFill>
                <a:latin typeface="Arial" charset="0"/>
              </a:defRPr>
            </a:lvl7pPr>
            <a:lvl8pPr marL="3372764" indent="-224851" algn="ctr" defTabSz="915018" eaLnBrk="0" fontAlgn="base" hangingPunct="0">
              <a:spcBef>
                <a:spcPct val="0"/>
              </a:spcBef>
              <a:spcAft>
                <a:spcPct val="0"/>
              </a:spcAft>
              <a:defRPr sz="2400" b="1">
                <a:solidFill>
                  <a:schemeClr val="tx1"/>
                </a:solidFill>
                <a:latin typeface="Arial" charset="0"/>
              </a:defRPr>
            </a:lvl8pPr>
            <a:lvl9pPr marL="3822466" indent="-224851" algn="ctr" defTabSz="915018" eaLnBrk="0" fontAlgn="base" hangingPunct="0">
              <a:spcBef>
                <a:spcPct val="0"/>
              </a:spcBef>
              <a:spcAft>
                <a:spcPct val="0"/>
              </a:spcAft>
              <a:defRPr sz="2400" b="1">
                <a:solidFill>
                  <a:schemeClr val="tx1"/>
                </a:solidFill>
                <a:latin typeface="Arial" charset="0"/>
              </a:defRPr>
            </a:lvl9pPr>
          </a:lstStyle>
          <a:p>
            <a:fld id="{10B513B8-D182-41EC-9158-E7B702CF55EC}" type="slidenum">
              <a:rPr lang="en-US" sz="1200" b="0">
                <a:latin typeface="Times New Roman" pitchFamily="18" charset="0"/>
              </a:rPr>
              <a:pPr/>
              <a:t>9</a:t>
            </a:fld>
            <a:endParaRPr lang="en-US" sz="1200" b="0">
              <a:latin typeface="Times New Roman" pitchFamily="18" charset="0"/>
            </a:endParaRPr>
          </a:p>
        </p:txBody>
      </p:sp>
      <p:sp>
        <p:nvSpPr>
          <p:cNvPr id="34819" name="Rectangle 2"/>
          <p:cNvSpPr>
            <a:spLocks noGrp="1" noRot="1" noChangeAspect="1" noChangeArrowheads="1" noTextEdit="1"/>
          </p:cNvSpPr>
          <p:nvPr>
            <p:ph type="sldImg"/>
          </p:nvPr>
        </p:nvSpPr>
        <p:spPr>
          <a:xfrm>
            <a:off x="1143000" y="685800"/>
            <a:ext cx="4573588" cy="3430588"/>
          </a:xfrm>
          <a:ln/>
        </p:spPr>
      </p:sp>
      <p:sp>
        <p:nvSpPr>
          <p:cNvPr id="34820" name="Rectangle 3"/>
          <p:cNvSpPr>
            <a:spLocks noGrp="1" noChangeArrowheads="1"/>
          </p:cNvSpPr>
          <p:nvPr>
            <p:ph type="body" idx="1"/>
          </p:nvPr>
        </p:nvSpPr>
        <p:spPr>
          <a:xfrm>
            <a:off x="913260" y="4344966"/>
            <a:ext cx="5031482" cy="41132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1737679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3906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6669E0FE-EE4B-48CC-9C91-A44E78267740}" type="datetime1">
              <a:rPr lang="en-US" smtClean="0"/>
              <a:pPr>
                <a:defRPr/>
              </a:pPr>
              <a:t>2/16/2015</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00F60EF9-8C7E-4EAF-9370-6AF8151BDD05}"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85E10A7B-77BA-4D4C-8899-05A138B7697E}"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9E9C4EB4-6291-438A-B286-7B0A546CEE15}" type="slidenum">
              <a:rPr lang="en-US"/>
              <a:pPr>
                <a:defRPr/>
              </a:pPr>
              <a:t>‹#›</a:t>
            </a:fld>
            <a:endParaRPr lang="en-US"/>
          </a:p>
        </p:txBody>
      </p:sp>
    </p:spTree>
    <p:extLst>
      <p:ext uri="{BB962C8B-B14F-4D97-AF65-F5344CB8AC3E}">
        <p14:creationId xmlns:p14="http://schemas.microsoft.com/office/powerpoint/2010/main" val="188804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359060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537098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546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52942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alpha val="0"/>
          </a:srgb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5A1AFFC7-B0B8-4F1C-A61E-33F8E5B4439C}" type="datetime1">
              <a:rPr lang="en-US" smtClean="0"/>
              <a:pPr>
                <a:defRPr/>
              </a:pPr>
              <a:t>2/16/2015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00F60EF9-8C7E-4EAF-9370-6AF8151BDD05}" type="slidenum">
              <a:rPr lang="en-US"/>
              <a:pPr>
                <a:defRPr/>
              </a:pPr>
              <a:t>‹#›</a:t>
            </a:fld>
            <a:endParaRPr lang="en-US" dirty="0"/>
          </a:p>
        </p:txBody>
      </p:sp>
      <p:pic>
        <p:nvPicPr>
          <p:cNvPr id="9" name="Picture 8" descr="ppt_bg1"/>
          <p:cNvPicPr>
            <a:picLocks noChangeAspect="1" noChangeArrowheads="1"/>
          </p:cNvPicPr>
          <p:nvPr userDrawn="1"/>
        </p:nvPicPr>
        <p:blipFill>
          <a:blip r:embed="rId5"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144380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www.usfhealthonline.com/resources/career/healthcare-it-project-manager-job-description-salary/"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Colin%20Powell%20Video%20on%20Leadership.mp4"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hyperlink" Target="Patrick%20Dixon%20on%20Leadership.mp4"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18.jpeg"/><Relationship Id="rId4" Type="http://schemas.openxmlformats.org/officeDocument/2006/relationships/hyperlink" Target="http://en.wikipedia.org/wiki/File:Dixon_Dr._Patrick-7_centre.jpg"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4.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5.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file:///C:\Citius%20Stuff\CT%20-%20Training%20Stuff\CitiusEdge%20-%20Session%201\Infosys%20Video.flv"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9.tm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hyperlink" Target="Jack%20Welsh%20Video%20on%20Leadership.flv"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http://www.usfhealthonline.com/media/753650/healthcare-it-project-manager.jpg"/>
          <p:cNvPicPr>
            <a:picLocks noChangeAspect="1" noChangeArrowheads="1"/>
          </p:cNvPicPr>
          <p:nvPr/>
        </p:nvPicPr>
        <p:blipFill rotWithShape="1">
          <a:blip r:embed="rId3">
            <a:extLst>
              <a:ext uri="{28A0092B-C50C-407E-A947-70E740481C1C}">
                <a14:useLocalDpi xmlns:a14="http://schemas.microsoft.com/office/drawing/2010/main" val="0"/>
              </a:ext>
            </a:extLst>
          </a:blip>
          <a:srcRect t="-106" b="-1383"/>
          <a:stretch/>
        </p:blipFill>
        <p:spPr bwMode="auto">
          <a:xfrm>
            <a:off x="173736" y="1779589"/>
            <a:ext cx="8814104" cy="335937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p:nvPr>
        </p:nvSpPr>
        <p:spPr>
          <a:xfrm>
            <a:off x="124862" y="5239656"/>
            <a:ext cx="8001001" cy="596286"/>
          </a:xfrm>
        </p:spPr>
        <p:txBody>
          <a:bodyPr/>
          <a:lstStyle/>
          <a:p>
            <a:r>
              <a:rPr lang="en-US" dirty="0" smtClean="0"/>
              <a:t>February 2014</a:t>
            </a:r>
            <a:endParaRPr lang="en-IN" dirty="0"/>
          </a:p>
        </p:txBody>
      </p:sp>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hangingPunct="0"/>
            <a:r>
              <a:rPr lang="en-US" sz="1100" b="0" dirty="0">
                <a:solidFill>
                  <a:schemeClr val="tx1">
                    <a:lumMod val="75000"/>
                    <a:lumOff val="25000"/>
                  </a:schemeClr>
                </a:solidFill>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b="0" dirty="0">
              <a:solidFill>
                <a:schemeClr val="tx1">
                  <a:lumMod val="75000"/>
                  <a:lumOff val="25000"/>
                </a:schemeClr>
              </a:solidFill>
            </a:endParaRPr>
          </a:p>
        </p:txBody>
      </p:sp>
      <p:sp>
        <p:nvSpPr>
          <p:cNvPr id="12" name="Rectangle 11"/>
          <p:cNvSpPr/>
          <p:nvPr/>
        </p:nvSpPr>
        <p:spPr>
          <a:xfrm flipH="1">
            <a:off x="178674" y="3572324"/>
            <a:ext cx="5612526" cy="1247499"/>
          </a:xfrm>
          <a:prstGeom prst="rect">
            <a:avLst/>
          </a:prstGeom>
          <a:solidFill>
            <a:srgbClr val="376092">
              <a:alpha val="80000"/>
            </a:srgb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dirty="0" err="1" smtClean="0">
                <a:solidFill>
                  <a:schemeClr val="bg1"/>
                </a:solidFill>
                <a:ea typeface="Segoe UI" pitchFamily="34" charset="0"/>
                <a:cs typeface="Segoe UI" pitchFamily="34" charset="0"/>
              </a:rPr>
              <a:t>SmartArch</a:t>
            </a:r>
            <a:r>
              <a:rPr lang="en-US" sz="3200" dirty="0" smtClean="0">
                <a:solidFill>
                  <a:schemeClr val="bg1"/>
                </a:solidFill>
                <a:ea typeface="Segoe UI" pitchFamily="34" charset="0"/>
                <a:cs typeface="Segoe UI" pitchFamily="34" charset="0"/>
              </a:rPr>
              <a:t>: Being </a:t>
            </a:r>
            <a:r>
              <a:rPr lang="en-US" sz="3200" dirty="0">
                <a:solidFill>
                  <a:schemeClr val="bg1"/>
                </a:solidFill>
                <a:ea typeface="Segoe UI" pitchFamily="34" charset="0"/>
                <a:cs typeface="Segoe UI" pitchFamily="34" charset="0"/>
              </a:rPr>
              <a:t>A Successful </a:t>
            </a:r>
            <a:r>
              <a:rPr lang="en-US" sz="3200" smtClean="0">
                <a:solidFill>
                  <a:schemeClr val="bg1"/>
                </a:solidFill>
                <a:ea typeface="Segoe UI" pitchFamily="34" charset="0"/>
                <a:cs typeface="Segoe UI" pitchFamily="34" charset="0"/>
              </a:rPr>
              <a:t>Solution Architect at </a:t>
            </a:r>
            <a:r>
              <a:rPr lang="en-US" sz="3200" dirty="0" smtClean="0">
                <a:solidFill>
                  <a:schemeClr val="bg1"/>
                </a:solidFill>
                <a:ea typeface="Segoe UI" pitchFamily="34" charset="0"/>
                <a:cs typeface="Segoe UI" pitchFamily="34" charset="0"/>
              </a:rPr>
              <a:t>CitiusTech</a:t>
            </a:r>
            <a:endParaRPr lang="en-US" sz="3200" dirty="0">
              <a:solidFill>
                <a:schemeClr val="bg1"/>
              </a:solidFill>
              <a:ea typeface="Segoe UI" pitchFamily="34" charset="0"/>
              <a:cs typeface="Segoe UI" pitchFamily="34" charset="0"/>
            </a:endParaRPr>
          </a:p>
        </p:txBody>
      </p:sp>
      <p:sp>
        <p:nvSpPr>
          <p:cNvPr id="11" name="Rectangle 10"/>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4">
            <a:hlinkClick r:id="rId5"/>
          </p:cNvPr>
          <p:cNvSpPr>
            <a:spLocks noChangeArrowheads="1"/>
          </p:cNvSpPr>
          <p:nvPr/>
        </p:nvSpPr>
        <p:spPr bwMode="auto">
          <a:xfrm>
            <a:off x="304800" y="3413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0" name="Rectangle 19"/>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7938849" y="4617347"/>
            <a:ext cx="110642" cy="83127"/>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prstClr val="black"/>
              </a:solidFill>
            </a:endParaRPr>
          </a:p>
        </p:txBody>
      </p:sp>
      <p:sp>
        <p:nvSpPr>
          <p:cNvPr id="23" name="Rectangle 22"/>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24" name="Rectangle 23"/>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386703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274320" y="109728"/>
            <a:ext cx="8562480" cy="576000"/>
          </a:xfrm>
          <a:prstGeom prst="rect">
            <a:avLst/>
          </a:prstGeom>
        </p:spPr>
        <p:txBody>
          <a:bodyPr/>
          <a:lst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a:lstStyle>
          <a:p>
            <a:r>
              <a:rPr lang="en-IN" sz="2600" dirty="0" smtClean="0">
                <a:solidFill>
                  <a:prstClr val="black">
                    <a:lumMod val="75000"/>
                    <a:lumOff val="25000"/>
                  </a:prstClr>
                </a:solidFill>
              </a:rPr>
              <a:t>Client Management: Delivery Focus (1/6)</a:t>
            </a:r>
            <a:endParaRPr lang="en-IN" sz="2600" dirty="0">
              <a:solidFill>
                <a:prstClr val="black">
                  <a:lumMod val="75000"/>
                  <a:lumOff val="25000"/>
                </a:prstClr>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668884250"/>
              </p:ext>
            </p:extLst>
          </p:nvPr>
        </p:nvGraphicFramePr>
        <p:xfrm>
          <a:off x="374216" y="882961"/>
          <a:ext cx="8396516" cy="5445414"/>
        </p:xfrm>
        <a:graphic>
          <a:graphicData uri="http://schemas.openxmlformats.org/drawingml/2006/table">
            <a:tbl>
              <a:tblPr firstRow="1" bandRow="1">
                <a:tableStyleId>{5C22544A-7EE6-4342-B048-85BDC9FD1C3A}</a:tableStyleId>
              </a:tblPr>
              <a:tblGrid>
                <a:gridCol w="1752600"/>
                <a:gridCol w="2445658"/>
                <a:gridCol w="2099129"/>
                <a:gridCol w="2099129"/>
              </a:tblGrid>
              <a:tr h="326020">
                <a:tc>
                  <a:txBody>
                    <a:bodyPr/>
                    <a:lstStyle/>
                    <a:p>
                      <a:r>
                        <a:rPr lang="en-IN" sz="1600" dirty="0" smtClean="0"/>
                        <a:t>Area</a:t>
                      </a:r>
                    </a:p>
                  </a:txBody>
                  <a:tcPr>
                    <a:solidFill>
                      <a:schemeClr val="accent1">
                        <a:lumMod val="75000"/>
                      </a:schemeClr>
                    </a:solidFill>
                  </a:tcPr>
                </a:tc>
                <a:tc>
                  <a:txBody>
                    <a:bodyPr/>
                    <a:lstStyle/>
                    <a:p>
                      <a:r>
                        <a:rPr lang="en-IN" sz="1600" dirty="0" smtClean="0"/>
                        <a:t>Coverage</a:t>
                      </a:r>
                    </a:p>
                  </a:txBody>
                  <a:tcPr>
                    <a:solidFill>
                      <a:schemeClr val="accent1">
                        <a:lumMod val="75000"/>
                      </a:schemeClr>
                    </a:solidFill>
                  </a:tcPr>
                </a:tc>
                <a:tc>
                  <a:txBody>
                    <a:bodyPr/>
                    <a:lstStyle/>
                    <a:p>
                      <a:r>
                        <a:rPr lang="en-IN" sz="1600" dirty="0" smtClean="0"/>
                        <a:t>Key Participants</a:t>
                      </a:r>
                    </a:p>
                  </a:txBody>
                  <a:tcPr>
                    <a:solidFill>
                      <a:schemeClr val="accent1">
                        <a:lumMod val="75000"/>
                      </a:schemeClr>
                    </a:solidFill>
                  </a:tcPr>
                </a:tc>
                <a:tc>
                  <a:txBody>
                    <a:bodyPr/>
                    <a:lstStyle/>
                    <a:p>
                      <a:r>
                        <a:rPr lang="en-IN" sz="1600" dirty="0" smtClean="0"/>
                        <a:t>Communication Tools</a:t>
                      </a:r>
                      <a:endParaRPr lang="en-IN" sz="1600" dirty="0"/>
                    </a:p>
                  </a:txBody>
                  <a:tcPr>
                    <a:solidFill>
                      <a:schemeClr val="accent1">
                        <a:lumMod val="75000"/>
                      </a:schemeClr>
                    </a:solidFill>
                  </a:tcPr>
                </a:tc>
              </a:tr>
              <a:tr h="85950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75000"/>
                              <a:lumOff val="25000"/>
                            </a:schemeClr>
                          </a:solidFill>
                          <a:latin typeface="+mn-lt"/>
                          <a:cs typeface="Arial" pitchFamily="34" charset="0"/>
                        </a:rPr>
                        <a:t>Project Kick-off</a:t>
                      </a:r>
                    </a:p>
                    <a:p>
                      <a:endParaRPr lang="en-IN" sz="1400" dirty="0">
                        <a:solidFill>
                          <a:schemeClr val="tx1">
                            <a:lumMod val="75000"/>
                            <a:lumOff val="25000"/>
                          </a:schemeClr>
                        </a:solidFill>
                      </a:endParaRPr>
                    </a:p>
                  </a:txBody>
                  <a:tcPr>
                    <a:solidFill>
                      <a:schemeClr val="bg1">
                        <a:lumMod val="95000"/>
                      </a:schemeClr>
                    </a:solidFill>
                  </a:tcPr>
                </a:tc>
                <a:tc>
                  <a:txBody>
                    <a:bodyPr/>
                    <a:lstStyle/>
                    <a:p>
                      <a:pPr marL="179388" indent="-179388" fontAlgn="base">
                        <a:spcBef>
                          <a:spcPct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Launch project</a:t>
                      </a:r>
                    </a:p>
                    <a:p>
                      <a:pPr marL="179388" indent="-179388" fontAlgn="base">
                        <a:spcBef>
                          <a:spcPct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Finalize key deliverable</a:t>
                      </a:r>
                    </a:p>
                    <a:p>
                      <a:pPr marL="179388" indent="-179388" fontAlgn="base">
                        <a:spcBef>
                          <a:spcPct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Finalize approach</a:t>
                      </a:r>
                    </a:p>
                  </a:txBody>
                  <a:tcPr>
                    <a:solidFill>
                      <a:schemeClr val="bg1">
                        <a:lumMod val="95000"/>
                      </a:schemeClr>
                    </a:solidFill>
                  </a:tcPr>
                </a:tc>
                <a:tc>
                  <a:txBody>
                    <a:bodyPr/>
                    <a:lstStyle/>
                    <a:p>
                      <a:r>
                        <a:rPr lang="en-IN" sz="1400" dirty="0" smtClean="0">
                          <a:solidFill>
                            <a:schemeClr val="tx1">
                              <a:lumMod val="75000"/>
                              <a:lumOff val="25000"/>
                            </a:schemeClr>
                          </a:solidFill>
                        </a:rPr>
                        <a:t>CT – TBD</a:t>
                      </a:r>
                    </a:p>
                    <a:p>
                      <a:endParaRPr lang="en-IN" sz="1400" dirty="0" smtClean="0">
                        <a:solidFill>
                          <a:schemeClr val="tx1">
                            <a:lumMod val="75000"/>
                            <a:lumOff val="25000"/>
                          </a:schemeClr>
                        </a:solidFill>
                      </a:endParaRPr>
                    </a:p>
                    <a:p>
                      <a:r>
                        <a:rPr lang="en-IN" sz="1400" dirty="0" smtClean="0">
                          <a:solidFill>
                            <a:schemeClr val="tx1">
                              <a:lumMod val="75000"/>
                              <a:lumOff val="25000"/>
                            </a:schemeClr>
                          </a:solidFill>
                        </a:rPr>
                        <a:t>Streamline Health team</a:t>
                      </a:r>
                      <a:endParaRPr lang="en-IN" sz="1400" dirty="0">
                        <a:solidFill>
                          <a:schemeClr val="tx1">
                            <a:lumMod val="75000"/>
                            <a:lumOff val="25000"/>
                          </a:schemeClr>
                        </a:solidFill>
                      </a:endParaRPr>
                    </a:p>
                  </a:txBody>
                  <a:tcPr>
                    <a:solidFill>
                      <a:schemeClr val="bg1">
                        <a:lumMod val="95000"/>
                      </a:schemeClr>
                    </a:solidFill>
                  </a:tcPr>
                </a:tc>
                <a:tc rowSpan="4">
                  <a:txBody>
                    <a:bodyPr/>
                    <a:lstStyle/>
                    <a:p>
                      <a:pPr marL="179388" indent="-179388" fontAlgn="base">
                        <a:spcBef>
                          <a:spcPts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Common knowledge repository for process assets, guidelines and reference implementations</a:t>
                      </a:r>
                    </a:p>
                    <a:p>
                      <a:pPr marL="179388" indent="-179388" fontAlgn="base">
                        <a:spcBef>
                          <a:spcPts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Threaded bulletin board for team interaction</a:t>
                      </a:r>
                    </a:p>
                    <a:p>
                      <a:pPr marL="179388" indent="-179388" fontAlgn="base">
                        <a:spcBef>
                          <a:spcPts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Telephone number / conferencing</a:t>
                      </a:r>
                    </a:p>
                    <a:p>
                      <a:pPr marL="179388" indent="-179388" fontAlgn="base">
                        <a:spcBef>
                          <a:spcPts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Project Lead – Blackberry email / phone access</a:t>
                      </a:r>
                    </a:p>
                    <a:p>
                      <a:pPr marL="179388" indent="-179388" fontAlgn="base">
                        <a:spcBef>
                          <a:spcPts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Secure email for all team members</a:t>
                      </a:r>
                    </a:p>
                    <a:p>
                      <a:pPr marL="179388" indent="-179388" fontAlgn="base">
                        <a:spcBef>
                          <a:spcPts val="0"/>
                        </a:spcBef>
                        <a:spcAft>
                          <a:spcPts val="600"/>
                        </a:spcAft>
                        <a:buFont typeface="Wingdings" pitchFamily="2" charset="2"/>
                        <a:buChar char="§"/>
                      </a:pPr>
                      <a:r>
                        <a:rPr lang="en-US" sz="1400" dirty="0" smtClean="0">
                          <a:solidFill>
                            <a:schemeClr val="tx1">
                              <a:lumMod val="75000"/>
                              <a:lumOff val="25000"/>
                            </a:schemeClr>
                          </a:solidFill>
                          <a:latin typeface="+mn-lt"/>
                          <a:cs typeface="Arial" pitchFamily="34" charset="0"/>
                        </a:rPr>
                        <a:t>In-person meeting at Streamline Health onsite</a:t>
                      </a:r>
                    </a:p>
                  </a:txBody>
                  <a:tcPr>
                    <a:solidFill>
                      <a:schemeClr val="bg1">
                        <a:lumMod val="95000"/>
                      </a:schemeClr>
                    </a:solidFill>
                  </a:tcPr>
                </a:tc>
              </a:tr>
              <a:tr h="10527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75000"/>
                              <a:lumOff val="25000"/>
                            </a:schemeClr>
                          </a:solidFill>
                          <a:latin typeface="+mn-lt"/>
                          <a:cs typeface="Arial" pitchFamily="34" charset="0"/>
                        </a:rPr>
                        <a:t>Daily call</a:t>
                      </a:r>
                      <a:br>
                        <a:rPr lang="en-US" sz="1400" dirty="0" smtClean="0">
                          <a:solidFill>
                            <a:schemeClr val="tx1">
                              <a:lumMod val="75000"/>
                              <a:lumOff val="25000"/>
                            </a:schemeClr>
                          </a:solidFill>
                          <a:latin typeface="+mn-lt"/>
                          <a:cs typeface="Arial" pitchFamily="34" charset="0"/>
                        </a:rPr>
                      </a:br>
                      <a:r>
                        <a:rPr lang="en-US" sz="1400" dirty="0" smtClean="0">
                          <a:solidFill>
                            <a:schemeClr val="tx1">
                              <a:lumMod val="75000"/>
                              <a:lumOff val="25000"/>
                            </a:schemeClr>
                          </a:solidFill>
                          <a:latin typeface="+mn-lt"/>
                          <a:cs typeface="Arial" pitchFamily="34" charset="0"/>
                        </a:rPr>
                        <a:t>(15-30 min.)</a:t>
                      </a:r>
                    </a:p>
                    <a:p>
                      <a:endParaRPr lang="en-IN" sz="1400" dirty="0">
                        <a:solidFill>
                          <a:schemeClr val="tx1">
                            <a:lumMod val="75000"/>
                            <a:lumOff val="25000"/>
                          </a:schemeClr>
                        </a:solidFill>
                      </a:endParaRPr>
                    </a:p>
                  </a:txBody>
                  <a:tcP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Wingdings" pitchFamily="2" charset="2"/>
                        <a:buNone/>
                        <a:tabLst/>
                        <a:defRPr/>
                      </a:pPr>
                      <a:r>
                        <a:rPr lang="en-US" sz="1400" dirty="0" smtClean="0">
                          <a:solidFill>
                            <a:schemeClr val="tx1">
                              <a:lumMod val="75000"/>
                              <a:lumOff val="25000"/>
                            </a:schemeClr>
                          </a:solidFill>
                          <a:latin typeface="+mn-lt"/>
                          <a:cs typeface="Arial" pitchFamily="34" charset="0"/>
                        </a:rPr>
                        <a:t>Daily Scrum updates - plan / activity review</a:t>
                      </a:r>
                    </a:p>
                    <a:p>
                      <a:pPr marL="285750" indent="-285750">
                        <a:buFont typeface="Wingdings" pitchFamily="2" charset="2"/>
                        <a:buChar char="§"/>
                      </a:pPr>
                      <a:endParaRPr lang="en-IN" sz="1400" dirty="0">
                        <a:solidFill>
                          <a:schemeClr val="tx1">
                            <a:lumMod val="75000"/>
                            <a:lumOff val="25000"/>
                          </a:schemeClr>
                        </a:solidFill>
                      </a:endParaRPr>
                    </a:p>
                  </a:txBody>
                  <a:tcPr>
                    <a:solidFill>
                      <a:schemeClr val="bg1">
                        <a:lumMod val="95000"/>
                      </a:schemeClr>
                    </a:solidFill>
                  </a:tcPr>
                </a:tc>
                <a:tc>
                  <a:txBody>
                    <a:bodyPr/>
                    <a:lstStyle/>
                    <a:p>
                      <a:pPr fontAlgn="base">
                        <a:spcBef>
                          <a:spcPct val="0"/>
                        </a:spcBef>
                        <a:spcAft>
                          <a:spcPct val="0"/>
                        </a:spcAft>
                      </a:pPr>
                      <a:r>
                        <a:rPr lang="en-US" sz="1400" dirty="0" smtClean="0">
                          <a:solidFill>
                            <a:schemeClr val="tx1">
                              <a:lumMod val="75000"/>
                              <a:lumOff val="25000"/>
                            </a:schemeClr>
                          </a:solidFill>
                          <a:latin typeface="+mn-lt"/>
                          <a:cs typeface="Arial" pitchFamily="34" charset="0"/>
                        </a:rPr>
                        <a:t>CT – Full team</a:t>
                      </a:r>
                    </a:p>
                    <a:p>
                      <a:pPr fontAlgn="base">
                        <a:spcBef>
                          <a:spcPct val="0"/>
                        </a:spcBef>
                        <a:spcAft>
                          <a:spcPct val="0"/>
                        </a:spcAft>
                      </a:pPr>
                      <a:endParaRPr lang="en-US" sz="1400" dirty="0" smtClean="0">
                        <a:solidFill>
                          <a:schemeClr val="tx1">
                            <a:lumMod val="75000"/>
                            <a:lumOff val="25000"/>
                          </a:schemeClr>
                        </a:solidFill>
                        <a:latin typeface="+mn-lt"/>
                        <a:cs typeface="Arial" pitchFamily="34" charset="0"/>
                      </a:endParaRPr>
                    </a:p>
                    <a:p>
                      <a:pPr fontAlgn="base">
                        <a:spcBef>
                          <a:spcPct val="0"/>
                        </a:spcBef>
                        <a:spcAft>
                          <a:spcPct val="0"/>
                        </a:spcAft>
                      </a:pPr>
                      <a:r>
                        <a:rPr lang="en-US" sz="1400" dirty="0" smtClean="0">
                          <a:solidFill>
                            <a:schemeClr val="tx1">
                              <a:lumMod val="75000"/>
                              <a:lumOff val="25000"/>
                            </a:schemeClr>
                          </a:solidFill>
                          <a:latin typeface="+mn-lt"/>
                          <a:cs typeface="Arial" pitchFamily="34" charset="0"/>
                        </a:rPr>
                        <a:t>Streamline Health - Project Manager</a:t>
                      </a:r>
                      <a:endParaRPr lang="en-IN" sz="1400" dirty="0">
                        <a:solidFill>
                          <a:schemeClr val="tx1">
                            <a:lumMod val="75000"/>
                            <a:lumOff val="25000"/>
                          </a:schemeClr>
                        </a:solidFill>
                      </a:endParaRPr>
                    </a:p>
                  </a:txBody>
                  <a:tcPr>
                    <a:solidFill>
                      <a:schemeClr val="bg1">
                        <a:lumMod val="95000"/>
                      </a:schemeClr>
                    </a:solidFill>
                  </a:tcPr>
                </a:tc>
                <a:tc vMerge="1">
                  <a:txBody>
                    <a:bodyPr/>
                    <a:lstStyle/>
                    <a:p>
                      <a:endParaRPr lang="en-IN" dirty="0"/>
                    </a:p>
                  </a:txBody>
                  <a:tcPr/>
                </a:tc>
              </a:tr>
              <a:tr h="16300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75000"/>
                              <a:lumOff val="25000"/>
                            </a:schemeClr>
                          </a:solidFill>
                          <a:latin typeface="+mn-lt"/>
                          <a:cs typeface="Arial" pitchFamily="34" charset="0"/>
                        </a:rPr>
                        <a:t>Weekly - Project Management</a:t>
                      </a:r>
                      <a:r>
                        <a:rPr lang="en-US" sz="1400" i="1" dirty="0" smtClean="0">
                          <a:solidFill>
                            <a:schemeClr val="tx1">
                              <a:lumMod val="75000"/>
                              <a:lumOff val="25000"/>
                            </a:schemeClr>
                          </a:solidFill>
                          <a:latin typeface="+mn-lt"/>
                          <a:cs typeface="Arial" charset="0"/>
                        </a:rPr>
                        <a:t> </a:t>
                      </a:r>
                    </a:p>
                    <a:p>
                      <a:endParaRPr lang="en-IN" sz="1400" dirty="0">
                        <a:solidFill>
                          <a:schemeClr val="tx1">
                            <a:lumMod val="75000"/>
                            <a:lumOff val="25000"/>
                          </a:schemeClr>
                        </a:solidFill>
                      </a:endParaRPr>
                    </a:p>
                  </a:txBody>
                  <a:tcPr>
                    <a:solidFill>
                      <a:schemeClr val="bg1">
                        <a:lumMod val="95000"/>
                      </a:schemeClr>
                    </a:solidFill>
                  </a:tcPr>
                </a:tc>
                <a:tc>
                  <a:txBody>
                    <a:bodyPr/>
                    <a:lstStyle/>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Weekly Dashboard</a:t>
                      </a:r>
                    </a:p>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Task completion</a:t>
                      </a:r>
                    </a:p>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Deliverable Quality</a:t>
                      </a:r>
                    </a:p>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Issue Management and resolution</a:t>
                      </a:r>
                    </a:p>
                    <a:p>
                      <a:pPr marL="285750" indent="-285750">
                        <a:buFont typeface="Wingdings" pitchFamily="2" charset="2"/>
                        <a:buChar char="§"/>
                      </a:pPr>
                      <a:endParaRPr lang="en-IN" sz="1400" dirty="0">
                        <a:solidFill>
                          <a:schemeClr val="tx1">
                            <a:lumMod val="75000"/>
                            <a:lumOff val="25000"/>
                          </a:schemeClr>
                        </a:solidFill>
                      </a:endParaRPr>
                    </a:p>
                  </a:txBody>
                  <a:tcPr>
                    <a:solidFill>
                      <a:schemeClr val="bg1">
                        <a:lumMod val="95000"/>
                      </a:schemeClr>
                    </a:solidFill>
                  </a:tcPr>
                </a:tc>
                <a:tc>
                  <a:txBody>
                    <a:bodyPr/>
                    <a:lstStyle/>
                    <a:p>
                      <a:pPr fontAlgn="base">
                        <a:spcBef>
                          <a:spcPct val="20000"/>
                        </a:spcBef>
                        <a:spcAft>
                          <a:spcPct val="0"/>
                        </a:spcAft>
                      </a:pPr>
                      <a:r>
                        <a:rPr lang="en-US" sz="1400" dirty="0" smtClean="0">
                          <a:solidFill>
                            <a:schemeClr val="tx1">
                              <a:lumMod val="75000"/>
                              <a:lumOff val="25000"/>
                            </a:schemeClr>
                          </a:solidFill>
                          <a:latin typeface="+mn-lt"/>
                          <a:cs typeface="Arial" pitchFamily="34" charset="0"/>
                        </a:rPr>
                        <a:t>CT – Project Lead</a:t>
                      </a:r>
                    </a:p>
                    <a:p>
                      <a:pPr fontAlgn="base">
                        <a:spcBef>
                          <a:spcPct val="20000"/>
                        </a:spcBef>
                        <a:spcAft>
                          <a:spcPct val="0"/>
                        </a:spcAft>
                      </a:pPr>
                      <a:endParaRPr lang="en-US" sz="1400" dirty="0" smtClean="0">
                        <a:solidFill>
                          <a:schemeClr val="tx1">
                            <a:lumMod val="75000"/>
                            <a:lumOff val="25000"/>
                          </a:schemeClr>
                        </a:solidFill>
                        <a:latin typeface="+mn-lt"/>
                        <a:cs typeface="Arial" charset="0"/>
                      </a:endParaRPr>
                    </a:p>
                    <a:p>
                      <a:pPr fontAlgn="base">
                        <a:spcBef>
                          <a:spcPct val="20000"/>
                        </a:spcBef>
                        <a:spcAft>
                          <a:spcPct val="0"/>
                        </a:spcAft>
                      </a:pPr>
                      <a:r>
                        <a:rPr lang="en-US" sz="1400" dirty="0" smtClean="0">
                          <a:solidFill>
                            <a:schemeClr val="tx1">
                              <a:lumMod val="75000"/>
                              <a:lumOff val="25000"/>
                            </a:schemeClr>
                          </a:solidFill>
                          <a:latin typeface="+mn-lt"/>
                          <a:cs typeface="Arial" pitchFamily="34" charset="0"/>
                        </a:rPr>
                        <a:t>Streamline Health -</a:t>
                      </a:r>
                      <a:r>
                        <a:rPr lang="en-US" sz="1400" dirty="0" smtClean="0">
                          <a:solidFill>
                            <a:schemeClr val="tx1">
                              <a:lumMod val="75000"/>
                              <a:lumOff val="25000"/>
                            </a:schemeClr>
                          </a:solidFill>
                          <a:latin typeface="+mn-lt"/>
                          <a:cs typeface="Arial" charset="0"/>
                        </a:rPr>
                        <a:t> Project Manager</a:t>
                      </a:r>
                      <a:endParaRPr lang="en-IN" sz="1400" dirty="0">
                        <a:solidFill>
                          <a:schemeClr val="tx1">
                            <a:lumMod val="75000"/>
                            <a:lumOff val="25000"/>
                          </a:schemeClr>
                        </a:solidFill>
                      </a:endParaRPr>
                    </a:p>
                  </a:txBody>
                  <a:tcPr>
                    <a:solidFill>
                      <a:schemeClr val="bg1">
                        <a:lumMod val="95000"/>
                      </a:schemeClr>
                    </a:solidFill>
                  </a:tcPr>
                </a:tc>
                <a:tc vMerge="1">
                  <a:txBody>
                    <a:bodyPr/>
                    <a:lstStyle/>
                    <a:p>
                      <a:endParaRPr lang="en-IN" dirty="0"/>
                    </a:p>
                  </a:txBody>
                  <a:tcPr/>
                </a:tc>
              </a:tr>
              <a:tr h="14970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lumMod val="75000"/>
                              <a:lumOff val="25000"/>
                            </a:schemeClr>
                          </a:solidFill>
                          <a:latin typeface="+mn-lt"/>
                          <a:cs typeface="Arial" pitchFamily="34" charset="0"/>
                        </a:rPr>
                        <a:t>Monthly  / Quarterly  - Relationship Management Review</a:t>
                      </a:r>
                    </a:p>
                  </a:txBody>
                  <a:tcPr>
                    <a:solidFill>
                      <a:schemeClr val="bg1">
                        <a:lumMod val="95000"/>
                      </a:schemeClr>
                    </a:solidFill>
                  </a:tcPr>
                </a:tc>
                <a:tc>
                  <a:txBody>
                    <a:bodyPr/>
                    <a:lstStyle/>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Monthly Progress </a:t>
                      </a:r>
                    </a:p>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Plan v/s actual Reports: Resources, Schedule</a:t>
                      </a:r>
                    </a:p>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Project scope changes</a:t>
                      </a:r>
                    </a:p>
                    <a:p>
                      <a:pPr marL="179388" indent="-179388" algn="l" defTabSz="914400" rtl="0" eaLnBrk="1" fontAlgn="base" latinLnBrk="0" hangingPunct="1">
                        <a:spcBef>
                          <a:spcPct val="0"/>
                        </a:spcBef>
                        <a:spcAft>
                          <a:spcPts val="600"/>
                        </a:spcAft>
                        <a:buFont typeface="Wingdings" pitchFamily="2" charset="2"/>
                        <a:buChar char="§"/>
                      </a:pPr>
                      <a:r>
                        <a:rPr lang="en-US" sz="1400" kern="1200" dirty="0" smtClean="0">
                          <a:solidFill>
                            <a:schemeClr val="tx1">
                              <a:lumMod val="75000"/>
                              <a:lumOff val="25000"/>
                            </a:schemeClr>
                          </a:solidFill>
                          <a:latin typeface="+mn-lt"/>
                          <a:ea typeface="+mn-ea"/>
                          <a:cs typeface="Arial" pitchFamily="34" charset="0"/>
                        </a:rPr>
                        <a:t>Overall project feedback</a:t>
                      </a:r>
                      <a:endParaRPr lang="en-IN" sz="1400" kern="1200" dirty="0">
                        <a:solidFill>
                          <a:schemeClr val="tx1">
                            <a:lumMod val="75000"/>
                            <a:lumOff val="25000"/>
                          </a:schemeClr>
                        </a:solidFill>
                        <a:latin typeface="+mn-lt"/>
                        <a:ea typeface="+mn-ea"/>
                        <a:cs typeface="Arial" pitchFamily="34" charset="0"/>
                      </a:endParaRPr>
                    </a:p>
                  </a:txBody>
                  <a:tcPr>
                    <a:solidFill>
                      <a:schemeClr val="bg1">
                        <a:lumMod val="95000"/>
                      </a:schemeClr>
                    </a:solidFill>
                  </a:tcPr>
                </a:tc>
                <a:tc>
                  <a:txBody>
                    <a:bodyPr/>
                    <a:lstStyle/>
                    <a:p>
                      <a:pPr fontAlgn="base">
                        <a:spcBef>
                          <a:spcPct val="20000"/>
                        </a:spcBef>
                        <a:spcAft>
                          <a:spcPct val="0"/>
                        </a:spcAft>
                      </a:pPr>
                      <a:r>
                        <a:rPr lang="en-US" sz="1400" dirty="0" smtClean="0">
                          <a:solidFill>
                            <a:schemeClr val="tx1">
                              <a:lumMod val="75000"/>
                              <a:lumOff val="25000"/>
                            </a:schemeClr>
                          </a:solidFill>
                          <a:latin typeface="+mn-lt"/>
                          <a:cs typeface="Arial" pitchFamily="34" charset="0"/>
                        </a:rPr>
                        <a:t>CT – Project Lead, SVP - Technology, CEO (as needed)</a:t>
                      </a:r>
                    </a:p>
                    <a:p>
                      <a:pPr fontAlgn="base">
                        <a:spcBef>
                          <a:spcPct val="20000"/>
                        </a:spcBef>
                        <a:spcAft>
                          <a:spcPct val="0"/>
                        </a:spcAft>
                      </a:pPr>
                      <a:endParaRPr lang="en-US" sz="1400" dirty="0" smtClean="0">
                        <a:solidFill>
                          <a:schemeClr val="tx1">
                            <a:lumMod val="75000"/>
                            <a:lumOff val="25000"/>
                          </a:schemeClr>
                        </a:solidFill>
                        <a:latin typeface="+mn-lt"/>
                        <a:cs typeface="Arial" pitchFamily="34" charset="0"/>
                      </a:endParaRPr>
                    </a:p>
                    <a:p>
                      <a:pPr fontAlgn="base">
                        <a:spcBef>
                          <a:spcPct val="20000"/>
                        </a:spcBef>
                        <a:spcAft>
                          <a:spcPct val="0"/>
                        </a:spcAft>
                      </a:pPr>
                      <a:r>
                        <a:rPr lang="en-US" sz="1400" dirty="0" smtClean="0">
                          <a:solidFill>
                            <a:schemeClr val="tx1">
                              <a:lumMod val="75000"/>
                              <a:lumOff val="25000"/>
                            </a:schemeClr>
                          </a:solidFill>
                          <a:latin typeface="+mn-lt"/>
                          <a:cs typeface="Arial" pitchFamily="34" charset="0"/>
                        </a:rPr>
                        <a:t>Streamline Health </a:t>
                      </a:r>
                      <a:r>
                        <a:rPr lang="en-US" sz="1400" dirty="0" smtClean="0">
                          <a:solidFill>
                            <a:schemeClr val="tx1">
                              <a:lumMod val="75000"/>
                              <a:lumOff val="25000"/>
                            </a:schemeClr>
                          </a:solidFill>
                          <a:latin typeface="+mn-lt"/>
                          <a:cs typeface="Arial" charset="0"/>
                        </a:rPr>
                        <a:t>– TBD</a:t>
                      </a:r>
                      <a:endParaRPr lang="en-IN" sz="1400" dirty="0">
                        <a:solidFill>
                          <a:schemeClr val="tx1">
                            <a:lumMod val="75000"/>
                            <a:lumOff val="25000"/>
                          </a:schemeClr>
                        </a:solidFill>
                      </a:endParaRPr>
                    </a:p>
                  </a:txBody>
                  <a:tcPr>
                    <a:solidFill>
                      <a:schemeClr val="bg1">
                        <a:lumMod val="95000"/>
                      </a:schemeClr>
                    </a:solidFill>
                  </a:tcPr>
                </a:tc>
                <a:tc vMerge="1">
                  <a:txBody>
                    <a:bodyPr/>
                    <a:lstStyle/>
                    <a:p>
                      <a:endParaRPr lang="en-IN" dirty="0"/>
                    </a:p>
                  </a:txBody>
                  <a:tcPr/>
                </a:tc>
              </a:tr>
            </a:tbl>
          </a:graphicData>
        </a:graphic>
      </p:graphicFrame>
    </p:spTree>
    <p:extLst>
      <p:ext uri="{BB962C8B-B14F-4D97-AF65-F5344CB8AC3E}">
        <p14:creationId xmlns:p14="http://schemas.microsoft.com/office/powerpoint/2010/main" val="1656434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85670671"/>
              </p:ext>
            </p:extLst>
          </p:nvPr>
        </p:nvGraphicFramePr>
        <p:xfrm>
          <a:off x="457200" y="990600"/>
          <a:ext cx="8229600" cy="4734560"/>
        </p:xfrm>
        <a:graphic>
          <a:graphicData uri="http://schemas.openxmlformats.org/drawingml/2006/table">
            <a:tbl>
              <a:tblPr firstRow="1" bandRow="1">
                <a:tableStyleId>{2D5ABB26-0587-4C30-8999-92F81FD0307C}</a:tableStyleId>
              </a:tblPr>
              <a:tblGrid>
                <a:gridCol w="2743200"/>
                <a:gridCol w="2743200"/>
                <a:gridCol w="2743200"/>
              </a:tblGrid>
              <a:tr h="370840">
                <a:tc gridSpan="3">
                  <a:txBody>
                    <a:bodyPr/>
                    <a:lstStyle/>
                    <a:p>
                      <a:r>
                        <a:rPr lang="en-US" b="1" dirty="0" smtClean="0">
                          <a:solidFill>
                            <a:schemeClr val="accent1">
                              <a:lumMod val="75000"/>
                            </a:schemeClr>
                          </a:solidFill>
                        </a:rPr>
                        <a:t>Project Kick-off</a:t>
                      </a:r>
                      <a:endParaRPr lang="en-US" b="1" dirty="0">
                        <a:solidFill>
                          <a:schemeClr val="accent1">
                            <a:lumMod val="7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r>
              <a:tr h="370840">
                <a:tc>
                  <a:txBody>
                    <a:bodyPr/>
                    <a:lstStyle/>
                    <a:p>
                      <a:r>
                        <a:rPr lang="en-US" b="1" dirty="0" smtClean="0">
                          <a:solidFill>
                            <a:schemeClr val="bg1"/>
                          </a:solidFill>
                        </a:rPr>
                        <a:t>When</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Why</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Guidelines</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r>
              <a:tr h="370840">
                <a:tc>
                  <a:txBody>
                    <a:bodyPr/>
                    <a:lstStyle/>
                    <a:p>
                      <a:r>
                        <a:rPr lang="en-US" sz="1600" dirty="0" smtClean="0">
                          <a:solidFill>
                            <a:schemeClr val="tx1">
                              <a:lumMod val="75000"/>
                              <a:lumOff val="25000"/>
                            </a:schemeClr>
                          </a:solidFill>
                        </a:rPr>
                        <a:t>Starting relationship</a:t>
                      </a:r>
                      <a:r>
                        <a:rPr lang="en-US" sz="1600" baseline="0" dirty="0" smtClean="0">
                          <a:solidFill>
                            <a:schemeClr val="tx1">
                              <a:lumMod val="75000"/>
                              <a:lumOff val="25000"/>
                            </a:schemeClr>
                          </a:solidFill>
                        </a:rPr>
                        <a:t> with new customers</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Starting new initiative with existing customer</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Starting new project for current initiative</a:t>
                      </a:r>
                    </a:p>
                    <a:p>
                      <a:endParaRPr lang="en-US" sz="1600" baseline="0" dirty="0" smtClean="0">
                        <a:solidFill>
                          <a:schemeClr val="tx1">
                            <a:lumMod val="75000"/>
                            <a:lumOff val="25000"/>
                          </a:schemeClr>
                        </a:solidFill>
                      </a:endParaRPr>
                    </a:p>
                    <a:p>
                      <a:endParaRPr lang="en-US" sz="1600" dirty="0" smtClean="0">
                        <a:solidFill>
                          <a:schemeClr val="tx1">
                            <a:lumMod val="75000"/>
                            <a:lumOff val="25000"/>
                          </a:schemeClr>
                        </a:solidFill>
                      </a:endParaRPr>
                    </a:p>
                    <a:p>
                      <a:endParaRPr lang="en-US"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dirty="0" smtClean="0">
                          <a:solidFill>
                            <a:schemeClr val="tx1">
                              <a:lumMod val="75000"/>
                              <a:lumOff val="25000"/>
                            </a:schemeClr>
                          </a:solidFill>
                        </a:rPr>
                        <a:t>Increase customer’s confidence in</a:t>
                      </a:r>
                      <a:r>
                        <a:rPr lang="en-US" sz="1600" baseline="0" dirty="0" smtClean="0">
                          <a:solidFill>
                            <a:schemeClr val="tx1">
                              <a:lumMod val="75000"/>
                              <a:lumOff val="25000"/>
                            </a:schemeClr>
                          </a:solidFill>
                        </a:rPr>
                        <a:t> our ability to execute</a:t>
                      </a:r>
                    </a:p>
                    <a:p>
                      <a:endParaRPr lang="en-US" sz="1600" baseline="0" dirty="0" smtClean="0">
                        <a:solidFill>
                          <a:schemeClr val="tx1">
                            <a:lumMod val="75000"/>
                            <a:lumOff val="25000"/>
                          </a:schemeClr>
                        </a:solidFill>
                      </a:endParaRPr>
                    </a:p>
                    <a:p>
                      <a:r>
                        <a:rPr lang="en-US" sz="1600" dirty="0" smtClean="0">
                          <a:solidFill>
                            <a:schemeClr val="tx1">
                              <a:lumMod val="75000"/>
                              <a:lumOff val="25000"/>
                            </a:schemeClr>
                          </a:solidFill>
                        </a:rPr>
                        <a:t>Set expectations – timelines, roles &amp; responsibilities, dependencies</a:t>
                      </a:r>
                    </a:p>
                    <a:p>
                      <a:endParaRPr lang="en-US" sz="1600" dirty="0" smtClean="0">
                        <a:solidFill>
                          <a:schemeClr val="tx1">
                            <a:lumMod val="75000"/>
                            <a:lumOff val="25000"/>
                          </a:schemeClr>
                        </a:solidFill>
                      </a:endParaRPr>
                    </a:p>
                    <a:p>
                      <a:r>
                        <a:rPr lang="en-US" sz="1600" dirty="0" smtClean="0">
                          <a:solidFill>
                            <a:schemeClr val="tx1">
                              <a:lumMod val="75000"/>
                              <a:lumOff val="25000"/>
                            </a:schemeClr>
                          </a:solidFill>
                        </a:rPr>
                        <a:t>Communicate Short-term plan</a:t>
                      </a:r>
                      <a:r>
                        <a:rPr lang="en-US" sz="1600" baseline="0" dirty="0" smtClean="0">
                          <a:solidFill>
                            <a:schemeClr val="tx1">
                              <a:lumMod val="75000"/>
                              <a:lumOff val="25000"/>
                            </a:schemeClr>
                          </a:solidFill>
                        </a:rPr>
                        <a:t> and Immediate Needs to get off to a strong start</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Ensure that we have “APPLIED” ourselves so that we are set-up for success </a:t>
                      </a:r>
                    </a:p>
                    <a:p>
                      <a:endParaRPr lang="en-US" sz="1600" b="0" baseline="0" dirty="0" smtClean="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dirty="0" smtClean="0">
                          <a:solidFill>
                            <a:schemeClr val="tx1">
                              <a:lumMod val="75000"/>
                              <a:lumOff val="25000"/>
                            </a:schemeClr>
                          </a:solidFill>
                        </a:rPr>
                        <a:t>Establish</a:t>
                      </a:r>
                      <a:r>
                        <a:rPr lang="en-US" sz="1600" baseline="0" dirty="0" smtClean="0">
                          <a:solidFill>
                            <a:schemeClr val="tx1">
                              <a:lumMod val="75000"/>
                              <a:lumOff val="25000"/>
                            </a:schemeClr>
                          </a:solidFill>
                        </a:rPr>
                        <a:t> credibility – to ensure you are heard</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Prepare well – to understand client and project context</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Be real – in preparing the plan</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Seek help – for areas where you are not confident</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Be prescriptive – in defining short-term plan </a:t>
                      </a:r>
                    </a:p>
                    <a:p>
                      <a:endParaRPr lang="en-US" sz="1600" baseline="0" dirty="0" smtClean="0">
                        <a:solidFill>
                          <a:schemeClr val="tx1">
                            <a:lumMod val="75000"/>
                            <a:lumOff val="25000"/>
                          </a:schemeClr>
                        </a:solidFill>
                      </a:endParaRPr>
                    </a:p>
                    <a:p>
                      <a:endParaRPr lang="en-US" sz="1600" baseline="0" dirty="0" smtClean="0">
                        <a:solidFill>
                          <a:schemeClr val="tx1">
                            <a:lumMod val="75000"/>
                            <a:lumOff val="25000"/>
                          </a:schemeClr>
                        </a:solidFill>
                      </a:endParaRPr>
                    </a:p>
                    <a:p>
                      <a:endParaRPr lang="en-US" sz="1600"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bl>
          </a:graphicData>
        </a:graphic>
      </p:graphicFrame>
      <p:sp>
        <p:nvSpPr>
          <p:cNvPr id="6" name="Title 1"/>
          <p:cNvSpPr txBox="1">
            <a:spLocks/>
          </p:cNvSpPr>
          <p:nvPr/>
        </p:nvSpPr>
        <p:spPr>
          <a:xfrm>
            <a:off x="274320" y="109728"/>
            <a:ext cx="8562480" cy="576000"/>
          </a:xfrm>
          <a:prstGeom prst="rect">
            <a:avLst/>
          </a:prstGeom>
        </p:spPr>
        <p:txBody>
          <a:bodyPr/>
          <a:lst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a:lstStyle>
          <a:p>
            <a:r>
              <a:rPr lang="en-IN" sz="2600" dirty="0">
                <a:solidFill>
                  <a:prstClr val="black">
                    <a:lumMod val="75000"/>
                    <a:lumOff val="25000"/>
                  </a:prstClr>
                </a:solidFill>
              </a:rPr>
              <a:t>Client Management: Delivery Focus </a:t>
            </a:r>
            <a:r>
              <a:rPr lang="en-IN" sz="2600" dirty="0" smtClean="0">
                <a:solidFill>
                  <a:prstClr val="black">
                    <a:lumMod val="75000"/>
                    <a:lumOff val="25000"/>
                  </a:prstClr>
                </a:solidFill>
              </a:rPr>
              <a:t>(2/6</a:t>
            </a:r>
            <a:r>
              <a:rPr lang="en-IN" sz="2600" dirty="0">
                <a:solidFill>
                  <a:prstClr val="black">
                    <a:lumMod val="75000"/>
                    <a:lumOff val="25000"/>
                  </a:prstClr>
                </a:solidFill>
              </a:rPr>
              <a:t>)</a:t>
            </a:r>
          </a:p>
        </p:txBody>
      </p:sp>
    </p:spTree>
    <p:extLst>
      <p:ext uri="{BB962C8B-B14F-4D97-AF65-F5344CB8AC3E}">
        <p14:creationId xmlns:p14="http://schemas.microsoft.com/office/powerpoint/2010/main" val="118938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61247192"/>
              </p:ext>
            </p:extLst>
          </p:nvPr>
        </p:nvGraphicFramePr>
        <p:xfrm>
          <a:off x="457200" y="990600"/>
          <a:ext cx="8229600" cy="4521200"/>
        </p:xfrm>
        <a:graphic>
          <a:graphicData uri="http://schemas.openxmlformats.org/drawingml/2006/table">
            <a:tbl>
              <a:tblPr firstRow="1" bandRow="1">
                <a:tableStyleId>{2D5ABB26-0587-4C30-8999-92F81FD0307C}</a:tableStyleId>
              </a:tblPr>
              <a:tblGrid>
                <a:gridCol w="2743200"/>
                <a:gridCol w="2743200"/>
                <a:gridCol w="2743200"/>
              </a:tblGrid>
              <a:tr h="370840">
                <a:tc gridSpan="3">
                  <a:txBody>
                    <a:bodyPr/>
                    <a:lstStyle/>
                    <a:p>
                      <a:r>
                        <a:rPr lang="en-US" b="1" dirty="0" smtClean="0">
                          <a:solidFill>
                            <a:schemeClr val="accent1">
                              <a:lumMod val="75000"/>
                            </a:schemeClr>
                          </a:solidFill>
                        </a:rPr>
                        <a:t>Daily Call</a:t>
                      </a:r>
                      <a:endParaRPr lang="en-US" b="1" dirty="0">
                        <a:solidFill>
                          <a:schemeClr val="accent1">
                            <a:lumMod val="7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r>
              <a:tr h="370840">
                <a:tc>
                  <a:txBody>
                    <a:bodyPr/>
                    <a:lstStyle/>
                    <a:p>
                      <a:r>
                        <a:rPr lang="en-US" b="1" dirty="0" smtClean="0">
                          <a:solidFill>
                            <a:schemeClr val="bg1"/>
                          </a:solidFill>
                        </a:rPr>
                        <a:t>When</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Why</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Guidelines</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r>
              <a:tr h="370840">
                <a:tc>
                  <a:txBody>
                    <a:bodyPr/>
                    <a:lstStyle/>
                    <a:p>
                      <a:r>
                        <a:rPr lang="en-US" sz="1600" baseline="0" dirty="0" smtClean="0">
                          <a:solidFill>
                            <a:schemeClr val="tx1">
                              <a:lumMod val="75000"/>
                              <a:lumOff val="25000"/>
                            </a:schemeClr>
                          </a:solidFill>
                        </a:rPr>
                        <a:t>If client insists </a:t>
                      </a:r>
                      <a:r>
                        <a:rPr lang="en-US" sz="1600" baseline="0" dirty="0" smtClean="0">
                          <a:solidFill>
                            <a:schemeClr val="tx1">
                              <a:lumMod val="75000"/>
                              <a:lumOff val="25000"/>
                            </a:schemeClr>
                          </a:solidFill>
                          <a:sym typeface="Wingdings"/>
                        </a:rPr>
                        <a:t></a:t>
                      </a:r>
                      <a:endParaRPr lang="en-US" sz="1600" baseline="0" dirty="0" smtClean="0">
                        <a:solidFill>
                          <a:schemeClr val="tx1">
                            <a:lumMod val="75000"/>
                            <a:lumOff val="25000"/>
                          </a:schemeClr>
                        </a:solidFill>
                      </a:endParaRP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New project/ initiative</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When you are reaching critical milestones</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When email/ messenger is not working</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When you pick-up “dis-satisfaction” in customer’s “tone”</a:t>
                      </a:r>
                    </a:p>
                    <a:p>
                      <a:endParaRPr lang="en-US" sz="1600" dirty="0" smtClean="0">
                        <a:solidFill>
                          <a:schemeClr val="tx1">
                            <a:lumMod val="75000"/>
                            <a:lumOff val="25000"/>
                          </a:schemeClr>
                        </a:solidFill>
                      </a:endParaRPr>
                    </a:p>
                    <a:p>
                      <a:endParaRPr lang="en-US"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b="0" baseline="0" dirty="0" smtClean="0">
                          <a:solidFill>
                            <a:schemeClr val="tx1">
                              <a:lumMod val="75000"/>
                              <a:lumOff val="25000"/>
                            </a:schemeClr>
                          </a:solidFill>
                        </a:rPr>
                        <a:t>Ensure dramatic in increase in communication during critical phases of the project</a:t>
                      </a:r>
                    </a:p>
                    <a:p>
                      <a:endParaRPr lang="en-US" sz="1600" b="0" baseline="0" dirty="0" smtClean="0">
                        <a:solidFill>
                          <a:schemeClr val="tx1">
                            <a:lumMod val="75000"/>
                            <a:lumOff val="25000"/>
                          </a:schemeClr>
                        </a:solidFill>
                      </a:endParaRPr>
                    </a:p>
                    <a:p>
                      <a:r>
                        <a:rPr lang="en-US" sz="1600" b="0" baseline="0" dirty="0" smtClean="0">
                          <a:solidFill>
                            <a:schemeClr val="tx1">
                              <a:lumMod val="75000"/>
                              <a:lumOff val="25000"/>
                            </a:schemeClr>
                          </a:solidFill>
                        </a:rPr>
                        <a:t>To stop playing tennis and start playing football</a:t>
                      </a:r>
                    </a:p>
                    <a:p>
                      <a:endParaRPr lang="en-US" sz="1600" b="0" baseline="0" dirty="0" smtClean="0">
                        <a:solidFill>
                          <a:schemeClr val="tx1">
                            <a:lumMod val="75000"/>
                            <a:lumOff val="25000"/>
                          </a:schemeClr>
                        </a:solidFill>
                      </a:endParaRPr>
                    </a:p>
                    <a:p>
                      <a:r>
                        <a:rPr lang="en-US" sz="1600" b="0" baseline="0" dirty="0" smtClean="0">
                          <a:solidFill>
                            <a:schemeClr val="tx1">
                              <a:lumMod val="75000"/>
                              <a:lumOff val="25000"/>
                            </a:schemeClr>
                          </a:solidFill>
                        </a:rPr>
                        <a:t>Resolve blocking issues</a:t>
                      </a:r>
                    </a:p>
                    <a:p>
                      <a:endParaRPr lang="en-US" sz="1600" b="0" baseline="0" dirty="0" smtClean="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IN" sz="1600" dirty="0" smtClean="0">
                          <a:solidFill>
                            <a:schemeClr val="tx1">
                              <a:lumMod val="75000"/>
                              <a:lumOff val="25000"/>
                            </a:schemeClr>
                          </a:solidFill>
                        </a:rPr>
                        <a:t>Prepare well – meet with the team at least an hour before the call</a:t>
                      </a:r>
                    </a:p>
                    <a:p>
                      <a:endParaRPr lang="en-IN" sz="1600" dirty="0" smtClean="0">
                        <a:solidFill>
                          <a:schemeClr val="tx1">
                            <a:lumMod val="75000"/>
                            <a:lumOff val="25000"/>
                          </a:schemeClr>
                        </a:solidFill>
                      </a:endParaRPr>
                    </a:p>
                    <a:p>
                      <a:r>
                        <a:rPr lang="en-IN" sz="1600" dirty="0" smtClean="0">
                          <a:solidFill>
                            <a:schemeClr val="tx1">
                              <a:lumMod val="75000"/>
                              <a:lumOff val="25000"/>
                            </a:schemeClr>
                          </a:solidFill>
                        </a:rPr>
                        <a:t>Summarize – take control by summarizing progress and items for discussions</a:t>
                      </a:r>
                    </a:p>
                    <a:p>
                      <a:endParaRPr lang="en-IN" sz="1600" dirty="0" smtClean="0">
                        <a:solidFill>
                          <a:schemeClr val="tx1">
                            <a:lumMod val="75000"/>
                            <a:lumOff val="25000"/>
                          </a:schemeClr>
                        </a:solidFill>
                      </a:endParaRPr>
                    </a:p>
                    <a:p>
                      <a:r>
                        <a:rPr lang="en-IN" sz="1600" dirty="0" smtClean="0">
                          <a:solidFill>
                            <a:schemeClr val="tx1">
                              <a:lumMod val="75000"/>
                              <a:lumOff val="25000"/>
                            </a:schemeClr>
                          </a:solidFill>
                        </a:rPr>
                        <a:t>Go through the list – quickly</a:t>
                      </a:r>
                    </a:p>
                    <a:p>
                      <a:endParaRPr lang="en-IN" sz="1600" dirty="0" smtClean="0">
                        <a:solidFill>
                          <a:schemeClr val="tx1">
                            <a:lumMod val="75000"/>
                            <a:lumOff val="25000"/>
                          </a:schemeClr>
                        </a:solidFill>
                      </a:endParaRPr>
                    </a:p>
                    <a:p>
                      <a:r>
                        <a:rPr lang="en-IN" sz="1600" dirty="0" smtClean="0">
                          <a:solidFill>
                            <a:schemeClr val="tx1">
                              <a:lumMod val="75000"/>
                              <a:lumOff val="25000"/>
                            </a:schemeClr>
                          </a:solidFill>
                        </a:rPr>
                        <a:t>Wrap-up early – with clear action items </a:t>
                      </a:r>
                      <a:endParaRPr lang="en-US" sz="1600" baseline="0" dirty="0" smtClean="0">
                        <a:solidFill>
                          <a:schemeClr val="tx1">
                            <a:lumMod val="75000"/>
                            <a:lumOff val="25000"/>
                          </a:schemeClr>
                        </a:solidFill>
                      </a:endParaRPr>
                    </a:p>
                    <a:p>
                      <a:endParaRPr lang="en-US" sz="1600" baseline="0" dirty="0" smtClean="0">
                        <a:solidFill>
                          <a:schemeClr val="tx1">
                            <a:lumMod val="75000"/>
                            <a:lumOff val="25000"/>
                          </a:schemeClr>
                        </a:solidFill>
                      </a:endParaRPr>
                    </a:p>
                    <a:p>
                      <a:endParaRPr lang="en-US" sz="1600"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bl>
          </a:graphicData>
        </a:graphic>
      </p:graphicFrame>
      <p:sp>
        <p:nvSpPr>
          <p:cNvPr id="6" name="Title 1"/>
          <p:cNvSpPr txBox="1">
            <a:spLocks/>
          </p:cNvSpPr>
          <p:nvPr/>
        </p:nvSpPr>
        <p:spPr>
          <a:xfrm>
            <a:off x="274320" y="109728"/>
            <a:ext cx="8562480" cy="576000"/>
          </a:xfrm>
          <a:prstGeom prst="rect">
            <a:avLst/>
          </a:prstGeom>
        </p:spPr>
        <p:txBody>
          <a:bodyPr/>
          <a:lst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a:lstStyle>
          <a:p>
            <a:r>
              <a:rPr lang="en-IN" sz="2600" dirty="0">
                <a:solidFill>
                  <a:prstClr val="black">
                    <a:lumMod val="75000"/>
                    <a:lumOff val="25000"/>
                  </a:prstClr>
                </a:solidFill>
              </a:rPr>
              <a:t>Client Management: Delivery Focus </a:t>
            </a:r>
            <a:r>
              <a:rPr lang="en-IN" sz="2600" dirty="0" smtClean="0">
                <a:solidFill>
                  <a:prstClr val="black">
                    <a:lumMod val="75000"/>
                    <a:lumOff val="25000"/>
                  </a:prstClr>
                </a:solidFill>
              </a:rPr>
              <a:t>(3/6</a:t>
            </a:r>
            <a:r>
              <a:rPr lang="en-IN" sz="2600" dirty="0">
                <a:solidFill>
                  <a:prstClr val="black">
                    <a:lumMod val="75000"/>
                    <a:lumOff val="25000"/>
                  </a:prstClr>
                </a:solidFill>
              </a:rPr>
              <a:t>)</a:t>
            </a:r>
          </a:p>
        </p:txBody>
      </p:sp>
      <p:sp>
        <p:nvSpPr>
          <p:cNvPr id="4" name="Footer Placeholder 3"/>
          <p:cNvSpPr txBox="1">
            <a:spLocks/>
          </p:cNvSpPr>
          <p:nvPr/>
        </p:nvSpPr>
        <p:spPr>
          <a:xfrm>
            <a:off x="3124200" y="6412622"/>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CT Internal</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78436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09122177"/>
              </p:ext>
            </p:extLst>
          </p:nvPr>
        </p:nvGraphicFramePr>
        <p:xfrm>
          <a:off x="457200" y="990600"/>
          <a:ext cx="8229600" cy="3759200"/>
        </p:xfrm>
        <a:graphic>
          <a:graphicData uri="http://schemas.openxmlformats.org/drawingml/2006/table">
            <a:tbl>
              <a:tblPr firstRow="1" bandRow="1">
                <a:tableStyleId>{2D5ABB26-0587-4C30-8999-92F81FD0307C}</a:tableStyleId>
              </a:tblPr>
              <a:tblGrid>
                <a:gridCol w="2743200"/>
                <a:gridCol w="2743200"/>
                <a:gridCol w="2743200"/>
              </a:tblGrid>
              <a:tr h="370840">
                <a:tc gridSpan="3">
                  <a:txBody>
                    <a:bodyPr/>
                    <a:lstStyle/>
                    <a:p>
                      <a:r>
                        <a:rPr lang="en-US" b="1" dirty="0" smtClean="0">
                          <a:solidFill>
                            <a:schemeClr val="accent1">
                              <a:lumMod val="75000"/>
                            </a:schemeClr>
                          </a:solidFill>
                        </a:rPr>
                        <a:t>Weekly Dashboard</a:t>
                      </a:r>
                      <a:endParaRPr lang="en-US" b="1" dirty="0">
                        <a:solidFill>
                          <a:schemeClr val="accent1">
                            <a:lumMod val="7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r>
              <a:tr h="370840">
                <a:tc>
                  <a:txBody>
                    <a:bodyPr/>
                    <a:lstStyle/>
                    <a:p>
                      <a:r>
                        <a:rPr lang="en-US" b="1" dirty="0" smtClean="0">
                          <a:solidFill>
                            <a:schemeClr val="bg1"/>
                          </a:solidFill>
                        </a:rPr>
                        <a:t>When</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Why</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Guidelines</a:t>
                      </a:r>
                      <a:endParaRPr lang="en-US" b="1" dirty="0">
                        <a:solidFill>
                          <a:schemeClr val="bg1"/>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65000"/>
                      </a:schemeClr>
                    </a:solidFill>
                  </a:tcPr>
                </a:tc>
              </a:tr>
              <a:tr h="370840">
                <a:tc>
                  <a:txBody>
                    <a:bodyPr/>
                    <a:lstStyle/>
                    <a:p>
                      <a:r>
                        <a:rPr lang="en-US" sz="1600" baseline="0" dirty="0" smtClean="0">
                          <a:solidFill>
                            <a:schemeClr val="tx1">
                              <a:lumMod val="75000"/>
                              <a:lumOff val="25000"/>
                            </a:schemeClr>
                          </a:solidFill>
                        </a:rPr>
                        <a:t>Weekly </a:t>
                      </a:r>
                      <a:r>
                        <a:rPr lang="en-US" sz="1600" baseline="0" dirty="0" smtClean="0">
                          <a:solidFill>
                            <a:schemeClr val="tx1">
                              <a:lumMod val="75000"/>
                              <a:lumOff val="25000"/>
                            </a:schemeClr>
                          </a:solidFill>
                          <a:sym typeface="Wingdings"/>
                        </a:rPr>
                        <a:t> - for EACH INDEPENDENT INITIATIVE</a:t>
                      </a:r>
                      <a:endParaRPr lang="en-US" sz="1600" dirty="0" smtClean="0">
                        <a:solidFill>
                          <a:schemeClr val="tx1">
                            <a:lumMod val="75000"/>
                            <a:lumOff val="25000"/>
                          </a:schemeClr>
                        </a:solidFill>
                      </a:endParaRPr>
                    </a:p>
                    <a:p>
                      <a:endParaRPr lang="en-US" sz="1600" dirty="0" smtClean="0">
                        <a:solidFill>
                          <a:schemeClr val="tx1">
                            <a:lumMod val="75000"/>
                            <a:lumOff val="25000"/>
                          </a:schemeClr>
                        </a:solidFill>
                      </a:endParaRPr>
                    </a:p>
                    <a:p>
                      <a:endParaRPr lang="en-US"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b="0" baseline="0" dirty="0" smtClean="0">
                          <a:solidFill>
                            <a:schemeClr val="tx1">
                              <a:lumMod val="75000"/>
                              <a:lumOff val="25000"/>
                            </a:schemeClr>
                          </a:solidFill>
                        </a:rPr>
                        <a:t>Increase transparency – on progress and issues</a:t>
                      </a:r>
                    </a:p>
                    <a:p>
                      <a:endParaRPr lang="en-US" sz="1600" b="0" baseline="0" dirty="0" smtClean="0">
                        <a:solidFill>
                          <a:schemeClr val="tx1">
                            <a:lumMod val="75000"/>
                            <a:lumOff val="25000"/>
                          </a:schemeClr>
                        </a:solidFill>
                      </a:endParaRPr>
                    </a:p>
                    <a:p>
                      <a:r>
                        <a:rPr lang="en-US" sz="1600" b="0" baseline="0" dirty="0" smtClean="0">
                          <a:solidFill>
                            <a:schemeClr val="tx1">
                              <a:lumMod val="75000"/>
                              <a:lumOff val="25000"/>
                            </a:schemeClr>
                          </a:solidFill>
                        </a:rPr>
                        <a:t>Reduce surprises – by clearly identifying issues on weekly basis</a:t>
                      </a:r>
                    </a:p>
                    <a:p>
                      <a:endParaRPr lang="en-US" sz="1600" b="0" baseline="0" dirty="0" smtClean="0">
                        <a:solidFill>
                          <a:schemeClr val="tx1">
                            <a:lumMod val="75000"/>
                            <a:lumOff val="25000"/>
                          </a:schemeClr>
                        </a:solidFill>
                      </a:endParaRPr>
                    </a:p>
                    <a:p>
                      <a:r>
                        <a:rPr lang="en-US" sz="1600" b="0" baseline="0" dirty="0" smtClean="0">
                          <a:solidFill>
                            <a:schemeClr val="tx1">
                              <a:lumMod val="75000"/>
                              <a:lumOff val="25000"/>
                            </a:schemeClr>
                          </a:solidFill>
                        </a:rPr>
                        <a:t>Identify bottlenecks and seek help</a:t>
                      </a:r>
                    </a:p>
                    <a:p>
                      <a:endParaRPr lang="en-US" sz="1600" b="0" baseline="0" dirty="0" smtClean="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dirty="0" smtClean="0">
                          <a:solidFill>
                            <a:schemeClr val="tx1">
                              <a:lumMod val="75000"/>
                              <a:lumOff val="25000"/>
                            </a:schemeClr>
                          </a:solidFill>
                        </a:rPr>
                        <a:t>Prepare well – this should be the first activity that you do on the day of the dashboard</a:t>
                      </a:r>
                      <a:r>
                        <a:rPr lang="en-US" sz="1600" baseline="0" dirty="0" smtClean="0">
                          <a:solidFill>
                            <a:schemeClr val="tx1">
                              <a:lumMod val="75000"/>
                              <a:lumOff val="25000"/>
                            </a:schemeClr>
                          </a:solidFill>
                        </a:rPr>
                        <a:t> </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Be crisp and direct – avoid too much details in dashboard document</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Finish the call in 30 minutes – with clear articulation of decisions and next steps</a:t>
                      </a:r>
                    </a:p>
                    <a:p>
                      <a:endParaRPr lang="en-US" sz="1600"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bl>
          </a:graphicData>
        </a:graphic>
      </p:graphicFrame>
      <p:sp>
        <p:nvSpPr>
          <p:cNvPr id="6" name="Title 1"/>
          <p:cNvSpPr txBox="1">
            <a:spLocks/>
          </p:cNvSpPr>
          <p:nvPr/>
        </p:nvSpPr>
        <p:spPr>
          <a:xfrm>
            <a:off x="274320" y="109728"/>
            <a:ext cx="8562480" cy="576000"/>
          </a:xfrm>
          <a:prstGeom prst="rect">
            <a:avLst/>
          </a:prstGeom>
        </p:spPr>
        <p:txBody>
          <a:bodyPr/>
          <a:lst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a:lstStyle>
          <a:p>
            <a:r>
              <a:rPr lang="en-IN" sz="2600" dirty="0">
                <a:solidFill>
                  <a:prstClr val="black">
                    <a:lumMod val="75000"/>
                    <a:lumOff val="25000"/>
                  </a:prstClr>
                </a:solidFill>
              </a:rPr>
              <a:t>Client Management: Delivery Focus </a:t>
            </a:r>
            <a:r>
              <a:rPr lang="en-IN" sz="2600" dirty="0" smtClean="0">
                <a:solidFill>
                  <a:prstClr val="black">
                    <a:lumMod val="75000"/>
                    <a:lumOff val="25000"/>
                  </a:prstClr>
                </a:solidFill>
              </a:rPr>
              <a:t>(4/6</a:t>
            </a:r>
            <a:r>
              <a:rPr lang="en-IN" sz="2600" dirty="0">
                <a:solidFill>
                  <a:prstClr val="black">
                    <a:lumMod val="75000"/>
                    <a:lumOff val="25000"/>
                  </a:prstClr>
                </a:solidFill>
              </a:rPr>
              <a:t>)</a:t>
            </a:r>
          </a:p>
        </p:txBody>
      </p:sp>
      <p:sp>
        <p:nvSpPr>
          <p:cNvPr id="4" name="Footer Placeholder 3"/>
          <p:cNvSpPr txBox="1">
            <a:spLocks/>
          </p:cNvSpPr>
          <p:nvPr/>
        </p:nvSpPr>
        <p:spPr>
          <a:xfrm>
            <a:off x="3124200" y="6412622"/>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CT Internal</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3525813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70573113"/>
              </p:ext>
            </p:extLst>
          </p:nvPr>
        </p:nvGraphicFramePr>
        <p:xfrm>
          <a:off x="457200" y="990600"/>
          <a:ext cx="8229600" cy="4734560"/>
        </p:xfrm>
        <a:graphic>
          <a:graphicData uri="http://schemas.openxmlformats.org/drawingml/2006/table">
            <a:tbl>
              <a:tblPr firstRow="1" bandRow="1">
                <a:tableStyleId>{2D5ABB26-0587-4C30-8999-92F81FD0307C}</a:tableStyleId>
              </a:tblPr>
              <a:tblGrid>
                <a:gridCol w="2743200"/>
                <a:gridCol w="2743200"/>
                <a:gridCol w="2743200"/>
              </a:tblGrid>
              <a:tr h="370840">
                <a:tc gridSpan="3">
                  <a:txBody>
                    <a:bodyPr/>
                    <a:lstStyle/>
                    <a:p>
                      <a:r>
                        <a:rPr lang="en-US" b="1" dirty="0" smtClean="0">
                          <a:solidFill>
                            <a:schemeClr val="accent1">
                              <a:lumMod val="75000"/>
                            </a:schemeClr>
                          </a:solidFill>
                        </a:rPr>
                        <a:t>Monthly</a:t>
                      </a:r>
                      <a:r>
                        <a:rPr lang="en-US" b="1" baseline="0" dirty="0" smtClean="0">
                          <a:solidFill>
                            <a:schemeClr val="accent1">
                              <a:lumMod val="75000"/>
                            </a:schemeClr>
                          </a:solidFill>
                        </a:rPr>
                        <a:t> review</a:t>
                      </a:r>
                      <a:endParaRPr lang="en-US" b="1" dirty="0">
                        <a:solidFill>
                          <a:schemeClr val="accent1">
                            <a:lumMod val="75000"/>
                          </a:schemeClr>
                        </a:solidFill>
                      </a:endParaRPr>
                    </a:p>
                  </a:txBody>
                  <a:tcPr>
                    <a:lnT w="12700" cap="flat" cmpd="sng" algn="ctr">
                      <a:solidFill>
                        <a:schemeClr val="bg1">
                          <a:lumMod val="85000"/>
                        </a:schemeClr>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a:tc>
              </a:tr>
              <a:tr h="370840">
                <a:tc>
                  <a:txBody>
                    <a:bodyPr/>
                    <a:lstStyle/>
                    <a:p>
                      <a:r>
                        <a:rPr lang="en-US" sz="1800" b="0" kern="1200" dirty="0" smtClean="0">
                          <a:solidFill>
                            <a:schemeClr val="bg1"/>
                          </a:solidFill>
                          <a:latin typeface="+mn-lt"/>
                          <a:ea typeface="+mn-ea"/>
                          <a:cs typeface="+mn-cs"/>
                        </a:rPr>
                        <a:t>When</a:t>
                      </a:r>
                      <a:endParaRPr lang="en-US" sz="1800" b="0" kern="1200" dirty="0">
                        <a:solidFill>
                          <a:schemeClr val="bg1"/>
                        </a:solidFill>
                        <a:latin typeface="+mn-lt"/>
                        <a:ea typeface="+mn-ea"/>
                        <a:cs typeface="+mn-cs"/>
                      </a:endParaRPr>
                    </a:p>
                  </a:txBody>
                  <a:tcPr>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sz="1800" b="1" kern="1200" dirty="0" smtClean="0">
                          <a:solidFill>
                            <a:schemeClr val="bg1"/>
                          </a:solidFill>
                          <a:latin typeface="+mn-lt"/>
                          <a:ea typeface="+mn-ea"/>
                          <a:cs typeface="+mn-cs"/>
                        </a:rPr>
                        <a:t>Why</a:t>
                      </a:r>
                      <a:endParaRPr lang="en-US" sz="1800" b="1" kern="1200" dirty="0">
                        <a:solidFill>
                          <a:schemeClr val="bg1"/>
                        </a:solidFill>
                        <a:latin typeface="+mn-lt"/>
                        <a:ea typeface="+mn-ea"/>
                        <a:cs typeface="+mn-cs"/>
                      </a:endParaRPr>
                    </a:p>
                  </a:txBody>
                  <a:tcPr>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sz="1800" b="1" kern="1200" dirty="0" smtClean="0">
                          <a:solidFill>
                            <a:schemeClr val="bg1"/>
                          </a:solidFill>
                          <a:latin typeface="+mn-lt"/>
                          <a:ea typeface="+mn-ea"/>
                          <a:cs typeface="+mn-cs"/>
                        </a:rPr>
                        <a:t>Guidelines</a:t>
                      </a:r>
                      <a:endParaRPr lang="en-US" sz="1800" b="1" kern="1200" dirty="0">
                        <a:solidFill>
                          <a:schemeClr val="bg1"/>
                        </a:solidFill>
                        <a:latin typeface="+mn-lt"/>
                        <a:ea typeface="+mn-ea"/>
                        <a:cs typeface="+mn-cs"/>
                      </a:endParaRPr>
                    </a:p>
                  </a:txBody>
                  <a:tcPr>
                    <a:lnB w="12700" cap="flat" cmpd="sng" algn="ctr">
                      <a:solidFill>
                        <a:schemeClr val="bg1">
                          <a:lumMod val="85000"/>
                        </a:schemeClr>
                      </a:solidFill>
                      <a:prstDash val="solid"/>
                      <a:round/>
                      <a:headEnd type="none" w="med" len="med"/>
                      <a:tailEnd type="none" w="med" len="med"/>
                    </a:lnB>
                    <a:solidFill>
                      <a:schemeClr val="bg1">
                        <a:lumMod val="65000"/>
                      </a:schemeClr>
                    </a:solidFill>
                  </a:tcPr>
                </a:tc>
              </a:tr>
              <a:tr h="370840">
                <a:tc>
                  <a:txBody>
                    <a:bodyPr/>
                    <a:lstStyle/>
                    <a:p>
                      <a:r>
                        <a:rPr lang="en-US" sz="1600" baseline="0" dirty="0" smtClean="0">
                          <a:solidFill>
                            <a:schemeClr val="tx1">
                              <a:lumMod val="75000"/>
                              <a:lumOff val="25000"/>
                            </a:schemeClr>
                          </a:solidFill>
                        </a:rPr>
                        <a:t>Monthly </a:t>
                      </a:r>
                      <a:r>
                        <a:rPr lang="en-US" sz="1600" baseline="0" dirty="0" smtClean="0">
                          <a:solidFill>
                            <a:schemeClr val="tx1">
                              <a:lumMod val="75000"/>
                              <a:lumOff val="25000"/>
                            </a:schemeClr>
                          </a:solidFill>
                          <a:sym typeface="Wingdings"/>
                        </a:rPr>
                        <a:t> - for each unique “customer”</a:t>
                      </a:r>
                      <a:endParaRPr lang="en-US"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baseline="0" dirty="0" smtClean="0">
                          <a:solidFill>
                            <a:schemeClr val="tx1">
                              <a:lumMod val="75000"/>
                              <a:lumOff val="25000"/>
                            </a:schemeClr>
                          </a:solidFill>
                        </a:rPr>
                        <a:t>Increase customer confidence at Senior Management level</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Share progress at Milestone level and clearly identify SCHEDULE/ QUALITY risk</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Communicate both GOOD NEWS and BAD NEWS</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Step back and reflect – on what is working well and areas of focus</a:t>
                      </a:r>
                      <a:endParaRPr lang="en-US" sz="1600" b="0" baseline="0" dirty="0" smtClean="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dirty="0" smtClean="0">
                          <a:solidFill>
                            <a:schemeClr val="tx1">
                              <a:lumMod val="75000"/>
                              <a:lumOff val="25000"/>
                            </a:schemeClr>
                          </a:solidFill>
                        </a:rPr>
                        <a:t>Prepare well – it typically takes us 2 working days and 5 iterations to get this right</a:t>
                      </a:r>
                      <a:r>
                        <a:rPr lang="en-US" sz="1600" baseline="0" dirty="0" smtClean="0">
                          <a:solidFill>
                            <a:schemeClr val="tx1">
                              <a:lumMod val="75000"/>
                              <a:lumOff val="25000"/>
                            </a:schemeClr>
                          </a:solidFill>
                        </a:rPr>
                        <a:t> </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Use this opportunity to review go forward plan – and make changes – as appropriate</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Be candid – internally and with customer and ensure healthy dialogue</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Involve team members in preparation / actual meeting</a:t>
                      </a:r>
                    </a:p>
                    <a:p>
                      <a:endParaRPr lang="en-US" sz="1600" baseline="0" dirty="0" smtClean="0">
                        <a:solidFill>
                          <a:schemeClr val="tx1">
                            <a:lumMod val="75000"/>
                            <a:lumOff val="25000"/>
                          </a:schemeClr>
                        </a:solidFill>
                      </a:endParaRPr>
                    </a:p>
                    <a:p>
                      <a:endParaRPr lang="en-US" sz="1600"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bl>
          </a:graphicData>
        </a:graphic>
      </p:graphicFrame>
      <p:sp>
        <p:nvSpPr>
          <p:cNvPr id="6" name="Title 1"/>
          <p:cNvSpPr txBox="1">
            <a:spLocks/>
          </p:cNvSpPr>
          <p:nvPr/>
        </p:nvSpPr>
        <p:spPr>
          <a:xfrm>
            <a:off x="274320" y="109728"/>
            <a:ext cx="8562480" cy="576000"/>
          </a:xfrm>
          <a:prstGeom prst="rect">
            <a:avLst/>
          </a:prstGeom>
        </p:spPr>
        <p:txBody>
          <a:bodyPr/>
          <a:lst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a:lstStyle>
          <a:p>
            <a:r>
              <a:rPr lang="en-IN" sz="2600" dirty="0">
                <a:solidFill>
                  <a:prstClr val="black">
                    <a:lumMod val="75000"/>
                    <a:lumOff val="25000"/>
                  </a:prstClr>
                </a:solidFill>
              </a:rPr>
              <a:t>Client Management: Delivery Focus </a:t>
            </a:r>
            <a:r>
              <a:rPr lang="en-IN" sz="2600" dirty="0" smtClean="0">
                <a:solidFill>
                  <a:prstClr val="black">
                    <a:lumMod val="75000"/>
                    <a:lumOff val="25000"/>
                  </a:prstClr>
                </a:solidFill>
              </a:rPr>
              <a:t>(5/6</a:t>
            </a:r>
            <a:r>
              <a:rPr lang="en-IN" sz="2600" dirty="0">
                <a:solidFill>
                  <a:prstClr val="black">
                    <a:lumMod val="75000"/>
                    <a:lumOff val="25000"/>
                  </a:prstClr>
                </a:solidFill>
              </a:rPr>
              <a:t>)</a:t>
            </a:r>
          </a:p>
        </p:txBody>
      </p:sp>
    </p:spTree>
    <p:extLst>
      <p:ext uri="{BB962C8B-B14F-4D97-AF65-F5344CB8AC3E}">
        <p14:creationId xmlns:p14="http://schemas.microsoft.com/office/powerpoint/2010/main" val="3604233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680354784"/>
              </p:ext>
            </p:extLst>
          </p:nvPr>
        </p:nvGraphicFramePr>
        <p:xfrm>
          <a:off x="457200" y="990600"/>
          <a:ext cx="8229600" cy="4978400"/>
        </p:xfrm>
        <a:graphic>
          <a:graphicData uri="http://schemas.openxmlformats.org/drawingml/2006/table">
            <a:tbl>
              <a:tblPr firstRow="1" bandRow="1">
                <a:tableStyleId>{2D5ABB26-0587-4C30-8999-92F81FD0307C}</a:tableStyleId>
              </a:tblPr>
              <a:tblGrid>
                <a:gridCol w="2743200"/>
                <a:gridCol w="2743200"/>
                <a:gridCol w="2743200"/>
              </a:tblGrid>
              <a:tr h="370840">
                <a:tc gridSpan="3">
                  <a:txBody>
                    <a:bodyPr/>
                    <a:lstStyle/>
                    <a:p>
                      <a:r>
                        <a:rPr lang="en-US" b="1" dirty="0" smtClean="0">
                          <a:solidFill>
                            <a:schemeClr val="accent1">
                              <a:lumMod val="75000"/>
                            </a:schemeClr>
                          </a:solidFill>
                        </a:rPr>
                        <a:t>Quarterly review</a:t>
                      </a:r>
                      <a:endParaRPr lang="en-US" b="1" dirty="0">
                        <a:solidFill>
                          <a:schemeClr val="accent1">
                            <a:lumMod val="75000"/>
                          </a:schemeClr>
                        </a:solidFill>
                      </a:endParaRPr>
                    </a:p>
                  </a:txBody>
                  <a:tcPr>
                    <a:lnT w="12700" cap="flat" cmpd="sng" algn="ctr">
                      <a:solidFill>
                        <a:schemeClr val="bg1">
                          <a:lumMod val="85000"/>
                        </a:schemeClr>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a:tc>
              </a:tr>
              <a:tr h="370840">
                <a:tc>
                  <a:txBody>
                    <a:bodyPr/>
                    <a:lstStyle/>
                    <a:p>
                      <a:r>
                        <a:rPr lang="en-US" b="1" dirty="0" smtClean="0">
                          <a:solidFill>
                            <a:schemeClr val="bg1"/>
                          </a:solidFill>
                        </a:rPr>
                        <a:t>When</a:t>
                      </a:r>
                      <a:endParaRPr lang="en-US" b="1" dirty="0">
                        <a:solidFill>
                          <a:schemeClr val="bg1"/>
                        </a:solidFill>
                      </a:endParaRPr>
                    </a:p>
                  </a:txBody>
                  <a:tcPr>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Why</a:t>
                      </a:r>
                      <a:endParaRPr lang="en-US" b="1" dirty="0">
                        <a:solidFill>
                          <a:schemeClr val="bg1"/>
                        </a:solidFill>
                      </a:endParaRPr>
                    </a:p>
                  </a:txBody>
                  <a:tcPr>
                    <a:lnB w="12700" cap="flat" cmpd="sng" algn="ctr">
                      <a:solidFill>
                        <a:schemeClr val="bg1">
                          <a:lumMod val="85000"/>
                        </a:schemeClr>
                      </a:solidFill>
                      <a:prstDash val="solid"/>
                      <a:round/>
                      <a:headEnd type="none" w="med" len="med"/>
                      <a:tailEnd type="none" w="med" len="med"/>
                    </a:lnB>
                    <a:solidFill>
                      <a:schemeClr val="bg1">
                        <a:lumMod val="65000"/>
                      </a:schemeClr>
                    </a:solidFill>
                  </a:tcPr>
                </a:tc>
                <a:tc>
                  <a:txBody>
                    <a:bodyPr/>
                    <a:lstStyle/>
                    <a:p>
                      <a:r>
                        <a:rPr lang="en-US" b="1" dirty="0" smtClean="0">
                          <a:solidFill>
                            <a:schemeClr val="bg1"/>
                          </a:solidFill>
                        </a:rPr>
                        <a:t>Guidelines</a:t>
                      </a:r>
                      <a:endParaRPr lang="en-US" b="1" dirty="0">
                        <a:solidFill>
                          <a:schemeClr val="bg1"/>
                        </a:solidFill>
                      </a:endParaRPr>
                    </a:p>
                  </a:txBody>
                  <a:tcPr>
                    <a:lnB w="12700" cap="flat" cmpd="sng" algn="ctr">
                      <a:solidFill>
                        <a:schemeClr val="bg1">
                          <a:lumMod val="85000"/>
                        </a:schemeClr>
                      </a:solidFill>
                      <a:prstDash val="solid"/>
                      <a:round/>
                      <a:headEnd type="none" w="med" len="med"/>
                      <a:tailEnd type="none" w="med" len="med"/>
                    </a:lnB>
                    <a:solidFill>
                      <a:schemeClr val="bg1">
                        <a:lumMod val="65000"/>
                      </a:schemeClr>
                    </a:solidFill>
                  </a:tcPr>
                </a:tc>
              </a:tr>
              <a:tr h="370840">
                <a:tc>
                  <a:txBody>
                    <a:bodyPr/>
                    <a:lstStyle/>
                    <a:p>
                      <a:r>
                        <a:rPr lang="en-US" sz="1600" baseline="0" dirty="0" smtClean="0">
                          <a:solidFill>
                            <a:schemeClr val="tx1">
                              <a:lumMod val="75000"/>
                              <a:lumOff val="25000"/>
                            </a:schemeClr>
                          </a:solidFill>
                        </a:rPr>
                        <a:t>Quarterly </a:t>
                      </a:r>
                      <a:r>
                        <a:rPr lang="en-US" sz="1600" baseline="0" dirty="0" smtClean="0">
                          <a:solidFill>
                            <a:schemeClr val="tx1">
                              <a:lumMod val="75000"/>
                              <a:lumOff val="25000"/>
                            </a:schemeClr>
                          </a:solidFill>
                          <a:sym typeface="Wingdings"/>
                        </a:rPr>
                        <a:t> - for each unique “customer”</a:t>
                      </a:r>
                      <a:endParaRPr lang="en-US" dirty="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baseline="0" dirty="0" smtClean="0">
                          <a:solidFill>
                            <a:schemeClr val="tx1">
                              <a:lumMod val="75000"/>
                              <a:lumOff val="25000"/>
                            </a:schemeClr>
                          </a:solidFill>
                        </a:rPr>
                        <a:t>Increase customer confidence at Senior Management level</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Share progress at Milestone level and clearly identify SCHEDULE/ QUALITY risk</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Communicate both GOOD NEWS and BAD NEWS</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Step back and reflect – on what is working well and areas of focus</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Identify additional opportunities for account growth</a:t>
                      </a:r>
                      <a:endParaRPr lang="en-US" sz="1600" b="0" baseline="0" dirty="0" smtClean="0">
                        <a:solidFill>
                          <a:schemeClr val="tx1">
                            <a:lumMod val="75000"/>
                            <a:lumOff val="25000"/>
                          </a:schemeClr>
                        </a:solidFill>
                      </a:endParaRP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lang="en-US" sz="1600" dirty="0" smtClean="0">
                          <a:solidFill>
                            <a:schemeClr val="tx1">
                              <a:lumMod val="75000"/>
                              <a:lumOff val="25000"/>
                            </a:schemeClr>
                          </a:solidFill>
                        </a:rPr>
                        <a:t>Prepare well – it typically takes us 5 working days and 9 iterations to get this right</a:t>
                      </a:r>
                      <a:r>
                        <a:rPr lang="en-US" sz="1600" baseline="0" dirty="0" smtClean="0">
                          <a:solidFill>
                            <a:schemeClr val="tx1">
                              <a:lumMod val="75000"/>
                              <a:lumOff val="25000"/>
                            </a:schemeClr>
                          </a:solidFill>
                        </a:rPr>
                        <a:t> </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Ensure DL/ ADL or You are doing this meeting in-person!</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Use this opportunity to review go forward plan – and make changes – as appropriate</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Be candid – internally and with customer and ensure healthy dialogue</a:t>
                      </a:r>
                    </a:p>
                    <a:p>
                      <a:endParaRPr lang="en-US" sz="1600" baseline="0" dirty="0" smtClean="0">
                        <a:solidFill>
                          <a:schemeClr val="tx1">
                            <a:lumMod val="75000"/>
                            <a:lumOff val="25000"/>
                          </a:schemeClr>
                        </a:solidFill>
                      </a:endParaRPr>
                    </a:p>
                    <a:p>
                      <a:r>
                        <a:rPr lang="en-US" sz="1600" baseline="0" dirty="0" smtClean="0">
                          <a:solidFill>
                            <a:schemeClr val="tx1">
                              <a:lumMod val="75000"/>
                              <a:lumOff val="25000"/>
                            </a:schemeClr>
                          </a:solidFill>
                        </a:rPr>
                        <a:t>Involve team members in preparation / actual meeting</a:t>
                      </a:r>
                    </a:p>
                  </a:txBody>
                  <a:tcP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r>
            </a:tbl>
          </a:graphicData>
        </a:graphic>
      </p:graphicFrame>
      <p:sp>
        <p:nvSpPr>
          <p:cNvPr id="5" name="Title 1"/>
          <p:cNvSpPr txBox="1">
            <a:spLocks/>
          </p:cNvSpPr>
          <p:nvPr/>
        </p:nvSpPr>
        <p:spPr>
          <a:xfrm>
            <a:off x="274320" y="109728"/>
            <a:ext cx="8562480" cy="576000"/>
          </a:xfrm>
          <a:prstGeom prst="rect">
            <a:avLst/>
          </a:prstGeom>
        </p:spPr>
        <p:txBody>
          <a:bodyPr/>
          <a:lst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a:lstStyle>
          <a:p>
            <a:r>
              <a:rPr lang="en-IN" sz="2600" dirty="0">
                <a:solidFill>
                  <a:prstClr val="black">
                    <a:lumMod val="75000"/>
                    <a:lumOff val="25000"/>
                  </a:prstClr>
                </a:solidFill>
              </a:rPr>
              <a:t>Client Management: Delivery Focus </a:t>
            </a:r>
            <a:r>
              <a:rPr lang="en-IN" sz="2600" dirty="0" smtClean="0">
                <a:solidFill>
                  <a:prstClr val="black">
                    <a:lumMod val="75000"/>
                    <a:lumOff val="25000"/>
                  </a:prstClr>
                </a:solidFill>
              </a:rPr>
              <a:t>(6/6</a:t>
            </a:r>
            <a:r>
              <a:rPr lang="en-IN" sz="2600" dirty="0">
                <a:solidFill>
                  <a:prstClr val="black">
                    <a:lumMod val="75000"/>
                    <a:lumOff val="25000"/>
                  </a:prstClr>
                </a:solidFill>
              </a:rPr>
              <a:t>)</a:t>
            </a:r>
          </a:p>
        </p:txBody>
      </p:sp>
    </p:spTree>
    <p:extLst>
      <p:ext uri="{BB962C8B-B14F-4D97-AF65-F5344CB8AC3E}">
        <p14:creationId xmlns:p14="http://schemas.microsoft.com/office/powerpoint/2010/main" val="2993664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0"/>
            <a:ext cx="6248400"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84312" y="914400"/>
            <a:ext cx="8219608" cy="409342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Program Background</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Leadership </a:t>
            </a:r>
          </a:p>
          <a:p>
            <a:pPr marL="285750" indent="-285750">
              <a:spcAft>
                <a:spcPts val="1200"/>
              </a:spcAft>
              <a:buFont typeface="Arial" pitchFamily="34" charset="0"/>
              <a:buChar char="•"/>
            </a:pPr>
            <a:r>
              <a:rPr lang="en-US" sz="2000" dirty="0" smtClean="0">
                <a:solidFill>
                  <a:schemeClr val="tx1">
                    <a:lumMod val="75000"/>
                    <a:lumOff val="25000"/>
                  </a:schemeClr>
                </a:solidFill>
              </a:rPr>
              <a:t>Solution Architect:  </a:t>
            </a:r>
            <a:r>
              <a:rPr lang="en-US" sz="2000" dirty="0">
                <a:solidFill>
                  <a:schemeClr val="tx1">
                    <a:lumMod val="75000"/>
                    <a:lumOff val="25000"/>
                  </a:schemeClr>
                </a:solidFill>
              </a:rPr>
              <a:t>Overall Role &amp; KRAs</a:t>
            </a:r>
          </a:p>
          <a:p>
            <a:pPr marL="285750" indent="-285750">
              <a:spcAft>
                <a:spcPts val="1200"/>
              </a:spcAft>
              <a:buFont typeface="Arial" pitchFamily="34" charset="0"/>
              <a:buChar char="•"/>
            </a:pPr>
            <a:r>
              <a:rPr lang="en-US" sz="2000" b="1" dirty="0">
                <a:solidFill>
                  <a:schemeClr val="tx1">
                    <a:lumMod val="75000"/>
                    <a:lumOff val="25000"/>
                  </a:schemeClr>
                </a:solidFill>
              </a:rPr>
              <a:t>Solution </a:t>
            </a:r>
            <a:r>
              <a:rPr lang="en-US" sz="2000" b="1" dirty="0" smtClean="0">
                <a:solidFill>
                  <a:schemeClr val="tx1">
                    <a:lumMod val="75000"/>
                    <a:lumOff val="25000"/>
                  </a:schemeClr>
                </a:solidFill>
              </a:rPr>
              <a:t>Architect: </a:t>
            </a:r>
            <a:r>
              <a:rPr lang="en-US" sz="2000" b="1" dirty="0">
                <a:solidFill>
                  <a:schemeClr val="tx1">
                    <a:lumMod val="75000"/>
                    <a:lumOff val="25000"/>
                  </a:schemeClr>
                </a:solidFill>
              </a:rPr>
              <a:t>Key focus areas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Client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Team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Business Growth</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Personal Growth</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Assignment</a:t>
            </a:r>
            <a:endParaRPr lang="en-US" sz="2000"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Tree>
    <p:extLst>
      <p:ext uri="{BB962C8B-B14F-4D97-AF65-F5344CB8AC3E}">
        <p14:creationId xmlns:p14="http://schemas.microsoft.com/office/powerpoint/2010/main" val="3642619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412480" cy="576000"/>
          </a:xfrm>
        </p:spPr>
        <p:txBody>
          <a:bodyPr/>
          <a:lstStyle/>
          <a:p>
            <a:r>
              <a:rPr lang="en-US" sz="2600" dirty="0"/>
              <a:t>Overall Leadership Framework</a:t>
            </a:r>
          </a:p>
        </p:txBody>
      </p:sp>
      <p:sp>
        <p:nvSpPr>
          <p:cNvPr id="2051" name="Rectangle 2"/>
          <p:cNvSpPr>
            <a:spLocks noChangeArrowheads="1"/>
          </p:cNvSpPr>
          <p:nvPr/>
        </p:nvSpPr>
        <p:spPr bwMode="gray">
          <a:xfrm>
            <a:off x="669925" y="130175"/>
            <a:ext cx="7010400" cy="520700"/>
          </a:xfrm>
          <a:prstGeom prst="rect">
            <a:avLst/>
          </a:prstGeom>
          <a:noFill/>
          <a:ln w="12700">
            <a:noFill/>
            <a:miter lim="800000"/>
            <a:headEnd/>
            <a:tailEnd/>
          </a:ln>
        </p:spPr>
        <p:txBody>
          <a:bodyPr lIns="90488" tIns="44450" rIns="90488" bIns="44450">
            <a:spAutoFit/>
          </a:bodyPr>
          <a:lstStyle/>
          <a:p>
            <a:pPr eaLnBrk="0" hangingPunct="0"/>
            <a:endParaRPr lang="en-US" altLang="en-US" sz="2800">
              <a:solidFill>
                <a:srgbClr val="002866"/>
              </a:solidFill>
              <a:latin typeface="Arial Narrow" pitchFamily="34" charset="0"/>
            </a:endParaRPr>
          </a:p>
        </p:txBody>
      </p:sp>
      <p:sp>
        <p:nvSpPr>
          <p:cNvPr id="12" name="Rounded Rectangle 11"/>
          <p:cNvSpPr/>
          <p:nvPr/>
        </p:nvSpPr>
        <p:spPr bwMode="auto">
          <a:xfrm>
            <a:off x="5366985"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mj-lt"/>
              </a:rPr>
              <a:t>Team Success</a:t>
            </a:r>
          </a:p>
        </p:txBody>
      </p:sp>
      <p:sp>
        <p:nvSpPr>
          <p:cNvPr id="13" name="Rounded Rectangle 12"/>
          <p:cNvSpPr/>
          <p:nvPr/>
        </p:nvSpPr>
        <p:spPr bwMode="auto">
          <a:xfrm>
            <a:off x="254753" y="3886200"/>
            <a:ext cx="3539319" cy="2286000"/>
          </a:xfrm>
          <a:prstGeom prst="roundRect">
            <a:avLst>
              <a:gd name="adj" fmla="val 10024"/>
            </a:avLst>
          </a:prstGeom>
          <a:gradFill flip="none" rotWithShape="1">
            <a:gsLst>
              <a:gs pos="0">
                <a:srgbClr val="CBCBCB"/>
              </a:gs>
              <a:gs pos="63000">
                <a:srgbClr val="5F5F5F"/>
              </a:gs>
              <a:gs pos="50000">
                <a:srgbClr val="5F5F5F"/>
              </a:gs>
              <a:gs pos="21001">
                <a:srgbClr val="5F5F5F"/>
              </a:gs>
              <a:gs pos="63000">
                <a:srgbClr val="FFFFFF"/>
              </a:gs>
              <a:gs pos="67000">
                <a:srgbClr val="B2B2B2"/>
              </a:gs>
              <a:gs pos="69000">
                <a:srgbClr val="292929"/>
              </a:gs>
              <a:gs pos="82001">
                <a:srgbClr val="777777"/>
              </a:gs>
              <a:gs pos="100000">
                <a:srgbClr val="EAEAEA"/>
              </a:gs>
            </a:gsLst>
            <a:lin ang="2700000" scaled="1"/>
            <a:tileRect/>
          </a:grad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smtClean="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rPr>
              <a:t>Personal Growth</a:t>
            </a:r>
            <a:endParaRPr lang="en-US" altLang="zh-CN" sz="2000"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endParaRPr>
          </a:p>
        </p:txBody>
      </p:sp>
      <p:sp>
        <p:nvSpPr>
          <p:cNvPr id="14" name="Rounded Rectangle 13"/>
          <p:cNvSpPr/>
          <p:nvPr/>
        </p:nvSpPr>
        <p:spPr bwMode="auto">
          <a:xfrm>
            <a:off x="5366985" y="3811138"/>
            <a:ext cx="3539319" cy="2286000"/>
          </a:xfrm>
          <a:prstGeom prst="roundRect">
            <a:avLst>
              <a:gd name="adj" fmla="val 10024"/>
            </a:avLst>
          </a:prstGeom>
          <a:gradFill flip="none" rotWithShape="1">
            <a:gsLst>
              <a:gs pos="0">
                <a:srgbClr val="F4A270">
                  <a:alpha val="80000"/>
                </a:srgbClr>
              </a:gs>
              <a:gs pos="5000">
                <a:srgbClr val="EE7226">
                  <a:lumMod val="60000"/>
                  <a:lumOff val="40000"/>
                  <a:alpha val="80000"/>
                </a:srgbClr>
              </a:gs>
              <a:gs pos="15000">
                <a:srgbClr val="EE7226">
                  <a:alpha val="80000"/>
                </a:srgbClr>
              </a:gs>
              <a:gs pos="40000">
                <a:srgbClr val="EE7226">
                  <a:lumMod val="75000"/>
                  <a:alpha val="80000"/>
                </a:srgbClr>
              </a:gs>
              <a:gs pos="70000">
                <a:srgbClr val="EE7226">
                  <a:alpha val="80000"/>
                </a:srgbClr>
              </a:gs>
              <a:gs pos="80000">
                <a:srgbClr val="EE7226">
                  <a:alpha val="80000"/>
                </a:srgbClr>
              </a:gs>
              <a:gs pos="90000">
                <a:srgbClr val="EE7226">
                  <a:lumMod val="75000"/>
                  <a:alpha val="80000"/>
                </a:srgbClr>
              </a:gs>
              <a:gs pos="100000">
                <a:srgbClr val="EE7226">
                  <a:lumMod val="60000"/>
                  <a:lumOff val="40000"/>
                  <a:alpha val="80000"/>
                </a:srgbClr>
              </a:gs>
            </a:gsLst>
            <a:lin ang="5400000" scaled="0"/>
            <a:tileRect/>
          </a:grad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mj-lt"/>
              </a:rPr>
              <a:t>Business </a:t>
            </a:r>
            <a:r>
              <a:rPr lang="en-US" altLang="zh-CN" sz="2000" b="1" kern="0" dirty="0" smtClean="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mj-lt"/>
              </a:rPr>
              <a:t>Growth</a:t>
            </a:r>
            <a:endPar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mj-lt"/>
            </a:endParaRPr>
          </a:p>
        </p:txBody>
      </p:sp>
      <p:sp>
        <p:nvSpPr>
          <p:cNvPr id="15" name="Rounded Rectangle 14"/>
          <p:cNvSpPr/>
          <p:nvPr/>
        </p:nvSpPr>
        <p:spPr bwMode="auto">
          <a:xfrm>
            <a:off x="254753" y="838200"/>
            <a:ext cx="3539319" cy="2286000"/>
          </a:xfrm>
          <a:prstGeom prst="roundRect">
            <a:avLst>
              <a:gd name="adj" fmla="val 10024"/>
            </a:avLst>
          </a:prstGeom>
          <a:gradFill flip="none" rotWithShape="1">
            <a:gsLst>
              <a:gs pos="0">
                <a:srgbClr val="DDEBCF"/>
              </a:gs>
              <a:gs pos="50000">
                <a:srgbClr val="9CB86E"/>
              </a:gs>
              <a:gs pos="100000">
                <a:srgbClr val="156B13"/>
              </a:gs>
            </a:gsLst>
            <a:path path="rect">
              <a:fillToRect l="100000" t="100000"/>
            </a:path>
            <a:tileRect r="-100000" b="-100000"/>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mj-lt"/>
              </a:rPr>
              <a:t>Client Success</a:t>
            </a:r>
          </a:p>
        </p:txBody>
      </p:sp>
      <p:pic>
        <p:nvPicPr>
          <p:cNvPr id="17" name="Picture 67" descr="Group_HiR-Man copy 2"/>
          <p:cNvPicPr>
            <a:picLocks noChangeAspect="1" noChangeArrowheads="1"/>
          </p:cNvPicPr>
          <p:nvPr>
            <p:custDataLst>
              <p:tags r:id="rId1"/>
            </p:custDataLst>
          </p:nvPr>
        </p:nvPicPr>
        <p:blipFill>
          <a:blip r:embed="rId4" cstate="print"/>
          <a:srcRect/>
          <a:stretch>
            <a:fillRect/>
          </a:stretch>
        </p:blipFill>
        <p:spPr bwMode="auto">
          <a:xfrm>
            <a:off x="4070448" y="2140425"/>
            <a:ext cx="968441" cy="2813713"/>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p:spPr>
      </p:pic>
      <p:sp>
        <p:nvSpPr>
          <p:cNvPr id="2058" name="Rectangle 17"/>
          <p:cNvSpPr>
            <a:spLocks noChangeArrowheads="1"/>
          </p:cNvSpPr>
          <p:nvPr/>
        </p:nvSpPr>
        <p:spPr bwMode="auto">
          <a:xfrm>
            <a:off x="279400" y="1419225"/>
            <a:ext cx="3446463" cy="1569660"/>
          </a:xfrm>
          <a:prstGeom prst="rect">
            <a:avLst/>
          </a:prstGeom>
          <a:noFill/>
          <a:ln w="9525">
            <a:noFill/>
            <a:miter lim="800000"/>
            <a:headEnd/>
            <a:tailEnd/>
          </a:ln>
        </p:spPr>
        <p:txBody>
          <a:bodyPr>
            <a:spAutoFit/>
          </a:bodyPr>
          <a:lstStyle/>
          <a:p>
            <a:pPr marL="285750" indent="-285750">
              <a:buFont typeface="Wingdings" panose="05000000000000000000" pitchFamily="2" charset="2"/>
              <a:buChar char="§"/>
            </a:pPr>
            <a:r>
              <a:rPr lang="en-US" sz="1600" b="0" dirty="0">
                <a:solidFill>
                  <a:schemeClr val="bg1"/>
                </a:solidFill>
              </a:rPr>
              <a:t>High quality, on-time delivery </a:t>
            </a:r>
          </a:p>
          <a:p>
            <a:pPr marL="285750" indent="-285750">
              <a:buFont typeface="Wingdings" panose="05000000000000000000" pitchFamily="2" charset="2"/>
              <a:buChar char="§"/>
            </a:pPr>
            <a:r>
              <a:rPr lang="en-US" sz="1600" b="0" dirty="0">
                <a:solidFill>
                  <a:schemeClr val="bg1"/>
                </a:solidFill>
              </a:rPr>
              <a:t>Customer empathy and Responsiveness</a:t>
            </a:r>
          </a:p>
          <a:p>
            <a:pPr marL="285750" indent="-285750">
              <a:buFont typeface="Wingdings" panose="05000000000000000000" pitchFamily="2" charset="2"/>
              <a:buChar char="§"/>
            </a:pPr>
            <a:r>
              <a:rPr lang="en-US" sz="1600" b="0" dirty="0" smtClean="0">
                <a:solidFill>
                  <a:schemeClr val="bg1"/>
                </a:solidFill>
              </a:rPr>
              <a:t>Detailed Understanding of clients’ business / technology needs</a:t>
            </a:r>
          </a:p>
          <a:p>
            <a:pPr marL="285750" indent="-285750">
              <a:buFont typeface="Wingdings" panose="05000000000000000000" pitchFamily="2" charset="2"/>
              <a:buChar char="§"/>
            </a:pPr>
            <a:r>
              <a:rPr lang="en-US" sz="1600" b="0" dirty="0" smtClean="0">
                <a:solidFill>
                  <a:schemeClr val="bg1"/>
                </a:solidFill>
              </a:rPr>
              <a:t>Strong relationship with client</a:t>
            </a:r>
            <a:endParaRPr lang="en-US" sz="1600" b="0" dirty="0">
              <a:solidFill>
                <a:schemeClr val="bg1"/>
              </a:solidFill>
            </a:endParaRPr>
          </a:p>
        </p:txBody>
      </p:sp>
      <p:sp>
        <p:nvSpPr>
          <p:cNvPr id="2059" name="Rectangle 18"/>
          <p:cNvSpPr>
            <a:spLocks noChangeArrowheads="1"/>
          </p:cNvSpPr>
          <p:nvPr/>
        </p:nvSpPr>
        <p:spPr bwMode="auto">
          <a:xfrm>
            <a:off x="5386388" y="1419225"/>
            <a:ext cx="3446462" cy="1570038"/>
          </a:xfrm>
          <a:prstGeom prst="rect">
            <a:avLst/>
          </a:prstGeom>
          <a:noFill/>
          <a:ln w="9525">
            <a:noFill/>
            <a:miter lim="800000"/>
            <a:headEnd/>
            <a:tailEnd/>
          </a:ln>
        </p:spPr>
        <p:txBody>
          <a:bodyPr>
            <a:spAutoFit/>
          </a:bodyPr>
          <a:lstStyle/>
          <a:p>
            <a:pPr marL="285750" indent="-285750">
              <a:buFont typeface="Wingdings" panose="05000000000000000000" pitchFamily="2" charset="2"/>
              <a:buChar char="§"/>
            </a:pPr>
            <a:r>
              <a:rPr lang="en-US" sz="1600" b="0" dirty="0">
                <a:solidFill>
                  <a:schemeClr val="bg1"/>
                </a:solidFill>
              </a:rPr>
              <a:t>Team management - clear roles, and goals</a:t>
            </a:r>
          </a:p>
          <a:p>
            <a:pPr marL="285750" indent="-285750">
              <a:buFont typeface="Wingdings" panose="05000000000000000000" pitchFamily="2" charset="2"/>
              <a:buChar char="§"/>
            </a:pPr>
            <a:r>
              <a:rPr lang="en-US" sz="1600" b="0" dirty="0">
                <a:solidFill>
                  <a:schemeClr val="bg1"/>
                </a:solidFill>
              </a:rPr>
              <a:t>Team motivation</a:t>
            </a:r>
          </a:p>
          <a:p>
            <a:pPr marL="285750" indent="-285750">
              <a:buFont typeface="Wingdings" panose="05000000000000000000" pitchFamily="2" charset="2"/>
              <a:buChar char="§"/>
            </a:pPr>
            <a:r>
              <a:rPr lang="en-US" sz="1600" b="0" dirty="0">
                <a:solidFill>
                  <a:schemeClr val="bg1"/>
                </a:solidFill>
              </a:rPr>
              <a:t>People Development</a:t>
            </a:r>
          </a:p>
          <a:p>
            <a:pPr marL="285750" indent="-285750">
              <a:buFont typeface="Wingdings" panose="05000000000000000000" pitchFamily="2" charset="2"/>
              <a:buChar char="§"/>
            </a:pPr>
            <a:r>
              <a:rPr lang="en-US" sz="1600" b="0" dirty="0" smtClean="0">
                <a:solidFill>
                  <a:schemeClr val="bg1"/>
                </a:solidFill>
              </a:rPr>
              <a:t>Fairness </a:t>
            </a:r>
            <a:r>
              <a:rPr lang="en-US" sz="1600" b="0" dirty="0">
                <a:solidFill>
                  <a:schemeClr val="bg1"/>
                </a:solidFill>
              </a:rPr>
              <a:t>and </a:t>
            </a:r>
            <a:r>
              <a:rPr lang="en-US" sz="1600" b="0" dirty="0" smtClean="0">
                <a:solidFill>
                  <a:schemeClr val="bg1"/>
                </a:solidFill>
              </a:rPr>
              <a:t>consistency in working with team members </a:t>
            </a:r>
            <a:endParaRPr lang="en-US" sz="1600" b="0" dirty="0">
              <a:solidFill>
                <a:schemeClr val="bg1"/>
              </a:solidFill>
            </a:endParaRPr>
          </a:p>
        </p:txBody>
      </p:sp>
      <p:sp>
        <p:nvSpPr>
          <p:cNvPr id="2060" name="Rectangle 19"/>
          <p:cNvSpPr>
            <a:spLocks noChangeArrowheads="1"/>
          </p:cNvSpPr>
          <p:nvPr/>
        </p:nvSpPr>
        <p:spPr bwMode="auto">
          <a:xfrm>
            <a:off x="5375275" y="4683818"/>
            <a:ext cx="3446463" cy="1323439"/>
          </a:xfrm>
          <a:prstGeom prst="rect">
            <a:avLst/>
          </a:prstGeom>
          <a:noFill/>
          <a:ln w="9525">
            <a:noFill/>
            <a:miter lim="800000"/>
            <a:headEnd/>
            <a:tailEnd/>
          </a:ln>
        </p:spPr>
        <p:txBody>
          <a:bodyPr>
            <a:spAutoFit/>
          </a:bodyPr>
          <a:lstStyle/>
          <a:p>
            <a:pPr marL="285750" indent="-285750">
              <a:buFont typeface="Wingdings" panose="05000000000000000000" pitchFamily="2" charset="2"/>
              <a:buChar char="§"/>
            </a:pPr>
            <a:r>
              <a:rPr lang="en-US" sz="1600" b="0" dirty="0" smtClean="0">
                <a:solidFill>
                  <a:schemeClr val="bg1"/>
                </a:solidFill>
              </a:rPr>
              <a:t>Capabilities building - delivery</a:t>
            </a:r>
            <a:endParaRPr lang="en-US" sz="1600" b="0" dirty="0">
              <a:solidFill>
                <a:schemeClr val="bg1"/>
              </a:solidFill>
            </a:endParaRPr>
          </a:p>
          <a:p>
            <a:pPr marL="285750" indent="-285750">
              <a:buFont typeface="Wingdings" panose="05000000000000000000" pitchFamily="2" charset="2"/>
              <a:buChar char="§"/>
            </a:pPr>
            <a:r>
              <a:rPr lang="en-US" sz="1600" b="0" dirty="0" smtClean="0">
                <a:solidFill>
                  <a:schemeClr val="bg1"/>
                </a:solidFill>
              </a:rPr>
              <a:t>Capabilities building  - marketing</a:t>
            </a:r>
            <a:endParaRPr lang="en-US" sz="1600" b="0" dirty="0">
              <a:solidFill>
                <a:schemeClr val="bg1"/>
              </a:solidFill>
            </a:endParaRPr>
          </a:p>
          <a:p>
            <a:pPr marL="285750" indent="-285750">
              <a:buFont typeface="Wingdings" panose="05000000000000000000" pitchFamily="2" charset="2"/>
              <a:buChar char="§"/>
            </a:pPr>
            <a:r>
              <a:rPr lang="en-US" sz="1600" b="0" dirty="0" smtClean="0">
                <a:solidFill>
                  <a:schemeClr val="bg1"/>
                </a:solidFill>
              </a:rPr>
              <a:t>Identification of new </a:t>
            </a:r>
            <a:r>
              <a:rPr lang="en-US" sz="1600" b="0" dirty="0">
                <a:solidFill>
                  <a:schemeClr val="bg1"/>
                </a:solidFill>
              </a:rPr>
              <a:t>business/ growth </a:t>
            </a:r>
            <a:r>
              <a:rPr lang="en-US" sz="1600" b="0" dirty="0" smtClean="0">
                <a:solidFill>
                  <a:schemeClr val="bg1"/>
                </a:solidFill>
              </a:rPr>
              <a:t>opportunities </a:t>
            </a:r>
          </a:p>
          <a:p>
            <a:pPr marL="285750" indent="-285750">
              <a:buFont typeface="Wingdings" panose="05000000000000000000" pitchFamily="2" charset="2"/>
              <a:buChar char="§"/>
            </a:pPr>
            <a:r>
              <a:rPr lang="en-US" sz="1600" b="0" dirty="0" smtClean="0">
                <a:solidFill>
                  <a:schemeClr val="bg1"/>
                </a:solidFill>
              </a:rPr>
              <a:t>Networking / building relationships</a:t>
            </a:r>
            <a:endParaRPr lang="en-US" sz="1600" b="0" dirty="0">
              <a:solidFill>
                <a:schemeClr val="bg1"/>
              </a:solidFill>
            </a:endParaRPr>
          </a:p>
        </p:txBody>
      </p:sp>
      <p:sp>
        <p:nvSpPr>
          <p:cNvPr id="2061" name="Rectangle 20"/>
          <p:cNvSpPr>
            <a:spLocks noChangeArrowheads="1"/>
          </p:cNvSpPr>
          <p:nvPr/>
        </p:nvSpPr>
        <p:spPr bwMode="auto">
          <a:xfrm>
            <a:off x="324916" y="4492189"/>
            <a:ext cx="3444875" cy="1569660"/>
          </a:xfrm>
          <a:prstGeom prst="rect">
            <a:avLst/>
          </a:prstGeom>
          <a:noFill/>
          <a:ln w="9525">
            <a:noFill/>
            <a:miter lim="800000"/>
            <a:headEnd/>
            <a:tailEnd/>
          </a:ln>
        </p:spPr>
        <p:txBody>
          <a:bodyPr>
            <a:spAutoFit/>
          </a:bodyPr>
          <a:lstStyle/>
          <a:p>
            <a:pPr marL="285750" indent="-285750">
              <a:buFont typeface="Wingdings" panose="05000000000000000000" pitchFamily="2" charset="2"/>
              <a:buChar char="§"/>
            </a:pPr>
            <a:r>
              <a:rPr lang="en-US" sz="1600" b="0" dirty="0" smtClean="0">
                <a:solidFill>
                  <a:schemeClr val="bg1"/>
                </a:solidFill>
              </a:rPr>
              <a:t>Being </a:t>
            </a:r>
            <a:r>
              <a:rPr lang="en-US" sz="1600" b="0" dirty="0">
                <a:solidFill>
                  <a:schemeClr val="bg1"/>
                </a:solidFill>
              </a:rPr>
              <a:t>a “Thought Leader” not just an implementer</a:t>
            </a:r>
          </a:p>
          <a:p>
            <a:pPr marL="285750" indent="-285750">
              <a:buFont typeface="Wingdings" panose="05000000000000000000" pitchFamily="2" charset="2"/>
              <a:buChar char="§"/>
            </a:pPr>
            <a:r>
              <a:rPr lang="en-US" sz="1600" b="0" dirty="0" smtClean="0">
                <a:solidFill>
                  <a:schemeClr val="bg1"/>
                </a:solidFill>
              </a:rPr>
              <a:t>Marketing your skills and capabilities</a:t>
            </a:r>
            <a:endParaRPr lang="en-US" sz="1600" b="0" dirty="0">
              <a:solidFill>
                <a:schemeClr val="bg1"/>
              </a:solidFill>
            </a:endParaRPr>
          </a:p>
          <a:p>
            <a:pPr marL="285750" indent="-285750">
              <a:buFont typeface="Wingdings" panose="05000000000000000000" pitchFamily="2" charset="2"/>
              <a:buChar char="§"/>
            </a:pPr>
            <a:r>
              <a:rPr lang="en-US" sz="1600" b="0" dirty="0" smtClean="0">
                <a:solidFill>
                  <a:schemeClr val="bg1"/>
                </a:solidFill>
              </a:rPr>
              <a:t>Setting the bar - “Walking the talk”</a:t>
            </a:r>
          </a:p>
          <a:p>
            <a:pPr marL="285750" indent="-285750">
              <a:buFont typeface="Wingdings" panose="05000000000000000000" pitchFamily="2" charset="2"/>
              <a:buChar char="§"/>
            </a:pPr>
            <a:r>
              <a:rPr lang="en-US" sz="1600" b="0" dirty="0" smtClean="0">
                <a:solidFill>
                  <a:schemeClr val="bg1"/>
                </a:solidFill>
              </a:rPr>
              <a:t>“</a:t>
            </a:r>
            <a:r>
              <a:rPr lang="en-US" sz="1600" b="0" dirty="0">
                <a:solidFill>
                  <a:schemeClr val="bg1"/>
                </a:solidFill>
              </a:rPr>
              <a:t>Making it happen”</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Diagram 30"/>
          <p:cNvGraphicFramePr/>
          <p:nvPr>
            <p:extLst>
              <p:ext uri="{D42A27DB-BD31-4B8C-83A1-F6EECF244321}">
                <p14:modId xmlns:p14="http://schemas.microsoft.com/office/powerpoint/2010/main" val="3460511547"/>
              </p:ext>
            </p:extLst>
          </p:nvPr>
        </p:nvGraphicFramePr>
        <p:xfrm>
          <a:off x="1792940" y="1202837"/>
          <a:ext cx="6096000" cy="4455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Left-Right Arrow 31"/>
          <p:cNvSpPr/>
          <p:nvPr/>
        </p:nvSpPr>
        <p:spPr>
          <a:xfrm>
            <a:off x="200265" y="5417720"/>
            <a:ext cx="8450250" cy="47897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1814496" y="5858833"/>
            <a:ext cx="764633" cy="584775"/>
          </a:xfrm>
          <a:prstGeom prst="rect">
            <a:avLst/>
          </a:prstGeom>
          <a:noFill/>
        </p:spPr>
        <p:txBody>
          <a:bodyPr wrap="none" rtlCol="0">
            <a:spAutoFit/>
          </a:bodyPr>
          <a:lstStyle/>
          <a:p>
            <a:r>
              <a:rPr lang="en-IN" sz="1600" b="1" dirty="0" smtClean="0"/>
              <a:t>Month</a:t>
            </a:r>
          </a:p>
          <a:p>
            <a:r>
              <a:rPr lang="en-IN" sz="1600" b="1" dirty="0" smtClean="0"/>
              <a:t>1-6</a:t>
            </a:r>
            <a:endParaRPr lang="en-IN" sz="1600" b="1" dirty="0"/>
          </a:p>
        </p:txBody>
      </p:sp>
      <p:sp>
        <p:nvSpPr>
          <p:cNvPr id="34" name="TextBox 33"/>
          <p:cNvSpPr txBox="1"/>
          <p:nvPr/>
        </p:nvSpPr>
        <p:spPr>
          <a:xfrm>
            <a:off x="2995599" y="5858833"/>
            <a:ext cx="764633" cy="584775"/>
          </a:xfrm>
          <a:prstGeom prst="rect">
            <a:avLst/>
          </a:prstGeom>
          <a:noFill/>
        </p:spPr>
        <p:txBody>
          <a:bodyPr wrap="none" rtlCol="0">
            <a:spAutoFit/>
          </a:bodyPr>
          <a:lstStyle/>
          <a:p>
            <a:r>
              <a:rPr lang="en-IN" sz="1600" b="1" dirty="0" smtClean="0"/>
              <a:t>Month</a:t>
            </a:r>
          </a:p>
          <a:p>
            <a:r>
              <a:rPr lang="en-IN" sz="1600" b="1" dirty="0" smtClean="0"/>
              <a:t>7-12</a:t>
            </a:r>
            <a:endParaRPr lang="en-IN" sz="1600" b="1" dirty="0"/>
          </a:p>
        </p:txBody>
      </p:sp>
      <p:sp>
        <p:nvSpPr>
          <p:cNvPr id="35" name="TextBox 34"/>
          <p:cNvSpPr txBox="1"/>
          <p:nvPr/>
        </p:nvSpPr>
        <p:spPr>
          <a:xfrm>
            <a:off x="4233851" y="5858833"/>
            <a:ext cx="703654" cy="338554"/>
          </a:xfrm>
          <a:prstGeom prst="rect">
            <a:avLst/>
          </a:prstGeom>
          <a:noFill/>
        </p:spPr>
        <p:txBody>
          <a:bodyPr wrap="none" rtlCol="0">
            <a:spAutoFit/>
          </a:bodyPr>
          <a:lstStyle/>
          <a:p>
            <a:r>
              <a:rPr lang="en-IN" sz="1600" b="1" dirty="0" smtClean="0"/>
              <a:t>Year 2</a:t>
            </a:r>
            <a:endParaRPr lang="en-IN" sz="1600" b="1" dirty="0"/>
          </a:p>
        </p:txBody>
      </p:sp>
      <p:sp>
        <p:nvSpPr>
          <p:cNvPr id="36" name="TextBox 35"/>
          <p:cNvSpPr txBox="1"/>
          <p:nvPr/>
        </p:nvSpPr>
        <p:spPr>
          <a:xfrm>
            <a:off x="5557867" y="5858833"/>
            <a:ext cx="703654" cy="338554"/>
          </a:xfrm>
          <a:prstGeom prst="rect">
            <a:avLst/>
          </a:prstGeom>
          <a:noFill/>
        </p:spPr>
        <p:txBody>
          <a:bodyPr wrap="none" rtlCol="0">
            <a:spAutoFit/>
          </a:bodyPr>
          <a:lstStyle/>
          <a:p>
            <a:r>
              <a:rPr lang="en-IN" sz="1600" b="1" dirty="0" smtClean="0"/>
              <a:t>Year 3</a:t>
            </a:r>
            <a:endParaRPr lang="en-IN" sz="1600" b="1" dirty="0"/>
          </a:p>
        </p:txBody>
      </p:sp>
      <p:sp>
        <p:nvSpPr>
          <p:cNvPr id="37" name="TextBox 36"/>
          <p:cNvSpPr txBox="1"/>
          <p:nvPr/>
        </p:nvSpPr>
        <p:spPr>
          <a:xfrm>
            <a:off x="6867595" y="5858833"/>
            <a:ext cx="703654" cy="338554"/>
          </a:xfrm>
          <a:prstGeom prst="rect">
            <a:avLst/>
          </a:prstGeom>
          <a:noFill/>
        </p:spPr>
        <p:txBody>
          <a:bodyPr wrap="none" rtlCol="0">
            <a:spAutoFit/>
          </a:bodyPr>
          <a:lstStyle/>
          <a:p>
            <a:r>
              <a:rPr lang="en-IN" sz="1600" b="1" dirty="0" smtClean="0"/>
              <a:t>Year 4</a:t>
            </a:r>
            <a:endParaRPr lang="en-IN" sz="1600" b="1" dirty="0"/>
          </a:p>
        </p:txBody>
      </p:sp>
      <p:sp>
        <p:nvSpPr>
          <p:cNvPr id="38" name="Shape 37"/>
          <p:cNvSpPr/>
          <p:nvPr/>
        </p:nvSpPr>
        <p:spPr>
          <a:xfrm>
            <a:off x="1524000" y="1379904"/>
            <a:ext cx="6096000" cy="3809999"/>
          </a:xfrm>
          <a:prstGeom prst="swooshArrow">
            <a:avLst>
              <a:gd name="adj1" fmla="val 25000"/>
              <a:gd name="adj2" fmla="val 25000"/>
            </a:avLst>
          </a:prstGeom>
          <a:solidFill>
            <a:schemeClr val="bg1">
              <a:lumMod val="50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39" name="Oval 38"/>
          <p:cNvSpPr/>
          <p:nvPr/>
        </p:nvSpPr>
        <p:spPr>
          <a:xfrm>
            <a:off x="2124455" y="4226290"/>
            <a:ext cx="140208" cy="1402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7" name="Rectangle 56"/>
          <p:cNvSpPr/>
          <p:nvPr/>
        </p:nvSpPr>
        <p:spPr>
          <a:xfrm>
            <a:off x="2092185" y="4571317"/>
            <a:ext cx="1702619" cy="90677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1" name="Oval 40"/>
          <p:cNvSpPr/>
          <p:nvPr/>
        </p:nvSpPr>
        <p:spPr>
          <a:xfrm>
            <a:off x="2883407" y="3537424"/>
            <a:ext cx="219456" cy="219456"/>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5" name="Rectangle 54"/>
          <p:cNvSpPr/>
          <p:nvPr/>
        </p:nvSpPr>
        <p:spPr>
          <a:xfrm>
            <a:off x="1610154" y="2275416"/>
            <a:ext cx="1915827" cy="159638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3" name="Oval 42"/>
          <p:cNvSpPr/>
          <p:nvPr/>
        </p:nvSpPr>
        <p:spPr>
          <a:xfrm>
            <a:off x="3858767" y="2955974"/>
            <a:ext cx="292608" cy="292608"/>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Rectangle 52"/>
          <p:cNvSpPr/>
          <p:nvPr/>
        </p:nvSpPr>
        <p:spPr>
          <a:xfrm>
            <a:off x="3711387" y="3489203"/>
            <a:ext cx="2261592" cy="883338"/>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5" name="Oval 44"/>
          <p:cNvSpPr/>
          <p:nvPr/>
        </p:nvSpPr>
        <p:spPr>
          <a:xfrm>
            <a:off x="4992623" y="2501837"/>
            <a:ext cx="377952" cy="377952"/>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Rectangle 50"/>
          <p:cNvSpPr/>
          <p:nvPr/>
        </p:nvSpPr>
        <p:spPr>
          <a:xfrm>
            <a:off x="3408614" y="1491004"/>
            <a:ext cx="2487631" cy="101212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47" name="Oval 46"/>
          <p:cNvSpPr/>
          <p:nvPr/>
        </p:nvSpPr>
        <p:spPr>
          <a:xfrm>
            <a:off x="6160007" y="2198595"/>
            <a:ext cx="481584" cy="481584"/>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0" name="Rectangle 49"/>
          <p:cNvSpPr/>
          <p:nvPr/>
        </p:nvSpPr>
        <p:spPr>
          <a:xfrm>
            <a:off x="5916908" y="3279416"/>
            <a:ext cx="1563819" cy="337284"/>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55181" tIns="0" rIns="0" bIns="0" numCol="1" spcCol="1270" anchor="ctr" anchorCtr="0">
            <a:noAutofit/>
          </a:bodyPr>
          <a:lstStyle/>
          <a:p>
            <a:pPr lvl="0" algn="l" defTabSz="711200">
              <a:lnSpc>
                <a:spcPct val="90000"/>
              </a:lnSpc>
              <a:spcBef>
                <a:spcPct val="0"/>
              </a:spcBef>
              <a:spcAft>
                <a:spcPct val="35000"/>
              </a:spcAft>
            </a:pPr>
            <a:r>
              <a:rPr lang="en-IN" sz="1600" b="1" kern="1200" dirty="0" smtClean="0"/>
              <a:t>Life is happy!</a:t>
            </a:r>
            <a:endParaRPr lang="en-IN" sz="1600" b="1" kern="1200" dirty="0"/>
          </a:p>
        </p:txBody>
      </p:sp>
      <p:cxnSp>
        <p:nvCxnSpPr>
          <p:cNvPr id="3" name="Straight Connector 2"/>
          <p:cNvCxnSpPr/>
          <p:nvPr/>
        </p:nvCxnSpPr>
        <p:spPr>
          <a:xfrm>
            <a:off x="2568067" y="3320561"/>
            <a:ext cx="315340" cy="235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151375" y="3284903"/>
            <a:ext cx="315340" cy="23587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677283" y="2265960"/>
            <a:ext cx="315340" cy="235877"/>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3274109" y="1369654"/>
            <a:ext cx="2283758" cy="905762"/>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200269" tIns="0" rIns="0" bIns="0" numCol="1" spcCol="1270" anchor="t" anchorCtr="0">
            <a:noAutofit/>
          </a:bodyPr>
          <a:lstStyle/>
          <a:p>
            <a:pPr lvl="0" algn="l" defTabSz="711200">
              <a:lnSpc>
                <a:spcPct val="90000"/>
              </a:lnSpc>
              <a:spcBef>
                <a:spcPct val="0"/>
              </a:spcBef>
              <a:spcAft>
                <a:spcPct val="35000"/>
              </a:spcAft>
            </a:pPr>
            <a:r>
              <a:rPr lang="en-IN" sz="1600" b="1" kern="1200" dirty="0" smtClean="0"/>
              <a:t>Build long-term partnership approach (e.g., joint planning, architecture)</a:t>
            </a:r>
            <a:endParaRPr lang="en-IN" sz="1600" b="1" kern="1200" dirty="0"/>
          </a:p>
        </p:txBody>
      </p:sp>
      <p:sp>
        <p:nvSpPr>
          <p:cNvPr id="62" name="Rectangle 61"/>
          <p:cNvSpPr/>
          <p:nvPr/>
        </p:nvSpPr>
        <p:spPr>
          <a:xfrm>
            <a:off x="292679" y="1903711"/>
            <a:ext cx="2795334" cy="13448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16285" tIns="0" rIns="0" bIns="0" numCol="1" spcCol="1270" anchor="t" anchorCtr="0">
            <a:noAutofit/>
          </a:bodyPr>
          <a:lstStyle/>
          <a:p>
            <a:pPr lvl="0" algn="l" defTabSz="711200">
              <a:lnSpc>
                <a:spcPct val="90000"/>
              </a:lnSpc>
              <a:spcBef>
                <a:spcPct val="0"/>
              </a:spcBef>
              <a:spcAft>
                <a:spcPct val="35000"/>
              </a:spcAft>
            </a:pPr>
            <a:r>
              <a:rPr lang="en-IN" sz="1600" kern="1200" dirty="0" smtClean="0"/>
              <a:t>Do additional work for client  (POCs, code analysis, automation, etc.) + </a:t>
            </a:r>
            <a:r>
              <a:rPr lang="en-IN" sz="1600" b="1" kern="1200" dirty="0" smtClean="0"/>
              <a:t>demonstrate ability to innovate and propose best practices, tools and technologies</a:t>
            </a:r>
            <a:endParaRPr lang="en-IN" sz="1600" b="1" kern="1200" dirty="0"/>
          </a:p>
        </p:txBody>
      </p:sp>
      <p:sp>
        <p:nvSpPr>
          <p:cNvPr id="63" name="Rectangle 62"/>
          <p:cNvSpPr/>
          <p:nvPr/>
        </p:nvSpPr>
        <p:spPr>
          <a:xfrm>
            <a:off x="3546001" y="3529141"/>
            <a:ext cx="2442560" cy="9154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55047" tIns="0" rIns="0" bIns="0" numCol="1" spcCol="1270" anchor="t" anchorCtr="0">
            <a:noAutofit/>
          </a:bodyPr>
          <a:lstStyle/>
          <a:p>
            <a:pPr lvl="0" algn="l" defTabSz="711200">
              <a:lnSpc>
                <a:spcPct val="90000"/>
              </a:lnSpc>
              <a:spcBef>
                <a:spcPct val="0"/>
              </a:spcBef>
              <a:spcAft>
                <a:spcPct val="35000"/>
              </a:spcAft>
            </a:pPr>
            <a:r>
              <a:rPr lang="en-IN" sz="1600" kern="1200" dirty="0" smtClean="0"/>
              <a:t>Expand relationship + </a:t>
            </a:r>
            <a:r>
              <a:rPr lang="en-IN" sz="1600" b="1" kern="1200" dirty="0" smtClean="0"/>
              <a:t>Build client’s trust that we can consistently generate high quality deliverables</a:t>
            </a:r>
            <a:endParaRPr lang="en-IN" sz="1600" kern="1200" dirty="0"/>
          </a:p>
        </p:txBody>
      </p:sp>
      <p:sp>
        <p:nvSpPr>
          <p:cNvPr id="64" name="Rectangle 63"/>
          <p:cNvSpPr/>
          <p:nvPr/>
        </p:nvSpPr>
        <p:spPr>
          <a:xfrm>
            <a:off x="1962662" y="4571316"/>
            <a:ext cx="2280401" cy="90677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4293" tIns="0" rIns="0" bIns="0" numCol="1" spcCol="1270" anchor="t" anchorCtr="0">
            <a:noAutofit/>
          </a:bodyPr>
          <a:lstStyle/>
          <a:p>
            <a:pPr lvl="0" algn="l" defTabSz="711200">
              <a:lnSpc>
                <a:spcPct val="90000"/>
              </a:lnSpc>
              <a:spcBef>
                <a:spcPct val="0"/>
              </a:spcBef>
              <a:spcAft>
                <a:spcPct val="35000"/>
              </a:spcAft>
            </a:pPr>
            <a:r>
              <a:rPr lang="en-IN" sz="1600" b="1" kern="1200" dirty="0" smtClean="0"/>
              <a:t>Successfully execute first project  - use the right tools and processes, focus on Quality</a:t>
            </a:r>
            <a:endParaRPr lang="en-IN" sz="1600" b="1" kern="1200" dirty="0"/>
          </a:p>
        </p:txBody>
      </p:sp>
      <p:cxnSp>
        <p:nvCxnSpPr>
          <p:cNvPr id="65" name="Straight Connector 64"/>
          <p:cNvCxnSpPr/>
          <p:nvPr/>
        </p:nvCxnSpPr>
        <p:spPr>
          <a:xfrm>
            <a:off x="6400799" y="2761850"/>
            <a:ext cx="0" cy="432783"/>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276720" y="109728"/>
            <a:ext cx="8412480" cy="576000"/>
          </a:xfrm>
        </p:spPr>
        <p:txBody>
          <a:bodyPr/>
          <a:lstStyle/>
          <a:p>
            <a:r>
              <a:rPr lang="en-US" sz="2600" dirty="0"/>
              <a:t>CitiusTech: How do we Build &amp; Grow Partnerships</a:t>
            </a:r>
          </a:p>
        </p:txBody>
      </p:sp>
      <p:cxnSp>
        <p:nvCxnSpPr>
          <p:cNvPr id="29" name="Straight Connector 28"/>
          <p:cNvCxnSpPr/>
          <p:nvPr/>
        </p:nvCxnSpPr>
        <p:spPr>
          <a:xfrm>
            <a:off x="2264663" y="4372541"/>
            <a:ext cx="173737" cy="19877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163433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720" y="109728"/>
            <a:ext cx="8229600" cy="576000"/>
          </a:xfrm>
        </p:spPr>
        <p:txBody>
          <a:bodyPr/>
          <a:lstStyle/>
          <a:p>
            <a:r>
              <a:rPr lang="en-US" sz="2600" dirty="0"/>
              <a:t>Team Success:  A&amp;P… Simple Yet Powerful</a:t>
            </a:r>
          </a:p>
        </p:txBody>
      </p:sp>
      <p:grpSp>
        <p:nvGrpSpPr>
          <p:cNvPr id="11" name="Group 4"/>
          <p:cNvGrpSpPr/>
          <p:nvPr/>
        </p:nvGrpSpPr>
        <p:grpSpPr>
          <a:xfrm>
            <a:off x="8088569" y="228600"/>
            <a:ext cx="878012" cy="485632"/>
            <a:chOff x="254751" y="838200"/>
            <a:chExt cx="8651551" cy="5551765"/>
          </a:xfrm>
        </p:grpSpPr>
        <p:sp>
          <p:nvSpPr>
            <p:cNvPr id="12" name="Rounded Rectangle 11"/>
            <p:cNvSpPr/>
            <p:nvPr/>
          </p:nvSpPr>
          <p:spPr bwMode="auto">
            <a:xfrm>
              <a:off x="5366983"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14" name="Rounded Rectangle 13"/>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6" name="Rounded Rectangle 15"/>
            <p:cNvSpPr/>
            <p:nvPr/>
          </p:nvSpPr>
          <p:spPr bwMode="auto">
            <a:xfrm>
              <a:off x="5366983" y="4103965"/>
              <a:ext cx="3539319" cy="2286000"/>
            </a:xfrm>
            <a:prstGeom prst="roundRect">
              <a:avLst>
                <a:gd name="adj" fmla="val 10024"/>
              </a:avLst>
            </a:prstGeom>
            <a:no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7" name="Rounded Rectangle 16"/>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2" name="Rectangle 1"/>
          <p:cNvSpPr/>
          <p:nvPr/>
        </p:nvSpPr>
        <p:spPr>
          <a:xfrm>
            <a:off x="5040569" y="990600"/>
            <a:ext cx="4027231" cy="4616648"/>
          </a:xfrm>
          <a:prstGeom prst="rect">
            <a:avLst/>
          </a:prstGeom>
        </p:spPr>
        <p:txBody>
          <a:bodyPr wrap="square">
            <a:spAutoFit/>
          </a:bodyPr>
          <a:lstStyle/>
          <a:p>
            <a:pPr>
              <a:spcBef>
                <a:spcPts val="1800"/>
              </a:spcBef>
              <a:defRPr/>
            </a:pPr>
            <a:r>
              <a:rPr lang="en-US" b="1" kern="0" dirty="0" smtClean="0">
                <a:solidFill>
                  <a:schemeClr val="tx1">
                    <a:lumMod val="75000"/>
                    <a:lumOff val="25000"/>
                  </a:schemeClr>
                </a:solidFill>
              </a:rPr>
              <a:t>Weekly / Fortnightly A&amp;P Process</a:t>
            </a:r>
            <a:endParaRPr lang="en-US" kern="0" dirty="0">
              <a:solidFill>
                <a:schemeClr val="tx1">
                  <a:lumMod val="75000"/>
                  <a:lumOff val="25000"/>
                </a:schemeClr>
              </a:solidFill>
            </a:endParaRPr>
          </a:p>
          <a:p>
            <a:pPr marL="285750" lvl="1" indent="-285750">
              <a:spcBef>
                <a:spcPts val="1800"/>
              </a:spcBef>
              <a:buFont typeface="Wingdings" panose="05000000000000000000" pitchFamily="2" charset="2"/>
              <a:buChar char="§"/>
              <a:defRPr/>
            </a:pPr>
            <a:r>
              <a:rPr lang="en-US" kern="0" dirty="0">
                <a:solidFill>
                  <a:schemeClr val="tx1">
                    <a:lumMod val="75000"/>
                    <a:lumOff val="25000"/>
                  </a:schemeClr>
                </a:solidFill>
              </a:rPr>
              <a:t>Spend 30 minutes each </a:t>
            </a:r>
            <a:r>
              <a:rPr lang="en-US" kern="0" dirty="0" smtClean="0">
                <a:solidFill>
                  <a:schemeClr val="tx1">
                    <a:lumMod val="75000"/>
                    <a:lumOff val="25000"/>
                  </a:schemeClr>
                </a:solidFill>
              </a:rPr>
              <a:t>week / fortnight </a:t>
            </a:r>
            <a:r>
              <a:rPr lang="en-US" kern="0" dirty="0">
                <a:solidFill>
                  <a:schemeClr val="tx1">
                    <a:lumMod val="75000"/>
                    <a:lumOff val="25000"/>
                  </a:schemeClr>
                </a:solidFill>
              </a:rPr>
              <a:t>with </a:t>
            </a:r>
            <a:r>
              <a:rPr lang="en-US" kern="0" dirty="0" smtClean="0">
                <a:solidFill>
                  <a:schemeClr val="tx1">
                    <a:lumMod val="75000"/>
                    <a:lumOff val="25000"/>
                  </a:schemeClr>
                </a:solidFill>
              </a:rPr>
              <a:t>each team member</a:t>
            </a:r>
            <a:endParaRPr lang="en-US" kern="0" dirty="0">
              <a:solidFill>
                <a:schemeClr val="tx1">
                  <a:lumMod val="75000"/>
                  <a:lumOff val="25000"/>
                </a:schemeClr>
              </a:solidFill>
            </a:endParaRPr>
          </a:p>
          <a:p>
            <a:pPr marL="285750" lvl="1" indent="-285750">
              <a:spcBef>
                <a:spcPts val="1800"/>
              </a:spcBef>
              <a:buFont typeface="Wingdings" panose="05000000000000000000" pitchFamily="2" charset="2"/>
              <a:buChar char="§"/>
              <a:defRPr/>
            </a:pPr>
            <a:r>
              <a:rPr lang="en-US" kern="0" dirty="0">
                <a:solidFill>
                  <a:schemeClr val="tx1">
                    <a:lumMod val="75000"/>
                    <a:lumOff val="25000"/>
                  </a:schemeClr>
                </a:solidFill>
              </a:rPr>
              <a:t>Take a holistic view – client work, personal development, fun</a:t>
            </a:r>
          </a:p>
          <a:p>
            <a:pPr marL="285750" lvl="1" indent="-285750">
              <a:spcBef>
                <a:spcPts val="1800"/>
              </a:spcBef>
              <a:buFont typeface="Wingdings" panose="05000000000000000000" pitchFamily="2" charset="2"/>
              <a:buChar char="§"/>
              <a:defRPr/>
            </a:pPr>
            <a:r>
              <a:rPr lang="en-US" kern="0" dirty="0" smtClean="0">
                <a:solidFill>
                  <a:schemeClr val="tx1">
                    <a:lumMod val="75000"/>
                    <a:lumOff val="25000"/>
                  </a:schemeClr>
                </a:solidFill>
              </a:rPr>
              <a:t>A&amp;P </a:t>
            </a:r>
            <a:r>
              <a:rPr lang="en-US" kern="0" dirty="0">
                <a:solidFill>
                  <a:schemeClr val="tx1">
                    <a:lumMod val="75000"/>
                    <a:lumOff val="25000"/>
                  </a:schemeClr>
                </a:solidFill>
              </a:rPr>
              <a:t>is NOT a performance appraisal – so conduct it in a friendly  manner … else everyone will put the “minimal” </a:t>
            </a:r>
            <a:r>
              <a:rPr lang="en-US" kern="0" dirty="0" smtClean="0">
                <a:solidFill>
                  <a:schemeClr val="tx1">
                    <a:lumMod val="75000"/>
                    <a:lumOff val="25000"/>
                  </a:schemeClr>
                </a:solidFill>
              </a:rPr>
              <a:t>plans</a:t>
            </a:r>
          </a:p>
          <a:p>
            <a:pPr marL="285750" lvl="1" indent="-285750">
              <a:spcBef>
                <a:spcPts val="1800"/>
              </a:spcBef>
              <a:buFont typeface="Wingdings" panose="05000000000000000000" pitchFamily="2" charset="2"/>
              <a:buChar char="§"/>
              <a:defRPr/>
            </a:pPr>
            <a:r>
              <a:rPr lang="en-US" b="1" kern="0" dirty="0" smtClean="0">
                <a:solidFill>
                  <a:schemeClr val="tx1">
                    <a:lumMod val="75000"/>
                    <a:lumOff val="25000"/>
                  </a:schemeClr>
                </a:solidFill>
              </a:rPr>
              <a:t>The “Issues</a:t>
            </a:r>
            <a:r>
              <a:rPr lang="en-US" b="1" kern="0" dirty="0">
                <a:solidFill>
                  <a:schemeClr val="tx1">
                    <a:lumMod val="75000"/>
                    <a:lumOff val="25000"/>
                  </a:schemeClr>
                </a:solidFill>
              </a:rPr>
              <a:t>” section </a:t>
            </a:r>
            <a:r>
              <a:rPr lang="en-US" b="1" kern="0" dirty="0" smtClean="0">
                <a:solidFill>
                  <a:schemeClr val="tx1">
                    <a:lumMod val="75000"/>
                    <a:lumOff val="25000"/>
                  </a:schemeClr>
                </a:solidFill>
              </a:rPr>
              <a:t>is the KEY … puts </a:t>
            </a:r>
            <a:r>
              <a:rPr lang="en-US" b="1" kern="0" dirty="0">
                <a:solidFill>
                  <a:schemeClr val="tx1">
                    <a:lumMod val="75000"/>
                    <a:lumOff val="25000"/>
                  </a:schemeClr>
                </a:solidFill>
              </a:rPr>
              <a:t>the responsibility of identifying and discussing issues on each of the team </a:t>
            </a:r>
            <a:r>
              <a:rPr lang="en-US" b="1" kern="0" dirty="0" smtClean="0">
                <a:solidFill>
                  <a:schemeClr val="tx1">
                    <a:lumMod val="75000"/>
                    <a:lumOff val="25000"/>
                  </a:schemeClr>
                </a:solidFill>
              </a:rPr>
              <a:t>members</a:t>
            </a:r>
            <a:endParaRPr lang="en-US" b="1" kern="0" dirty="0">
              <a:solidFill>
                <a:schemeClr val="tx1">
                  <a:lumMod val="75000"/>
                  <a:lumOff val="25000"/>
                </a:schemeClr>
              </a:solidFill>
            </a:endParaRPr>
          </a:p>
        </p:txBody>
      </p:sp>
      <p:sp>
        <p:nvSpPr>
          <p:cNvPr id="15" name="Rectangle 14"/>
          <p:cNvSpPr/>
          <p:nvPr/>
        </p:nvSpPr>
        <p:spPr>
          <a:xfrm>
            <a:off x="304800" y="5772090"/>
            <a:ext cx="8558384" cy="369332"/>
          </a:xfrm>
          <a:prstGeom prst="rect">
            <a:avLst/>
          </a:prstGeom>
          <a:solidFill>
            <a:schemeClr val="bg1">
              <a:lumMod val="75000"/>
            </a:schemeClr>
          </a:solidFill>
        </p:spPr>
        <p:txBody>
          <a:bodyPr wrap="square">
            <a:spAutoFit/>
          </a:bodyPr>
          <a:lstStyle/>
          <a:p>
            <a:pPr algn="ctr"/>
            <a:r>
              <a:rPr lang="en-US" b="1" kern="0" dirty="0" smtClean="0">
                <a:solidFill>
                  <a:schemeClr val="tx1">
                    <a:lumMod val="75000"/>
                    <a:lumOff val="25000"/>
                  </a:schemeClr>
                </a:solidFill>
              </a:rPr>
              <a:t>A&amp;P Meetings </a:t>
            </a:r>
            <a:r>
              <a:rPr lang="en-US" kern="0" dirty="0" smtClean="0">
                <a:solidFill>
                  <a:schemeClr val="tx1">
                    <a:lumMod val="75000"/>
                    <a:lumOff val="25000"/>
                  </a:schemeClr>
                </a:solidFill>
              </a:rPr>
              <a:t>– </a:t>
            </a:r>
            <a:r>
              <a:rPr lang="en-US" b="1" kern="0" dirty="0" smtClean="0">
                <a:solidFill>
                  <a:schemeClr val="tx1">
                    <a:lumMod val="75000"/>
                    <a:lumOff val="25000"/>
                  </a:schemeClr>
                </a:solidFill>
              </a:rPr>
              <a:t>Core to EVERYTHING we </a:t>
            </a:r>
            <a:r>
              <a:rPr lang="en-US" b="1" kern="0" dirty="0">
                <a:solidFill>
                  <a:schemeClr val="tx1">
                    <a:lumMod val="75000"/>
                    <a:lumOff val="25000"/>
                  </a:schemeClr>
                </a:solidFill>
              </a:rPr>
              <a:t>do at CitiusTech</a:t>
            </a:r>
            <a:endParaRPr lang="en-US" dirty="0">
              <a:solidFill>
                <a:schemeClr val="tx1">
                  <a:lumMod val="75000"/>
                  <a:lumOff val="25000"/>
                </a:schemeClr>
              </a:solidFill>
            </a:endParaRPr>
          </a:p>
        </p:txBody>
      </p:sp>
      <p:pic>
        <p:nvPicPr>
          <p:cNvPr id="18" name="Picture 17" descr="QMS AnP Report - Google Chrome"/>
          <p:cNvPicPr>
            <a:picLocks noChangeAspect="1"/>
          </p:cNvPicPr>
          <p:nvPr/>
        </p:nvPicPr>
        <p:blipFill rotWithShape="1">
          <a:blip r:embed="rId3" cstate="print">
            <a:extLst>
              <a:ext uri="{28A0092B-C50C-407E-A947-70E740481C1C}">
                <a14:useLocalDpi xmlns:a14="http://schemas.microsoft.com/office/drawing/2010/main" val="0"/>
              </a:ext>
            </a:extLst>
          </a:blip>
          <a:srcRect l="6119" t="6177" r="5869" b="10853"/>
          <a:stretch/>
        </p:blipFill>
        <p:spPr>
          <a:xfrm>
            <a:off x="267269" y="1748061"/>
            <a:ext cx="4801327" cy="2754287"/>
          </a:xfrm>
          <a:prstGeom prst="rect">
            <a:avLst/>
          </a:prstGeom>
        </p:spPr>
      </p:pic>
      <p:sp>
        <p:nvSpPr>
          <p:cNvPr id="5" name="Oval 4"/>
          <p:cNvSpPr/>
          <p:nvPr/>
        </p:nvSpPr>
        <p:spPr bwMode="auto">
          <a:xfrm>
            <a:off x="2133600" y="2895600"/>
            <a:ext cx="3352800" cy="1219200"/>
          </a:xfrm>
          <a:prstGeom prst="ellipse">
            <a:avLst/>
          </a:prstGeom>
          <a:noFill/>
          <a:ln w="28575">
            <a:solidFill>
              <a:schemeClr val="tx1"/>
            </a:solidFill>
            <a:round/>
            <a:headEnd/>
            <a:tailEnd/>
          </a:ln>
        </p:spPr>
        <p:txBody>
          <a:bodyPr wrap="none" rtlCol="0" anchor="ctr"/>
          <a:lstStyle/>
          <a:p>
            <a:pPr algn="ctr"/>
            <a:endParaRPr lang="en-US"/>
          </a:p>
        </p:txBody>
      </p:sp>
      <p:sp>
        <p:nvSpPr>
          <p:cNvPr id="9" name="Right Arrow 8"/>
          <p:cNvSpPr/>
          <p:nvPr/>
        </p:nvSpPr>
        <p:spPr bwMode="auto">
          <a:xfrm rot="1562559" flipH="1">
            <a:off x="3733801" y="4080146"/>
            <a:ext cx="1371600" cy="609600"/>
          </a:xfrm>
          <a:prstGeom prst="rightArrow">
            <a:avLst/>
          </a:prstGeom>
          <a:solidFill>
            <a:schemeClr val="tx1"/>
          </a:solidFill>
          <a:ln w="28575">
            <a:solidFill>
              <a:schemeClr val="tx1"/>
            </a:solidFill>
            <a:round/>
            <a:headEnd/>
            <a:tailEnd/>
          </a:ln>
        </p:spPr>
        <p:txBody>
          <a:bodyPr wrap="none"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14400"/>
            <a:ext cx="632460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74320" y="914400"/>
            <a:ext cx="8229600" cy="4093428"/>
          </a:xfrm>
          <a:prstGeom prst="rect">
            <a:avLst/>
          </a:prstGeom>
          <a:noFill/>
        </p:spPr>
        <p:txBody>
          <a:bodyPr wrap="square" rtlCol="0">
            <a:spAutoFit/>
          </a:bodyPr>
          <a:lstStyle/>
          <a:p>
            <a:pPr marL="285750" indent="-285750">
              <a:spcAft>
                <a:spcPts val="1200"/>
              </a:spcAft>
              <a:buFont typeface="Arial" pitchFamily="34" charset="0"/>
              <a:buChar char="•"/>
            </a:pPr>
            <a:r>
              <a:rPr lang="en-US" sz="2000" b="1" dirty="0" err="1" smtClean="0">
                <a:solidFill>
                  <a:schemeClr val="tx1">
                    <a:lumMod val="75000"/>
                    <a:lumOff val="25000"/>
                  </a:schemeClr>
                </a:solidFill>
              </a:rPr>
              <a:t>SmartArch</a:t>
            </a:r>
            <a:r>
              <a:rPr lang="en-US" sz="2000" b="1" dirty="0" smtClean="0">
                <a:solidFill>
                  <a:schemeClr val="tx1">
                    <a:lumMod val="75000"/>
                    <a:lumOff val="25000"/>
                  </a:schemeClr>
                </a:solidFill>
              </a:rPr>
              <a:t> Program Background</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Leadership</a:t>
            </a:r>
          </a:p>
          <a:p>
            <a:pPr marL="285750" indent="-285750">
              <a:spcAft>
                <a:spcPts val="1200"/>
              </a:spcAft>
              <a:buFont typeface="Arial" pitchFamily="34" charset="0"/>
              <a:buChar char="•"/>
            </a:pPr>
            <a:r>
              <a:rPr lang="en-US" sz="2000" dirty="0" smtClean="0">
                <a:solidFill>
                  <a:schemeClr val="tx1">
                    <a:lumMod val="75000"/>
                    <a:lumOff val="25000"/>
                  </a:schemeClr>
                </a:solidFill>
              </a:rPr>
              <a:t>Solution Architect:  </a:t>
            </a:r>
            <a:r>
              <a:rPr lang="en-US" sz="2000" dirty="0">
                <a:solidFill>
                  <a:schemeClr val="tx1">
                    <a:lumMod val="75000"/>
                    <a:lumOff val="25000"/>
                  </a:schemeClr>
                </a:solidFill>
              </a:rPr>
              <a:t>Overall Role &amp; KRAs</a:t>
            </a:r>
          </a:p>
          <a:p>
            <a:pPr marL="285750" indent="-285750">
              <a:spcAft>
                <a:spcPts val="1200"/>
              </a:spcAft>
              <a:buFont typeface="Arial" pitchFamily="34" charset="0"/>
              <a:buChar char="•"/>
            </a:pPr>
            <a:r>
              <a:rPr lang="en-US" sz="2000" dirty="0">
                <a:solidFill>
                  <a:schemeClr val="tx1">
                    <a:lumMod val="75000"/>
                    <a:lumOff val="25000"/>
                  </a:schemeClr>
                </a:solidFill>
              </a:rPr>
              <a:t>Solution </a:t>
            </a:r>
            <a:r>
              <a:rPr lang="en-US" sz="2000" dirty="0" smtClean="0">
                <a:solidFill>
                  <a:schemeClr val="tx1">
                    <a:lumMod val="75000"/>
                    <a:lumOff val="25000"/>
                  </a:schemeClr>
                </a:solidFill>
              </a:rPr>
              <a:t>Architect: </a:t>
            </a:r>
            <a:r>
              <a:rPr lang="en-US" sz="2000" dirty="0">
                <a:solidFill>
                  <a:schemeClr val="tx1">
                    <a:lumMod val="75000"/>
                    <a:lumOff val="25000"/>
                  </a:schemeClr>
                </a:solidFill>
              </a:rPr>
              <a:t>Key focus areas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Client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Team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Business Growth</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Personal Growth</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Assignment</a:t>
            </a:r>
            <a:endParaRPr lang="en-US" sz="2000"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Tree>
    <p:extLst>
      <p:ext uri="{BB962C8B-B14F-4D97-AF65-F5344CB8AC3E}">
        <p14:creationId xmlns:p14="http://schemas.microsoft.com/office/powerpoint/2010/main" val="445434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276720" y="109728"/>
            <a:ext cx="8412480" cy="576072"/>
          </a:xfrm>
        </p:spPr>
        <p:txBody>
          <a:bodyPr vert="horz" lIns="91440" tIns="45720" rIns="91440" bIns="45720" rtlCol="0" anchor="ctr">
            <a:noAutofit/>
          </a:bodyPr>
          <a:lstStyle/>
          <a:p>
            <a:r>
              <a:rPr lang="en-US" altLang="en-US" sz="2600" dirty="0"/>
              <a:t>Team Success: Team </a:t>
            </a:r>
            <a:r>
              <a:rPr lang="en-US" altLang="en-US" sz="2600" dirty="0" smtClean="0"/>
              <a:t>Management</a:t>
            </a:r>
            <a:endParaRPr lang="en-US" altLang="en-US" sz="2600" dirty="0"/>
          </a:p>
        </p:txBody>
      </p:sp>
      <p:grpSp>
        <p:nvGrpSpPr>
          <p:cNvPr id="2" name="Group 4"/>
          <p:cNvGrpSpPr/>
          <p:nvPr/>
        </p:nvGrpSpPr>
        <p:grpSpPr>
          <a:xfrm>
            <a:off x="8088569" y="152400"/>
            <a:ext cx="878012" cy="485632"/>
            <a:chOff x="254751" y="838200"/>
            <a:chExt cx="8651551" cy="5551765"/>
          </a:xfrm>
        </p:grpSpPr>
        <p:sp>
          <p:nvSpPr>
            <p:cNvPr id="6" name="Rounded Rectangle 5"/>
            <p:cNvSpPr/>
            <p:nvPr/>
          </p:nvSpPr>
          <p:spPr bwMode="auto">
            <a:xfrm>
              <a:off x="5366983"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7" name="Rounded Rectangle 6"/>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8" name="Rounded Rectangle 7"/>
            <p:cNvSpPr/>
            <p:nvPr/>
          </p:nvSpPr>
          <p:spPr bwMode="auto">
            <a:xfrm>
              <a:off x="5366983" y="4103965"/>
              <a:ext cx="3539319" cy="2286000"/>
            </a:xfrm>
            <a:prstGeom prst="roundRect">
              <a:avLst>
                <a:gd name="adj" fmla="val 10024"/>
              </a:avLst>
            </a:prstGeom>
            <a:no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0" name="Rounded Rectangle 9"/>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pic>
        <p:nvPicPr>
          <p:cNvPr id="11" name="Picture 6" descr="http://www.borg.com/~rjgtoons/images/104.gif"/>
          <p:cNvPicPr>
            <a:picLocks noChangeAspect="1" noChangeArrowheads="1"/>
          </p:cNvPicPr>
          <p:nvPr/>
        </p:nvPicPr>
        <p:blipFill rotWithShape="1">
          <a:blip r:embed="rId3" cstate="print"/>
          <a:srcRect t="6220"/>
          <a:stretch/>
        </p:blipFill>
        <p:spPr bwMode="auto">
          <a:xfrm>
            <a:off x="1143000" y="1066800"/>
            <a:ext cx="6858000" cy="487904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412480" cy="576000"/>
          </a:xfrm>
        </p:spPr>
        <p:txBody>
          <a:bodyPr/>
          <a:lstStyle/>
          <a:p>
            <a:r>
              <a:rPr lang="en-US" sz="2600" dirty="0"/>
              <a:t>Leadership:  Collin Powell Video</a:t>
            </a:r>
          </a:p>
        </p:txBody>
      </p:sp>
      <p:sp>
        <p:nvSpPr>
          <p:cNvPr id="11" name="Content Placeholder 2"/>
          <p:cNvSpPr txBox="1">
            <a:spLocks/>
          </p:cNvSpPr>
          <p:nvPr/>
        </p:nvSpPr>
        <p:spPr bwMode="auto">
          <a:xfrm>
            <a:off x="3557416" y="1334534"/>
            <a:ext cx="5281784" cy="3542266"/>
          </a:xfrm>
          <a:prstGeom prst="rect">
            <a:avLst/>
          </a:prstGeom>
          <a:noFill/>
          <a:ln w="9525">
            <a:noFill/>
            <a:miter lim="800000"/>
            <a:headEnd/>
            <a:tailEnd/>
          </a:ln>
          <a:effectLst/>
        </p:spPr>
        <p:txBody>
          <a:bodyPr/>
          <a:lstStyle/>
          <a:p>
            <a:pPr>
              <a:spcBef>
                <a:spcPct val="20000"/>
              </a:spcBef>
              <a:defRPr/>
            </a:pPr>
            <a:r>
              <a:rPr lang="en-US" sz="1800" b="1" kern="0" dirty="0" smtClean="0">
                <a:solidFill>
                  <a:schemeClr val="tx1">
                    <a:lumMod val="75000"/>
                    <a:lumOff val="25000"/>
                  </a:schemeClr>
                </a:solidFill>
              </a:rPr>
              <a:t>Collin Powell</a:t>
            </a:r>
          </a:p>
          <a:p>
            <a:pPr marL="285750" indent="-285750">
              <a:spcBef>
                <a:spcPct val="20000"/>
              </a:spcBef>
              <a:buFont typeface="Wingdings" panose="05000000000000000000" pitchFamily="2" charset="2"/>
              <a:buChar char="§"/>
              <a:defRPr/>
            </a:pPr>
            <a:r>
              <a:rPr lang="en-US" kern="0" dirty="0" smtClean="0">
                <a:solidFill>
                  <a:schemeClr val="tx1">
                    <a:lumMod val="75000"/>
                    <a:lumOff val="25000"/>
                  </a:schemeClr>
                </a:solidFill>
              </a:rPr>
              <a:t>United </a:t>
            </a:r>
            <a:r>
              <a:rPr lang="en-US" kern="0" dirty="0">
                <a:solidFill>
                  <a:schemeClr val="tx1">
                    <a:lumMod val="75000"/>
                    <a:lumOff val="25000"/>
                  </a:schemeClr>
                </a:solidFill>
              </a:rPr>
              <a:t>States Secretary of State (2001–2005</a:t>
            </a:r>
            <a:r>
              <a:rPr lang="en-US" kern="0" dirty="0" smtClean="0">
                <a:solidFill>
                  <a:schemeClr val="tx1">
                    <a:lumMod val="75000"/>
                    <a:lumOff val="25000"/>
                  </a:schemeClr>
                </a:solidFill>
              </a:rPr>
              <a:t>) </a:t>
            </a:r>
          </a:p>
          <a:p>
            <a:pPr marL="285750" indent="-285750">
              <a:spcBef>
                <a:spcPct val="20000"/>
              </a:spcBef>
              <a:buFont typeface="Wingdings" panose="05000000000000000000" pitchFamily="2" charset="2"/>
              <a:buChar char="§"/>
              <a:defRPr/>
            </a:pPr>
            <a:r>
              <a:rPr lang="en-US" kern="0" dirty="0">
                <a:solidFill>
                  <a:schemeClr val="tx1">
                    <a:lumMod val="75000"/>
                    <a:lumOff val="25000"/>
                  </a:schemeClr>
                </a:solidFill>
              </a:rPr>
              <a:t>Commander of the U.S. Army Forces Command (1989) and as Chairman of the Joint Chiefs of Staff (1989–1993</a:t>
            </a:r>
            <a:r>
              <a:rPr lang="en-US" kern="0" dirty="0" smtClean="0">
                <a:solidFill>
                  <a:schemeClr val="tx1">
                    <a:lumMod val="75000"/>
                    <a:lumOff val="25000"/>
                  </a:schemeClr>
                </a:solidFill>
              </a:rPr>
              <a:t>)</a:t>
            </a:r>
          </a:p>
          <a:p>
            <a:pPr marL="285750" indent="-285750">
              <a:spcBef>
                <a:spcPct val="20000"/>
              </a:spcBef>
              <a:buFont typeface="Wingdings" panose="05000000000000000000" pitchFamily="2" charset="2"/>
              <a:buChar char="§"/>
              <a:defRPr/>
            </a:pPr>
            <a:r>
              <a:rPr lang="en-US" sz="1800" b="0" kern="0" dirty="0" smtClean="0">
                <a:solidFill>
                  <a:schemeClr val="tx1">
                    <a:lumMod val="75000"/>
                    <a:lumOff val="25000"/>
                  </a:schemeClr>
                </a:solidFill>
              </a:rPr>
              <a:t>One of the highest regarded leader in th</a:t>
            </a:r>
            <a:r>
              <a:rPr lang="en-US" kern="0" dirty="0" smtClean="0">
                <a:solidFill>
                  <a:schemeClr val="tx1">
                    <a:lumMod val="75000"/>
                    <a:lumOff val="25000"/>
                  </a:schemeClr>
                </a:solidFill>
              </a:rPr>
              <a:t>e US today</a:t>
            </a:r>
            <a:endParaRPr lang="en-US" sz="1800" b="0" kern="0" dirty="0" smtClean="0">
              <a:solidFill>
                <a:schemeClr val="tx1">
                  <a:lumMod val="75000"/>
                  <a:lumOff val="25000"/>
                </a:schemeClr>
              </a:solidFill>
            </a:endParaRPr>
          </a:p>
          <a:p>
            <a:pPr marL="168275" indent="-168275">
              <a:spcBef>
                <a:spcPct val="20000"/>
              </a:spcBef>
              <a:buFontTx/>
              <a:buChar char="•"/>
              <a:defRPr/>
            </a:pPr>
            <a:endParaRPr lang="en-US" sz="1800" b="0" kern="0" dirty="0" smtClean="0">
              <a:solidFill>
                <a:schemeClr val="tx1">
                  <a:lumMod val="75000"/>
                  <a:lumOff val="25000"/>
                </a:schemeClr>
              </a:solidFill>
            </a:endParaRPr>
          </a:p>
          <a:p>
            <a:pPr>
              <a:spcBef>
                <a:spcPct val="20000"/>
              </a:spcBef>
              <a:defRPr/>
            </a:pPr>
            <a:r>
              <a:rPr lang="en-US" sz="1800" b="1" kern="0" dirty="0" smtClean="0">
                <a:solidFill>
                  <a:schemeClr val="tx1">
                    <a:lumMod val="75000"/>
                    <a:lumOff val="25000"/>
                  </a:schemeClr>
                </a:solidFill>
              </a:rPr>
              <a:t>Collin Powell Video on Leadership</a:t>
            </a:r>
          </a:p>
          <a:p>
            <a:pPr marL="285750" indent="-285750">
              <a:spcBef>
                <a:spcPct val="20000"/>
              </a:spcBef>
              <a:buFont typeface="Wingdings" panose="05000000000000000000" pitchFamily="2" charset="2"/>
              <a:buChar char="§"/>
              <a:defRPr/>
            </a:pPr>
            <a:r>
              <a:rPr lang="en-US" sz="1800" b="0" kern="0" dirty="0" smtClean="0">
                <a:solidFill>
                  <a:schemeClr val="tx1">
                    <a:lumMod val="75000"/>
                    <a:lumOff val="25000"/>
                  </a:schemeClr>
                </a:solidFill>
              </a:rPr>
              <a:t>Describes how a leader should conduct himself/ herself to be successful</a:t>
            </a:r>
          </a:p>
          <a:p>
            <a:pPr marL="285750" indent="-285750">
              <a:spcBef>
                <a:spcPct val="20000"/>
              </a:spcBef>
              <a:buFont typeface="Wingdings" panose="05000000000000000000" pitchFamily="2" charset="2"/>
              <a:buChar char="§"/>
              <a:defRPr/>
            </a:pPr>
            <a:r>
              <a:rPr lang="en-US" kern="0" dirty="0" smtClean="0">
                <a:solidFill>
                  <a:schemeClr val="tx1">
                    <a:lumMod val="75000"/>
                    <a:lumOff val="25000"/>
                  </a:schemeClr>
                </a:solidFill>
              </a:rPr>
              <a:t>Similarity of being a leader – irrespective of the role that you are in </a:t>
            </a:r>
            <a:endParaRPr lang="en-US" sz="1800" b="0" kern="0" dirty="0" smtClean="0">
              <a:solidFill>
                <a:schemeClr val="tx1">
                  <a:lumMod val="75000"/>
                  <a:lumOff val="25000"/>
                </a:schemeClr>
              </a:solidFill>
            </a:endParaRPr>
          </a:p>
        </p:txBody>
      </p:sp>
      <p:sp>
        <p:nvSpPr>
          <p:cNvPr id="3" name="Rectangle 2">
            <a:hlinkClick r:id="rId3" action="ppaction://hlinkfile"/>
          </p:cNvPr>
          <p:cNvSpPr/>
          <p:nvPr/>
        </p:nvSpPr>
        <p:spPr bwMode="auto">
          <a:xfrm>
            <a:off x="5105400" y="5364475"/>
            <a:ext cx="1600200" cy="502925"/>
          </a:xfrm>
          <a:prstGeom prst="rect">
            <a:avLst/>
          </a:prstGeom>
          <a:solidFill>
            <a:schemeClr val="bg1">
              <a:lumMod val="5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dirty="0" smtClean="0">
                <a:solidFill>
                  <a:schemeClr val="bg1"/>
                </a:solidFill>
              </a:rPr>
              <a:t>Play Video</a:t>
            </a:r>
            <a:endParaRPr lang="en-US" dirty="0">
              <a:solidFill>
                <a:schemeClr val="bg1"/>
              </a:solidFill>
            </a:endParaRPr>
          </a:p>
        </p:txBody>
      </p:sp>
      <p:pic>
        <p:nvPicPr>
          <p:cNvPr id="3074" name="Picture 2" descr="http://jonesview.files.wordpress.com/2008/10/colin-powel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2803031" cy="3032125"/>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p:cNvSpPr/>
          <p:nvPr/>
        </p:nvSpPr>
        <p:spPr>
          <a:xfrm>
            <a:off x="5791200" y="304800"/>
            <a:ext cx="2362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 to verify video and confirm if it is required</a:t>
            </a:r>
            <a:endParaRPr lang="en-US" dirty="0"/>
          </a:p>
        </p:txBody>
      </p:sp>
    </p:spTree>
    <p:extLst>
      <p:ext uri="{BB962C8B-B14F-4D97-AF65-F5344CB8AC3E}">
        <p14:creationId xmlns:p14="http://schemas.microsoft.com/office/powerpoint/2010/main" val="344235371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720" y="109728"/>
            <a:ext cx="8412480" cy="576000"/>
          </a:xfrm>
        </p:spPr>
        <p:txBody>
          <a:bodyPr/>
          <a:lstStyle/>
          <a:p>
            <a:r>
              <a:rPr lang="en-US" sz="2600" dirty="0"/>
              <a:t>Team Success: People Development</a:t>
            </a:r>
          </a:p>
        </p:txBody>
      </p:sp>
      <p:graphicFrame>
        <p:nvGraphicFramePr>
          <p:cNvPr id="4" name="Table 3"/>
          <p:cNvGraphicFramePr>
            <a:graphicFrameLocks noGrp="1"/>
          </p:cNvGraphicFramePr>
          <p:nvPr>
            <p:extLst>
              <p:ext uri="{D42A27DB-BD31-4B8C-83A1-F6EECF244321}">
                <p14:modId xmlns:p14="http://schemas.microsoft.com/office/powerpoint/2010/main" val="3254748328"/>
              </p:ext>
            </p:extLst>
          </p:nvPr>
        </p:nvGraphicFramePr>
        <p:xfrm>
          <a:off x="274320" y="914400"/>
          <a:ext cx="7845390" cy="4861560"/>
        </p:xfrm>
        <a:graphic>
          <a:graphicData uri="http://schemas.openxmlformats.org/drawingml/2006/table">
            <a:tbl>
              <a:tblPr firstRow="1" bandRow="1">
                <a:tableStyleId>{5C22544A-7EE6-4342-B048-85BDC9FD1C3A}</a:tableStyleId>
              </a:tblPr>
              <a:tblGrid>
                <a:gridCol w="1520790"/>
                <a:gridCol w="6324600"/>
              </a:tblGrid>
              <a:tr h="330392">
                <a:tc>
                  <a:txBody>
                    <a:bodyPr/>
                    <a:lstStyle/>
                    <a:p>
                      <a:pPr>
                        <a:spcBef>
                          <a:spcPts val="600"/>
                        </a:spcBef>
                      </a:pPr>
                      <a:r>
                        <a:rPr lang="en-US" dirty="0" smtClean="0"/>
                        <a:t>Team Success</a:t>
                      </a:r>
                      <a:endParaRPr lang="en-US" dirty="0"/>
                    </a:p>
                  </a:txBody>
                  <a:tcPr/>
                </a:tc>
                <a:tc>
                  <a:txBody>
                    <a:bodyPr/>
                    <a:lstStyle/>
                    <a:p>
                      <a:pPr>
                        <a:spcBef>
                          <a:spcPts val="600"/>
                        </a:spcBef>
                      </a:pPr>
                      <a:r>
                        <a:rPr lang="en-US" dirty="0" smtClean="0"/>
                        <a:t>Focus for</a:t>
                      </a:r>
                      <a:r>
                        <a:rPr lang="en-US" baseline="0" dirty="0" smtClean="0"/>
                        <a:t> Project Lead</a:t>
                      </a:r>
                      <a:endParaRPr lang="en-US" dirty="0"/>
                    </a:p>
                  </a:txBody>
                  <a:tcPr/>
                </a:tc>
              </a:tr>
              <a:tr h="536741">
                <a:tc>
                  <a:txBody>
                    <a:bodyPr/>
                    <a:lstStyle/>
                    <a:p>
                      <a:pPr marL="0" marR="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1800" b="1" dirty="0" smtClean="0"/>
                        <a:t>Personal Rapport</a:t>
                      </a: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800" b="0" kern="0" dirty="0" smtClean="0">
                          <a:latin typeface="+mn-lt"/>
                        </a:rPr>
                        <a:t>Know each team</a:t>
                      </a:r>
                      <a:r>
                        <a:rPr lang="en-US" sz="1800" b="0" kern="0" baseline="0" dirty="0" smtClean="0">
                          <a:latin typeface="+mn-lt"/>
                        </a:rPr>
                        <a:t> member personally (e.g., family background, previous work experience, interests, hobbies etc.)</a:t>
                      </a:r>
                    </a:p>
                  </a:txBody>
                  <a:tcPr>
                    <a:solidFill>
                      <a:schemeClr val="bg1">
                        <a:lumMod val="95000"/>
                      </a:schemeClr>
                    </a:solidFill>
                  </a:tcPr>
                </a:tc>
              </a:tr>
              <a:tr h="503735">
                <a:tc>
                  <a:txBody>
                    <a:bodyPr/>
                    <a:lstStyle/>
                    <a:p>
                      <a:pPr>
                        <a:spcBef>
                          <a:spcPts val="600"/>
                        </a:spcBef>
                      </a:pPr>
                      <a:r>
                        <a:rPr lang="en-US" b="1" dirty="0" smtClean="0"/>
                        <a:t>Make</a:t>
                      </a:r>
                      <a:r>
                        <a:rPr lang="en-US" b="1" baseline="0" dirty="0" smtClean="0"/>
                        <a:t> </a:t>
                      </a:r>
                      <a:r>
                        <a:rPr lang="en-US" b="1" dirty="0" smtClean="0"/>
                        <a:t>individuals champions</a:t>
                      </a:r>
                      <a:endParaRPr lang="en-US" b="1" dirty="0"/>
                    </a:p>
                  </a:txBody>
                  <a:tcPr>
                    <a:solidFill>
                      <a:schemeClr val="bg1">
                        <a:lumMod val="95000"/>
                      </a:schemeClr>
                    </a:solidFill>
                  </a:tcPr>
                </a:tc>
                <a:tc>
                  <a:txBody>
                    <a:bodyPr/>
                    <a:lstStyle/>
                    <a:p>
                      <a:pPr marL="285750" indent="-285750">
                        <a:spcBef>
                          <a:spcPts val="600"/>
                        </a:spcBef>
                        <a:buFont typeface="Wingdings" panose="05000000000000000000" pitchFamily="2" charset="2"/>
                        <a:buChar char="§"/>
                        <a:defRPr/>
                      </a:pPr>
                      <a:r>
                        <a:rPr lang="en-US" sz="1800" b="0" kern="0" dirty="0" smtClean="0"/>
                        <a:t>Identify</a:t>
                      </a:r>
                      <a:r>
                        <a:rPr lang="en-US" sz="1800" b="0" kern="0" baseline="0" dirty="0" smtClean="0"/>
                        <a:t> </a:t>
                      </a:r>
                      <a:r>
                        <a:rPr lang="en-US" sz="1800" b="1" kern="0" baseline="0" dirty="0" smtClean="0"/>
                        <a:t>1-2 strength areas </a:t>
                      </a:r>
                      <a:r>
                        <a:rPr lang="en-US" sz="1800" b="0" kern="0" baseline="0" dirty="0" smtClean="0"/>
                        <a:t>for each team member (either in work or outside work)</a:t>
                      </a:r>
                    </a:p>
                    <a:p>
                      <a:pPr marL="285750" indent="-285750">
                        <a:spcBef>
                          <a:spcPts val="600"/>
                        </a:spcBef>
                        <a:buFont typeface="Wingdings" panose="05000000000000000000" pitchFamily="2" charset="2"/>
                        <a:buChar char="§"/>
                        <a:defRPr/>
                      </a:pPr>
                      <a:r>
                        <a:rPr lang="en-US" sz="1800" b="0" kern="0" baseline="0" dirty="0" smtClean="0"/>
                        <a:t>Create specific opportunities for each team member to </a:t>
                      </a:r>
                      <a:r>
                        <a:rPr lang="en-US" sz="1800" b="1" kern="0" baseline="0" dirty="0" smtClean="0"/>
                        <a:t>increase his/her profile </a:t>
                      </a:r>
                      <a:r>
                        <a:rPr lang="en-US" sz="1800" b="0" kern="0" baseline="0" dirty="0" smtClean="0"/>
                        <a:t>e.g., conduct training, write a CPD/knowledge pill, lead a Show &amp; Tell session</a:t>
                      </a:r>
                      <a:endParaRPr lang="en-US" sz="1800" b="0" kern="0" dirty="0" smtClean="0"/>
                    </a:p>
                  </a:txBody>
                  <a:tcPr>
                    <a:solidFill>
                      <a:schemeClr val="bg1">
                        <a:lumMod val="95000"/>
                      </a:schemeClr>
                    </a:solidFill>
                  </a:tcPr>
                </a:tc>
              </a:tr>
              <a:tr h="287849">
                <a:tc>
                  <a:txBody>
                    <a:bodyPr/>
                    <a:lstStyle/>
                    <a:p>
                      <a:pPr marL="0" marR="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1800" b="1" dirty="0" smtClean="0"/>
                        <a:t>Create opportunities to learn</a:t>
                      </a:r>
                    </a:p>
                  </a:txBody>
                  <a:tcPr>
                    <a:solidFill>
                      <a:schemeClr val="bg1">
                        <a:lumMod val="95000"/>
                      </a:schemeClr>
                    </a:solidFill>
                  </a:tcPr>
                </a:tc>
                <a:tc>
                  <a:txBody>
                    <a:bodyPr/>
                    <a:lstStyle/>
                    <a:p>
                      <a:pPr marL="285750" indent="-285750">
                        <a:spcBef>
                          <a:spcPts val="600"/>
                        </a:spcBef>
                        <a:buFont typeface="Wingdings" panose="05000000000000000000" pitchFamily="2" charset="2"/>
                        <a:buChar char="§"/>
                        <a:defRPr/>
                      </a:pPr>
                      <a:r>
                        <a:rPr lang="en-US" kern="0" dirty="0" smtClean="0"/>
                        <a:t>Clearly identify </a:t>
                      </a:r>
                      <a:r>
                        <a:rPr lang="en-US" b="1" kern="0" dirty="0" smtClean="0"/>
                        <a:t>2-3 development needs </a:t>
                      </a:r>
                      <a:r>
                        <a:rPr lang="en-US" kern="0" dirty="0" smtClean="0"/>
                        <a:t>and </a:t>
                      </a:r>
                      <a:r>
                        <a:rPr lang="en-US" b="1" kern="0" dirty="0" smtClean="0"/>
                        <a:t>g</a:t>
                      </a:r>
                      <a:r>
                        <a:rPr lang="en-US" sz="1800" b="1" kern="0" dirty="0" smtClean="0"/>
                        <a:t>ive low risk opportunities </a:t>
                      </a:r>
                      <a:r>
                        <a:rPr lang="en-US" sz="1800" kern="0" dirty="0" smtClean="0"/>
                        <a:t>for development</a:t>
                      </a:r>
                      <a:r>
                        <a:rPr lang="en-US" sz="1800" b="1" kern="0" baseline="0" dirty="0" smtClean="0"/>
                        <a:t> </a:t>
                      </a:r>
                      <a:r>
                        <a:rPr lang="en-US" sz="1800" b="0" kern="0" baseline="0" dirty="0" smtClean="0"/>
                        <a:t>e.g., </a:t>
                      </a:r>
                      <a:endParaRPr lang="en-US" sz="1800" b="0" kern="0" dirty="0" smtClean="0"/>
                    </a:p>
                    <a:p>
                      <a:pPr marL="463550" lvl="1" indent="-285750">
                        <a:spcBef>
                          <a:spcPts val="600"/>
                        </a:spcBef>
                        <a:buFont typeface="Arial" panose="020B0604020202020204" pitchFamily="34" charset="0"/>
                        <a:buChar char="•"/>
                        <a:defRPr/>
                      </a:pPr>
                      <a:r>
                        <a:rPr lang="en-US" sz="1800" b="1" kern="0" dirty="0" smtClean="0"/>
                        <a:t>Communication</a:t>
                      </a:r>
                      <a:r>
                        <a:rPr lang="en-US" sz="1800" b="1" kern="0" baseline="0" dirty="0" smtClean="0"/>
                        <a:t> </a:t>
                      </a:r>
                      <a:r>
                        <a:rPr lang="en-US" sz="1800" b="1" kern="0" dirty="0" smtClean="0"/>
                        <a:t>skills </a:t>
                      </a:r>
                      <a:r>
                        <a:rPr lang="en-US" sz="1800" b="0" kern="0" dirty="0" smtClean="0"/>
                        <a:t>– write documents / emails,</a:t>
                      </a:r>
                      <a:r>
                        <a:rPr lang="en-US" sz="1800" b="0" kern="0" baseline="0" dirty="0" smtClean="0"/>
                        <a:t> </a:t>
                      </a:r>
                      <a:r>
                        <a:rPr lang="en-US" sz="1800" b="0" kern="0" dirty="0" smtClean="0"/>
                        <a:t>lead internal training, present A&amp;P</a:t>
                      </a:r>
                    </a:p>
                    <a:p>
                      <a:pPr marL="463550" lvl="1" indent="-285750">
                        <a:spcBef>
                          <a:spcPts val="600"/>
                        </a:spcBef>
                        <a:buFont typeface="Arial" panose="020B0604020202020204" pitchFamily="34" charset="0"/>
                        <a:buChar char="•"/>
                        <a:defRPr/>
                      </a:pPr>
                      <a:r>
                        <a:rPr lang="en-US" sz="1800" b="1" kern="0" dirty="0" smtClean="0"/>
                        <a:t>Technical skills </a:t>
                      </a:r>
                      <a:r>
                        <a:rPr lang="en-US" sz="1800" b="0" kern="0" dirty="0" smtClean="0"/>
                        <a:t>– assign mentor, identify training programs</a:t>
                      </a:r>
                    </a:p>
                    <a:p>
                      <a:pPr marL="463550" lvl="1" indent="-285750">
                        <a:spcBef>
                          <a:spcPts val="600"/>
                        </a:spcBef>
                        <a:buFont typeface="Arial" panose="020B0604020202020204" pitchFamily="34" charset="0"/>
                        <a:buChar char="•"/>
                        <a:defRPr/>
                      </a:pPr>
                      <a:r>
                        <a:rPr lang="en-US" b="1" kern="0" dirty="0" smtClean="0"/>
                        <a:t>Team management  </a:t>
                      </a:r>
                      <a:r>
                        <a:rPr lang="en-US" kern="0" dirty="0" smtClean="0"/>
                        <a:t>- lead internal team meeting / event</a:t>
                      </a:r>
                      <a:endParaRPr lang="en-US" sz="1800" b="0" kern="0" dirty="0" smtClean="0"/>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b="1" kern="0" dirty="0" smtClean="0"/>
                        <a:t>Give ongoing feedback - </a:t>
                      </a:r>
                      <a:r>
                        <a:rPr lang="en-US" kern="0" dirty="0" smtClean="0"/>
                        <a:t>and be fair and honest in assessment</a:t>
                      </a:r>
                    </a:p>
                  </a:txBody>
                  <a:tcPr>
                    <a:solidFill>
                      <a:schemeClr val="bg1">
                        <a:lumMod val="95000"/>
                      </a:schemeClr>
                    </a:solidFill>
                  </a:tcPr>
                </a:tc>
              </a:tr>
            </a:tbl>
          </a:graphicData>
        </a:graphic>
      </p:graphicFrame>
      <p:grpSp>
        <p:nvGrpSpPr>
          <p:cNvPr id="18" name="Group 4"/>
          <p:cNvGrpSpPr/>
          <p:nvPr/>
        </p:nvGrpSpPr>
        <p:grpSpPr>
          <a:xfrm>
            <a:off x="8088569" y="200168"/>
            <a:ext cx="878012" cy="485632"/>
            <a:chOff x="254751" y="838200"/>
            <a:chExt cx="8651551" cy="5551765"/>
          </a:xfrm>
        </p:grpSpPr>
        <p:sp>
          <p:nvSpPr>
            <p:cNvPr id="19" name="Rounded Rectangle 18"/>
            <p:cNvSpPr/>
            <p:nvPr/>
          </p:nvSpPr>
          <p:spPr bwMode="auto">
            <a:xfrm>
              <a:off x="5366983"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20" name="Rounded Rectangle 19"/>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21" name="Rounded Rectangle 20"/>
            <p:cNvSpPr/>
            <p:nvPr/>
          </p:nvSpPr>
          <p:spPr bwMode="auto">
            <a:xfrm>
              <a:off x="5366983" y="4103965"/>
              <a:ext cx="3539319" cy="2286000"/>
            </a:xfrm>
            <a:prstGeom prst="roundRect">
              <a:avLst>
                <a:gd name="adj" fmla="val 10024"/>
              </a:avLst>
            </a:prstGeom>
            <a:no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22" name="Rounded Rectangle 21"/>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2" name="Rectangle 1"/>
          <p:cNvSpPr/>
          <p:nvPr/>
        </p:nvSpPr>
        <p:spPr>
          <a:xfrm>
            <a:off x="227556" y="5943600"/>
            <a:ext cx="8229600" cy="400110"/>
          </a:xfrm>
          <a:prstGeom prst="rect">
            <a:avLst/>
          </a:prstGeom>
          <a:solidFill>
            <a:schemeClr val="bg1">
              <a:lumMod val="95000"/>
            </a:schemeClr>
          </a:solidFill>
        </p:spPr>
        <p:txBody>
          <a:bodyPr wrap="square">
            <a:spAutoFit/>
          </a:bodyPr>
          <a:lstStyle/>
          <a:p>
            <a:pPr algn="ctr">
              <a:spcBef>
                <a:spcPts val="600"/>
              </a:spcBef>
              <a:defRPr/>
            </a:pPr>
            <a:r>
              <a:rPr lang="en-US" sz="2000" b="1" kern="0" dirty="0"/>
              <a:t>If </a:t>
            </a:r>
            <a:r>
              <a:rPr lang="en-US" b="1" kern="0" dirty="0"/>
              <a:t>done right, People Development </a:t>
            </a:r>
            <a:r>
              <a:rPr lang="en-US" b="1" kern="0" dirty="0" smtClean="0"/>
              <a:t>can be the </a:t>
            </a:r>
            <a:r>
              <a:rPr lang="en-US" b="1" kern="0" dirty="0"/>
              <a:t>most satisfying part of a PL role</a:t>
            </a:r>
          </a:p>
        </p:txBody>
      </p:sp>
    </p:spTree>
    <p:extLst>
      <p:ext uri="{BB962C8B-B14F-4D97-AF65-F5344CB8AC3E}">
        <p14:creationId xmlns:p14="http://schemas.microsoft.com/office/powerpoint/2010/main" val="32087978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r="26485" b="6639"/>
          <a:stretch/>
        </p:blipFill>
        <p:spPr bwMode="auto">
          <a:xfrm>
            <a:off x="418680" y="864671"/>
            <a:ext cx="4270278" cy="4528629"/>
          </a:xfrm>
          <a:prstGeom prst="rect">
            <a:avLst/>
          </a:prstGeom>
          <a:noFill/>
          <a:ln w="9525">
            <a:solidFill>
              <a:schemeClr val="bg1">
                <a:lumMod val="8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77299" y="109728"/>
            <a:ext cx="8412480" cy="576000"/>
          </a:xfrm>
        </p:spPr>
        <p:txBody>
          <a:bodyPr/>
          <a:lstStyle/>
          <a:p>
            <a:r>
              <a:rPr lang="en-US" sz="2600" dirty="0" smtClean="0"/>
              <a:t>Team Success: Knowledge Development</a:t>
            </a:r>
            <a:endParaRPr lang="en-IN" sz="2600" dirty="0"/>
          </a:p>
        </p:txBody>
      </p:sp>
      <p:sp>
        <p:nvSpPr>
          <p:cNvPr id="5" name="Rectangle 4"/>
          <p:cNvSpPr/>
          <p:nvPr/>
        </p:nvSpPr>
        <p:spPr>
          <a:xfrm>
            <a:off x="4827181" y="875303"/>
            <a:ext cx="3982207" cy="2580277"/>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defTabSz="457200"/>
            <a:r>
              <a:rPr lang="en-US" dirty="0" smtClean="0">
                <a:solidFill>
                  <a:schemeClr val="tx1">
                    <a:lumMod val="75000"/>
                    <a:lumOff val="25000"/>
                  </a:schemeClr>
                </a:solidFill>
              </a:rPr>
              <a:t>UniverCT is a comprehensive portal for every employee to access CTCourses, CitiusTech Practice </a:t>
            </a:r>
            <a:r>
              <a:rPr lang="en-US" dirty="0">
                <a:solidFill>
                  <a:schemeClr val="tx1">
                    <a:lumMod val="75000"/>
                    <a:lumOff val="25000"/>
                  </a:schemeClr>
                </a:solidFill>
              </a:rPr>
              <a:t>Documents (CPDs), training schedules and has a rich library of books and other resources</a:t>
            </a:r>
            <a:r>
              <a:rPr lang="en-US" dirty="0" smtClean="0">
                <a:solidFill>
                  <a:schemeClr val="tx1">
                    <a:lumMod val="75000"/>
                    <a:lumOff val="25000"/>
                  </a:schemeClr>
                </a:solidFill>
              </a:rPr>
              <a:t>.</a:t>
            </a:r>
          </a:p>
          <a:p>
            <a:pPr defTabSz="457200"/>
            <a:endParaRPr lang="en-US" dirty="0">
              <a:solidFill>
                <a:schemeClr val="tx1">
                  <a:lumMod val="75000"/>
                  <a:lumOff val="25000"/>
                </a:schemeClr>
              </a:solidFill>
            </a:endParaRPr>
          </a:p>
          <a:p>
            <a:pPr defTabSz="457200"/>
            <a:r>
              <a:rPr lang="en-US" dirty="0">
                <a:solidFill>
                  <a:schemeClr val="tx1">
                    <a:lumMod val="75000"/>
                    <a:lumOff val="25000"/>
                  </a:schemeClr>
                </a:solidFill>
              </a:rPr>
              <a:t>We believe </a:t>
            </a:r>
            <a:r>
              <a:rPr lang="en-US" dirty="0" err="1">
                <a:solidFill>
                  <a:schemeClr val="tx1">
                    <a:lumMod val="75000"/>
                    <a:lumOff val="25000"/>
                  </a:schemeClr>
                </a:solidFill>
              </a:rPr>
              <a:t>UniverCT</a:t>
            </a:r>
            <a:r>
              <a:rPr lang="en-US" dirty="0">
                <a:solidFill>
                  <a:schemeClr val="tx1">
                    <a:lumMod val="75000"/>
                    <a:lumOff val="25000"/>
                  </a:schemeClr>
                </a:solidFill>
              </a:rPr>
              <a:t> </a:t>
            </a:r>
            <a:r>
              <a:rPr lang="en-US" dirty="0" smtClean="0">
                <a:solidFill>
                  <a:schemeClr val="tx1">
                    <a:lumMod val="75000"/>
                    <a:lumOff val="25000"/>
                  </a:schemeClr>
                </a:solidFill>
              </a:rPr>
              <a:t>is the </a:t>
            </a:r>
            <a:r>
              <a:rPr lang="en-US" b="1" dirty="0" smtClean="0">
                <a:solidFill>
                  <a:schemeClr val="tx1">
                    <a:lumMod val="75000"/>
                    <a:lumOff val="25000"/>
                  </a:schemeClr>
                </a:solidFill>
              </a:rPr>
              <a:t>most comprehensive </a:t>
            </a:r>
            <a:r>
              <a:rPr lang="en-US" dirty="0" smtClean="0">
                <a:solidFill>
                  <a:schemeClr val="tx1">
                    <a:lumMod val="75000"/>
                    <a:lumOff val="25000"/>
                  </a:schemeClr>
                </a:solidFill>
              </a:rPr>
              <a:t>healthcare technology learning platform in the industry</a:t>
            </a:r>
          </a:p>
        </p:txBody>
      </p:sp>
      <p:sp>
        <p:nvSpPr>
          <p:cNvPr id="3" name="Rectangle 2"/>
          <p:cNvSpPr/>
          <p:nvPr/>
        </p:nvSpPr>
        <p:spPr>
          <a:xfrm>
            <a:off x="2364828" y="2853559"/>
            <a:ext cx="1150882" cy="14504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2"/>
          <p:cNvPicPr>
            <a:picLocks noChangeAspect="1" noChangeArrowheads="1"/>
          </p:cNvPicPr>
          <p:nvPr/>
        </p:nvPicPr>
        <p:blipFill rotWithShape="1">
          <a:blip r:embed="rId5" cstate="email">
            <a:extLst>
              <a:ext uri="{28A0092B-C50C-407E-A947-70E740481C1C}">
                <a14:useLocalDpi xmlns:a14="http://schemas.microsoft.com/office/drawing/2010/main"/>
              </a:ext>
            </a:extLst>
          </a:blip>
          <a:srcRect/>
          <a:stretch/>
        </p:blipFill>
        <p:spPr bwMode="auto">
          <a:xfrm>
            <a:off x="3119090" y="3565609"/>
            <a:ext cx="5690299" cy="2873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119089" y="3579139"/>
            <a:ext cx="5690299" cy="28598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ustDataLst>
      <p:tags r:id="rId1"/>
    </p:custDataLst>
    <p:extLst>
      <p:ext uri="{BB962C8B-B14F-4D97-AF65-F5344CB8AC3E}">
        <p14:creationId xmlns:p14="http://schemas.microsoft.com/office/powerpoint/2010/main" val="419980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74320" y="109728"/>
            <a:ext cx="841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pPr>
              <a:defRPr/>
            </a:pPr>
            <a:r>
              <a:rPr lang="en-US" dirty="0" smtClean="0">
                <a:latin typeface="+mn-lt"/>
              </a:rPr>
              <a:t>Team Success: Knowledge Sharing (Examples)</a:t>
            </a:r>
            <a:endParaRPr lang="en-IN" dirty="0">
              <a:latin typeface="+mn-lt"/>
            </a:endParaRPr>
          </a:p>
        </p:txBody>
      </p:sp>
      <p:grpSp>
        <p:nvGrpSpPr>
          <p:cNvPr id="35" name="Group 34"/>
          <p:cNvGrpSpPr/>
          <p:nvPr/>
        </p:nvGrpSpPr>
        <p:grpSpPr>
          <a:xfrm>
            <a:off x="4685224" y="981081"/>
            <a:ext cx="4208055" cy="2981319"/>
            <a:chOff x="4758964" y="981081"/>
            <a:chExt cx="4208055" cy="2981319"/>
          </a:xfrm>
          <a:effectLst>
            <a:outerShdw blurRad="50800" dist="38100" dir="2700000" algn="tl" rotWithShape="0">
              <a:prstClr val="black">
                <a:alpha val="40000"/>
              </a:prstClr>
            </a:outerShdw>
          </a:effectLst>
        </p:grpSpPr>
        <p:sp>
          <p:nvSpPr>
            <p:cNvPr id="36" name="TextBox 35"/>
            <p:cNvSpPr txBox="1"/>
            <p:nvPr/>
          </p:nvSpPr>
          <p:spPr>
            <a:xfrm>
              <a:off x="4758964" y="981081"/>
              <a:ext cx="4208055" cy="2981319"/>
            </a:xfrm>
            <a:prstGeom prst="rect">
              <a:avLst/>
            </a:prstGeom>
            <a:solidFill>
              <a:schemeClr val="bg1"/>
            </a:solidFill>
            <a:ln>
              <a:solidFill>
                <a:schemeClr val="bg1">
                  <a:lumMod val="85000"/>
                </a:schemeClr>
              </a:solidFill>
            </a:ln>
          </p:spPr>
          <p:txBody>
            <a:bodyPr wrap="square" rtlCol="0">
              <a:noAutofit/>
            </a:bodyPr>
            <a:lstStyle/>
            <a:p>
              <a:r>
                <a:rPr lang="en-US" sz="2000" b="1" dirty="0" smtClean="0">
                  <a:solidFill>
                    <a:schemeClr val="accent1">
                      <a:lumMod val="75000"/>
                    </a:schemeClr>
                  </a:solidFill>
                </a:rPr>
                <a:t>Practice Documents</a:t>
              </a:r>
              <a:endParaRPr lang="en-IN" sz="2000" b="1" dirty="0">
                <a:solidFill>
                  <a:schemeClr val="accent1">
                    <a:lumMod val="75000"/>
                  </a:schemeClr>
                </a:solidFill>
              </a:endParaRPr>
            </a:p>
          </p:txBody>
        </p:sp>
        <p:pic>
          <p:nvPicPr>
            <p:cNvPr id="37"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 r="-436"/>
            <a:stretch/>
          </p:blipFill>
          <p:spPr bwMode="auto">
            <a:xfrm>
              <a:off x="4847452" y="1437620"/>
              <a:ext cx="4041464"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8" name="Group 37"/>
          <p:cNvGrpSpPr/>
          <p:nvPr/>
        </p:nvGrpSpPr>
        <p:grpSpPr>
          <a:xfrm>
            <a:off x="511412" y="981082"/>
            <a:ext cx="3938668" cy="3590918"/>
            <a:chOff x="3793730" y="3804350"/>
            <a:chExt cx="3695613" cy="2668540"/>
          </a:xfrm>
          <a:solidFill>
            <a:schemeClr val="bg1"/>
          </a:solidFill>
          <a:effectLst>
            <a:outerShdw blurRad="50800" dist="38100" dir="2700000" algn="tl" rotWithShape="0">
              <a:prstClr val="black">
                <a:alpha val="40000"/>
              </a:prstClr>
            </a:outerShdw>
          </a:effectLst>
        </p:grpSpPr>
        <p:sp>
          <p:nvSpPr>
            <p:cNvPr id="39" name="TextBox 38"/>
            <p:cNvSpPr txBox="1"/>
            <p:nvPr/>
          </p:nvSpPr>
          <p:spPr>
            <a:xfrm>
              <a:off x="3793730" y="3804350"/>
              <a:ext cx="3695613" cy="2668540"/>
            </a:xfrm>
            <a:prstGeom prst="rect">
              <a:avLst/>
            </a:prstGeom>
            <a:grpFill/>
            <a:ln>
              <a:solidFill>
                <a:schemeClr val="bg1">
                  <a:lumMod val="85000"/>
                </a:schemeClr>
              </a:solidFill>
            </a:ln>
          </p:spPr>
          <p:txBody>
            <a:bodyPr wrap="square" rtlCol="0">
              <a:noAutofit/>
            </a:bodyPr>
            <a:lstStyle/>
            <a:p>
              <a:r>
                <a:rPr lang="en-US" sz="2000" b="1" dirty="0" smtClean="0">
                  <a:solidFill>
                    <a:schemeClr val="accent1">
                      <a:lumMod val="75000"/>
                    </a:schemeClr>
                  </a:solidFill>
                </a:rPr>
                <a:t>Media Coverage</a:t>
              </a:r>
              <a:endParaRPr lang="en-IN" sz="2000" b="1" dirty="0">
                <a:solidFill>
                  <a:schemeClr val="accent1">
                    <a:lumMod val="75000"/>
                  </a:schemeClr>
                </a:solidFill>
              </a:endParaRPr>
            </a:p>
          </p:txBody>
        </p:sp>
        <p:pic>
          <p:nvPicPr>
            <p:cNvPr id="40"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33999" y="4142904"/>
              <a:ext cx="3600000" cy="2329986"/>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1" name="Group 40"/>
          <p:cNvGrpSpPr/>
          <p:nvPr/>
        </p:nvGrpSpPr>
        <p:grpSpPr>
          <a:xfrm>
            <a:off x="2377887" y="3159999"/>
            <a:ext cx="4317882" cy="3208955"/>
            <a:chOff x="4772363" y="940953"/>
            <a:chExt cx="3670475" cy="2781076"/>
          </a:xfrm>
          <a:solidFill>
            <a:schemeClr val="bg1"/>
          </a:solidFill>
          <a:effectLst>
            <a:outerShdw blurRad="50800" dist="38100" dir="2700000" algn="tl" rotWithShape="0">
              <a:prstClr val="black">
                <a:alpha val="40000"/>
              </a:prstClr>
            </a:outerShdw>
          </a:effectLst>
        </p:grpSpPr>
        <p:sp>
          <p:nvSpPr>
            <p:cNvPr id="42" name="TextBox 41"/>
            <p:cNvSpPr txBox="1"/>
            <p:nvPr/>
          </p:nvSpPr>
          <p:spPr>
            <a:xfrm>
              <a:off x="4772363" y="940953"/>
              <a:ext cx="3670475" cy="2781076"/>
            </a:xfrm>
            <a:prstGeom prst="rect">
              <a:avLst/>
            </a:prstGeom>
            <a:grpFill/>
            <a:ln>
              <a:solidFill>
                <a:schemeClr val="bg1">
                  <a:lumMod val="85000"/>
                </a:schemeClr>
              </a:solidFill>
            </a:ln>
          </p:spPr>
          <p:txBody>
            <a:bodyPr wrap="square" rtlCol="0">
              <a:noAutofit/>
            </a:bodyPr>
            <a:lstStyle/>
            <a:p>
              <a:r>
                <a:rPr lang="en-US" sz="2000" b="1" dirty="0" smtClean="0">
                  <a:solidFill>
                    <a:schemeClr val="accent1">
                      <a:lumMod val="75000"/>
                    </a:schemeClr>
                  </a:solidFill>
                </a:rPr>
                <a:t>Research / Publications</a:t>
              </a:r>
              <a:endParaRPr lang="en-IN" sz="2000" b="1" dirty="0">
                <a:solidFill>
                  <a:schemeClr val="accent1">
                    <a:lumMod val="75000"/>
                  </a:schemeClr>
                </a:solidFill>
              </a:endParaRPr>
            </a:p>
          </p:txBody>
        </p:sp>
        <p:pic>
          <p:nvPicPr>
            <p:cNvPr id="43"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90287" y="1376392"/>
              <a:ext cx="3600000" cy="232007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1056649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412480" cy="576000"/>
          </a:xfrm>
        </p:spPr>
        <p:txBody>
          <a:bodyPr/>
          <a:lstStyle/>
          <a:p>
            <a:r>
              <a:rPr lang="en-US" sz="2600" dirty="0"/>
              <a:t>Team Success: Dr. Patrick Dixon Video </a:t>
            </a:r>
          </a:p>
        </p:txBody>
      </p:sp>
      <p:sp>
        <p:nvSpPr>
          <p:cNvPr id="11" name="Content Placeholder 2"/>
          <p:cNvSpPr txBox="1">
            <a:spLocks/>
          </p:cNvSpPr>
          <p:nvPr/>
        </p:nvSpPr>
        <p:spPr bwMode="auto">
          <a:xfrm>
            <a:off x="3581401" y="1447800"/>
            <a:ext cx="5205584" cy="3542266"/>
          </a:xfrm>
          <a:prstGeom prst="rect">
            <a:avLst/>
          </a:prstGeom>
          <a:noFill/>
          <a:ln w="9525">
            <a:noFill/>
            <a:miter lim="800000"/>
            <a:headEnd/>
            <a:tailEnd/>
          </a:ln>
          <a:effectLst/>
        </p:spPr>
        <p:txBody>
          <a:bodyPr/>
          <a:lstStyle/>
          <a:p>
            <a:pPr>
              <a:spcBef>
                <a:spcPct val="20000"/>
              </a:spcBef>
              <a:defRPr/>
            </a:pPr>
            <a:r>
              <a:rPr lang="en-US" b="1" kern="0" dirty="0" smtClean="0">
                <a:solidFill>
                  <a:schemeClr val="tx1">
                    <a:lumMod val="75000"/>
                    <a:lumOff val="25000"/>
                  </a:schemeClr>
                </a:solidFill>
              </a:rPr>
              <a:t>Dr. Patrick Dixon</a:t>
            </a:r>
          </a:p>
          <a:p>
            <a:pPr marL="285750" indent="-285750">
              <a:spcBef>
                <a:spcPct val="20000"/>
              </a:spcBef>
              <a:buFont typeface="Wingdings" panose="05000000000000000000" pitchFamily="2" charset="2"/>
              <a:buChar char="§"/>
              <a:defRPr/>
            </a:pPr>
            <a:r>
              <a:rPr lang="en-US" dirty="0">
                <a:solidFill>
                  <a:schemeClr val="tx1">
                    <a:lumMod val="75000"/>
                    <a:lumOff val="25000"/>
                  </a:schemeClr>
                </a:solidFill>
              </a:rPr>
              <a:t>Chairman of the trends forecasting company Global Change </a:t>
            </a:r>
            <a:endParaRPr lang="en-US" kern="0" dirty="0" smtClean="0">
              <a:solidFill>
                <a:schemeClr val="tx1">
                  <a:lumMod val="75000"/>
                  <a:lumOff val="25000"/>
                </a:schemeClr>
              </a:solidFill>
            </a:endParaRPr>
          </a:p>
          <a:p>
            <a:pPr marL="285750" indent="-285750">
              <a:spcBef>
                <a:spcPct val="20000"/>
              </a:spcBef>
              <a:buFont typeface="Wingdings" panose="05000000000000000000" pitchFamily="2" charset="2"/>
              <a:buChar char="§"/>
              <a:defRPr/>
            </a:pPr>
            <a:r>
              <a:rPr lang="en-US" kern="0" dirty="0" smtClean="0">
                <a:solidFill>
                  <a:schemeClr val="tx1">
                    <a:lumMod val="75000"/>
                    <a:lumOff val="25000"/>
                  </a:schemeClr>
                </a:solidFill>
              </a:rPr>
              <a:t>Ranked </a:t>
            </a:r>
            <a:r>
              <a:rPr lang="en-US" kern="0" dirty="0">
                <a:solidFill>
                  <a:schemeClr val="tx1">
                    <a:lumMod val="75000"/>
                    <a:lumOff val="25000"/>
                  </a:schemeClr>
                </a:solidFill>
              </a:rPr>
              <a:t>as one of the 20 most influential business thinkers alive according to the Thinkers 50</a:t>
            </a:r>
            <a:endParaRPr lang="en-US" kern="0" dirty="0" smtClean="0">
              <a:solidFill>
                <a:schemeClr val="tx1">
                  <a:lumMod val="75000"/>
                  <a:lumOff val="25000"/>
                </a:schemeClr>
              </a:solidFill>
            </a:endParaRPr>
          </a:p>
          <a:p>
            <a:pPr marL="285750" indent="-285750">
              <a:spcBef>
                <a:spcPct val="20000"/>
              </a:spcBef>
              <a:buFont typeface="Wingdings" panose="05000000000000000000" pitchFamily="2" charset="2"/>
              <a:buChar char="§"/>
              <a:defRPr/>
            </a:pPr>
            <a:r>
              <a:rPr lang="en-US" kern="0" dirty="0" smtClean="0">
                <a:solidFill>
                  <a:schemeClr val="tx1">
                    <a:lumMod val="75000"/>
                    <a:lumOff val="25000"/>
                  </a:schemeClr>
                </a:solidFill>
              </a:rPr>
              <a:t>Author </a:t>
            </a:r>
            <a:r>
              <a:rPr lang="en-US" kern="0" dirty="0">
                <a:solidFill>
                  <a:schemeClr val="tx1">
                    <a:lumMod val="75000"/>
                    <a:lumOff val="25000"/>
                  </a:schemeClr>
                </a:solidFill>
              </a:rPr>
              <a:t>and business consultant</a:t>
            </a:r>
            <a:endParaRPr lang="en-US" b="0" kern="0" dirty="0" smtClean="0">
              <a:solidFill>
                <a:schemeClr val="tx1">
                  <a:lumMod val="75000"/>
                  <a:lumOff val="25000"/>
                </a:schemeClr>
              </a:solidFill>
            </a:endParaRPr>
          </a:p>
          <a:p>
            <a:pPr marL="168275" indent="-168275">
              <a:spcBef>
                <a:spcPct val="20000"/>
              </a:spcBef>
              <a:buFontTx/>
              <a:buChar char="•"/>
              <a:defRPr/>
            </a:pPr>
            <a:endParaRPr lang="en-US" b="0" kern="0" dirty="0" smtClean="0">
              <a:solidFill>
                <a:schemeClr val="tx1">
                  <a:lumMod val="75000"/>
                  <a:lumOff val="25000"/>
                </a:schemeClr>
              </a:solidFill>
            </a:endParaRPr>
          </a:p>
          <a:p>
            <a:pPr>
              <a:spcBef>
                <a:spcPct val="20000"/>
              </a:spcBef>
              <a:defRPr/>
            </a:pPr>
            <a:r>
              <a:rPr lang="en-US" b="1" kern="0" dirty="0" smtClean="0">
                <a:solidFill>
                  <a:schemeClr val="tx1">
                    <a:lumMod val="75000"/>
                    <a:lumOff val="25000"/>
                  </a:schemeClr>
                </a:solidFill>
              </a:rPr>
              <a:t>Dr. Patrick Dixon Video on Leadership</a:t>
            </a:r>
          </a:p>
          <a:p>
            <a:pPr marL="285750" indent="-285750">
              <a:spcBef>
                <a:spcPct val="20000"/>
              </a:spcBef>
              <a:buFont typeface="Wingdings" panose="05000000000000000000" pitchFamily="2" charset="2"/>
              <a:buChar char="§"/>
              <a:defRPr/>
            </a:pPr>
            <a:r>
              <a:rPr lang="en-US" b="0" kern="0" dirty="0" smtClean="0">
                <a:solidFill>
                  <a:schemeClr val="tx1">
                    <a:lumMod val="75000"/>
                    <a:lumOff val="25000"/>
                  </a:schemeClr>
                </a:solidFill>
              </a:rPr>
              <a:t>Describes the role of leadership and motivation on business growth</a:t>
            </a:r>
          </a:p>
          <a:p>
            <a:pPr marL="168275" indent="-168275">
              <a:spcBef>
                <a:spcPct val="20000"/>
              </a:spcBef>
              <a:buFontTx/>
              <a:buChar char="•"/>
              <a:defRPr/>
            </a:pPr>
            <a:endParaRPr lang="en-US" sz="1800" b="0" kern="0" dirty="0" smtClean="0"/>
          </a:p>
        </p:txBody>
      </p:sp>
      <p:sp>
        <p:nvSpPr>
          <p:cNvPr id="3" name="Rectangle 2">
            <a:hlinkClick r:id="rId3" action="ppaction://hlinkfile"/>
          </p:cNvPr>
          <p:cNvSpPr/>
          <p:nvPr/>
        </p:nvSpPr>
        <p:spPr bwMode="auto">
          <a:xfrm>
            <a:off x="4876800" y="5009400"/>
            <a:ext cx="1600200" cy="502925"/>
          </a:xfrm>
          <a:prstGeom prst="rect">
            <a:avLst/>
          </a:prstGeom>
          <a:solidFill>
            <a:schemeClr val="bg1">
              <a:lumMod val="5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dirty="0" smtClean="0">
                <a:solidFill>
                  <a:schemeClr val="bg1"/>
                </a:solidFill>
              </a:rPr>
              <a:t>Play Video</a:t>
            </a:r>
            <a:endParaRPr lang="en-US" dirty="0">
              <a:solidFill>
                <a:schemeClr val="bg1"/>
              </a:solidFill>
            </a:endParaRPr>
          </a:p>
        </p:txBody>
      </p:sp>
      <p:pic>
        <p:nvPicPr>
          <p:cNvPr id="4098" name="Picture 2" descr="http://upload.wikimedia.org/wikipedia/commons/thumb/4/42/Dixon_Dr._Patrick-7_centre.jpg/182px-Dixon_Dr._Patrick-7_centre.jp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600200"/>
            <a:ext cx="2262822" cy="2735281"/>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4"/>
          <p:cNvGrpSpPr/>
          <p:nvPr/>
        </p:nvGrpSpPr>
        <p:grpSpPr>
          <a:xfrm>
            <a:off x="8088569" y="200168"/>
            <a:ext cx="878012" cy="485632"/>
            <a:chOff x="254751" y="838200"/>
            <a:chExt cx="8651551" cy="5551765"/>
          </a:xfrm>
        </p:grpSpPr>
        <p:sp>
          <p:nvSpPr>
            <p:cNvPr id="13" name="Rounded Rectangle 12"/>
            <p:cNvSpPr/>
            <p:nvPr/>
          </p:nvSpPr>
          <p:spPr bwMode="auto">
            <a:xfrm>
              <a:off x="5366983"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14" name="Rounded Rectangle 13"/>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20" name="Rounded Rectangle 19"/>
            <p:cNvSpPr/>
            <p:nvPr/>
          </p:nvSpPr>
          <p:spPr bwMode="auto">
            <a:xfrm>
              <a:off x="5366983" y="4103965"/>
              <a:ext cx="3539319" cy="2286000"/>
            </a:xfrm>
            <a:prstGeom prst="roundRect">
              <a:avLst>
                <a:gd name="adj" fmla="val 10024"/>
              </a:avLst>
            </a:prstGeom>
            <a:no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21" name="Rounded Rectangle 20"/>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15" name="Rounded Rectangle 14"/>
          <p:cNvSpPr/>
          <p:nvPr/>
        </p:nvSpPr>
        <p:spPr>
          <a:xfrm>
            <a:off x="5791200" y="304800"/>
            <a:ext cx="23622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 to verify video and confirm if it is required</a:t>
            </a:r>
            <a:endParaRPr lang="en-US" dirty="0"/>
          </a:p>
        </p:txBody>
      </p:sp>
    </p:spTree>
    <p:extLst>
      <p:ext uri="{BB962C8B-B14F-4D97-AF65-F5344CB8AC3E}">
        <p14:creationId xmlns:p14="http://schemas.microsoft.com/office/powerpoint/2010/main" val="13965041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dirty="0"/>
              <a:t>Overall Leadership Framework</a:t>
            </a:r>
          </a:p>
        </p:txBody>
      </p:sp>
      <p:sp>
        <p:nvSpPr>
          <p:cNvPr id="2051" name="Rectangle 2"/>
          <p:cNvSpPr>
            <a:spLocks noChangeArrowheads="1"/>
          </p:cNvSpPr>
          <p:nvPr/>
        </p:nvSpPr>
        <p:spPr bwMode="gray">
          <a:xfrm>
            <a:off x="669925" y="130175"/>
            <a:ext cx="7010400" cy="520700"/>
          </a:xfrm>
          <a:prstGeom prst="rect">
            <a:avLst/>
          </a:prstGeom>
          <a:noFill/>
          <a:ln w="12700">
            <a:noFill/>
            <a:miter lim="800000"/>
            <a:headEnd/>
            <a:tailEnd/>
          </a:ln>
        </p:spPr>
        <p:txBody>
          <a:bodyPr lIns="90488" tIns="44450" rIns="90488" bIns="44450">
            <a:spAutoFit/>
          </a:bodyPr>
          <a:lstStyle/>
          <a:p>
            <a:pPr eaLnBrk="0" hangingPunct="0"/>
            <a:endParaRPr lang="en-US" altLang="en-US" sz="2800">
              <a:solidFill>
                <a:srgbClr val="002866"/>
              </a:solidFill>
              <a:latin typeface="Arial Narrow" pitchFamily="34" charset="0"/>
            </a:endParaRPr>
          </a:p>
        </p:txBody>
      </p:sp>
      <p:sp>
        <p:nvSpPr>
          <p:cNvPr id="12" name="Rounded Rectangle 11"/>
          <p:cNvSpPr/>
          <p:nvPr/>
        </p:nvSpPr>
        <p:spPr bwMode="auto">
          <a:xfrm>
            <a:off x="5366985"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rPr>
              <a:t>Team Success</a:t>
            </a:r>
          </a:p>
        </p:txBody>
      </p:sp>
      <p:sp>
        <p:nvSpPr>
          <p:cNvPr id="13" name="Rounded Rectangle 12"/>
          <p:cNvSpPr/>
          <p:nvPr/>
        </p:nvSpPr>
        <p:spPr bwMode="auto">
          <a:xfrm>
            <a:off x="254753" y="3886200"/>
            <a:ext cx="3539319" cy="2286000"/>
          </a:xfrm>
          <a:prstGeom prst="roundRect">
            <a:avLst>
              <a:gd name="adj" fmla="val 10024"/>
            </a:avLst>
          </a:prstGeom>
          <a:gradFill flip="none" rotWithShape="1">
            <a:gsLst>
              <a:gs pos="0">
                <a:srgbClr val="CBCBCB"/>
              </a:gs>
              <a:gs pos="63000">
                <a:srgbClr val="5F5F5F"/>
              </a:gs>
              <a:gs pos="50000">
                <a:srgbClr val="5F5F5F"/>
              </a:gs>
              <a:gs pos="21001">
                <a:srgbClr val="5F5F5F"/>
              </a:gs>
              <a:gs pos="63000">
                <a:srgbClr val="FFFFFF"/>
              </a:gs>
              <a:gs pos="67000">
                <a:srgbClr val="B2B2B2"/>
              </a:gs>
              <a:gs pos="69000">
                <a:srgbClr val="292929"/>
              </a:gs>
              <a:gs pos="82001">
                <a:srgbClr val="777777"/>
              </a:gs>
              <a:gs pos="100000">
                <a:srgbClr val="EAEAEA"/>
              </a:gs>
            </a:gsLst>
            <a:lin ang="2700000" scaled="1"/>
            <a:tileRect/>
          </a:grad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smtClean="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rPr>
              <a:t>Personal Growth</a:t>
            </a:r>
            <a:endParaRPr lang="en-US" altLang="zh-CN" sz="2000"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endParaRPr>
          </a:p>
        </p:txBody>
      </p:sp>
      <p:sp>
        <p:nvSpPr>
          <p:cNvPr id="14" name="Rounded Rectangle 13"/>
          <p:cNvSpPr/>
          <p:nvPr/>
        </p:nvSpPr>
        <p:spPr bwMode="auto">
          <a:xfrm>
            <a:off x="5366985" y="3886200"/>
            <a:ext cx="3539319" cy="2286000"/>
          </a:xfrm>
          <a:prstGeom prst="roundRect">
            <a:avLst>
              <a:gd name="adj" fmla="val 10024"/>
            </a:avLst>
          </a:prstGeom>
          <a:gradFill flip="none" rotWithShape="1">
            <a:gsLst>
              <a:gs pos="0">
                <a:srgbClr val="F4A270">
                  <a:alpha val="80000"/>
                </a:srgbClr>
              </a:gs>
              <a:gs pos="5000">
                <a:srgbClr val="EE7226">
                  <a:lumMod val="60000"/>
                  <a:lumOff val="40000"/>
                  <a:alpha val="80000"/>
                </a:srgbClr>
              </a:gs>
              <a:gs pos="15000">
                <a:srgbClr val="EE7226">
                  <a:alpha val="80000"/>
                </a:srgbClr>
              </a:gs>
              <a:gs pos="40000">
                <a:srgbClr val="EE7226">
                  <a:lumMod val="75000"/>
                  <a:alpha val="80000"/>
                </a:srgbClr>
              </a:gs>
              <a:gs pos="70000">
                <a:srgbClr val="EE7226">
                  <a:alpha val="80000"/>
                </a:srgbClr>
              </a:gs>
              <a:gs pos="80000">
                <a:srgbClr val="EE7226">
                  <a:alpha val="80000"/>
                </a:srgbClr>
              </a:gs>
              <a:gs pos="90000">
                <a:srgbClr val="EE7226">
                  <a:lumMod val="75000"/>
                  <a:alpha val="80000"/>
                </a:srgbClr>
              </a:gs>
              <a:gs pos="100000">
                <a:srgbClr val="EE7226">
                  <a:lumMod val="60000"/>
                  <a:lumOff val="40000"/>
                  <a:alpha val="80000"/>
                </a:srgbClr>
              </a:gs>
            </a:gsLst>
            <a:lin ang="5400000" scaled="0"/>
            <a:tileRect/>
          </a:grad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rPr>
              <a:t>Business </a:t>
            </a:r>
            <a:r>
              <a:rPr lang="en-US" altLang="zh-CN" sz="2000" b="1" kern="0" dirty="0" smtClean="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rPr>
              <a:t>Growth</a:t>
            </a:r>
            <a:endPar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endParaRPr>
          </a:p>
        </p:txBody>
      </p:sp>
      <p:sp>
        <p:nvSpPr>
          <p:cNvPr id="15" name="Rounded Rectangle 14"/>
          <p:cNvSpPr/>
          <p:nvPr/>
        </p:nvSpPr>
        <p:spPr bwMode="auto">
          <a:xfrm>
            <a:off x="254753" y="838200"/>
            <a:ext cx="3539319" cy="2286000"/>
          </a:xfrm>
          <a:prstGeom prst="roundRect">
            <a:avLst>
              <a:gd name="adj" fmla="val 10024"/>
            </a:avLst>
          </a:prstGeom>
          <a:gradFill flip="none" rotWithShape="1">
            <a:gsLst>
              <a:gs pos="0">
                <a:srgbClr val="DDEBCF"/>
              </a:gs>
              <a:gs pos="50000">
                <a:srgbClr val="9CB86E"/>
              </a:gs>
              <a:gs pos="100000">
                <a:srgbClr val="156B13"/>
              </a:gs>
            </a:gsLst>
            <a:path path="rect">
              <a:fillToRect l="100000" t="100000"/>
            </a:path>
            <a:tileRect r="-100000" b="-100000"/>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rPr>
              <a:t>Client Success</a:t>
            </a:r>
          </a:p>
        </p:txBody>
      </p:sp>
      <p:pic>
        <p:nvPicPr>
          <p:cNvPr id="17" name="Picture 67" descr="Group_HiR-Man copy 2"/>
          <p:cNvPicPr>
            <a:picLocks noChangeAspect="1" noChangeArrowheads="1"/>
          </p:cNvPicPr>
          <p:nvPr>
            <p:custDataLst>
              <p:tags r:id="rId1"/>
            </p:custDataLst>
          </p:nvPr>
        </p:nvPicPr>
        <p:blipFill>
          <a:blip r:embed="rId4" cstate="print"/>
          <a:srcRect/>
          <a:stretch>
            <a:fillRect/>
          </a:stretch>
        </p:blipFill>
        <p:spPr bwMode="auto">
          <a:xfrm>
            <a:off x="4070448" y="2140425"/>
            <a:ext cx="968441" cy="2813713"/>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p:spPr>
      </p:pic>
      <p:sp>
        <p:nvSpPr>
          <p:cNvPr id="2060" name="Rectangle 19"/>
          <p:cNvSpPr>
            <a:spLocks noChangeArrowheads="1"/>
          </p:cNvSpPr>
          <p:nvPr/>
        </p:nvSpPr>
        <p:spPr bwMode="auto">
          <a:xfrm>
            <a:off x="5375275" y="4738410"/>
            <a:ext cx="3446463" cy="1323439"/>
          </a:xfrm>
          <a:prstGeom prst="rect">
            <a:avLst/>
          </a:prstGeom>
          <a:noFill/>
          <a:ln w="9525">
            <a:noFill/>
            <a:miter lim="800000"/>
            <a:headEnd/>
            <a:tailEnd/>
          </a:ln>
        </p:spPr>
        <p:txBody>
          <a:bodyPr>
            <a:spAutoFit/>
          </a:bodyPr>
          <a:lstStyle/>
          <a:p>
            <a:pPr marL="177800" indent="-177800">
              <a:buFont typeface="Arial" pitchFamily="34" charset="0"/>
              <a:buChar char="•"/>
            </a:pPr>
            <a:r>
              <a:rPr lang="en-US" sz="1600" b="0" dirty="0" smtClean="0">
                <a:solidFill>
                  <a:schemeClr val="bg1"/>
                </a:solidFill>
              </a:rPr>
              <a:t>Capabilities building - delivery</a:t>
            </a:r>
            <a:endParaRPr lang="en-US" sz="1600" b="0" dirty="0">
              <a:solidFill>
                <a:schemeClr val="bg1"/>
              </a:solidFill>
            </a:endParaRPr>
          </a:p>
          <a:p>
            <a:pPr marL="177800" indent="-177800">
              <a:buFont typeface="Arial" pitchFamily="34" charset="0"/>
              <a:buChar char="•"/>
            </a:pPr>
            <a:r>
              <a:rPr lang="en-US" sz="1600" b="0" dirty="0" smtClean="0">
                <a:solidFill>
                  <a:schemeClr val="bg1"/>
                </a:solidFill>
              </a:rPr>
              <a:t>Capabilities building  - marketing</a:t>
            </a:r>
            <a:endParaRPr lang="en-US" sz="1600" b="0" dirty="0">
              <a:solidFill>
                <a:schemeClr val="bg1"/>
              </a:solidFill>
            </a:endParaRPr>
          </a:p>
          <a:p>
            <a:pPr marL="177800" indent="-177800">
              <a:buFont typeface="Arial" pitchFamily="34" charset="0"/>
              <a:buChar char="•"/>
            </a:pPr>
            <a:r>
              <a:rPr lang="en-US" sz="1600" b="0" dirty="0" smtClean="0">
                <a:solidFill>
                  <a:schemeClr val="bg1"/>
                </a:solidFill>
              </a:rPr>
              <a:t>Identification of new </a:t>
            </a:r>
            <a:r>
              <a:rPr lang="en-US" sz="1600" b="0" dirty="0">
                <a:solidFill>
                  <a:schemeClr val="bg1"/>
                </a:solidFill>
              </a:rPr>
              <a:t>business/ growth </a:t>
            </a:r>
            <a:r>
              <a:rPr lang="en-US" sz="1600" b="0" dirty="0" smtClean="0">
                <a:solidFill>
                  <a:schemeClr val="bg1"/>
                </a:solidFill>
              </a:rPr>
              <a:t>opportunities </a:t>
            </a:r>
          </a:p>
          <a:p>
            <a:pPr marL="177800" indent="-177800">
              <a:buFont typeface="Arial" pitchFamily="34" charset="0"/>
              <a:buChar char="•"/>
            </a:pPr>
            <a:r>
              <a:rPr lang="en-US" sz="1600" b="0" dirty="0" smtClean="0">
                <a:solidFill>
                  <a:schemeClr val="bg1"/>
                </a:solidFill>
              </a:rPr>
              <a:t>Networking / building relationships</a:t>
            </a:r>
            <a:endParaRPr lang="en-US" sz="1600" b="0" dirty="0">
              <a:solidFill>
                <a:schemeClr val="bg1"/>
              </a:solidFill>
            </a:endParaRPr>
          </a:p>
        </p:txBody>
      </p:sp>
    </p:spTree>
    <p:extLst>
      <p:ext uri="{BB962C8B-B14F-4D97-AF65-F5344CB8AC3E}">
        <p14:creationId xmlns:p14="http://schemas.microsoft.com/office/powerpoint/2010/main" val="291712468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229600" cy="576000"/>
          </a:xfrm>
        </p:spPr>
        <p:txBody>
          <a:bodyPr/>
          <a:lstStyle/>
          <a:p>
            <a:r>
              <a:rPr lang="en-US" sz="2600" dirty="0"/>
              <a:t>Growth: CitiusTech / Business Perspective</a:t>
            </a:r>
          </a:p>
        </p:txBody>
      </p:sp>
      <p:graphicFrame>
        <p:nvGraphicFramePr>
          <p:cNvPr id="4" name="Table 3"/>
          <p:cNvGraphicFramePr>
            <a:graphicFrameLocks noGrp="1"/>
          </p:cNvGraphicFramePr>
          <p:nvPr>
            <p:extLst>
              <p:ext uri="{D42A27DB-BD31-4B8C-83A1-F6EECF244321}">
                <p14:modId xmlns:p14="http://schemas.microsoft.com/office/powerpoint/2010/main" val="3259494805"/>
              </p:ext>
            </p:extLst>
          </p:nvPr>
        </p:nvGraphicFramePr>
        <p:xfrm>
          <a:off x="539531" y="764804"/>
          <a:ext cx="8192862" cy="5044440"/>
        </p:xfrm>
        <a:graphic>
          <a:graphicData uri="http://schemas.openxmlformats.org/drawingml/2006/table">
            <a:tbl>
              <a:tblPr firstRow="1" bandRow="1">
                <a:tableStyleId>{5C22544A-7EE6-4342-B048-85BDC9FD1C3A}</a:tableStyleId>
              </a:tblPr>
              <a:tblGrid>
                <a:gridCol w="1846097"/>
                <a:gridCol w="6346765"/>
              </a:tblGrid>
              <a:tr h="330392">
                <a:tc>
                  <a:txBody>
                    <a:bodyPr/>
                    <a:lstStyle/>
                    <a:p>
                      <a:pPr>
                        <a:spcBef>
                          <a:spcPts val="600"/>
                        </a:spcBef>
                      </a:pPr>
                      <a:r>
                        <a:rPr lang="en-US" sz="1600" dirty="0" smtClean="0"/>
                        <a:t>Business Growth</a:t>
                      </a:r>
                      <a:endParaRPr lang="en-US" sz="1600" dirty="0"/>
                    </a:p>
                  </a:txBody>
                  <a:tcPr/>
                </a:tc>
                <a:tc>
                  <a:txBody>
                    <a:bodyPr/>
                    <a:lstStyle/>
                    <a:p>
                      <a:pPr>
                        <a:spcBef>
                          <a:spcPts val="600"/>
                        </a:spcBef>
                      </a:pPr>
                      <a:r>
                        <a:rPr lang="en-US" sz="1600" dirty="0" smtClean="0"/>
                        <a:t>Focus for</a:t>
                      </a:r>
                      <a:r>
                        <a:rPr lang="en-US" sz="1600" baseline="0" dirty="0" smtClean="0"/>
                        <a:t> Project Lead</a:t>
                      </a:r>
                      <a:endParaRPr lang="en-US" sz="1600" dirty="0"/>
                    </a:p>
                  </a:txBody>
                  <a:tcPr/>
                </a:tc>
              </a:tr>
              <a:tr h="536741">
                <a:tc>
                  <a:txBody>
                    <a:bodyPr/>
                    <a:lstStyle/>
                    <a:p>
                      <a:pPr marL="0" marR="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1600" b="1" kern="0" dirty="0" smtClean="0"/>
                        <a:t>Understand business of customer </a:t>
                      </a:r>
                      <a:endParaRPr lang="en-US" sz="1600" b="1" dirty="0" smtClean="0"/>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600" b="0" kern="1200" dirty="0" smtClean="0">
                          <a:solidFill>
                            <a:schemeClr val="dk1"/>
                          </a:solidFill>
                          <a:latin typeface="+mn-lt"/>
                          <a:ea typeface="+mn-ea"/>
                          <a:cs typeface="+mn-cs"/>
                        </a:rPr>
                        <a:t>Understand key priorities / KRAs for the client team and key client individuals</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600" b="0" kern="1200" dirty="0" smtClean="0">
                          <a:solidFill>
                            <a:schemeClr val="dk1"/>
                          </a:solidFill>
                          <a:latin typeface="+mn-lt"/>
                          <a:ea typeface="+mn-ea"/>
                          <a:cs typeface="+mn-cs"/>
                        </a:rPr>
                        <a:t>Understand what CitiusTech is doing in some of these areas (for other clients / projects)</a:t>
                      </a:r>
                    </a:p>
                  </a:txBody>
                  <a:tcPr>
                    <a:solidFill>
                      <a:schemeClr val="bg1">
                        <a:lumMod val="95000"/>
                      </a:schemeClr>
                    </a:solidFill>
                  </a:tcPr>
                </a:tc>
              </a:tr>
              <a:tr h="503735">
                <a:tc>
                  <a:txBody>
                    <a:bodyPr/>
                    <a:lstStyle/>
                    <a:p>
                      <a:pPr>
                        <a:spcBef>
                          <a:spcPts val="600"/>
                        </a:spcBef>
                      </a:pPr>
                      <a:r>
                        <a:rPr lang="en-US" sz="1600" b="1" dirty="0" smtClean="0"/>
                        <a:t>Listen to customers</a:t>
                      </a:r>
                      <a:endParaRPr lang="en-US" sz="1600" b="1" dirty="0"/>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600" b="0" dirty="0" smtClean="0"/>
                        <a:t>Clients often share their pain areas / concerns</a:t>
                      </a:r>
                      <a:r>
                        <a:rPr lang="en-US" sz="1600" b="0" baseline="0" dirty="0" smtClean="0"/>
                        <a:t> on calls, emails, meetings </a:t>
                      </a:r>
                      <a:r>
                        <a:rPr lang="en-US" sz="1600" b="0" dirty="0" smtClean="0"/>
                        <a:t>e.g.,</a:t>
                      </a:r>
                    </a:p>
                    <a:p>
                      <a:pPr marL="519113" marR="0" lvl="1" indent="-287338"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0" dirty="0" smtClean="0"/>
                        <a:t>“We are struggling with questions around technology choices, operational issues like code quality,…….”</a:t>
                      </a:r>
                    </a:p>
                    <a:p>
                      <a:pPr marL="519113" marR="0" lvl="1" indent="-287338"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0" dirty="0" smtClean="0"/>
                        <a:t>“</a:t>
                      </a:r>
                      <a:r>
                        <a:rPr lang="en-US" sz="1600" b="0" dirty="0" smtClean="0"/>
                        <a:t>What a pain</a:t>
                      </a:r>
                      <a:r>
                        <a:rPr lang="en-US" sz="1600" b="0" baseline="0" dirty="0" smtClean="0"/>
                        <a:t> - </a:t>
                      </a:r>
                      <a:r>
                        <a:rPr lang="en-US" sz="1600" b="0" dirty="0" smtClean="0"/>
                        <a:t>I was doing interviews</a:t>
                      </a:r>
                      <a:r>
                        <a:rPr lang="en-US" sz="1600" b="0" baseline="0" dirty="0" smtClean="0"/>
                        <a:t> all day…”</a:t>
                      </a:r>
                    </a:p>
                    <a:p>
                      <a:pPr marL="519113" marR="0" lvl="1" indent="-287338"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0" baseline="0" dirty="0" smtClean="0"/>
                        <a:t>“2 of the key developers are leaving us next week…”</a:t>
                      </a:r>
                    </a:p>
                    <a:p>
                      <a:pPr marL="519113" marR="0" lvl="1" indent="-287338"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600" b="0" baseline="0" dirty="0" smtClean="0"/>
                        <a:t>“We have a really big backlog and our CEO is putting a log of pressure…”</a:t>
                      </a:r>
                      <a:endParaRPr lang="en-US" sz="1600" b="0" dirty="0" smtClean="0"/>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600" b="0" kern="1200" dirty="0" smtClean="0">
                          <a:solidFill>
                            <a:schemeClr val="dk1"/>
                          </a:solidFill>
                          <a:latin typeface="+mn-lt"/>
                          <a:ea typeface="+mn-ea"/>
                          <a:cs typeface="+mn-cs"/>
                        </a:rPr>
                        <a:t>Look out for cues / signs – DONT engage with customers</a:t>
                      </a:r>
                    </a:p>
                  </a:txBody>
                  <a:tcPr>
                    <a:solidFill>
                      <a:schemeClr val="bg1">
                        <a:lumMod val="95000"/>
                      </a:schemeClr>
                    </a:solidFill>
                  </a:tcPr>
                </a:tc>
              </a:tr>
              <a:tr h="287849">
                <a:tc>
                  <a:txBody>
                    <a:bodyPr/>
                    <a:lstStyle/>
                    <a:p>
                      <a:pPr marL="0" marR="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1600" b="1" dirty="0" smtClean="0"/>
                        <a:t>Work closely with Sales &amp; BD Lead</a:t>
                      </a: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600" b="0" kern="1200" dirty="0" smtClean="0">
                          <a:solidFill>
                            <a:schemeClr val="dk1"/>
                          </a:solidFill>
                          <a:latin typeface="+mn-lt"/>
                          <a:ea typeface="+mn-ea"/>
                          <a:cs typeface="+mn-cs"/>
                        </a:rPr>
                        <a:t>Communicate simple cues to Sales &amp; BD team</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600" b="0" kern="1200" dirty="0" smtClean="0">
                          <a:solidFill>
                            <a:schemeClr val="dk1"/>
                          </a:solidFill>
                          <a:latin typeface="+mn-lt"/>
                          <a:ea typeface="+mn-ea"/>
                          <a:cs typeface="+mn-cs"/>
                        </a:rPr>
                        <a:t>Provide value add to the Sales &amp; BD team - Track key competitor organizations / products</a:t>
                      </a:r>
                      <a:endParaRPr lang="en-US" sz="1600" b="0" kern="1200" dirty="0">
                        <a:solidFill>
                          <a:schemeClr val="dk1"/>
                        </a:solidFill>
                        <a:latin typeface="+mn-lt"/>
                        <a:ea typeface="+mn-ea"/>
                        <a:cs typeface="+mn-cs"/>
                      </a:endParaRPr>
                    </a:p>
                  </a:txBody>
                  <a:tcPr>
                    <a:solidFill>
                      <a:schemeClr val="bg1">
                        <a:lumMod val="95000"/>
                      </a:schemeClr>
                    </a:solidFill>
                  </a:tcPr>
                </a:tc>
              </a:tr>
            </a:tbl>
          </a:graphicData>
        </a:graphic>
      </p:graphicFrame>
      <p:grpSp>
        <p:nvGrpSpPr>
          <p:cNvPr id="12" name="Group 4"/>
          <p:cNvGrpSpPr/>
          <p:nvPr/>
        </p:nvGrpSpPr>
        <p:grpSpPr>
          <a:xfrm>
            <a:off x="8088569" y="228600"/>
            <a:ext cx="878012" cy="485632"/>
            <a:chOff x="254751" y="838200"/>
            <a:chExt cx="8651551" cy="5551765"/>
          </a:xfrm>
        </p:grpSpPr>
        <p:sp>
          <p:nvSpPr>
            <p:cNvPr id="13" name="Rounded Rectangle 12"/>
            <p:cNvSpPr/>
            <p:nvPr/>
          </p:nvSpPr>
          <p:spPr bwMode="auto">
            <a:xfrm>
              <a:off x="5366983"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14" name="Rounded Rectangle 13"/>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5" name="Rounded Rectangle 14"/>
            <p:cNvSpPr/>
            <p:nvPr/>
          </p:nvSpPr>
          <p:spPr bwMode="auto">
            <a:xfrm>
              <a:off x="5366983" y="4103965"/>
              <a:ext cx="3539319" cy="2286000"/>
            </a:xfrm>
            <a:prstGeom prst="roundRect">
              <a:avLst>
                <a:gd name="adj" fmla="val 10024"/>
              </a:avLst>
            </a:prstGeom>
            <a:gradFill flip="none" rotWithShape="1">
              <a:gsLst>
                <a:gs pos="0">
                  <a:srgbClr val="F4A270">
                    <a:alpha val="80000"/>
                  </a:srgbClr>
                </a:gs>
                <a:gs pos="5000">
                  <a:srgbClr val="EE7226">
                    <a:lumMod val="60000"/>
                    <a:lumOff val="40000"/>
                    <a:alpha val="80000"/>
                  </a:srgbClr>
                </a:gs>
                <a:gs pos="15000">
                  <a:srgbClr val="EE7226">
                    <a:alpha val="80000"/>
                  </a:srgbClr>
                </a:gs>
                <a:gs pos="40000">
                  <a:srgbClr val="EE7226">
                    <a:lumMod val="75000"/>
                    <a:alpha val="80000"/>
                  </a:srgbClr>
                </a:gs>
                <a:gs pos="70000">
                  <a:srgbClr val="EE7226">
                    <a:alpha val="80000"/>
                  </a:srgbClr>
                </a:gs>
                <a:gs pos="80000">
                  <a:srgbClr val="EE7226">
                    <a:alpha val="80000"/>
                  </a:srgbClr>
                </a:gs>
                <a:gs pos="90000">
                  <a:srgbClr val="EE7226">
                    <a:lumMod val="75000"/>
                    <a:alpha val="80000"/>
                  </a:srgbClr>
                </a:gs>
                <a:gs pos="100000">
                  <a:srgbClr val="EE7226">
                    <a:lumMod val="60000"/>
                    <a:lumOff val="40000"/>
                    <a:alpha val="80000"/>
                  </a:srgbClr>
                </a:gs>
              </a:gsLst>
              <a:lin ang="5400000" scaled="0"/>
              <a:tileRect/>
            </a:grad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6" name="Rounded Rectangle 15"/>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24" name="Rectangle 23"/>
          <p:cNvSpPr/>
          <p:nvPr/>
        </p:nvSpPr>
        <p:spPr>
          <a:xfrm>
            <a:off x="609600" y="5883546"/>
            <a:ext cx="7863840" cy="584775"/>
          </a:xfrm>
          <a:prstGeom prst="rect">
            <a:avLst/>
          </a:prstGeom>
          <a:solidFill>
            <a:schemeClr val="bg1">
              <a:lumMod val="85000"/>
            </a:schemeClr>
          </a:solidFill>
        </p:spPr>
        <p:txBody>
          <a:bodyPr wrap="square">
            <a:spAutoFit/>
          </a:bodyPr>
          <a:lstStyle/>
          <a:p>
            <a:pPr algn="ctr">
              <a:spcBef>
                <a:spcPts val="600"/>
              </a:spcBef>
              <a:defRPr/>
            </a:pPr>
            <a:r>
              <a:rPr lang="en-US" sz="1600" b="1" kern="0" dirty="0" smtClean="0"/>
              <a:t>Let’s try and play a consultative role for our clients – Tell them our experiences and give suggestions with respect to technology and domain wherever appropriate</a:t>
            </a:r>
            <a:endParaRPr lang="en-US" sz="1600" b="1" kern="0" dirty="0"/>
          </a:p>
        </p:txBody>
      </p:sp>
    </p:spTree>
    <p:extLst>
      <p:ext uri="{BB962C8B-B14F-4D97-AF65-F5344CB8AC3E}">
        <p14:creationId xmlns:p14="http://schemas.microsoft.com/office/powerpoint/2010/main" val="337589655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412480" cy="576000"/>
          </a:xfrm>
        </p:spPr>
        <p:txBody>
          <a:bodyPr/>
          <a:lstStyle/>
          <a:p>
            <a:r>
              <a:rPr lang="en-US" sz="2600" dirty="0"/>
              <a:t>Overall Leadership Framework</a:t>
            </a:r>
          </a:p>
        </p:txBody>
      </p:sp>
      <p:sp>
        <p:nvSpPr>
          <p:cNvPr id="6147" name="Rectangle 2"/>
          <p:cNvSpPr>
            <a:spLocks noChangeArrowheads="1"/>
          </p:cNvSpPr>
          <p:nvPr/>
        </p:nvSpPr>
        <p:spPr bwMode="gray">
          <a:xfrm>
            <a:off x="669925" y="130175"/>
            <a:ext cx="7010400" cy="515938"/>
          </a:xfrm>
          <a:prstGeom prst="rect">
            <a:avLst/>
          </a:prstGeom>
          <a:noFill/>
          <a:ln w="12700">
            <a:noFill/>
            <a:miter lim="800000"/>
            <a:headEnd/>
            <a:tailEnd/>
          </a:ln>
        </p:spPr>
        <p:txBody>
          <a:bodyPr lIns="90488" tIns="44450" rIns="90488" bIns="44450">
            <a:spAutoFit/>
          </a:bodyPr>
          <a:lstStyle/>
          <a:p>
            <a:pPr eaLnBrk="0" hangingPunct="0"/>
            <a:endParaRPr lang="en-US" altLang="en-US" sz="2800" dirty="0">
              <a:solidFill>
                <a:srgbClr val="002866"/>
              </a:solidFill>
              <a:latin typeface="Arial Narrow" pitchFamily="34" charset="0"/>
            </a:endParaRPr>
          </a:p>
        </p:txBody>
      </p:sp>
      <p:sp>
        <p:nvSpPr>
          <p:cNvPr id="12" name="Rounded Rectangle 11"/>
          <p:cNvSpPr/>
          <p:nvPr/>
        </p:nvSpPr>
        <p:spPr bwMode="auto">
          <a:xfrm>
            <a:off x="5366983"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20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14" name="Rounded Rectangle 13"/>
          <p:cNvSpPr/>
          <p:nvPr/>
        </p:nvSpPr>
        <p:spPr bwMode="auto">
          <a:xfrm>
            <a:off x="5366983" y="3810000"/>
            <a:ext cx="3539319" cy="2286000"/>
          </a:xfrm>
          <a:prstGeom prst="roundRect">
            <a:avLst>
              <a:gd name="adj" fmla="val 10024"/>
            </a:avLst>
          </a:prstGeom>
          <a:gradFill flip="none" rotWithShape="1">
            <a:gsLst>
              <a:gs pos="0">
                <a:srgbClr val="F4A270">
                  <a:alpha val="80000"/>
                </a:srgbClr>
              </a:gs>
              <a:gs pos="5000">
                <a:srgbClr val="EE7226">
                  <a:lumMod val="60000"/>
                  <a:lumOff val="40000"/>
                  <a:alpha val="80000"/>
                </a:srgbClr>
              </a:gs>
              <a:gs pos="15000">
                <a:srgbClr val="EE7226">
                  <a:alpha val="80000"/>
                </a:srgbClr>
              </a:gs>
              <a:gs pos="40000">
                <a:srgbClr val="EE7226">
                  <a:lumMod val="75000"/>
                  <a:alpha val="80000"/>
                </a:srgbClr>
              </a:gs>
              <a:gs pos="70000">
                <a:srgbClr val="EE7226">
                  <a:alpha val="80000"/>
                </a:srgbClr>
              </a:gs>
              <a:gs pos="80000">
                <a:srgbClr val="EE7226">
                  <a:alpha val="80000"/>
                </a:srgbClr>
              </a:gs>
              <a:gs pos="90000">
                <a:srgbClr val="EE7226">
                  <a:lumMod val="75000"/>
                  <a:alpha val="80000"/>
                </a:srgbClr>
              </a:gs>
              <a:gs pos="100000">
                <a:srgbClr val="EE7226">
                  <a:lumMod val="60000"/>
                  <a:lumOff val="40000"/>
                  <a:alpha val="80000"/>
                </a:srgbClr>
              </a:gs>
            </a:gsLst>
            <a:lin ang="5400000" scaled="0"/>
            <a:tileRect/>
          </a:grad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20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Growth</a:t>
            </a:r>
            <a:endParaRPr kumimoji="0" lang="en-US" altLang="zh-CN" sz="20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5" name="Rounded Rectangle 14"/>
          <p:cNvSpPr/>
          <p:nvPr/>
        </p:nvSpPr>
        <p:spPr bwMode="auto">
          <a:xfrm>
            <a:off x="254751" y="838200"/>
            <a:ext cx="3539319" cy="2286000"/>
          </a:xfrm>
          <a:prstGeom prst="roundRect">
            <a:avLst>
              <a:gd name="adj" fmla="val 10024"/>
            </a:avLst>
          </a:prstGeom>
          <a:gradFill flip="none" rotWithShape="1">
            <a:gsLst>
              <a:gs pos="0">
                <a:srgbClr val="DDEBCF"/>
              </a:gs>
              <a:gs pos="50000">
                <a:srgbClr val="9CB86E"/>
              </a:gs>
              <a:gs pos="100000">
                <a:srgbClr val="156B13"/>
              </a:gs>
            </a:gsLst>
            <a:path path="rect">
              <a:fillToRect l="100000" t="100000"/>
            </a:path>
            <a:tileRect r="-100000" b="-100000"/>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20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pic>
        <p:nvPicPr>
          <p:cNvPr id="17" name="Picture 67" descr="Group_HiR-Man copy 2"/>
          <p:cNvPicPr>
            <a:picLocks noChangeAspect="1" noChangeArrowheads="1"/>
          </p:cNvPicPr>
          <p:nvPr>
            <p:custDataLst>
              <p:tags r:id="rId1"/>
            </p:custDataLst>
          </p:nvPr>
        </p:nvPicPr>
        <p:blipFill>
          <a:blip r:embed="rId4" cstate="print"/>
          <a:srcRect/>
          <a:stretch>
            <a:fillRect/>
          </a:stretch>
        </p:blipFill>
        <p:spPr bwMode="auto">
          <a:xfrm>
            <a:off x="4127596" y="2149949"/>
            <a:ext cx="968441" cy="2813713"/>
          </a:xfrm>
          <a:prstGeom prst="rect">
            <a:avLst/>
          </a:prstGeom>
          <a:noFill/>
          <a:ln w="9525">
            <a:noFill/>
            <a:miter lim="800000"/>
            <a:headEnd/>
            <a:tailEnd/>
          </a:ln>
          <a:effectLst>
            <a:outerShdw blurRad="76200" dir="18900000" sy="23000" kx="-1200000" algn="bl" rotWithShape="0">
              <a:prstClr val="black">
                <a:alpha val="20000"/>
              </a:prstClr>
            </a:outerShdw>
            <a:reflection blurRad="6350" stA="52000" endA="300" endPos="35000" dir="5400000" sy="-100000" algn="bl" rotWithShape="0"/>
          </a:effectLst>
        </p:spPr>
      </p:pic>
      <p:sp>
        <p:nvSpPr>
          <p:cNvPr id="18" name="Rounded Rectangle 17"/>
          <p:cNvSpPr/>
          <p:nvPr/>
        </p:nvSpPr>
        <p:spPr bwMode="auto">
          <a:xfrm>
            <a:off x="254753" y="3810000"/>
            <a:ext cx="3539319" cy="2286000"/>
          </a:xfrm>
          <a:prstGeom prst="roundRect">
            <a:avLst>
              <a:gd name="adj" fmla="val 10024"/>
            </a:avLst>
          </a:prstGeom>
          <a:gradFill flip="none" rotWithShape="1">
            <a:gsLst>
              <a:gs pos="0">
                <a:srgbClr val="CBCBCB"/>
              </a:gs>
              <a:gs pos="63000">
                <a:srgbClr val="5F5F5F"/>
              </a:gs>
              <a:gs pos="50000">
                <a:srgbClr val="5F5F5F"/>
              </a:gs>
              <a:gs pos="21001">
                <a:srgbClr val="5F5F5F"/>
              </a:gs>
              <a:gs pos="63000">
                <a:srgbClr val="FFFFFF"/>
              </a:gs>
              <a:gs pos="67000">
                <a:srgbClr val="B2B2B2"/>
              </a:gs>
              <a:gs pos="69000">
                <a:srgbClr val="292929"/>
              </a:gs>
              <a:gs pos="82001">
                <a:srgbClr val="777777"/>
              </a:gs>
              <a:gs pos="100000">
                <a:srgbClr val="EAEAEA"/>
              </a:gs>
            </a:gsLst>
            <a:lin ang="2700000" scaled="1"/>
            <a:tileRect/>
          </a:grad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lIns="109728" tIns="54864" rIns="109728" bIns="54864"/>
          <a:lstStyle/>
          <a:p>
            <a:pPr algn="ctr" defTabSz="914099">
              <a:lnSpc>
                <a:spcPct val="90000"/>
              </a:lnSpc>
              <a:defRPr/>
            </a:pPr>
            <a:r>
              <a:rPr lang="en-US" altLang="zh-CN" sz="2000" b="1" kern="0" dirty="0" smtClean="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rPr>
              <a:t>Personal Growth</a:t>
            </a:r>
            <a:endParaRPr lang="en-US" altLang="zh-CN" sz="2000" kern="0" dirty="0">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latin typeface="Segoe"/>
            </a:endParaRPr>
          </a:p>
        </p:txBody>
      </p:sp>
      <p:sp>
        <p:nvSpPr>
          <p:cNvPr id="19" name="Rectangle 20"/>
          <p:cNvSpPr>
            <a:spLocks noChangeArrowheads="1"/>
          </p:cNvSpPr>
          <p:nvPr/>
        </p:nvSpPr>
        <p:spPr bwMode="auto">
          <a:xfrm>
            <a:off x="287338" y="4662210"/>
            <a:ext cx="3444875" cy="1323439"/>
          </a:xfrm>
          <a:prstGeom prst="rect">
            <a:avLst/>
          </a:prstGeom>
          <a:noFill/>
          <a:ln w="9525">
            <a:noFill/>
            <a:miter lim="800000"/>
            <a:headEnd/>
            <a:tailEnd/>
          </a:ln>
        </p:spPr>
        <p:txBody>
          <a:bodyPr>
            <a:spAutoFit/>
          </a:bodyPr>
          <a:lstStyle/>
          <a:p>
            <a:pPr marL="177800" indent="-177800">
              <a:buFont typeface="Arial" pitchFamily="34" charset="0"/>
              <a:buChar char="•"/>
            </a:pPr>
            <a:r>
              <a:rPr lang="en-US" sz="1600" b="0" dirty="0" smtClean="0">
                <a:solidFill>
                  <a:schemeClr val="bg1"/>
                </a:solidFill>
              </a:rPr>
              <a:t>Being </a:t>
            </a:r>
            <a:r>
              <a:rPr lang="en-US" sz="1600" b="0" dirty="0">
                <a:solidFill>
                  <a:schemeClr val="bg1"/>
                </a:solidFill>
              </a:rPr>
              <a:t>a “Thought Leader” not just an implementer</a:t>
            </a:r>
          </a:p>
          <a:p>
            <a:pPr marL="177800" indent="-177800">
              <a:buFont typeface="Arial" pitchFamily="34" charset="0"/>
              <a:buChar char="•"/>
            </a:pPr>
            <a:r>
              <a:rPr lang="en-US" sz="1600" b="0" dirty="0" smtClean="0">
                <a:solidFill>
                  <a:schemeClr val="bg1"/>
                </a:solidFill>
              </a:rPr>
              <a:t>Marketing your skills and capabilities</a:t>
            </a:r>
            <a:endParaRPr lang="en-US" sz="1600" b="0" dirty="0">
              <a:solidFill>
                <a:schemeClr val="bg1"/>
              </a:solidFill>
            </a:endParaRPr>
          </a:p>
          <a:p>
            <a:pPr marL="177800" indent="-177800">
              <a:buFont typeface="Arial" pitchFamily="34" charset="0"/>
              <a:buChar char="•"/>
            </a:pPr>
            <a:r>
              <a:rPr lang="en-US" sz="1600" b="0" dirty="0" smtClean="0">
                <a:solidFill>
                  <a:schemeClr val="bg1"/>
                </a:solidFill>
              </a:rPr>
              <a:t>Setting the bar - “Walking the talk”</a:t>
            </a:r>
          </a:p>
          <a:p>
            <a:pPr marL="177800" indent="-177800">
              <a:buFont typeface="Arial" pitchFamily="34" charset="0"/>
              <a:buChar char="•"/>
            </a:pPr>
            <a:r>
              <a:rPr lang="en-US" sz="1600" b="0" dirty="0" smtClean="0">
                <a:solidFill>
                  <a:schemeClr val="bg1"/>
                </a:solidFill>
              </a:rPr>
              <a:t>“</a:t>
            </a:r>
            <a:r>
              <a:rPr lang="en-US" sz="1600" b="0" dirty="0">
                <a:solidFill>
                  <a:schemeClr val="bg1"/>
                </a:solidFill>
              </a:rPr>
              <a:t>Making it happen”</a:t>
            </a:r>
          </a:p>
        </p:txBody>
      </p:sp>
    </p:spTree>
    <p:extLst>
      <p:ext uri="{BB962C8B-B14F-4D97-AF65-F5344CB8AC3E}">
        <p14:creationId xmlns:p14="http://schemas.microsoft.com/office/powerpoint/2010/main" val="75322812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61" y="153663"/>
            <a:ext cx="8412480" cy="576000"/>
          </a:xfrm>
        </p:spPr>
        <p:txBody>
          <a:bodyPr/>
          <a:lstStyle/>
          <a:p>
            <a:r>
              <a:rPr lang="en-US" sz="2600" dirty="0"/>
              <a:t>Growth: Personal </a:t>
            </a:r>
            <a:r>
              <a:rPr lang="en-US" sz="2600" dirty="0" smtClean="0"/>
              <a:t>Perspective (1/3)</a:t>
            </a:r>
            <a:endParaRPr lang="en-US" sz="2600" dirty="0"/>
          </a:p>
        </p:txBody>
      </p:sp>
      <p:grpSp>
        <p:nvGrpSpPr>
          <p:cNvPr id="2" name="Group 4"/>
          <p:cNvGrpSpPr/>
          <p:nvPr/>
        </p:nvGrpSpPr>
        <p:grpSpPr>
          <a:xfrm>
            <a:off x="8037388" y="228600"/>
            <a:ext cx="878012" cy="485632"/>
            <a:chOff x="254751" y="838200"/>
            <a:chExt cx="8651551" cy="5551765"/>
          </a:xfrm>
        </p:grpSpPr>
        <p:sp>
          <p:nvSpPr>
            <p:cNvPr id="6" name="Rounded Rectangle 5"/>
            <p:cNvSpPr/>
            <p:nvPr/>
          </p:nvSpPr>
          <p:spPr bwMode="auto">
            <a:xfrm>
              <a:off x="5366983"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7" name="Rounded Rectangle 6"/>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8" name="Rounded Rectangle 7"/>
            <p:cNvSpPr/>
            <p:nvPr/>
          </p:nvSpPr>
          <p:spPr bwMode="auto">
            <a:xfrm>
              <a:off x="5366983" y="4103965"/>
              <a:ext cx="3539319" cy="2286000"/>
            </a:xfrm>
            <a:prstGeom prst="roundRect">
              <a:avLst>
                <a:gd name="adj" fmla="val 10024"/>
              </a:avLst>
            </a:prstGeom>
            <a:gradFill flip="none" rotWithShape="1">
              <a:gsLst>
                <a:gs pos="0">
                  <a:srgbClr val="F4A270">
                    <a:alpha val="80000"/>
                  </a:srgbClr>
                </a:gs>
                <a:gs pos="5000">
                  <a:srgbClr val="EE7226">
                    <a:lumMod val="60000"/>
                    <a:lumOff val="40000"/>
                    <a:alpha val="80000"/>
                  </a:srgbClr>
                </a:gs>
                <a:gs pos="15000">
                  <a:srgbClr val="EE7226">
                    <a:alpha val="80000"/>
                  </a:srgbClr>
                </a:gs>
                <a:gs pos="40000">
                  <a:srgbClr val="EE7226">
                    <a:lumMod val="75000"/>
                    <a:alpha val="80000"/>
                  </a:srgbClr>
                </a:gs>
                <a:gs pos="70000">
                  <a:srgbClr val="EE7226">
                    <a:alpha val="80000"/>
                  </a:srgbClr>
                </a:gs>
                <a:gs pos="80000">
                  <a:srgbClr val="EE7226">
                    <a:alpha val="80000"/>
                  </a:srgbClr>
                </a:gs>
                <a:gs pos="90000">
                  <a:srgbClr val="EE7226">
                    <a:lumMod val="75000"/>
                    <a:alpha val="80000"/>
                  </a:srgbClr>
                </a:gs>
                <a:gs pos="100000">
                  <a:srgbClr val="EE7226">
                    <a:lumMod val="60000"/>
                    <a:lumOff val="40000"/>
                    <a:alpha val="80000"/>
                  </a:srgbClr>
                </a:gs>
              </a:gsLst>
              <a:lin ang="5400000" scaled="0"/>
              <a:tileRect/>
            </a:grad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9" name="Rounded Rectangle 8"/>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10" name="Content Placeholder 2"/>
          <p:cNvSpPr txBox="1">
            <a:spLocks/>
          </p:cNvSpPr>
          <p:nvPr/>
        </p:nvSpPr>
        <p:spPr bwMode="auto">
          <a:xfrm>
            <a:off x="274320" y="855034"/>
            <a:ext cx="5974080" cy="5621966"/>
          </a:xfrm>
          <a:prstGeom prst="rect">
            <a:avLst/>
          </a:prstGeom>
          <a:noFill/>
          <a:ln w="9525">
            <a:noFill/>
            <a:miter lim="800000"/>
            <a:headEnd/>
            <a:tailEnd/>
          </a:ln>
          <a:effectLst/>
        </p:spPr>
        <p:txBody>
          <a:bodyPr/>
          <a:lstStyle/>
          <a:p>
            <a:pPr marL="342900" indent="-342900">
              <a:spcBef>
                <a:spcPts val="600"/>
              </a:spcBef>
              <a:buFont typeface="Wingdings" panose="05000000000000000000" pitchFamily="2" charset="2"/>
              <a:buChar char="§"/>
              <a:defRPr/>
            </a:pPr>
            <a:r>
              <a:rPr lang="en-US" b="1" kern="0" dirty="0" smtClean="0">
                <a:solidFill>
                  <a:schemeClr val="tx1">
                    <a:lumMod val="75000"/>
                    <a:lumOff val="25000"/>
                  </a:schemeClr>
                </a:solidFill>
              </a:rPr>
              <a:t>How can I differentiate my role at CitiusTech?</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What competencies should I build?</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How best should I market these capabilities</a:t>
            </a:r>
            <a:r>
              <a:rPr lang="en-US" sz="1600" kern="0" dirty="0" smtClean="0">
                <a:solidFill>
                  <a:schemeClr val="tx1">
                    <a:lumMod val="75000"/>
                    <a:lumOff val="25000"/>
                  </a:schemeClr>
                </a:solidFill>
              </a:rPr>
              <a:t>?</a:t>
            </a:r>
          </a:p>
          <a:p>
            <a:pPr marL="522288" lvl="1" indent="-285750">
              <a:spcBef>
                <a:spcPts val="600"/>
              </a:spcBef>
              <a:buFont typeface="Arial" panose="020B0604020202020204" pitchFamily="34" charset="0"/>
              <a:buChar char="•"/>
              <a:defRPr/>
            </a:pPr>
            <a:r>
              <a:rPr lang="en-US" sz="1600" kern="0" dirty="0">
                <a:solidFill>
                  <a:schemeClr val="tx1">
                    <a:lumMod val="75000"/>
                    <a:lumOff val="25000"/>
                  </a:schemeClr>
                </a:solidFill>
              </a:rPr>
              <a:t>Engage with the client in a transparent and forthright manner so that you build the trust and confidence to do new things with them</a:t>
            </a:r>
          </a:p>
          <a:p>
            <a:pPr marL="342900" indent="-342900">
              <a:spcBef>
                <a:spcPts val="1800"/>
              </a:spcBef>
              <a:buFont typeface="Wingdings" panose="05000000000000000000" pitchFamily="2" charset="2"/>
              <a:buChar char="§"/>
              <a:defRPr/>
            </a:pPr>
            <a:r>
              <a:rPr lang="en-US" b="1" kern="0" dirty="0" smtClean="0">
                <a:solidFill>
                  <a:schemeClr val="tx1">
                    <a:lumMod val="75000"/>
                    <a:lumOff val="25000"/>
                  </a:schemeClr>
                </a:solidFill>
              </a:rPr>
              <a:t>How </a:t>
            </a:r>
            <a:r>
              <a:rPr lang="en-US" b="1" kern="0" dirty="0" smtClean="0">
                <a:solidFill>
                  <a:schemeClr val="tx1">
                    <a:lumMod val="75000"/>
                    <a:lumOff val="25000"/>
                  </a:schemeClr>
                </a:solidFill>
              </a:rPr>
              <a:t>will I be perceived as a leader at CitiusTech?</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Be known for being “good in something” </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Help others - solve their problem, be active on </a:t>
            </a:r>
            <a:r>
              <a:rPr lang="en-US" sz="1600" kern="0" dirty="0" err="1" smtClean="0">
                <a:solidFill>
                  <a:schemeClr val="tx1">
                    <a:lumMod val="75000"/>
                    <a:lumOff val="25000"/>
                  </a:schemeClr>
                </a:solidFill>
              </a:rPr>
              <a:t>CurioCT</a:t>
            </a:r>
            <a:endParaRPr lang="en-US" sz="1600" kern="0" dirty="0" smtClean="0">
              <a:solidFill>
                <a:schemeClr val="tx1">
                  <a:lumMod val="75000"/>
                  <a:lumOff val="25000"/>
                </a:schemeClr>
              </a:solidFill>
            </a:endParaRP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Conduct training sessions</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Develop CPDs, white papers etc</a:t>
            </a:r>
            <a:r>
              <a:rPr lang="en-US" sz="1600" kern="0" dirty="0" smtClean="0">
                <a:solidFill>
                  <a:schemeClr val="tx1">
                    <a:lumMod val="75000"/>
                    <a:lumOff val="25000"/>
                  </a:schemeClr>
                </a:solidFill>
              </a:rPr>
              <a:t>. along with your team mates!!</a:t>
            </a:r>
            <a:endParaRPr lang="en-US" sz="1600" kern="0" dirty="0" smtClean="0">
              <a:solidFill>
                <a:schemeClr val="tx1">
                  <a:lumMod val="75000"/>
                  <a:lumOff val="25000"/>
                </a:schemeClr>
              </a:solidFill>
            </a:endParaRPr>
          </a:p>
          <a:p>
            <a:pPr marL="522288" lvl="1" indent="-285750">
              <a:spcBef>
                <a:spcPts val="600"/>
              </a:spcBef>
              <a:buFont typeface="Arial" panose="020B0604020202020204" pitchFamily="34" charset="0"/>
              <a:buChar char="•"/>
              <a:defRPr/>
            </a:pPr>
            <a:r>
              <a:rPr lang="en-US" sz="1600" kern="0" dirty="0">
                <a:solidFill>
                  <a:schemeClr val="tx1">
                    <a:lumMod val="75000"/>
                    <a:lumOff val="25000"/>
                  </a:schemeClr>
                </a:solidFill>
              </a:rPr>
              <a:t>Grab opportunity beyond ones role </a:t>
            </a:r>
            <a:endParaRPr lang="en-US" sz="1600" kern="0" dirty="0" smtClean="0">
              <a:solidFill>
                <a:schemeClr val="tx1">
                  <a:lumMod val="75000"/>
                  <a:lumOff val="25000"/>
                </a:schemeClr>
              </a:solidFill>
            </a:endParaRPr>
          </a:p>
          <a:p>
            <a:pPr marL="342900" indent="-342900">
              <a:spcBef>
                <a:spcPts val="1800"/>
              </a:spcBef>
              <a:buFont typeface="Wingdings" panose="05000000000000000000" pitchFamily="2" charset="2"/>
              <a:buChar char="§"/>
              <a:defRPr/>
            </a:pPr>
            <a:r>
              <a:rPr lang="en-US" b="1" kern="0" dirty="0" smtClean="0">
                <a:solidFill>
                  <a:schemeClr val="tx1">
                    <a:lumMod val="75000"/>
                    <a:lumOff val="25000"/>
                  </a:schemeClr>
                </a:solidFill>
              </a:rPr>
              <a:t>Key </a:t>
            </a:r>
            <a:r>
              <a:rPr lang="en-US" b="1" kern="0" dirty="0" smtClean="0">
                <a:solidFill>
                  <a:schemeClr val="tx1">
                    <a:lumMod val="75000"/>
                    <a:lumOff val="25000"/>
                  </a:schemeClr>
                </a:solidFill>
              </a:rPr>
              <a:t>Challenge</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Don’t say “Yes” when you want to say “No”</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Going </a:t>
            </a:r>
            <a:r>
              <a:rPr lang="en-US" sz="1600" kern="0" dirty="0">
                <a:solidFill>
                  <a:schemeClr val="tx1">
                    <a:lumMod val="75000"/>
                    <a:lumOff val="25000"/>
                  </a:schemeClr>
                </a:solidFill>
              </a:rPr>
              <a:t>outside ones comfort zone</a:t>
            </a:r>
          </a:p>
          <a:p>
            <a:pPr marL="522288" lvl="1" indent="-285750">
              <a:spcBef>
                <a:spcPts val="600"/>
              </a:spcBef>
              <a:buFont typeface="Arial" panose="020B0604020202020204" pitchFamily="34" charset="0"/>
              <a:buChar char="•"/>
              <a:defRPr/>
            </a:pPr>
            <a:r>
              <a:rPr lang="en-US" sz="1600" kern="0" dirty="0">
                <a:solidFill>
                  <a:schemeClr val="tx1">
                    <a:lumMod val="75000"/>
                    <a:lumOff val="25000"/>
                  </a:schemeClr>
                </a:solidFill>
              </a:rPr>
              <a:t>Are you ready to put in the “extra” effort?</a:t>
            </a:r>
            <a:r>
              <a:rPr lang="en-US" kern="0" dirty="0">
                <a:solidFill>
                  <a:schemeClr val="tx1">
                    <a:lumMod val="75000"/>
                    <a:lumOff val="25000"/>
                  </a:schemeClr>
                </a:solidFill>
              </a:rPr>
              <a:t>  </a:t>
            </a:r>
            <a:r>
              <a:rPr lang="en-US" kern="0" dirty="0">
                <a:solidFill>
                  <a:schemeClr val="tx1">
                    <a:lumMod val="75000"/>
                    <a:lumOff val="25000"/>
                  </a:schemeClr>
                </a:solidFill>
                <a:sym typeface="Wingdings" pitchFamily="2" charset="2"/>
              </a:rPr>
              <a:t></a:t>
            </a:r>
            <a:endParaRPr lang="en-US" kern="0" dirty="0">
              <a:solidFill>
                <a:schemeClr val="tx1">
                  <a:lumMod val="75000"/>
                  <a:lumOff val="25000"/>
                </a:schemeClr>
              </a:solidFill>
            </a:endParaRPr>
          </a:p>
        </p:txBody>
      </p:sp>
      <p:sp>
        <p:nvSpPr>
          <p:cNvPr id="12" name="Rectangle 11"/>
          <p:cNvSpPr/>
          <p:nvPr/>
        </p:nvSpPr>
        <p:spPr bwMode="auto">
          <a:xfrm>
            <a:off x="6248400" y="2264979"/>
            <a:ext cx="2567152" cy="2383221"/>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bodyPr>
          <a:lstStyle/>
          <a:p>
            <a:pPr lvl="0" algn="ctr"/>
            <a:r>
              <a:rPr lang="en-US" sz="2000" dirty="0" smtClean="0">
                <a:solidFill>
                  <a:srgbClr val="000000"/>
                </a:solidFill>
              </a:rPr>
              <a:t>Being perceived as a leader is not about getting a promotion – it’s the way we conduct ourselves and the role that we create for ourselves</a:t>
            </a:r>
          </a:p>
        </p:txBody>
      </p:sp>
    </p:spTree>
    <p:extLst>
      <p:ext uri="{BB962C8B-B14F-4D97-AF65-F5344CB8AC3E}">
        <p14:creationId xmlns:p14="http://schemas.microsoft.com/office/powerpoint/2010/main" val="40421637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720" y="109728"/>
            <a:ext cx="8412480" cy="576000"/>
          </a:xfrm>
        </p:spPr>
        <p:txBody>
          <a:bodyPr/>
          <a:lstStyle/>
          <a:p>
            <a:r>
              <a:rPr lang="en-US" sz="2600" dirty="0"/>
              <a:t>CitiusEdge: Program Objective</a:t>
            </a:r>
          </a:p>
        </p:txBody>
      </p:sp>
      <p:sp>
        <p:nvSpPr>
          <p:cNvPr id="8" name="Content Placeholder 2"/>
          <p:cNvSpPr txBox="1">
            <a:spLocks/>
          </p:cNvSpPr>
          <p:nvPr/>
        </p:nvSpPr>
        <p:spPr bwMode="auto">
          <a:xfrm>
            <a:off x="274320" y="914400"/>
            <a:ext cx="8229600" cy="4191000"/>
          </a:xfrm>
          <a:prstGeom prst="rect">
            <a:avLst/>
          </a:prstGeom>
          <a:noFill/>
          <a:ln w="9525">
            <a:noFill/>
            <a:miter lim="800000"/>
            <a:headEnd/>
            <a:tailEnd/>
          </a:ln>
          <a:effectLst/>
        </p:spPr>
        <p:txBody>
          <a:bodyPr/>
          <a:lstStyle/>
          <a:p>
            <a:pPr>
              <a:spcBef>
                <a:spcPts val="1200"/>
              </a:spcBef>
              <a:spcAft>
                <a:spcPts val="600"/>
              </a:spcAft>
              <a:defRPr/>
            </a:pPr>
            <a:r>
              <a:rPr lang="en-US" b="1" u="sng" dirty="0" err="1" smtClean="0">
                <a:solidFill>
                  <a:schemeClr val="tx1">
                    <a:lumMod val="75000"/>
                    <a:lumOff val="25000"/>
                  </a:schemeClr>
                </a:solidFill>
              </a:rPr>
              <a:t>SmartArch</a:t>
            </a:r>
            <a:r>
              <a:rPr lang="en-US" b="1" u="sng" dirty="0" smtClean="0">
                <a:solidFill>
                  <a:schemeClr val="tx1">
                    <a:lumMod val="75000"/>
                    <a:lumOff val="25000"/>
                  </a:schemeClr>
                </a:solidFill>
              </a:rPr>
              <a:t> Objectives: </a:t>
            </a:r>
            <a:r>
              <a:rPr lang="en-US" b="1" dirty="0" smtClean="0">
                <a:solidFill>
                  <a:schemeClr val="tx1">
                    <a:lumMod val="75000"/>
                    <a:lumOff val="25000"/>
                  </a:schemeClr>
                </a:solidFill>
              </a:rPr>
              <a:t> </a:t>
            </a:r>
          </a:p>
          <a:p>
            <a:pPr marL="285750" indent="-285750">
              <a:spcBef>
                <a:spcPts val="1200"/>
              </a:spcBef>
              <a:spcAft>
                <a:spcPts val="600"/>
              </a:spcAft>
              <a:buFont typeface="Wingdings" panose="05000000000000000000" pitchFamily="2" charset="2"/>
              <a:buChar char="§"/>
              <a:defRPr/>
            </a:pPr>
            <a:r>
              <a:rPr lang="en-US" dirty="0" smtClean="0">
                <a:solidFill>
                  <a:schemeClr val="tx1">
                    <a:lumMod val="75000"/>
                    <a:lumOff val="25000"/>
                  </a:schemeClr>
                </a:solidFill>
              </a:rPr>
              <a:t>Groom Tech leads at CitiusTech to play the role of a Solution Architect and develop overall delivery excellence</a:t>
            </a:r>
            <a:endParaRPr lang="en-US" dirty="0">
              <a:solidFill>
                <a:schemeClr val="tx1">
                  <a:lumMod val="75000"/>
                  <a:lumOff val="25000"/>
                </a:schemeClr>
              </a:solidFill>
            </a:endParaRPr>
          </a:p>
          <a:p>
            <a:pPr marL="285750" indent="-285750">
              <a:spcBef>
                <a:spcPts val="1200"/>
              </a:spcBef>
              <a:spcAft>
                <a:spcPts val="600"/>
              </a:spcAft>
              <a:buFont typeface="Wingdings" panose="05000000000000000000" pitchFamily="2" charset="2"/>
              <a:buChar char="§"/>
              <a:defRPr/>
            </a:pPr>
            <a:r>
              <a:rPr lang="en-US" dirty="0">
                <a:solidFill>
                  <a:schemeClr val="tx1">
                    <a:lumMod val="75000"/>
                    <a:lumOff val="25000"/>
                  </a:schemeClr>
                </a:solidFill>
              </a:rPr>
              <a:t>Training led by senior CitiusTech </a:t>
            </a:r>
            <a:r>
              <a:rPr lang="en-US" dirty="0" smtClean="0">
                <a:solidFill>
                  <a:schemeClr val="tx1">
                    <a:lumMod val="75000"/>
                    <a:lumOff val="25000"/>
                  </a:schemeClr>
                </a:solidFill>
              </a:rPr>
              <a:t>Solution Architects/ managers</a:t>
            </a:r>
            <a:endParaRPr lang="en-US" dirty="0">
              <a:solidFill>
                <a:schemeClr val="tx1">
                  <a:lumMod val="75000"/>
                  <a:lumOff val="25000"/>
                </a:schemeClr>
              </a:solidFill>
            </a:endParaRPr>
          </a:p>
          <a:p>
            <a:pPr>
              <a:spcBef>
                <a:spcPts val="1200"/>
              </a:spcBef>
              <a:spcAft>
                <a:spcPts val="600"/>
              </a:spcAft>
              <a:defRPr/>
            </a:pPr>
            <a:endParaRPr lang="en-US" dirty="0" smtClean="0">
              <a:solidFill>
                <a:schemeClr val="tx1">
                  <a:lumMod val="75000"/>
                  <a:lumOff val="25000"/>
                </a:schemeClr>
              </a:solidFill>
            </a:endParaRPr>
          </a:p>
          <a:p>
            <a:pPr>
              <a:spcBef>
                <a:spcPts val="1200"/>
              </a:spcBef>
              <a:spcAft>
                <a:spcPts val="600"/>
              </a:spcAft>
              <a:defRPr/>
            </a:pPr>
            <a:r>
              <a:rPr lang="en-US" b="1" u="sng" dirty="0" smtClean="0">
                <a:solidFill>
                  <a:schemeClr val="tx1">
                    <a:lumMod val="75000"/>
                    <a:lumOff val="25000"/>
                  </a:schemeClr>
                </a:solidFill>
              </a:rPr>
              <a:t>Important Side Objectives:</a:t>
            </a:r>
          </a:p>
          <a:p>
            <a:pPr marL="285750" indent="-285750">
              <a:spcBef>
                <a:spcPts val="1200"/>
              </a:spcBef>
              <a:spcAft>
                <a:spcPts val="600"/>
              </a:spcAft>
              <a:buFont typeface="Wingdings" panose="05000000000000000000" pitchFamily="2" charset="2"/>
              <a:buChar char="§"/>
              <a:defRPr/>
            </a:pPr>
            <a:r>
              <a:rPr lang="en-US" dirty="0" smtClean="0">
                <a:solidFill>
                  <a:schemeClr val="tx1">
                    <a:lumMod val="75000"/>
                    <a:lumOff val="25000"/>
                  </a:schemeClr>
                </a:solidFill>
              </a:rPr>
              <a:t>Develop and standardize best practices across the organization –execute projects in “CitiusTech-way”</a:t>
            </a:r>
          </a:p>
          <a:p>
            <a:pPr marL="285750" indent="-285750">
              <a:spcBef>
                <a:spcPts val="1200"/>
              </a:spcBef>
              <a:spcAft>
                <a:spcPts val="600"/>
              </a:spcAft>
              <a:buFont typeface="Wingdings" panose="05000000000000000000" pitchFamily="2" charset="2"/>
              <a:buChar char="§"/>
              <a:defRPr/>
            </a:pPr>
            <a:r>
              <a:rPr lang="en-US" dirty="0" smtClean="0">
                <a:solidFill>
                  <a:schemeClr val="tx1">
                    <a:lumMod val="75000"/>
                    <a:lumOff val="25000"/>
                  </a:schemeClr>
                </a:solidFill>
              </a:rPr>
              <a:t>Create opportunity for participants to engage between themselves and with instructors</a:t>
            </a:r>
          </a:p>
        </p:txBody>
      </p:sp>
    </p:spTree>
    <p:extLst>
      <p:ext uri="{BB962C8B-B14F-4D97-AF65-F5344CB8AC3E}">
        <p14:creationId xmlns:p14="http://schemas.microsoft.com/office/powerpoint/2010/main" val="27220309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61" y="153663"/>
            <a:ext cx="8412480" cy="576000"/>
          </a:xfrm>
        </p:spPr>
        <p:txBody>
          <a:bodyPr/>
          <a:lstStyle/>
          <a:p>
            <a:r>
              <a:rPr lang="en-US" sz="2600" dirty="0"/>
              <a:t>Growth: Personal </a:t>
            </a:r>
            <a:r>
              <a:rPr lang="en-US" sz="2600" dirty="0" smtClean="0"/>
              <a:t>Perspective (2/3)</a:t>
            </a:r>
            <a:endParaRPr lang="en-US" sz="2600" dirty="0"/>
          </a:p>
        </p:txBody>
      </p:sp>
      <p:grpSp>
        <p:nvGrpSpPr>
          <p:cNvPr id="2" name="Group 4"/>
          <p:cNvGrpSpPr/>
          <p:nvPr/>
        </p:nvGrpSpPr>
        <p:grpSpPr>
          <a:xfrm>
            <a:off x="8037388" y="228600"/>
            <a:ext cx="878012" cy="485632"/>
            <a:chOff x="254751" y="838200"/>
            <a:chExt cx="8651551" cy="5551765"/>
          </a:xfrm>
        </p:grpSpPr>
        <p:sp>
          <p:nvSpPr>
            <p:cNvPr id="6" name="Rounded Rectangle 5"/>
            <p:cNvSpPr/>
            <p:nvPr/>
          </p:nvSpPr>
          <p:spPr bwMode="auto">
            <a:xfrm>
              <a:off x="5366983"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7" name="Rounded Rectangle 6"/>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8" name="Rounded Rectangle 7"/>
            <p:cNvSpPr/>
            <p:nvPr/>
          </p:nvSpPr>
          <p:spPr bwMode="auto">
            <a:xfrm>
              <a:off x="5366983" y="4103965"/>
              <a:ext cx="3539319" cy="2286000"/>
            </a:xfrm>
            <a:prstGeom prst="roundRect">
              <a:avLst>
                <a:gd name="adj" fmla="val 10024"/>
              </a:avLst>
            </a:prstGeom>
            <a:gradFill flip="none" rotWithShape="1">
              <a:gsLst>
                <a:gs pos="0">
                  <a:srgbClr val="F4A270">
                    <a:alpha val="80000"/>
                  </a:srgbClr>
                </a:gs>
                <a:gs pos="5000">
                  <a:srgbClr val="EE7226">
                    <a:lumMod val="60000"/>
                    <a:lumOff val="40000"/>
                    <a:alpha val="80000"/>
                  </a:srgbClr>
                </a:gs>
                <a:gs pos="15000">
                  <a:srgbClr val="EE7226">
                    <a:alpha val="80000"/>
                  </a:srgbClr>
                </a:gs>
                <a:gs pos="40000">
                  <a:srgbClr val="EE7226">
                    <a:lumMod val="75000"/>
                    <a:alpha val="80000"/>
                  </a:srgbClr>
                </a:gs>
                <a:gs pos="70000">
                  <a:srgbClr val="EE7226">
                    <a:alpha val="80000"/>
                  </a:srgbClr>
                </a:gs>
                <a:gs pos="80000">
                  <a:srgbClr val="EE7226">
                    <a:alpha val="80000"/>
                  </a:srgbClr>
                </a:gs>
                <a:gs pos="90000">
                  <a:srgbClr val="EE7226">
                    <a:lumMod val="75000"/>
                    <a:alpha val="80000"/>
                  </a:srgbClr>
                </a:gs>
                <a:gs pos="100000">
                  <a:srgbClr val="EE7226">
                    <a:lumMod val="60000"/>
                    <a:lumOff val="40000"/>
                    <a:alpha val="80000"/>
                  </a:srgbClr>
                </a:gs>
              </a:gsLst>
              <a:lin ang="5400000" scaled="0"/>
              <a:tileRect/>
            </a:grad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9" name="Rounded Rectangle 8"/>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10" name="Content Placeholder 2"/>
          <p:cNvSpPr txBox="1">
            <a:spLocks/>
          </p:cNvSpPr>
          <p:nvPr/>
        </p:nvSpPr>
        <p:spPr bwMode="auto">
          <a:xfrm>
            <a:off x="268633" y="1066800"/>
            <a:ext cx="8461484" cy="5621966"/>
          </a:xfrm>
          <a:prstGeom prst="rect">
            <a:avLst/>
          </a:prstGeom>
          <a:noFill/>
          <a:ln w="9525">
            <a:noFill/>
            <a:miter lim="800000"/>
            <a:headEnd/>
            <a:tailEnd/>
          </a:ln>
          <a:effectLst/>
        </p:spPr>
        <p:txBody>
          <a:bodyPr/>
          <a:lstStyle/>
          <a:p>
            <a:pPr marL="342900" indent="-342900">
              <a:spcBef>
                <a:spcPts val="600"/>
              </a:spcBef>
              <a:buFont typeface="Wingdings" panose="05000000000000000000" pitchFamily="2" charset="2"/>
              <a:buChar char="§"/>
              <a:defRPr/>
            </a:pPr>
            <a:r>
              <a:rPr lang="en-US" b="1" kern="0" dirty="0">
                <a:solidFill>
                  <a:schemeClr val="tx1">
                    <a:lumMod val="75000"/>
                    <a:lumOff val="25000"/>
                  </a:schemeClr>
                </a:solidFill>
              </a:rPr>
              <a:t>What competencies should I build?</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Analysis – knowledge and use </a:t>
            </a:r>
            <a:r>
              <a:rPr lang="en-US" sz="1600" kern="0" dirty="0" smtClean="0">
                <a:solidFill>
                  <a:schemeClr val="tx1">
                    <a:lumMod val="75000"/>
                    <a:lumOff val="25000"/>
                  </a:schemeClr>
                </a:solidFill>
              </a:rPr>
              <a:t>of different analysis </a:t>
            </a:r>
            <a:r>
              <a:rPr lang="en-US" sz="1600" kern="0" dirty="0">
                <a:solidFill>
                  <a:schemeClr val="tx1">
                    <a:lumMod val="75000"/>
                    <a:lumOff val="25000"/>
                  </a:schemeClr>
                </a:solidFill>
              </a:rPr>
              <a:t>and corresponding tools </a:t>
            </a:r>
            <a:r>
              <a:rPr lang="en-US" sz="1600" kern="0" dirty="0" smtClean="0">
                <a:solidFill>
                  <a:schemeClr val="tx1">
                    <a:lumMod val="75000"/>
                    <a:lumOff val="25000"/>
                  </a:schemeClr>
                </a:solidFill>
              </a:rPr>
              <a:t>like static code analysis (</a:t>
            </a:r>
            <a:r>
              <a:rPr lang="en-US" sz="1600" kern="0" dirty="0" err="1" smtClean="0">
                <a:solidFill>
                  <a:schemeClr val="tx1">
                    <a:lumMod val="75000"/>
                    <a:lumOff val="25000"/>
                  </a:schemeClr>
                </a:solidFill>
              </a:rPr>
              <a:t>FxCop</a:t>
            </a:r>
            <a:r>
              <a:rPr lang="en-US" sz="1600" kern="0" dirty="0" smtClean="0">
                <a:solidFill>
                  <a:schemeClr val="tx1">
                    <a:lumMod val="75000"/>
                    <a:lumOff val="25000"/>
                  </a:schemeClr>
                </a:solidFill>
              </a:rPr>
              <a:t>, </a:t>
            </a:r>
            <a:r>
              <a:rPr lang="en-US" sz="1600" kern="0" dirty="0" err="1" smtClean="0">
                <a:solidFill>
                  <a:schemeClr val="tx1">
                    <a:lumMod val="75000"/>
                    <a:lumOff val="25000"/>
                  </a:schemeClr>
                </a:solidFill>
              </a:rPr>
              <a:t>Nitriq</a:t>
            </a:r>
            <a:r>
              <a:rPr lang="en-US" sz="1600" kern="0" dirty="0" smtClean="0">
                <a:solidFill>
                  <a:schemeClr val="tx1">
                    <a:lumMod val="75000"/>
                    <a:lumOff val="25000"/>
                  </a:schemeClr>
                </a:solidFill>
              </a:rPr>
              <a:t>, </a:t>
            </a:r>
            <a:r>
              <a:rPr lang="en-US" sz="1600" kern="0" dirty="0" err="1" smtClean="0">
                <a:solidFill>
                  <a:schemeClr val="tx1">
                    <a:lumMod val="75000"/>
                    <a:lumOff val="25000"/>
                  </a:schemeClr>
                </a:solidFill>
              </a:rPr>
              <a:t>Ndepend</a:t>
            </a:r>
            <a:r>
              <a:rPr lang="en-US" sz="1600" kern="0" dirty="0" smtClean="0">
                <a:solidFill>
                  <a:schemeClr val="tx1">
                    <a:lumMod val="75000"/>
                    <a:lumOff val="25000"/>
                  </a:schemeClr>
                </a:solidFill>
              </a:rPr>
              <a:t>, RE-sharper, etc.), </a:t>
            </a:r>
            <a:r>
              <a:rPr lang="en-US" sz="1600" kern="0" dirty="0" err="1" smtClean="0">
                <a:solidFill>
                  <a:schemeClr val="tx1">
                    <a:lumMod val="75000"/>
                    <a:lumOff val="25000"/>
                  </a:schemeClr>
                </a:solidFill>
              </a:rPr>
              <a:t>cyclomatic</a:t>
            </a:r>
            <a:r>
              <a:rPr lang="en-US" sz="1600" kern="0" dirty="0" smtClean="0">
                <a:solidFill>
                  <a:schemeClr val="tx1">
                    <a:lumMod val="75000"/>
                    <a:lumOff val="25000"/>
                  </a:schemeClr>
                </a:solidFill>
              </a:rPr>
              <a:t> analysis, logical line count, etc. </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Development tools – Code review (Swarm, Code Striker, etc.), Source Control (GIT, Mercurial, Perforce, SVN, etc.), Unit Testing (</a:t>
            </a:r>
            <a:r>
              <a:rPr lang="en-US" sz="1600" kern="0" dirty="0" err="1" smtClean="0">
                <a:solidFill>
                  <a:schemeClr val="tx1">
                    <a:lumMod val="75000"/>
                    <a:lumOff val="25000"/>
                  </a:schemeClr>
                </a:solidFill>
              </a:rPr>
              <a:t>Nunit</a:t>
            </a:r>
            <a:r>
              <a:rPr lang="en-US" sz="1600" kern="0" dirty="0" smtClean="0">
                <a:solidFill>
                  <a:schemeClr val="tx1">
                    <a:lumMod val="75000"/>
                    <a:lumOff val="25000"/>
                  </a:schemeClr>
                </a:solidFill>
              </a:rPr>
              <a:t>, Junit, </a:t>
            </a:r>
            <a:r>
              <a:rPr lang="en-US" sz="1600" kern="0" dirty="0" err="1" smtClean="0">
                <a:solidFill>
                  <a:schemeClr val="tx1">
                    <a:lumMod val="75000"/>
                    <a:lumOff val="25000"/>
                  </a:schemeClr>
                </a:solidFill>
              </a:rPr>
              <a:t>Qunit</a:t>
            </a:r>
            <a:r>
              <a:rPr lang="en-US" sz="1600" kern="0" dirty="0" smtClean="0">
                <a:solidFill>
                  <a:schemeClr val="tx1">
                    <a:lumMod val="75000"/>
                    <a:lumOff val="25000"/>
                  </a:schemeClr>
                </a:solidFill>
              </a:rPr>
              <a:t>, etc.), Coverage (</a:t>
            </a:r>
            <a:r>
              <a:rPr lang="en-US" sz="1600" kern="0" dirty="0" err="1" smtClean="0">
                <a:solidFill>
                  <a:schemeClr val="tx1">
                    <a:lumMod val="75000"/>
                    <a:lumOff val="25000"/>
                  </a:schemeClr>
                </a:solidFill>
              </a:rPr>
              <a:t>NCover</a:t>
            </a:r>
            <a:r>
              <a:rPr lang="en-US" sz="1600" kern="0" dirty="0" smtClean="0">
                <a:solidFill>
                  <a:schemeClr val="tx1">
                    <a:lumMod val="75000"/>
                    <a:lumOff val="25000"/>
                  </a:schemeClr>
                </a:solidFill>
              </a:rPr>
              <a:t>), Scrum tools (Rally, VersionOne, Jira, etc.), Build tools (</a:t>
            </a:r>
            <a:r>
              <a:rPr lang="en-US" sz="1600" kern="0" dirty="0" err="1" smtClean="0">
                <a:solidFill>
                  <a:schemeClr val="tx1">
                    <a:lumMod val="75000"/>
                    <a:lumOff val="25000"/>
                  </a:schemeClr>
                </a:solidFill>
              </a:rPr>
              <a:t>MSBuild</a:t>
            </a:r>
            <a:r>
              <a:rPr lang="en-US" sz="1600" kern="0" dirty="0" smtClean="0">
                <a:solidFill>
                  <a:schemeClr val="tx1">
                    <a:lumMod val="75000"/>
                    <a:lumOff val="25000"/>
                  </a:schemeClr>
                </a:solidFill>
              </a:rPr>
              <a:t>, TFS, etc.), Deployment automation tools (</a:t>
            </a:r>
            <a:r>
              <a:rPr lang="en-US" sz="1600" kern="0" dirty="0" err="1" smtClean="0">
                <a:solidFill>
                  <a:schemeClr val="tx1">
                    <a:lumMod val="75000"/>
                    <a:lumOff val="25000"/>
                  </a:schemeClr>
                </a:solidFill>
              </a:rPr>
              <a:t>TeamCity</a:t>
            </a:r>
            <a:r>
              <a:rPr lang="en-US" sz="1600" kern="0" dirty="0" smtClean="0">
                <a:solidFill>
                  <a:schemeClr val="tx1">
                    <a:lumMod val="75000"/>
                    <a:lumOff val="25000"/>
                  </a:schemeClr>
                </a:solidFill>
              </a:rPr>
              <a:t>, Jenkins, Hudson, etc.)</a:t>
            </a:r>
          </a:p>
          <a:p>
            <a:pPr marL="342900" indent="-342900">
              <a:spcBef>
                <a:spcPts val="1800"/>
              </a:spcBef>
              <a:buFont typeface="Wingdings" panose="05000000000000000000" pitchFamily="2" charset="2"/>
              <a:buChar char="§"/>
              <a:defRPr/>
            </a:pPr>
            <a:r>
              <a:rPr lang="en-US" b="1" kern="0" dirty="0" smtClean="0">
                <a:solidFill>
                  <a:schemeClr val="tx1">
                    <a:lumMod val="75000"/>
                    <a:lumOff val="25000"/>
                  </a:schemeClr>
                </a:solidFill>
              </a:rPr>
              <a:t>How should I use the tools?</a:t>
            </a:r>
            <a:endParaRPr lang="en-US" b="1" kern="0" dirty="0">
              <a:solidFill>
                <a:schemeClr val="tx1">
                  <a:lumMod val="75000"/>
                  <a:lumOff val="25000"/>
                </a:schemeClr>
              </a:solidFill>
            </a:endParaRP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Try and understand the nature of the project</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Understand what the client is using</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Understand licensing requirements for the different tools </a:t>
            </a:r>
          </a:p>
        </p:txBody>
      </p:sp>
      <p:sp>
        <p:nvSpPr>
          <p:cNvPr id="4" name="Rounded Rectangle 3"/>
          <p:cNvSpPr/>
          <p:nvPr/>
        </p:nvSpPr>
        <p:spPr>
          <a:xfrm>
            <a:off x="5199492" y="328582"/>
            <a:ext cx="2993608" cy="10430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Needs better formatting and a review of the content for these 2 slides by Vinil</a:t>
            </a:r>
            <a:endParaRPr lang="en-US" dirty="0"/>
          </a:p>
        </p:txBody>
      </p:sp>
    </p:spTree>
    <p:extLst>
      <p:ext uri="{BB962C8B-B14F-4D97-AF65-F5344CB8AC3E}">
        <p14:creationId xmlns:p14="http://schemas.microsoft.com/office/powerpoint/2010/main" val="405587284"/>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7061" y="153663"/>
            <a:ext cx="8412480" cy="576000"/>
          </a:xfrm>
        </p:spPr>
        <p:txBody>
          <a:bodyPr/>
          <a:lstStyle/>
          <a:p>
            <a:r>
              <a:rPr lang="en-US" sz="2600" dirty="0"/>
              <a:t>Growth: Personal </a:t>
            </a:r>
            <a:r>
              <a:rPr lang="en-US" sz="2600" dirty="0" smtClean="0"/>
              <a:t>Perspective (3/3)</a:t>
            </a:r>
            <a:endParaRPr lang="en-US" sz="2600" dirty="0"/>
          </a:p>
        </p:txBody>
      </p:sp>
      <p:grpSp>
        <p:nvGrpSpPr>
          <p:cNvPr id="2" name="Group 4"/>
          <p:cNvGrpSpPr/>
          <p:nvPr/>
        </p:nvGrpSpPr>
        <p:grpSpPr>
          <a:xfrm>
            <a:off x="8037388" y="228600"/>
            <a:ext cx="878012" cy="485632"/>
            <a:chOff x="254751" y="838200"/>
            <a:chExt cx="8651551" cy="5551765"/>
          </a:xfrm>
        </p:grpSpPr>
        <p:sp>
          <p:nvSpPr>
            <p:cNvPr id="6" name="Rounded Rectangle 5"/>
            <p:cNvSpPr/>
            <p:nvPr/>
          </p:nvSpPr>
          <p:spPr bwMode="auto">
            <a:xfrm>
              <a:off x="5366983"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7" name="Rounded Rectangle 6"/>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8" name="Rounded Rectangle 7"/>
            <p:cNvSpPr/>
            <p:nvPr/>
          </p:nvSpPr>
          <p:spPr bwMode="auto">
            <a:xfrm>
              <a:off x="5366983" y="4103965"/>
              <a:ext cx="3539319" cy="2286000"/>
            </a:xfrm>
            <a:prstGeom prst="roundRect">
              <a:avLst>
                <a:gd name="adj" fmla="val 10024"/>
              </a:avLst>
            </a:prstGeom>
            <a:gradFill flip="none" rotWithShape="1">
              <a:gsLst>
                <a:gs pos="0">
                  <a:srgbClr val="F4A270">
                    <a:alpha val="80000"/>
                  </a:srgbClr>
                </a:gs>
                <a:gs pos="5000">
                  <a:srgbClr val="EE7226">
                    <a:lumMod val="60000"/>
                    <a:lumOff val="40000"/>
                    <a:alpha val="80000"/>
                  </a:srgbClr>
                </a:gs>
                <a:gs pos="15000">
                  <a:srgbClr val="EE7226">
                    <a:alpha val="80000"/>
                  </a:srgbClr>
                </a:gs>
                <a:gs pos="40000">
                  <a:srgbClr val="EE7226">
                    <a:lumMod val="75000"/>
                    <a:alpha val="80000"/>
                  </a:srgbClr>
                </a:gs>
                <a:gs pos="70000">
                  <a:srgbClr val="EE7226">
                    <a:alpha val="80000"/>
                  </a:srgbClr>
                </a:gs>
                <a:gs pos="80000">
                  <a:srgbClr val="EE7226">
                    <a:alpha val="80000"/>
                  </a:srgbClr>
                </a:gs>
                <a:gs pos="90000">
                  <a:srgbClr val="EE7226">
                    <a:lumMod val="75000"/>
                    <a:alpha val="80000"/>
                  </a:srgbClr>
                </a:gs>
                <a:gs pos="100000">
                  <a:srgbClr val="EE7226">
                    <a:lumMod val="60000"/>
                    <a:lumOff val="40000"/>
                    <a:alpha val="80000"/>
                  </a:srgbClr>
                </a:gs>
              </a:gsLst>
              <a:lin ang="5400000" scaled="0"/>
              <a:tileRect/>
            </a:grad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9" name="Rounded Rectangle 8"/>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10" name="Content Placeholder 2"/>
          <p:cNvSpPr txBox="1">
            <a:spLocks/>
          </p:cNvSpPr>
          <p:nvPr/>
        </p:nvSpPr>
        <p:spPr bwMode="auto">
          <a:xfrm>
            <a:off x="274320" y="855034"/>
            <a:ext cx="8461484" cy="3488366"/>
          </a:xfrm>
          <a:prstGeom prst="rect">
            <a:avLst/>
          </a:prstGeom>
          <a:noFill/>
          <a:ln w="9525">
            <a:noFill/>
            <a:miter lim="800000"/>
            <a:headEnd/>
            <a:tailEnd/>
          </a:ln>
          <a:effectLst/>
        </p:spPr>
        <p:txBody>
          <a:bodyPr/>
          <a:lstStyle/>
          <a:p>
            <a:pPr marL="342900" indent="-342900">
              <a:spcBef>
                <a:spcPts val="1800"/>
              </a:spcBef>
              <a:buFont typeface="Wingdings" panose="05000000000000000000" pitchFamily="2" charset="2"/>
              <a:buChar char="§"/>
              <a:defRPr/>
            </a:pPr>
            <a:r>
              <a:rPr lang="en-US" b="1" kern="0" dirty="0" smtClean="0">
                <a:solidFill>
                  <a:schemeClr val="tx1">
                    <a:lumMod val="75000"/>
                    <a:lumOff val="25000"/>
                  </a:schemeClr>
                </a:solidFill>
              </a:rPr>
              <a:t>How should I engage with the client</a:t>
            </a:r>
            <a:endParaRPr lang="en-US" b="1" kern="0" dirty="0" smtClean="0">
              <a:solidFill>
                <a:schemeClr val="tx1">
                  <a:lumMod val="75000"/>
                  <a:lumOff val="25000"/>
                </a:schemeClr>
              </a:solidFill>
            </a:endParaRP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Wherever appropriate, try and share examples of how we execute projects for other clients – </a:t>
            </a:r>
            <a:r>
              <a:rPr lang="en-US" sz="1600" b="1" kern="0" dirty="0" smtClean="0">
                <a:solidFill>
                  <a:schemeClr val="tx1">
                    <a:lumMod val="75000"/>
                    <a:lumOff val="25000"/>
                  </a:schemeClr>
                </a:solidFill>
              </a:rPr>
              <a:t>Be discrete not to share any sensitive information!</a:t>
            </a:r>
            <a:endParaRPr lang="en-US" sz="1600" b="1" kern="0" dirty="0" smtClean="0">
              <a:solidFill>
                <a:schemeClr val="tx1">
                  <a:lumMod val="75000"/>
                  <a:lumOff val="25000"/>
                </a:schemeClr>
              </a:solidFill>
            </a:endParaRP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Try and help them with technology decisions – Open Source vs. Licensed tools and technologies – You may want to help them with comparison of tools/ technologies as a value added service</a:t>
            </a:r>
            <a:endParaRPr lang="en-US" sz="1600" kern="0" dirty="0" smtClean="0">
              <a:solidFill>
                <a:schemeClr val="tx1">
                  <a:lumMod val="75000"/>
                  <a:lumOff val="25000"/>
                </a:schemeClr>
              </a:solidFill>
            </a:endParaRP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Understand clien</a:t>
            </a:r>
            <a:r>
              <a:rPr lang="en-US" sz="1600" kern="0" dirty="0" smtClean="0">
                <a:solidFill>
                  <a:schemeClr val="tx1">
                    <a:lumMod val="75000"/>
                    <a:lumOff val="25000"/>
                  </a:schemeClr>
                </a:solidFill>
              </a:rPr>
              <a:t>ts infrastructure needs and guide them on areas like load, performance, platforms, servers, etc.</a:t>
            </a:r>
          </a:p>
          <a:p>
            <a:pPr marL="522288" lvl="1" indent="-285750">
              <a:spcBef>
                <a:spcPts val="600"/>
              </a:spcBef>
              <a:buFont typeface="Arial" panose="020B0604020202020204" pitchFamily="34" charset="0"/>
              <a:buChar char="•"/>
              <a:defRPr/>
            </a:pPr>
            <a:r>
              <a:rPr lang="en-US" sz="1600" kern="0" dirty="0" smtClean="0">
                <a:solidFill>
                  <a:schemeClr val="tx1">
                    <a:lumMod val="75000"/>
                    <a:lumOff val="25000"/>
                  </a:schemeClr>
                </a:solidFill>
              </a:rPr>
              <a:t>Be aware of different deployment/ licensing strategies and share with the clients – e.g. Cloud vs. </a:t>
            </a:r>
            <a:r>
              <a:rPr lang="en-US" sz="1600" kern="0" dirty="0" err="1" smtClean="0">
                <a:solidFill>
                  <a:schemeClr val="tx1">
                    <a:lumMod val="75000"/>
                    <a:lumOff val="25000"/>
                  </a:schemeClr>
                </a:solidFill>
              </a:rPr>
              <a:t>on-premise</a:t>
            </a:r>
            <a:r>
              <a:rPr lang="en-US" sz="1600" kern="0" dirty="0" smtClean="0">
                <a:solidFill>
                  <a:schemeClr val="tx1">
                    <a:lumMod val="75000"/>
                    <a:lumOff val="25000"/>
                  </a:schemeClr>
                </a:solidFill>
              </a:rPr>
              <a:t>, use of installers, etc.</a:t>
            </a:r>
            <a:endParaRPr lang="en-US" sz="1600" kern="0" dirty="0" smtClean="0">
              <a:solidFill>
                <a:schemeClr val="tx1">
                  <a:lumMod val="75000"/>
                  <a:lumOff val="25000"/>
                </a:schemeClr>
              </a:solidFill>
            </a:endParaRPr>
          </a:p>
        </p:txBody>
      </p:sp>
      <p:sp>
        <p:nvSpPr>
          <p:cNvPr id="4" name="Rounded Rectangle 3"/>
          <p:cNvSpPr/>
          <p:nvPr/>
        </p:nvSpPr>
        <p:spPr>
          <a:xfrm>
            <a:off x="274320" y="4572000"/>
            <a:ext cx="864108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Note: </a:t>
            </a:r>
            <a:r>
              <a:rPr lang="en-US" dirty="0" smtClean="0"/>
              <a:t>You may not have the required knowledge of all of the different areas mentioned above. So, feel free to collaborate with other Architects in different projects and share ideas. You may also reach out to the TLG and TLO for more support and consultative advice!!</a:t>
            </a:r>
            <a:endParaRPr lang="en-US" dirty="0"/>
          </a:p>
        </p:txBody>
      </p:sp>
    </p:spTree>
    <p:extLst>
      <p:ext uri="{BB962C8B-B14F-4D97-AF65-F5344CB8AC3E}">
        <p14:creationId xmlns:p14="http://schemas.microsoft.com/office/powerpoint/2010/main" val="118776282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23324" y="140564"/>
            <a:ext cx="8412480" cy="576000"/>
          </a:xfrm>
        </p:spPr>
        <p:txBody>
          <a:bodyPr/>
          <a:lstStyle/>
          <a:p>
            <a:r>
              <a:rPr lang="en-US" sz="2600" dirty="0"/>
              <a:t>Team Success: </a:t>
            </a:r>
            <a:r>
              <a:rPr lang="en-US" sz="2600" dirty="0" err="1"/>
              <a:t>Narayana</a:t>
            </a:r>
            <a:r>
              <a:rPr lang="en-US" sz="2600" dirty="0"/>
              <a:t> Murthy Video</a:t>
            </a:r>
          </a:p>
        </p:txBody>
      </p:sp>
      <p:grpSp>
        <p:nvGrpSpPr>
          <p:cNvPr id="2" name="Group 4"/>
          <p:cNvGrpSpPr/>
          <p:nvPr/>
        </p:nvGrpSpPr>
        <p:grpSpPr>
          <a:xfrm>
            <a:off x="8088569" y="200168"/>
            <a:ext cx="878012" cy="485632"/>
            <a:chOff x="254751" y="838200"/>
            <a:chExt cx="8651551" cy="5551765"/>
          </a:xfrm>
        </p:grpSpPr>
        <p:sp>
          <p:nvSpPr>
            <p:cNvPr id="6" name="Rounded Rectangle 5"/>
            <p:cNvSpPr/>
            <p:nvPr/>
          </p:nvSpPr>
          <p:spPr bwMode="auto">
            <a:xfrm>
              <a:off x="5366979" y="4103968"/>
              <a:ext cx="3539323" cy="2285997"/>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7" name="Rounded Rectangle 6"/>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8" name="Rounded Rectangle 7"/>
            <p:cNvSpPr/>
            <p:nvPr/>
          </p:nvSpPr>
          <p:spPr bwMode="auto">
            <a:xfrm>
              <a:off x="5366983" y="4103965"/>
              <a:ext cx="3539319" cy="2286000"/>
            </a:xfrm>
            <a:prstGeom prst="roundRect">
              <a:avLst>
                <a:gd name="adj" fmla="val 10024"/>
              </a:avLst>
            </a:prstGeom>
            <a:no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9" name="Rounded Rectangle 8"/>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11" name="Content Placeholder 2"/>
          <p:cNvSpPr txBox="1">
            <a:spLocks/>
          </p:cNvSpPr>
          <p:nvPr/>
        </p:nvSpPr>
        <p:spPr bwMode="auto">
          <a:xfrm>
            <a:off x="4038599" y="1524000"/>
            <a:ext cx="4748385" cy="3542266"/>
          </a:xfrm>
          <a:prstGeom prst="rect">
            <a:avLst/>
          </a:prstGeom>
          <a:noFill/>
          <a:ln w="9525">
            <a:noFill/>
            <a:miter lim="800000"/>
            <a:headEnd/>
            <a:tailEnd/>
          </a:ln>
          <a:effectLst/>
        </p:spPr>
        <p:txBody>
          <a:bodyPr/>
          <a:lstStyle/>
          <a:p>
            <a:pPr marL="236538" indent="-236538">
              <a:spcBef>
                <a:spcPct val="20000"/>
              </a:spcBef>
              <a:defRPr/>
            </a:pPr>
            <a:r>
              <a:rPr lang="en-US" b="1" kern="0" dirty="0" err="1" smtClean="0">
                <a:solidFill>
                  <a:schemeClr val="tx1">
                    <a:lumMod val="75000"/>
                    <a:lumOff val="25000"/>
                  </a:schemeClr>
                </a:solidFill>
              </a:rPr>
              <a:t>Narayana</a:t>
            </a:r>
            <a:r>
              <a:rPr lang="en-US" b="1" kern="0" dirty="0" smtClean="0">
                <a:solidFill>
                  <a:schemeClr val="tx1">
                    <a:lumMod val="75000"/>
                    <a:lumOff val="25000"/>
                  </a:schemeClr>
                </a:solidFill>
              </a:rPr>
              <a:t> Murthy</a:t>
            </a:r>
          </a:p>
          <a:p>
            <a:pPr marL="285750" indent="-285750">
              <a:spcBef>
                <a:spcPct val="20000"/>
              </a:spcBef>
              <a:buFont typeface="Wingdings" panose="05000000000000000000" pitchFamily="2" charset="2"/>
              <a:buChar char="§"/>
              <a:defRPr/>
            </a:pPr>
            <a:r>
              <a:rPr lang="en-US" kern="0" dirty="0" smtClean="0">
                <a:solidFill>
                  <a:schemeClr val="tx1">
                    <a:lumMod val="75000"/>
                    <a:lumOff val="25000"/>
                  </a:schemeClr>
                </a:solidFill>
              </a:rPr>
              <a:t>Ex-CEO and Chairman of Infosys Technologies</a:t>
            </a:r>
          </a:p>
          <a:p>
            <a:pPr marL="285750" indent="-285750">
              <a:spcBef>
                <a:spcPct val="20000"/>
              </a:spcBef>
              <a:buFont typeface="Wingdings" panose="05000000000000000000" pitchFamily="2" charset="2"/>
              <a:buChar char="§"/>
              <a:defRPr/>
            </a:pPr>
            <a:r>
              <a:rPr lang="en-US" b="0" kern="0" dirty="0" smtClean="0">
                <a:solidFill>
                  <a:schemeClr val="tx1">
                    <a:lumMod val="75000"/>
                    <a:lumOff val="25000"/>
                  </a:schemeClr>
                </a:solidFill>
              </a:rPr>
              <a:t>Regarded as a visionary in India for creating a highly successful and value driven organization</a:t>
            </a:r>
          </a:p>
          <a:p>
            <a:pPr marL="236538" indent="-236538">
              <a:spcBef>
                <a:spcPct val="20000"/>
              </a:spcBef>
              <a:buFontTx/>
              <a:buChar char="•"/>
              <a:defRPr/>
            </a:pPr>
            <a:endParaRPr lang="en-US" b="0" kern="0" dirty="0" smtClean="0">
              <a:solidFill>
                <a:schemeClr val="tx1">
                  <a:lumMod val="75000"/>
                  <a:lumOff val="25000"/>
                </a:schemeClr>
              </a:solidFill>
            </a:endParaRPr>
          </a:p>
          <a:p>
            <a:pPr marL="236538" indent="-236538">
              <a:spcBef>
                <a:spcPct val="20000"/>
              </a:spcBef>
              <a:defRPr/>
            </a:pPr>
            <a:r>
              <a:rPr lang="en-US" b="1" kern="0" dirty="0" err="1" smtClean="0">
                <a:solidFill>
                  <a:schemeClr val="tx1">
                    <a:lumMod val="75000"/>
                    <a:lumOff val="25000"/>
                  </a:schemeClr>
                </a:solidFill>
              </a:rPr>
              <a:t>Narayana</a:t>
            </a:r>
            <a:r>
              <a:rPr lang="en-US" b="1" kern="0" dirty="0" smtClean="0">
                <a:solidFill>
                  <a:schemeClr val="tx1">
                    <a:lumMod val="75000"/>
                    <a:lumOff val="25000"/>
                  </a:schemeClr>
                </a:solidFill>
              </a:rPr>
              <a:t> Murthy Video on Leadership</a:t>
            </a:r>
          </a:p>
          <a:p>
            <a:pPr marL="285750" indent="-285750">
              <a:spcBef>
                <a:spcPct val="20000"/>
              </a:spcBef>
              <a:buFont typeface="Wingdings" panose="05000000000000000000" pitchFamily="2" charset="2"/>
              <a:buChar char="§"/>
              <a:defRPr/>
            </a:pPr>
            <a:r>
              <a:rPr lang="en-US" kern="0" dirty="0">
                <a:solidFill>
                  <a:schemeClr val="tx1">
                    <a:lumMod val="75000"/>
                    <a:lumOff val="25000"/>
                  </a:schemeClr>
                </a:solidFill>
              </a:rPr>
              <a:t>Talk about how leaders play a key role in setting the vision</a:t>
            </a:r>
          </a:p>
          <a:p>
            <a:pPr marL="285750" indent="-285750">
              <a:spcBef>
                <a:spcPct val="20000"/>
              </a:spcBef>
              <a:buFont typeface="Wingdings" panose="05000000000000000000" pitchFamily="2" charset="2"/>
              <a:buChar char="§"/>
              <a:defRPr/>
            </a:pPr>
            <a:r>
              <a:rPr lang="en-US" b="0" kern="0" dirty="0" smtClean="0">
                <a:solidFill>
                  <a:schemeClr val="tx1">
                    <a:lumMod val="75000"/>
                    <a:lumOff val="25000"/>
                  </a:schemeClr>
                </a:solidFill>
              </a:rPr>
              <a:t>Describes </a:t>
            </a:r>
            <a:r>
              <a:rPr lang="en-US" kern="0" dirty="0" smtClean="0">
                <a:solidFill>
                  <a:schemeClr val="tx1">
                    <a:lumMod val="75000"/>
                    <a:lumOff val="25000"/>
                  </a:schemeClr>
                </a:solidFill>
              </a:rPr>
              <a:t>the need for </a:t>
            </a:r>
            <a:r>
              <a:rPr lang="en-US" b="0" kern="0" dirty="0" smtClean="0">
                <a:solidFill>
                  <a:schemeClr val="tx1">
                    <a:lumMod val="75000"/>
                    <a:lumOff val="25000"/>
                  </a:schemeClr>
                </a:solidFill>
              </a:rPr>
              <a:t>leaders to leading by example</a:t>
            </a:r>
          </a:p>
          <a:p>
            <a:pPr marL="168275" indent="-168275">
              <a:spcBef>
                <a:spcPct val="20000"/>
              </a:spcBef>
              <a:buFontTx/>
              <a:buChar char="•"/>
              <a:defRPr/>
            </a:pPr>
            <a:endParaRPr lang="en-US" sz="1800" b="0" kern="0" dirty="0" smtClean="0"/>
          </a:p>
        </p:txBody>
      </p:sp>
      <p:sp>
        <p:nvSpPr>
          <p:cNvPr id="3" name="Rectangle 2">
            <a:hlinkClick r:id="rId3" action="ppaction://hlinkfile"/>
          </p:cNvPr>
          <p:cNvSpPr/>
          <p:nvPr/>
        </p:nvSpPr>
        <p:spPr bwMode="auto">
          <a:xfrm>
            <a:off x="5463654" y="4983475"/>
            <a:ext cx="1600200" cy="502925"/>
          </a:xfrm>
          <a:prstGeom prst="rect">
            <a:avLst/>
          </a:prstGeom>
          <a:solidFill>
            <a:schemeClr val="bg1">
              <a:lumMod val="5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dirty="0" smtClean="0">
                <a:solidFill>
                  <a:schemeClr val="bg1"/>
                </a:solidFill>
              </a:rPr>
              <a:t>Play Video</a:t>
            </a:r>
            <a:endParaRPr lang="en-US" dirty="0">
              <a:solidFill>
                <a:schemeClr val="bg1"/>
              </a:solidFill>
            </a:endParaRPr>
          </a:p>
        </p:txBody>
      </p:sp>
      <p:pic>
        <p:nvPicPr>
          <p:cNvPr id="4" name="Picture 3" descr="Applian FLV Player - Infosys Video.flv"/>
          <p:cNvPicPr>
            <a:picLocks noChangeAspect="1"/>
          </p:cNvPicPr>
          <p:nvPr/>
        </p:nvPicPr>
        <p:blipFill rotWithShape="1">
          <a:blip r:embed="rId4">
            <a:extLst>
              <a:ext uri="{28A0092B-C50C-407E-A947-70E740481C1C}">
                <a14:useLocalDpi xmlns:a14="http://schemas.microsoft.com/office/drawing/2010/main" val="0"/>
              </a:ext>
            </a:extLst>
          </a:blip>
          <a:srcRect t="8491" b="21082"/>
          <a:stretch/>
        </p:blipFill>
        <p:spPr>
          <a:xfrm>
            <a:off x="381000" y="2171951"/>
            <a:ext cx="2667000" cy="1942849"/>
          </a:xfrm>
          <a:prstGeom prst="rect">
            <a:avLst/>
          </a:prstGeom>
        </p:spPr>
      </p:pic>
      <p:sp>
        <p:nvSpPr>
          <p:cNvPr id="13" name="Rounded Rectangle 12"/>
          <p:cNvSpPr/>
          <p:nvPr/>
        </p:nvSpPr>
        <p:spPr bwMode="auto">
          <a:xfrm>
            <a:off x="8556208" y="228600"/>
            <a:ext cx="359192" cy="199964"/>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12" name="Rounded Rectangle 11"/>
          <p:cNvSpPr/>
          <p:nvPr/>
        </p:nvSpPr>
        <p:spPr>
          <a:xfrm>
            <a:off x="6096000" y="585818"/>
            <a:ext cx="1676400" cy="7095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Check</a:t>
            </a:r>
            <a:endParaRPr lang="en-US" dirty="0"/>
          </a:p>
        </p:txBody>
      </p:sp>
    </p:spTree>
    <p:extLst>
      <p:ext uri="{BB962C8B-B14F-4D97-AF65-F5344CB8AC3E}">
        <p14:creationId xmlns:p14="http://schemas.microsoft.com/office/powerpoint/2010/main" val="131263623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483328"/>
            <a:ext cx="6248400" cy="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84312" y="914400"/>
            <a:ext cx="8219608" cy="409342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Program Background</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Leadership </a:t>
            </a:r>
          </a:p>
          <a:p>
            <a:pPr marL="285750" indent="-285750">
              <a:spcAft>
                <a:spcPts val="1200"/>
              </a:spcAft>
              <a:buFont typeface="Arial" pitchFamily="34" charset="0"/>
              <a:buChar char="•"/>
            </a:pPr>
            <a:r>
              <a:rPr lang="en-US" sz="2000" dirty="0" smtClean="0">
                <a:solidFill>
                  <a:schemeClr val="tx1">
                    <a:lumMod val="75000"/>
                    <a:lumOff val="25000"/>
                  </a:schemeClr>
                </a:solidFill>
              </a:rPr>
              <a:t>Solution Architect:  </a:t>
            </a:r>
            <a:r>
              <a:rPr lang="en-US" sz="2000" dirty="0">
                <a:solidFill>
                  <a:schemeClr val="tx1">
                    <a:lumMod val="75000"/>
                    <a:lumOff val="25000"/>
                  </a:schemeClr>
                </a:solidFill>
              </a:rPr>
              <a:t>Overall Role &amp; KRAs</a:t>
            </a:r>
          </a:p>
          <a:p>
            <a:pPr marL="285750" indent="-285750">
              <a:spcAft>
                <a:spcPts val="1200"/>
              </a:spcAft>
              <a:buFont typeface="Arial" pitchFamily="34" charset="0"/>
              <a:buChar char="•"/>
            </a:pPr>
            <a:r>
              <a:rPr lang="en-US" sz="2000" b="1" dirty="0">
                <a:solidFill>
                  <a:schemeClr val="tx1">
                    <a:lumMod val="75000"/>
                    <a:lumOff val="25000"/>
                  </a:schemeClr>
                </a:solidFill>
              </a:rPr>
              <a:t>Solution </a:t>
            </a:r>
            <a:r>
              <a:rPr lang="en-US" sz="2000" b="1" dirty="0" smtClean="0">
                <a:solidFill>
                  <a:schemeClr val="tx1">
                    <a:lumMod val="75000"/>
                    <a:lumOff val="25000"/>
                  </a:schemeClr>
                </a:solidFill>
              </a:rPr>
              <a:t>Architect: </a:t>
            </a:r>
            <a:r>
              <a:rPr lang="en-US" sz="2000" b="1" dirty="0">
                <a:solidFill>
                  <a:schemeClr val="tx1">
                    <a:lumMod val="75000"/>
                    <a:lumOff val="25000"/>
                  </a:schemeClr>
                </a:solidFill>
              </a:rPr>
              <a:t>Key focus areas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Client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Team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Business Growth</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Personal Growth</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Assignment</a:t>
            </a:r>
            <a:endParaRPr lang="en-US" sz="2000"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Tree>
    <p:extLst>
      <p:ext uri="{BB962C8B-B14F-4D97-AF65-F5344CB8AC3E}">
        <p14:creationId xmlns:p14="http://schemas.microsoft.com/office/powerpoint/2010/main" val="934708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720" y="109728"/>
            <a:ext cx="8412480" cy="576000"/>
          </a:xfrm>
        </p:spPr>
        <p:txBody>
          <a:bodyPr/>
          <a:lstStyle/>
          <a:p>
            <a:r>
              <a:rPr lang="en-US" sz="2600" dirty="0" err="1" smtClean="0"/>
              <a:t>SmartArch</a:t>
            </a:r>
            <a:r>
              <a:rPr lang="en-US" sz="2600" dirty="0" smtClean="0"/>
              <a:t> Assignment</a:t>
            </a:r>
            <a:endParaRPr lang="en-US" sz="2600" dirty="0"/>
          </a:p>
        </p:txBody>
      </p:sp>
      <p:graphicFrame>
        <p:nvGraphicFramePr>
          <p:cNvPr id="2" name="Table 1"/>
          <p:cNvGraphicFramePr>
            <a:graphicFrameLocks noGrp="1"/>
          </p:cNvGraphicFramePr>
          <p:nvPr>
            <p:extLst>
              <p:ext uri="{D42A27DB-BD31-4B8C-83A1-F6EECF244321}">
                <p14:modId xmlns:p14="http://schemas.microsoft.com/office/powerpoint/2010/main" val="847611085"/>
              </p:ext>
            </p:extLst>
          </p:nvPr>
        </p:nvGraphicFramePr>
        <p:xfrm>
          <a:off x="533400" y="762000"/>
          <a:ext cx="7620000" cy="5762188"/>
        </p:xfrm>
        <a:graphic>
          <a:graphicData uri="http://schemas.openxmlformats.org/drawingml/2006/table">
            <a:tbl>
              <a:tblPr firstRow="1" bandRow="1">
                <a:tableStyleId>{5C22544A-7EE6-4342-B048-85BDC9FD1C3A}</a:tableStyleId>
              </a:tblPr>
              <a:tblGrid>
                <a:gridCol w="2087880"/>
                <a:gridCol w="5532120"/>
              </a:tblGrid>
              <a:tr h="720770">
                <a:tc>
                  <a:txBody>
                    <a:bodyPr/>
                    <a:lstStyle/>
                    <a:p>
                      <a:r>
                        <a:rPr lang="en-US" dirty="0" smtClean="0"/>
                        <a:t>Assignment Description</a:t>
                      </a:r>
                      <a:endParaRPr lang="en-US" dirty="0"/>
                    </a:p>
                  </a:txBody>
                  <a:tcPr/>
                </a:tc>
                <a:tc>
                  <a:txBody>
                    <a:bodyPr/>
                    <a:lstStyle/>
                    <a:p>
                      <a:r>
                        <a:rPr lang="en-US" dirty="0" smtClean="0"/>
                        <a:t>Details / Remark</a:t>
                      </a:r>
                      <a:endParaRPr lang="en-US" dirty="0"/>
                    </a:p>
                  </a:txBody>
                  <a:tcPr/>
                </a:tc>
              </a:tr>
              <a:tr h="158574">
                <a:tc>
                  <a:txBody>
                    <a:bodyPr/>
                    <a:lstStyle/>
                    <a:p>
                      <a:endParaRPr lang="en-US" dirty="0"/>
                    </a:p>
                  </a:txBody>
                  <a:tcPr>
                    <a:noFill/>
                  </a:tcPr>
                </a:tc>
                <a:tc>
                  <a:txBody>
                    <a:bodyPr/>
                    <a:lstStyle/>
                    <a:p>
                      <a:endParaRPr lang="en-US" dirty="0"/>
                    </a:p>
                  </a:txBody>
                  <a:tcPr>
                    <a:noFill/>
                  </a:tcPr>
                </a:tc>
              </a:tr>
              <a:tr h="1452441">
                <a:tc>
                  <a:txBody>
                    <a:bodyPr/>
                    <a:lstStyle/>
                    <a:p>
                      <a:r>
                        <a:rPr lang="en-US" b="1" dirty="0" smtClean="0"/>
                        <a:t>Topic</a:t>
                      </a:r>
                      <a:endParaRPr lang="en-US" b="1" dirty="0"/>
                    </a:p>
                  </a:txBody>
                  <a:tcPr>
                    <a:noFill/>
                  </a:tcPr>
                </a:tc>
                <a:tc>
                  <a:txBody>
                    <a:bodyPr/>
                    <a:lstStyle/>
                    <a:p>
                      <a:r>
                        <a:rPr lang="en-US" baseline="0" dirty="0" smtClean="0"/>
                        <a:t>Role-play the following scenario:</a:t>
                      </a:r>
                      <a:endParaRPr lang="en-US" baseline="0" dirty="0" smtClean="0"/>
                    </a:p>
                    <a:p>
                      <a:pPr marL="285750" indent="-285750">
                        <a:buFont typeface="Wingdings" panose="05000000000000000000" pitchFamily="2" charset="2"/>
                        <a:buChar char="§"/>
                      </a:pPr>
                      <a:r>
                        <a:rPr lang="en-US" baseline="0" dirty="0" smtClean="0"/>
                        <a:t>Assume that the client has mentioned about some key initiatives that are starting within their team</a:t>
                      </a:r>
                    </a:p>
                    <a:p>
                      <a:pPr marL="285750" indent="-285750">
                        <a:buFont typeface="Wingdings" panose="05000000000000000000" pitchFamily="2" charset="2"/>
                        <a:buChar char="§"/>
                      </a:pPr>
                      <a:r>
                        <a:rPr lang="en-US" baseline="0" dirty="0" smtClean="0"/>
                        <a:t>How will you take those and try to pitch to the client that CitiusTech can help?</a:t>
                      </a:r>
                      <a:endParaRPr lang="en-US" dirty="0"/>
                    </a:p>
                  </a:txBody>
                  <a:tcPr>
                    <a:noFill/>
                  </a:tcPr>
                </a:tc>
              </a:tr>
              <a:tr h="417589">
                <a:tc>
                  <a:txBody>
                    <a:bodyPr/>
                    <a:lstStyle/>
                    <a:p>
                      <a:r>
                        <a:rPr lang="en-US" b="1" dirty="0" smtClean="0"/>
                        <a:t>Type</a:t>
                      </a:r>
                      <a:endParaRPr lang="en-US" b="1" dirty="0"/>
                    </a:p>
                  </a:txBody>
                  <a:tcPr>
                    <a:noFill/>
                  </a:tcPr>
                </a:tc>
                <a:tc>
                  <a:txBody>
                    <a:bodyPr/>
                    <a:lstStyle/>
                    <a:p>
                      <a:r>
                        <a:rPr lang="en-US" dirty="0" smtClean="0"/>
                        <a:t>Group</a:t>
                      </a:r>
                      <a:endParaRPr lang="en-US" strike="sngStrike" dirty="0"/>
                    </a:p>
                  </a:txBody>
                  <a:tcPr>
                    <a:noFill/>
                  </a:tcPr>
                </a:tc>
              </a:tr>
              <a:tr h="417589">
                <a:tc>
                  <a:txBody>
                    <a:bodyPr/>
                    <a:lstStyle/>
                    <a:p>
                      <a:r>
                        <a:rPr lang="en-US" b="1" dirty="0" smtClean="0"/>
                        <a:t>Format</a:t>
                      </a:r>
                      <a:endParaRPr lang="en-US" b="1" dirty="0"/>
                    </a:p>
                  </a:txBody>
                  <a:tcPr>
                    <a:noFill/>
                  </a:tcPr>
                </a:tc>
                <a:tc>
                  <a:txBody>
                    <a:bodyPr/>
                    <a:lstStyle/>
                    <a:p>
                      <a:pPr marL="285750" indent="-285750">
                        <a:buFont typeface="Arial" panose="020B0604020202020204" pitchFamily="34" charset="0"/>
                        <a:buChar char="•"/>
                      </a:pPr>
                      <a:r>
                        <a:rPr lang="en-US" dirty="0" smtClean="0"/>
                        <a:t>Create 2 groups within the attendees –</a:t>
                      </a:r>
                      <a:r>
                        <a:rPr lang="en-US" baseline="0" dirty="0" smtClean="0"/>
                        <a:t> One group will be the client team and the other will be the CitiusTech team </a:t>
                      </a:r>
                    </a:p>
                    <a:p>
                      <a:pPr marL="285750" indent="-285750">
                        <a:buFont typeface="Arial" panose="020B0604020202020204" pitchFamily="34" charset="0"/>
                        <a:buChar char="•"/>
                      </a:pPr>
                      <a:r>
                        <a:rPr lang="en-US" baseline="0" dirty="0" smtClean="0"/>
                        <a:t>You are free to decide the approach to convert the opportunity – calls, documents, presentations, etc.</a:t>
                      </a:r>
                      <a:endParaRPr lang="en-US" dirty="0"/>
                    </a:p>
                  </a:txBody>
                  <a:tcPr>
                    <a:noFill/>
                  </a:tcPr>
                </a:tc>
              </a:tr>
              <a:tr h="417589">
                <a:tc>
                  <a:txBody>
                    <a:bodyPr/>
                    <a:lstStyle/>
                    <a:p>
                      <a:r>
                        <a:rPr lang="en-US" b="1" dirty="0" smtClean="0"/>
                        <a:t>Expected Time</a:t>
                      </a:r>
                      <a:endParaRPr lang="en-US" b="1" dirty="0"/>
                    </a:p>
                  </a:txBody>
                  <a:tcPr>
                    <a:noFill/>
                  </a:tcPr>
                </a:tc>
                <a:tc>
                  <a:txBody>
                    <a:bodyPr/>
                    <a:lstStyle/>
                    <a:p>
                      <a:pPr marL="285750" indent="-285750">
                        <a:buFont typeface="Arial" panose="020B0604020202020204" pitchFamily="34" charset="0"/>
                        <a:buChar char="•"/>
                      </a:pPr>
                      <a:r>
                        <a:rPr lang="en-US" dirty="0" smtClean="0"/>
                        <a:t>10 minutes to discuss strategy</a:t>
                      </a:r>
                    </a:p>
                    <a:p>
                      <a:pPr marL="285750" indent="-285750">
                        <a:buFont typeface="Arial" panose="020B0604020202020204" pitchFamily="34" charset="0"/>
                        <a:buChar char="•"/>
                      </a:pPr>
                      <a:r>
                        <a:rPr lang="en-US" dirty="0" smtClean="0"/>
                        <a:t>30 minutes to implement it and enact</a:t>
                      </a:r>
                      <a:r>
                        <a:rPr lang="en-US" baseline="0" dirty="0" smtClean="0"/>
                        <a:t> the situation</a:t>
                      </a:r>
                    </a:p>
                    <a:p>
                      <a:pPr marL="285750" indent="-285750">
                        <a:buFont typeface="Arial" panose="020B0604020202020204" pitchFamily="34" charset="0"/>
                        <a:buChar char="•"/>
                      </a:pPr>
                      <a:r>
                        <a:rPr lang="en-US" baseline="0" dirty="0" smtClean="0"/>
                        <a:t>20 minutes to </a:t>
                      </a:r>
                      <a:r>
                        <a:rPr lang="en-US" baseline="0" dirty="0" err="1" smtClean="0"/>
                        <a:t>debirief</a:t>
                      </a:r>
                      <a:endParaRPr lang="en-US" dirty="0"/>
                    </a:p>
                  </a:txBody>
                  <a:tcPr>
                    <a:noFill/>
                  </a:tcPr>
                </a:tc>
              </a:tr>
              <a:tr h="417589">
                <a:tc>
                  <a:txBody>
                    <a:bodyPr/>
                    <a:lstStyle/>
                    <a:p>
                      <a:r>
                        <a:rPr lang="en-US" b="1" dirty="0" smtClean="0"/>
                        <a:t>Evaluator</a:t>
                      </a:r>
                      <a:endParaRPr lang="en-US" b="1" dirty="0"/>
                    </a:p>
                  </a:txBody>
                  <a:tcPr>
                    <a:noFill/>
                  </a:tcPr>
                </a:tc>
                <a:tc>
                  <a:txBody>
                    <a:bodyPr/>
                    <a:lstStyle/>
                    <a:p>
                      <a:r>
                        <a:rPr lang="en-US" dirty="0" smtClean="0"/>
                        <a:t>Parag S.</a:t>
                      </a:r>
                      <a:endParaRPr lang="en-US" dirty="0"/>
                    </a:p>
                  </a:txBody>
                  <a:tcPr>
                    <a:noFill/>
                  </a:tcPr>
                </a:tc>
              </a:tr>
            </a:tbl>
          </a:graphicData>
        </a:graphic>
      </p:graphicFrame>
    </p:spTree>
    <p:extLst>
      <p:ext uri="{BB962C8B-B14F-4D97-AF65-F5344CB8AC3E}">
        <p14:creationId xmlns:p14="http://schemas.microsoft.com/office/powerpoint/2010/main" val="65710134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sp>
        <p:nvSpPr>
          <p:cNvPr id="21" name="Title 1"/>
          <p:cNvSpPr txBox="1">
            <a:spLocks/>
          </p:cNvSpPr>
          <p:nvPr/>
        </p:nvSpPr>
        <p:spPr>
          <a:xfrm>
            <a:off x="3733800" y="2657508"/>
            <a:ext cx="2895600"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IN" sz="4400" dirty="0" smtClean="0">
                <a:solidFill>
                  <a:schemeClr val="tx1">
                    <a:lumMod val="75000"/>
                    <a:lumOff val="25000"/>
                  </a:schemeClr>
                </a:solidFill>
              </a:rPr>
              <a:t>Q &amp; A</a:t>
            </a:r>
            <a:endParaRPr lang="en-IN" sz="4400" dirty="0">
              <a:solidFill>
                <a:schemeClr val="tx1">
                  <a:lumMod val="75000"/>
                  <a:lumOff val="25000"/>
                </a:schemeClr>
              </a:solidFill>
            </a:endParaRPr>
          </a:p>
        </p:txBody>
      </p:sp>
    </p:spTree>
    <p:extLst>
      <p:ext uri="{BB962C8B-B14F-4D97-AF65-F5344CB8AC3E}">
        <p14:creationId xmlns:p14="http://schemas.microsoft.com/office/powerpoint/2010/main" val="15002357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ChangeArrowheads="1"/>
          </p:cNvSpPr>
          <p:nvPr/>
        </p:nvSpPr>
        <p:spPr bwMode="auto">
          <a:xfrm>
            <a:off x="0" y="3810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1000" smtClean="0">
                <a:solidFill>
                  <a:srgbClr val="6B6B6B"/>
                </a:solidFill>
                <a:latin typeface="Segoe UI" pitchFamily="34" charset="0"/>
                <a:ea typeface="Calibri" pitchFamily="34" charset="0"/>
                <a:cs typeface="Segoe UI" pitchFamily="34" charset="0"/>
              </a:rPr>
              <a:t> </a:t>
            </a:r>
            <a:r>
              <a:rPr lang="en-US" sz="900" smtClean="0">
                <a:solidFill>
                  <a:srgbClr val="6B6B6B"/>
                </a:solidFill>
                <a:latin typeface="Segoe UI" pitchFamily="34" charset="0"/>
                <a:ea typeface="Calibri" pitchFamily="34" charset="0"/>
                <a:cs typeface="Segoe UI" pitchFamily="34" charset="0"/>
              </a:rPr>
              <a:t> </a:t>
            </a:r>
            <a:r>
              <a:rPr lang="en-US" sz="1000" smtClean="0">
                <a:solidFill>
                  <a:srgbClr val="6B6B6B"/>
                </a:solidFill>
                <a:latin typeface="Segoe UI" pitchFamily="34" charset="0"/>
                <a:ea typeface="Calibri" pitchFamily="34" charset="0"/>
                <a:cs typeface="Segoe UI" pitchFamily="34" charset="0"/>
              </a:rPr>
              <a:t> </a:t>
            </a:r>
            <a:endParaRPr lang="en-US" smtClean="0">
              <a:solidFill>
                <a:prstClr val="black"/>
              </a:solidFill>
              <a:latin typeface="Arial" pitchFamily="34" charset="0"/>
              <a:cs typeface="Arial" pitchFamily="34" charset="0"/>
            </a:endParaRPr>
          </a:p>
        </p:txBody>
      </p:sp>
      <p:sp>
        <p:nvSpPr>
          <p:cNvPr id="8" name="Rectangle 11"/>
          <p:cNvSpPr>
            <a:spLocks noChangeArrowheads="1"/>
          </p:cNvSpPr>
          <p:nvPr/>
        </p:nvSpPr>
        <p:spPr bwMode="auto">
          <a:xfrm>
            <a:off x="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sz="800" smtClean="0">
                <a:solidFill>
                  <a:prstClr val="black"/>
                </a:solidFill>
                <a:latin typeface="Arial" pitchFamily="34" charset="0"/>
                <a:cs typeface="Arial" pitchFamily="34" charset="0"/>
              </a:rPr>
              <a:t> </a:t>
            </a:r>
            <a:endParaRPr lang="en-US" smtClean="0">
              <a:solidFill>
                <a:prstClr val="black"/>
              </a:solidFill>
              <a:latin typeface="Arial" pitchFamily="34" charset="0"/>
              <a:cs typeface="Arial" pitchFamily="34" charset="0"/>
            </a:endParaRPr>
          </a:p>
        </p:txBody>
      </p:sp>
      <p:sp>
        <p:nvSpPr>
          <p:cNvPr id="21" name="Title 1"/>
          <p:cNvSpPr txBox="1">
            <a:spLocks/>
          </p:cNvSpPr>
          <p:nvPr/>
        </p:nvSpPr>
        <p:spPr>
          <a:xfrm>
            <a:off x="3124200" y="2687828"/>
            <a:ext cx="2895600" cy="804672"/>
          </a:xfrm>
          <a:prstGeom prst="rect">
            <a:avLst/>
          </a:prstGeom>
          <a:noFill/>
          <a:ln>
            <a:noFill/>
          </a:ln>
        </p:spPr>
        <p:txBody>
          <a:bodyPr anchor="ctr"/>
          <a:lstStyle>
            <a:defPPr>
              <a:defRPr lang="en-US"/>
            </a:defPPr>
            <a:lvl1pPr>
              <a:spcBef>
                <a:spcPct val="0"/>
              </a:spcBef>
              <a:buNone/>
              <a:defRPr sz="5400" b="1">
                <a:solidFill>
                  <a:schemeClr val="bg1"/>
                </a:solidFill>
                <a:latin typeface="+mj-lt"/>
                <a:ea typeface="+mj-ea"/>
                <a:cs typeface="+mj-cs"/>
              </a:defRPr>
            </a:lvl1pPr>
          </a:lstStyle>
          <a:p>
            <a:r>
              <a:rPr lang="en-US" sz="4400" dirty="0">
                <a:solidFill>
                  <a:schemeClr val="tx1">
                    <a:lumMod val="75000"/>
                    <a:lumOff val="25000"/>
                  </a:schemeClr>
                </a:solidFill>
              </a:rPr>
              <a:t>Thank You</a:t>
            </a:r>
            <a:endParaRPr lang="en-IN" sz="4400" dirty="0">
              <a:solidFill>
                <a:schemeClr val="tx1">
                  <a:lumMod val="75000"/>
                  <a:lumOff val="25000"/>
                </a:schemeClr>
              </a:solidFill>
            </a:endParaRPr>
          </a:p>
        </p:txBody>
      </p:sp>
    </p:spTree>
    <p:extLst>
      <p:ext uri="{BB962C8B-B14F-4D97-AF65-F5344CB8AC3E}">
        <p14:creationId xmlns:p14="http://schemas.microsoft.com/office/powerpoint/2010/main" val="2926970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412480" cy="576000"/>
          </a:xfrm>
        </p:spPr>
        <p:txBody>
          <a:bodyPr/>
          <a:lstStyle/>
          <a:p>
            <a:r>
              <a:rPr lang="en-US" sz="2600" dirty="0"/>
              <a:t>Team Success: Team Management</a:t>
            </a:r>
          </a:p>
        </p:txBody>
      </p:sp>
      <p:graphicFrame>
        <p:nvGraphicFramePr>
          <p:cNvPr id="4" name="Table 3"/>
          <p:cNvGraphicFramePr>
            <a:graphicFrameLocks noGrp="1"/>
          </p:cNvGraphicFramePr>
          <p:nvPr>
            <p:extLst>
              <p:ext uri="{D42A27DB-BD31-4B8C-83A1-F6EECF244321}">
                <p14:modId xmlns:p14="http://schemas.microsoft.com/office/powerpoint/2010/main" val="1158528245"/>
              </p:ext>
            </p:extLst>
          </p:nvPr>
        </p:nvGraphicFramePr>
        <p:xfrm>
          <a:off x="274320" y="914400"/>
          <a:ext cx="8229600" cy="4329683"/>
        </p:xfrm>
        <a:graphic>
          <a:graphicData uri="http://schemas.openxmlformats.org/drawingml/2006/table">
            <a:tbl>
              <a:tblPr firstRow="1" bandRow="1">
                <a:tableStyleId>{5C22544A-7EE6-4342-B048-85BDC9FD1C3A}</a:tableStyleId>
              </a:tblPr>
              <a:tblGrid>
                <a:gridCol w="2358990"/>
                <a:gridCol w="5870610"/>
              </a:tblGrid>
              <a:tr h="475952">
                <a:tc>
                  <a:txBody>
                    <a:bodyPr/>
                    <a:lstStyle/>
                    <a:p>
                      <a:pPr>
                        <a:spcBef>
                          <a:spcPts val="600"/>
                        </a:spcBef>
                      </a:pPr>
                      <a:r>
                        <a:rPr lang="en-US" dirty="0" smtClean="0">
                          <a:solidFill>
                            <a:schemeClr val="tx1">
                              <a:lumMod val="75000"/>
                              <a:lumOff val="25000"/>
                            </a:schemeClr>
                          </a:solidFill>
                        </a:rPr>
                        <a:t>Team Success</a:t>
                      </a:r>
                      <a:endParaRPr lang="en-US" dirty="0">
                        <a:solidFill>
                          <a:schemeClr val="tx1">
                            <a:lumMod val="75000"/>
                            <a:lumOff val="25000"/>
                          </a:schemeClr>
                        </a:solidFill>
                      </a:endParaRPr>
                    </a:p>
                  </a:txBody>
                  <a:tcPr/>
                </a:tc>
                <a:tc>
                  <a:txBody>
                    <a:bodyPr/>
                    <a:lstStyle/>
                    <a:p>
                      <a:pPr>
                        <a:spcBef>
                          <a:spcPts val="600"/>
                        </a:spcBef>
                      </a:pPr>
                      <a:r>
                        <a:rPr lang="en-US" dirty="0" smtClean="0">
                          <a:solidFill>
                            <a:schemeClr val="tx1">
                              <a:lumMod val="75000"/>
                              <a:lumOff val="25000"/>
                            </a:schemeClr>
                          </a:solidFill>
                        </a:rPr>
                        <a:t>Focus for</a:t>
                      </a:r>
                      <a:r>
                        <a:rPr lang="en-US" baseline="0" dirty="0" smtClean="0">
                          <a:solidFill>
                            <a:schemeClr val="tx1">
                              <a:lumMod val="75000"/>
                              <a:lumOff val="25000"/>
                            </a:schemeClr>
                          </a:solidFill>
                        </a:rPr>
                        <a:t> Project Lead</a:t>
                      </a:r>
                      <a:endParaRPr lang="en-US" dirty="0">
                        <a:solidFill>
                          <a:schemeClr val="tx1">
                            <a:lumMod val="75000"/>
                            <a:lumOff val="25000"/>
                          </a:schemeClr>
                        </a:solidFill>
                      </a:endParaRPr>
                    </a:p>
                  </a:txBody>
                  <a:tcPr/>
                </a:tc>
              </a:tr>
              <a:tr h="1036662">
                <a:tc>
                  <a:txBody>
                    <a:bodyPr/>
                    <a:lstStyle/>
                    <a:p>
                      <a:pPr marL="0" indent="0">
                        <a:spcBef>
                          <a:spcPts val="600"/>
                        </a:spcBef>
                        <a:buFont typeface="Arial" pitchFamily="34" charset="0"/>
                        <a:buNone/>
                      </a:pPr>
                      <a:r>
                        <a:rPr lang="en-US" sz="1800" b="1" kern="0" dirty="0" smtClean="0">
                          <a:solidFill>
                            <a:schemeClr val="tx1">
                              <a:lumMod val="75000"/>
                              <a:lumOff val="25000"/>
                            </a:schemeClr>
                          </a:solidFill>
                          <a:latin typeface="+mn-lt"/>
                        </a:rPr>
                        <a:t>Team member roles &amp; goals</a:t>
                      </a:r>
                      <a:endParaRPr lang="en-US" sz="1800" b="0" dirty="0" smtClean="0">
                        <a:solidFill>
                          <a:schemeClr val="tx1">
                            <a:lumMod val="75000"/>
                            <a:lumOff val="25000"/>
                          </a:schemeClr>
                        </a:solidFill>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800" b="0" kern="0" dirty="0" smtClean="0">
                          <a:solidFill>
                            <a:schemeClr val="tx1">
                              <a:lumMod val="75000"/>
                              <a:lumOff val="25000"/>
                            </a:schemeClr>
                          </a:solidFill>
                          <a:latin typeface="+mn-lt"/>
                        </a:rPr>
                        <a:t>Define </a:t>
                      </a:r>
                      <a:r>
                        <a:rPr lang="en-US" sz="1800" b="1" kern="0" dirty="0" smtClean="0">
                          <a:solidFill>
                            <a:schemeClr val="tx1">
                              <a:lumMod val="75000"/>
                              <a:lumOff val="25000"/>
                            </a:schemeClr>
                          </a:solidFill>
                          <a:latin typeface="+mn-lt"/>
                        </a:rPr>
                        <a:t>high-level roles for each team member </a:t>
                      </a:r>
                      <a:r>
                        <a:rPr lang="en-US" sz="1800" b="0" kern="0" dirty="0" smtClean="0">
                          <a:solidFill>
                            <a:schemeClr val="tx1">
                              <a:lumMod val="75000"/>
                              <a:lumOff val="25000"/>
                            </a:schemeClr>
                          </a:solidFill>
                          <a:latin typeface="+mn-lt"/>
                        </a:rPr>
                        <a:t>(e.g., work, learning, fun) – avoid task level responsibilities</a:t>
                      </a:r>
                    </a:p>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b="0" kern="0" dirty="0" smtClean="0">
                          <a:solidFill>
                            <a:schemeClr val="tx1">
                              <a:lumMod val="75000"/>
                              <a:lumOff val="25000"/>
                            </a:schemeClr>
                          </a:solidFill>
                        </a:rPr>
                        <a:t>Define clear goals &amp; deliverables for all members</a:t>
                      </a:r>
                    </a:p>
                  </a:txBody>
                  <a:tcPr>
                    <a:solidFill>
                      <a:schemeClr val="bg1">
                        <a:lumMod val="95000"/>
                      </a:schemeClr>
                    </a:solidFill>
                  </a:tcPr>
                </a:tc>
              </a:tr>
              <a:tr h="725663">
                <a:tc>
                  <a:txBody>
                    <a:bodyPr/>
                    <a:lstStyle/>
                    <a:p>
                      <a:pPr>
                        <a:spcBef>
                          <a:spcPts val="600"/>
                        </a:spcBef>
                      </a:pPr>
                      <a:r>
                        <a:rPr lang="en-US" sz="1800" b="1" kern="0" dirty="0" smtClean="0">
                          <a:solidFill>
                            <a:schemeClr val="tx1">
                              <a:lumMod val="75000"/>
                              <a:lumOff val="25000"/>
                            </a:schemeClr>
                          </a:solidFill>
                          <a:latin typeface="+mn-lt"/>
                        </a:rPr>
                        <a:t>Quarterly Plan with Monthly review</a:t>
                      </a:r>
                      <a:endParaRPr lang="en-US" dirty="0">
                        <a:solidFill>
                          <a:schemeClr val="tx1">
                            <a:lumMod val="75000"/>
                            <a:lumOff val="25000"/>
                          </a:schemeClr>
                        </a:solidFill>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800" b="1" kern="0" dirty="0" smtClean="0">
                          <a:solidFill>
                            <a:schemeClr val="tx1">
                              <a:lumMod val="75000"/>
                              <a:lumOff val="25000"/>
                            </a:schemeClr>
                          </a:solidFill>
                          <a:latin typeface="+mn-lt"/>
                        </a:rPr>
                        <a:t>Quarterly plans </a:t>
                      </a:r>
                      <a:r>
                        <a:rPr lang="en-US" sz="1800" b="0" kern="0" dirty="0" smtClean="0">
                          <a:solidFill>
                            <a:schemeClr val="tx1">
                              <a:lumMod val="75000"/>
                              <a:lumOff val="25000"/>
                            </a:schemeClr>
                          </a:solidFill>
                          <a:latin typeface="+mn-lt"/>
                        </a:rPr>
                        <a:t>for every team member which is </a:t>
                      </a:r>
                      <a:r>
                        <a:rPr lang="en-US" sz="1800" b="1" kern="0" dirty="0" smtClean="0">
                          <a:solidFill>
                            <a:schemeClr val="tx1">
                              <a:lumMod val="75000"/>
                              <a:lumOff val="25000"/>
                            </a:schemeClr>
                          </a:solidFill>
                          <a:latin typeface="+mn-lt"/>
                        </a:rPr>
                        <a:t>reviewed monthly </a:t>
                      </a:r>
                      <a:r>
                        <a:rPr lang="en-US" sz="1800" b="0" kern="0" dirty="0" smtClean="0">
                          <a:solidFill>
                            <a:schemeClr val="tx1">
                              <a:lumMod val="75000"/>
                              <a:lumOff val="25000"/>
                            </a:schemeClr>
                          </a:solidFill>
                          <a:latin typeface="+mn-lt"/>
                        </a:rPr>
                        <a:t>(6+</a:t>
                      </a:r>
                      <a:r>
                        <a:rPr lang="en-US" sz="1800" b="0" kern="0" baseline="0" dirty="0" smtClean="0">
                          <a:solidFill>
                            <a:schemeClr val="tx1">
                              <a:lumMod val="75000"/>
                              <a:lumOff val="25000"/>
                            </a:schemeClr>
                          </a:solidFill>
                          <a:latin typeface="+mn-lt"/>
                        </a:rPr>
                        <a:t> </a:t>
                      </a:r>
                      <a:r>
                        <a:rPr lang="en-US" sz="1800" b="0" kern="0" dirty="0" smtClean="0">
                          <a:solidFill>
                            <a:schemeClr val="tx1">
                              <a:lumMod val="75000"/>
                              <a:lumOff val="25000"/>
                            </a:schemeClr>
                          </a:solidFill>
                          <a:latin typeface="+mn-lt"/>
                        </a:rPr>
                        <a:t>monthly</a:t>
                      </a:r>
                      <a:r>
                        <a:rPr lang="en-US" sz="1800" b="0" kern="0" baseline="0" dirty="0" smtClean="0">
                          <a:solidFill>
                            <a:schemeClr val="tx1">
                              <a:lumMod val="75000"/>
                              <a:lumOff val="25000"/>
                            </a:schemeClr>
                          </a:solidFill>
                          <a:latin typeface="+mn-lt"/>
                        </a:rPr>
                        <a:t> </a:t>
                      </a:r>
                      <a:r>
                        <a:rPr lang="en-US" sz="1800" b="0" kern="0" dirty="0" smtClean="0">
                          <a:solidFill>
                            <a:schemeClr val="tx1">
                              <a:lumMod val="75000"/>
                              <a:lumOff val="25000"/>
                            </a:schemeClr>
                          </a:solidFill>
                          <a:latin typeface="+mn-lt"/>
                        </a:rPr>
                        <a:t>plans are too long)</a:t>
                      </a:r>
                    </a:p>
                  </a:txBody>
                  <a:tcPr>
                    <a:solidFill>
                      <a:schemeClr val="bg1">
                        <a:lumMod val="95000"/>
                      </a:schemeClr>
                    </a:solidFill>
                  </a:tcPr>
                </a:tc>
              </a:tr>
              <a:tr h="414665">
                <a:tc>
                  <a:txBody>
                    <a:bodyPr/>
                    <a:lstStyle/>
                    <a:p>
                      <a:pPr marL="0" marR="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sz="1800" b="1" kern="0" dirty="0" smtClean="0">
                          <a:solidFill>
                            <a:schemeClr val="tx1">
                              <a:lumMod val="75000"/>
                              <a:lumOff val="25000"/>
                            </a:schemeClr>
                          </a:solidFill>
                          <a:latin typeface="+mn-lt"/>
                        </a:rPr>
                        <a:t>Weekly / Fortnightly A&amp;P</a:t>
                      </a:r>
                      <a:endParaRPr lang="en-US" sz="1800" b="0" dirty="0" smtClean="0">
                        <a:solidFill>
                          <a:schemeClr val="tx1">
                            <a:lumMod val="75000"/>
                            <a:lumOff val="25000"/>
                          </a:schemeClr>
                        </a:solidFill>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sz="1800" b="0" kern="0" dirty="0" smtClean="0">
                          <a:solidFill>
                            <a:schemeClr val="tx1">
                              <a:lumMod val="75000"/>
                              <a:lumOff val="25000"/>
                            </a:schemeClr>
                          </a:solidFill>
                          <a:latin typeface="+mn-lt"/>
                        </a:rPr>
                        <a:t>Simple and very useful tool (See next slide) – </a:t>
                      </a:r>
                      <a:r>
                        <a:rPr lang="en-US" sz="1800" b="1" kern="0" dirty="0" smtClean="0">
                          <a:solidFill>
                            <a:schemeClr val="tx1">
                              <a:lumMod val="75000"/>
                              <a:lumOff val="25000"/>
                            </a:schemeClr>
                          </a:solidFill>
                          <a:latin typeface="+mn-lt"/>
                        </a:rPr>
                        <a:t>BED ROCK of everything</a:t>
                      </a:r>
                      <a:r>
                        <a:rPr lang="en-US" sz="1800" b="1" kern="0" baseline="0" dirty="0" smtClean="0">
                          <a:solidFill>
                            <a:schemeClr val="tx1">
                              <a:lumMod val="75000"/>
                              <a:lumOff val="25000"/>
                            </a:schemeClr>
                          </a:solidFill>
                          <a:latin typeface="+mn-lt"/>
                        </a:rPr>
                        <a:t> we do at CitiusTech</a:t>
                      </a:r>
                      <a:endParaRPr lang="en-US" sz="1800" b="1" kern="0" dirty="0" smtClean="0">
                        <a:solidFill>
                          <a:schemeClr val="tx1">
                            <a:lumMod val="75000"/>
                            <a:lumOff val="25000"/>
                          </a:schemeClr>
                        </a:solidFill>
                        <a:latin typeface="+mn-lt"/>
                      </a:endParaRPr>
                    </a:p>
                  </a:txBody>
                  <a:tcPr>
                    <a:solidFill>
                      <a:schemeClr val="bg1">
                        <a:lumMod val="95000"/>
                      </a:schemeClr>
                    </a:solidFill>
                  </a:tcPr>
                </a:tc>
              </a:tr>
              <a:tr h="725663">
                <a:tc>
                  <a:txBody>
                    <a:bodyPr/>
                    <a:lstStyle/>
                    <a:p>
                      <a:pPr marL="0" marR="0" indent="0" algn="l" defTabSz="914400" rtl="0" eaLnBrk="1" fontAlgn="auto" latinLnBrk="0" hangingPunct="1">
                        <a:lnSpc>
                          <a:spcPct val="100000"/>
                        </a:lnSpc>
                        <a:spcBef>
                          <a:spcPts val="600"/>
                        </a:spcBef>
                        <a:spcAft>
                          <a:spcPts val="0"/>
                        </a:spcAft>
                        <a:buClrTx/>
                        <a:buSzTx/>
                        <a:buFont typeface="Arial" pitchFamily="34" charset="0"/>
                        <a:buNone/>
                        <a:tabLst/>
                        <a:defRPr/>
                      </a:pPr>
                      <a:r>
                        <a:rPr lang="en-US" b="1" kern="0" dirty="0" smtClean="0">
                          <a:solidFill>
                            <a:schemeClr val="tx1">
                              <a:lumMod val="75000"/>
                              <a:lumOff val="25000"/>
                            </a:schemeClr>
                          </a:solidFill>
                        </a:rPr>
                        <a:t>1-to-1 sessions</a:t>
                      </a:r>
                      <a:endParaRPr lang="en-US" sz="1800" b="0" dirty="0" smtClean="0">
                        <a:solidFill>
                          <a:schemeClr val="tx1">
                            <a:lumMod val="75000"/>
                            <a:lumOff val="25000"/>
                          </a:schemeClr>
                        </a:solidFill>
                      </a:endParaRPr>
                    </a:p>
                  </a:txBody>
                  <a:tcPr>
                    <a:solidFill>
                      <a:schemeClr val="bg1">
                        <a:lumMod val="95000"/>
                      </a:schemeClr>
                    </a:solidFill>
                  </a:tcPr>
                </a:tc>
                <a:tc>
                  <a:txBody>
                    <a:bodyPr/>
                    <a:lstStyle/>
                    <a:p>
                      <a:pPr marL="285750" marR="0"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b="1" kern="0" dirty="0" smtClean="0">
                          <a:solidFill>
                            <a:schemeClr val="tx1">
                              <a:lumMod val="75000"/>
                              <a:lumOff val="25000"/>
                            </a:schemeClr>
                          </a:solidFill>
                        </a:rPr>
                        <a:t>Minimize</a:t>
                      </a:r>
                      <a:r>
                        <a:rPr lang="en-US" b="0" kern="0" dirty="0" smtClean="0">
                          <a:solidFill>
                            <a:schemeClr val="tx1">
                              <a:lumMod val="75000"/>
                              <a:lumOff val="25000"/>
                            </a:schemeClr>
                          </a:solidFill>
                        </a:rPr>
                        <a:t> </a:t>
                      </a:r>
                      <a:r>
                        <a:rPr lang="en-US" b="1" kern="0" dirty="0" smtClean="0">
                          <a:solidFill>
                            <a:schemeClr val="tx1">
                              <a:lumMod val="75000"/>
                              <a:lumOff val="25000"/>
                            </a:schemeClr>
                          </a:solidFill>
                        </a:rPr>
                        <a:t>need </a:t>
                      </a:r>
                      <a:r>
                        <a:rPr lang="en-US" b="0" kern="0" dirty="0" smtClean="0">
                          <a:solidFill>
                            <a:schemeClr val="tx1">
                              <a:lumMod val="75000"/>
                              <a:lumOff val="25000"/>
                            </a:schemeClr>
                          </a:solidFill>
                        </a:rPr>
                        <a:t>for such sessions unless there are personal performance or team interaction issues</a:t>
                      </a:r>
                      <a:endParaRPr lang="en-US" sz="1800" b="0" kern="0" dirty="0" smtClean="0">
                        <a:solidFill>
                          <a:schemeClr val="tx1">
                            <a:lumMod val="75000"/>
                            <a:lumOff val="25000"/>
                          </a:schemeClr>
                        </a:solidFill>
                        <a:latin typeface="+mn-lt"/>
                      </a:endParaRPr>
                    </a:p>
                  </a:txBody>
                  <a:tcPr>
                    <a:solidFill>
                      <a:schemeClr val="bg1">
                        <a:lumMod val="95000"/>
                      </a:schemeClr>
                    </a:solidFill>
                  </a:tcPr>
                </a:tc>
              </a:tr>
              <a:tr h="725663">
                <a:tc>
                  <a:txBody>
                    <a:bodyPr/>
                    <a:lstStyle/>
                    <a:p>
                      <a:pPr>
                        <a:spcBef>
                          <a:spcPts val="600"/>
                        </a:spcBef>
                      </a:pPr>
                      <a:r>
                        <a:rPr lang="en-US" b="1" kern="0" dirty="0" smtClean="0">
                          <a:solidFill>
                            <a:schemeClr val="tx1">
                              <a:lumMod val="75000"/>
                              <a:lumOff val="25000"/>
                            </a:schemeClr>
                          </a:solidFill>
                        </a:rPr>
                        <a:t>Celebrate</a:t>
                      </a:r>
                      <a:r>
                        <a:rPr lang="en-US" b="1" kern="0" baseline="0" dirty="0" smtClean="0">
                          <a:solidFill>
                            <a:schemeClr val="tx1">
                              <a:lumMod val="75000"/>
                              <a:lumOff val="25000"/>
                            </a:schemeClr>
                          </a:solidFill>
                        </a:rPr>
                        <a:t> success / key milestones</a:t>
                      </a:r>
                      <a:endParaRPr lang="en-US" dirty="0">
                        <a:solidFill>
                          <a:schemeClr val="tx1">
                            <a:lumMod val="75000"/>
                            <a:lumOff val="25000"/>
                          </a:schemeClr>
                        </a:solidFill>
                      </a:endParaRPr>
                    </a:p>
                  </a:txBody>
                  <a:tcPr>
                    <a:solidFill>
                      <a:schemeClr val="bg1">
                        <a:lumMod val="95000"/>
                      </a:schemeClr>
                    </a:solidFill>
                  </a:tcPr>
                </a:tc>
                <a:tc>
                  <a:txBody>
                    <a:bodyPr/>
                    <a:lstStyle/>
                    <a:p>
                      <a:pPr marL="285750" marR="0" lvl="1" indent="-285750" algn="l" defTabSz="914400" rtl="0" eaLnBrk="1" fontAlgn="auto" latinLnBrk="0" hangingPunct="1">
                        <a:lnSpc>
                          <a:spcPct val="100000"/>
                        </a:lnSpc>
                        <a:spcBef>
                          <a:spcPts val="600"/>
                        </a:spcBef>
                        <a:spcAft>
                          <a:spcPts val="0"/>
                        </a:spcAft>
                        <a:buClrTx/>
                        <a:buSzTx/>
                        <a:buFont typeface="Wingdings" panose="05000000000000000000" pitchFamily="2" charset="2"/>
                        <a:buChar char="§"/>
                        <a:tabLst/>
                        <a:defRPr/>
                      </a:pPr>
                      <a:r>
                        <a:rPr lang="en-US" b="0" kern="0" dirty="0" smtClean="0">
                          <a:solidFill>
                            <a:schemeClr val="tx1">
                              <a:lumMod val="75000"/>
                              <a:lumOff val="25000"/>
                            </a:schemeClr>
                          </a:solidFill>
                        </a:rPr>
                        <a:t>Actively </a:t>
                      </a:r>
                      <a:r>
                        <a:rPr lang="en-US" b="1" kern="0" dirty="0" smtClean="0">
                          <a:solidFill>
                            <a:schemeClr val="tx1">
                              <a:lumMod val="75000"/>
                              <a:lumOff val="25000"/>
                            </a:schemeClr>
                          </a:solidFill>
                        </a:rPr>
                        <a:t>find </a:t>
                      </a:r>
                      <a:r>
                        <a:rPr lang="en-US" b="1" kern="0" baseline="0" dirty="0" smtClean="0">
                          <a:solidFill>
                            <a:schemeClr val="tx1">
                              <a:lumMod val="75000"/>
                              <a:lumOff val="25000"/>
                            </a:schemeClr>
                          </a:solidFill>
                        </a:rPr>
                        <a:t>o</a:t>
                      </a:r>
                      <a:r>
                        <a:rPr lang="en-US" b="1" kern="0" dirty="0" smtClean="0">
                          <a:solidFill>
                            <a:schemeClr val="tx1">
                              <a:lumMod val="75000"/>
                              <a:lumOff val="25000"/>
                            </a:schemeClr>
                          </a:solidFill>
                        </a:rPr>
                        <a:t>pportunity to celebrate </a:t>
                      </a:r>
                      <a:r>
                        <a:rPr lang="en-US" b="0" kern="0" dirty="0" smtClean="0">
                          <a:solidFill>
                            <a:schemeClr val="tx1">
                              <a:lumMod val="75000"/>
                              <a:lumOff val="25000"/>
                            </a:schemeClr>
                          </a:solidFill>
                        </a:rPr>
                        <a:t>good performance / success … nothing bonds team</a:t>
                      </a:r>
                      <a:r>
                        <a:rPr lang="en-US" b="0" kern="0" baseline="0" dirty="0" smtClean="0">
                          <a:solidFill>
                            <a:schemeClr val="tx1">
                              <a:lumMod val="75000"/>
                              <a:lumOff val="25000"/>
                            </a:schemeClr>
                          </a:solidFill>
                        </a:rPr>
                        <a:t> better!</a:t>
                      </a:r>
                      <a:endParaRPr lang="en-US" b="0" kern="0" dirty="0" smtClean="0">
                        <a:solidFill>
                          <a:schemeClr val="tx1">
                            <a:lumMod val="75000"/>
                            <a:lumOff val="25000"/>
                          </a:schemeClr>
                        </a:solidFill>
                      </a:endParaRPr>
                    </a:p>
                  </a:txBody>
                  <a:tcPr>
                    <a:solidFill>
                      <a:schemeClr val="bg1">
                        <a:lumMod val="95000"/>
                      </a:schemeClr>
                    </a:solidFill>
                  </a:tcPr>
                </a:tc>
              </a:tr>
            </a:tbl>
          </a:graphicData>
        </a:graphic>
      </p:graphicFrame>
      <p:grpSp>
        <p:nvGrpSpPr>
          <p:cNvPr id="11" name="Group 4"/>
          <p:cNvGrpSpPr/>
          <p:nvPr/>
        </p:nvGrpSpPr>
        <p:grpSpPr>
          <a:xfrm>
            <a:off x="8088569" y="228600"/>
            <a:ext cx="878012" cy="485632"/>
            <a:chOff x="254751" y="838200"/>
            <a:chExt cx="8651551" cy="5551765"/>
          </a:xfrm>
        </p:grpSpPr>
        <p:sp>
          <p:nvSpPr>
            <p:cNvPr id="12" name="Rounded Rectangle 11"/>
            <p:cNvSpPr/>
            <p:nvPr/>
          </p:nvSpPr>
          <p:spPr bwMode="auto">
            <a:xfrm>
              <a:off x="5366983" y="838200"/>
              <a:ext cx="3539319" cy="2286000"/>
            </a:xfrm>
            <a:prstGeom prst="roundRect">
              <a:avLst>
                <a:gd name="adj" fmla="val 10024"/>
              </a:avLst>
            </a:prstGeom>
            <a:gradFill flip="none" rotWithShape="1">
              <a:gsLst>
                <a:gs pos="0">
                  <a:srgbClr val="00B0F0">
                    <a:alpha val="80000"/>
                  </a:srgbClr>
                </a:gs>
                <a:gs pos="5000">
                  <a:srgbClr val="00B0F0">
                    <a:lumMod val="60000"/>
                    <a:lumOff val="40000"/>
                    <a:alpha val="80000"/>
                  </a:srgbClr>
                </a:gs>
                <a:gs pos="15000">
                  <a:srgbClr val="00B0F0">
                    <a:alpha val="80000"/>
                  </a:srgbClr>
                </a:gs>
                <a:gs pos="40000">
                  <a:srgbClr val="00B0F0">
                    <a:lumMod val="75000"/>
                    <a:alpha val="80000"/>
                  </a:srgbClr>
                </a:gs>
                <a:gs pos="70000">
                  <a:srgbClr val="00B0F0">
                    <a:alpha val="80000"/>
                  </a:srgbClr>
                </a:gs>
                <a:gs pos="80000">
                  <a:srgbClr val="00B0F0">
                    <a:alpha val="80000"/>
                  </a:srgbClr>
                </a:gs>
                <a:gs pos="90000">
                  <a:srgbClr val="00B0F0">
                    <a:lumMod val="75000"/>
                    <a:alpha val="80000"/>
                  </a:srgbClr>
                </a:gs>
                <a:gs pos="100000">
                  <a:srgbClr val="00B0F0">
                    <a:lumMod val="60000"/>
                    <a:lumOff val="40000"/>
                    <a:alpha val="80000"/>
                  </a:srgbClr>
                </a:gs>
              </a:gsLst>
              <a:lin ang="5400000" scaled="0"/>
              <a:tileRect/>
            </a:grad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Team Success</a:t>
              </a:r>
            </a:p>
          </p:txBody>
        </p:sp>
        <p:sp>
          <p:nvSpPr>
            <p:cNvPr id="13" name="Rounded Rectangle 12"/>
            <p:cNvSpPr/>
            <p:nvPr/>
          </p:nvSpPr>
          <p:spPr bwMode="auto">
            <a:xfrm>
              <a:off x="254751" y="4103965"/>
              <a:ext cx="3539319" cy="2286000"/>
            </a:xfrm>
            <a:prstGeom prst="roundRect">
              <a:avLst>
                <a:gd name="adj" fmla="val 10024"/>
              </a:avLst>
            </a:prstGeom>
            <a:noFill/>
            <a:ln w="6350" cap="flat" cmpd="sng" algn="ctr">
              <a:gradFill flip="none" rotWithShape="1">
                <a:gsLst>
                  <a:gs pos="61000">
                    <a:srgbClr val="0070C0"/>
                  </a:gs>
                  <a:gs pos="100000">
                    <a:srgbClr val="0070C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Managing</a:t>
              </a:r>
              <a:r>
                <a:rPr kumimoji="0" lang="en-US" altLang="zh-CN" sz="100" b="0" i="0" u="none" strike="noStrike" kern="0" cap="none" spc="0" normalizeH="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 Self</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4" name="Rounded Rectangle 13"/>
            <p:cNvSpPr/>
            <p:nvPr/>
          </p:nvSpPr>
          <p:spPr bwMode="auto">
            <a:xfrm>
              <a:off x="5366983" y="4103965"/>
              <a:ext cx="3539319" cy="2286000"/>
            </a:xfrm>
            <a:prstGeom prst="roundRect">
              <a:avLst>
                <a:gd name="adj" fmla="val 10024"/>
              </a:avLst>
            </a:prstGeom>
            <a:noFill/>
            <a:ln w="6350" cap="flat" cmpd="sng" algn="ctr">
              <a:gradFill flip="none" rotWithShape="1">
                <a:gsLst>
                  <a:gs pos="61000">
                    <a:srgbClr val="EE7226"/>
                  </a:gs>
                  <a:gs pos="100000">
                    <a:srgbClr val="EE7226">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smtClean="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Business &amp; Personal Growth</a:t>
              </a:r>
              <a:endPar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endParaRPr>
            </a:p>
          </p:txBody>
        </p:sp>
        <p:sp>
          <p:nvSpPr>
            <p:cNvPr id="15" name="Rounded Rectangle 14"/>
            <p:cNvSpPr/>
            <p:nvPr/>
          </p:nvSpPr>
          <p:spPr bwMode="auto">
            <a:xfrm>
              <a:off x="254751" y="838200"/>
              <a:ext cx="3539319" cy="2286000"/>
            </a:xfrm>
            <a:prstGeom prst="roundRect">
              <a:avLst>
                <a:gd name="adj" fmla="val 10024"/>
              </a:avLst>
            </a:prstGeom>
            <a:noFill/>
            <a:ln w="6350" cap="flat" cmpd="sng" algn="ctr">
              <a:gradFill flip="none" rotWithShape="1">
                <a:gsLst>
                  <a:gs pos="61000">
                    <a:srgbClr val="00B0F0"/>
                  </a:gs>
                  <a:gs pos="100000">
                    <a:srgbClr val="00B0F0">
                      <a:lumMod val="75000"/>
                    </a:srgbClr>
                  </a:gs>
                </a:gsLst>
                <a:lin ang="5400000" scaled="1"/>
                <a:tileRect/>
              </a:gradFill>
              <a:prstDash val="solid"/>
              <a:headEnd type="none" w="med" len="med"/>
              <a:tailEnd type="none" w="med" len="med"/>
            </a:ln>
            <a:effectLst>
              <a:outerShdw blurRad="63500" algn="ctr" rotWithShape="0">
                <a:prstClr val="black">
                  <a:alpha val="40000"/>
                </a:prstClr>
              </a:outerShdw>
            </a:effectLst>
            <a:scene3d>
              <a:camera prst="orthographicFront">
                <a:rot lat="0" lon="0" rev="0"/>
              </a:camera>
              <a:lightRig rig="glow" dir="t">
                <a:rot lat="0" lon="0" rev="5400000"/>
              </a:lightRig>
            </a:scene3d>
            <a:sp3d prstMaterial="flat">
              <a:bevelT w="381000" h="127000" prst="softRound"/>
              <a:contourClr>
                <a:srgbClr val="00B0F0"/>
              </a:contourClr>
            </a:sp3d>
          </p:spPr>
          <p:txBody>
            <a:bodyPr vert="horz" wrap="square" lIns="109728" tIns="54864" rIns="109728" bIns="54864" numCol="1" rtlCol="0" anchor="t" anchorCtr="0" compatLnSpc="1">
              <a:prstTxWarp prst="textNoShape">
                <a:avLst/>
              </a:prstTxWarp>
            </a:bodyPr>
            <a:lstStyle/>
            <a:p>
              <a:pPr marL="0" marR="0" lvl="0" indent="0" algn="ctr" defTabSz="914099" eaLnBrk="1" fontAlgn="base" latinLnBrk="0" hangingPunct="1">
                <a:lnSpc>
                  <a:spcPct val="90000"/>
                </a:lnSpc>
                <a:spcBef>
                  <a:spcPct val="0"/>
                </a:spcBef>
                <a:spcAft>
                  <a:spcPct val="0"/>
                </a:spcAft>
                <a:buClrTx/>
                <a:buSzTx/>
                <a:buFontTx/>
                <a:buNone/>
                <a:tabLst/>
                <a:defRPr/>
              </a:pPr>
              <a:r>
                <a:rPr kumimoji="0" lang="en-US" altLang="zh-CN" sz="100" b="0" i="0" u="none" strike="noStrike" kern="0" cap="none" spc="0" normalizeH="0" baseline="0" noProof="0" dirty="0">
                  <a:ln>
                    <a:noFill/>
                  </a:ln>
                  <a:gradFill>
                    <a:gsLst>
                      <a:gs pos="0">
                        <a:sysClr val="window" lastClr="FFFFFF"/>
                      </a:gs>
                      <a:gs pos="88000">
                        <a:sysClr val="window" lastClr="FFFFFF"/>
                      </a:gs>
                    </a:gsLst>
                    <a:lin ang="5400000" scaled="0"/>
                  </a:gradFill>
                  <a:effectLst>
                    <a:outerShdw blurRad="152400" dir="5400000" algn="ctr" rotWithShape="0">
                      <a:prstClr val="black">
                        <a:alpha val="80000"/>
                      </a:prstClr>
                    </a:outerShdw>
                  </a:effectLst>
                  <a:uLnTx/>
                  <a:uFillTx/>
                  <a:latin typeface="Segoe"/>
                  <a:ea typeface="+mn-ea"/>
                  <a:cs typeface="+mn-cs"/>
                </a:rPr>
                <a:t>Client Success</a:t>
              </a:r>
            </a:p>
          </p:txBody>
        </p:sp>
      </p:grpSp>
      <p:sp>
        <p:nvSpPr>
          <p:cNvPr id="16" name="Rectangle 15"/>
          <p:cNvSpPr/>
          <p:nvPr/>
        </p:nvSpPr>
        <p:spPr>
          <a:xfrm>
            <a:off x="274320" y="5540514"/>
            <a:ext cx="8253584" cy="646331"/>
          </a:xfrm>
          <a:prstGeom prst="rect">
            <a:avLst/>
          </a:prstGeom>
          <a:solidFill>
            <a:schemeClr val="bg1">
              <a:lumMod val="75000"/>
            </a:schemeClr>
          </a:solidFill>
        </p:spPr>
        <p:txBody>
          <a:bodyPr wrap="square">
            <a:spAutoFit/>
          </a:bodyPr>
          <a:lstStyle/>
          <a:p>
            <a:pPr algn="ctr">
              <a:spcBef>
                <a:spcPts val="600"/>
              </a:spcBef>
              <a:defRPr/>
            </a:pPr>
            <a:r>
              <a:rPr lang="en-US" b="1" kern="0" dirty="0" smtClean="0"/>
              <a:t>Having a “rhythm” in the team is key for team members to feel comfortable and be aligned … Quarterly plan &gt; Monthly Review &gt; Weekly A&amp;P </a:t>
            </a:r>
            <a:endParaRPr lang="en-US" kern="0" dirty="0"/>
          </a:p>
        </p:txBody>
      </p:sp>
    </p:spTree>
    <p:extLst>
      <p:ext uri="{BB962C8B-B14F-4D97-AF65-F5344CB8AC3E}">
        <p14:creationId xmlns:p14="http://schemas.microsoft.com/office/powerpoint/2010/main" val="300161571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365336"/>
            <a:ext cx="624840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84312" y="914400"/>
            <a:ext cx="8219608" cy="409342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Program Background</a:t>
            </a:r>
          </a:p>
          <a:p>
            <a:pPr marL="285750" indent="-285750">
              <a:spcAft>
                <a:spcPts val="1200"/>
              </a:spcAft>
              <a:buFont typeface="Arial" pitchFamily="34" charset="0"/>
              <a:buChar char="•"/>
            </a:pPr>
            <a:r>
              <a:rPr lang="en-US" sz="2000" b="1" dirty="0" err="1" smtClean="0">
                <a:solidFill>
                  <a:schemeClr val="tx1">
                    <a:lumMod val="75000"/>
                    <a:lumOff val="25000"/>
                  </a:schemeClr>
                </a:solidFill>
              </a:rPr>
              <a:t>SmartArch</a:t>
            </a:r>
            <a:r>
              <a:rPr lang="en-US" sz="2000" b="1" dirty="0" smtClean="0">
                <a:solidFill>
                  <a:schemeClr val="tx1">
                    <a:lumMod val="75000"/>
                    <a:lumOff val="25000"/>
                  </a:schemeClr>
                </a:solidFill>
              </a:rPr>
              <a:t>: Leadership </a:t>
            </a:r>
          </a:p>
          <a:p>
            <a:pPr marL="285750" indent="-285750">
              <a:spcAft>
                <a:spcPts val="1200"/>
              </a:spcAft>
              <a:buFont typeface="Arial" pitchFamily="34" charset="0"/>
              <a:buChar char="•"/>
            </a:pPr>
            <a:r>
              <a:rPr lang="en-US" sz="2000" dirty="0" smtClean="0">
                <a:solidFill>
                  <a:schemeClr val="tx1">
                    <a:lumMod val="75000"/>
                    <a:lumOff val="25000"/>
                  </a:schemeClr>
                </a:solidFill>
              </a:rPr>
              <a:t>Solution Architect:  </a:t>
            </a:r>
            <a:r>
              <a:rPr lang="en-US" sz="2000" dirty="0">
                <a:solidFill>
                  <a:schemeClr val="tx1">
                    <a:lumMod val="75000"/>
                    <a:lumOff val="25000"/>
                  </a:schemeClr>
                </a:solidFill>
              </a:rPr>
              <a:t>Overall Role &amp; KRAs</a:t>
            </a:r>
          </a:p>
          <a:p>
            <a:pPr marL="285750" indent="-285750">
              <a:spcAft>
                <a:spcPts val="1200"/>
              </a:spcAft>
              <a:buFont typeface="Arial" pitchFamily="34" charset="0"/>
              <a:buChar char="•"/>
            </a:pPr>
            <a:r>
              <a:rPr lang="en-US" sz="2000" dirty="0">
                <a:solidFill>
                  <a:schemeClr val="tx1">
                    <a:lumMod val="75000"/>
                    <a:lumOff val="25000"/>
                  </a:schemeClr>
                </a:solidFill>
              </a:rPr>
              <a:t>Solution </a:t>
            </a:r>
            <a:r>
              <a:rPr lang="en-US" sz="2000" dirty="0" smtClean="0">
                <a:solidFill>
                  <a:schemeClr val="tx1">
                    <a:lumMod val="75000"/>
                    <a:lumOff val="25000"/>
                  </a:schemeClr>
                </a:solidFill>
              </a:rPr>
              <a:t>Architect: </a:t>
            </a:r>
            <a:r>
              <a:rPr lang="en-US" sz="2000" dirty="0">
                <a:solidFill>
                  <a:schemeClr val="tx1">
                    <a:lumMod val="75000"/>
                    <a:lumOff val="25000"/>
                  </a:schemeClr>
                </a:solidFill>
              </a:rPr>
              <a:t>Key focus areas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Client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Team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Business Growth</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Personal Growth</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Assignment</a:t>
            </a:r>
            <a:endParaRPr lang="en-US" sz="2000"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Tree>
    <p:extLst>
      <p:ext uri="{BB962C8B-B14F-4D97-AF65-F5344CB8AC3E}">
        <p14:creationId xmlns:p14="http://schemas.microsoft.com/office/powerpoint/2010/main" val="1302938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6720" y="109728"/>
            <a:ext cx="8412480" cy="576000"/>
          </a:xfrm>
        </p:spPr>
        <p:txBody>
          <a:bodyPr/>
          <a:lstStyle/>
          <a:p>
            <a:r>
              <a:rPr lang="en-US" sz="2600" dirty="0"/>
              <a:t>Focus of Today’s Session</a:t>
            </a:r>
          </a:p>
        </p:txBody>
      </p:sp>
      <p:sp>
        <p:nvSpPr>
          <p:cNvPr id="16" name="Rectangle 5"/>
          <p:cNvSpPr>
            <a:spLocks noChangeArrowheads="1"/>
          </p:cNvSpPr>
          <p:nvPr/>
        </p:nvSpPr>
        <p:spPr bwMode="auto">
          <a:xfrm>
            <a:off x="274320" y="914400"/>
            <a:ext cx="8229600" cy="3276600"/>
          </a:xfrm>
          <a:prstGeom prst="rect">
            <a:avLst/>
          </a:prstGeom>
          <a:noFill/>
          <a:ln>
            <a:noFill/>
            <a:headEnd/>
            <a:tailEnd/>
          </a:ln>
          <a:effectLst/>
        </p:spPr>
        <p:style>
          <a:lnRef idx="1">
            <a:schemeClr val="dk1"/>
          </a:lnRef>
          <a:fillRef idx="2">
            <a:schemeClr val="dk1"/>
          </a:fillRef>
          <a:effectRef idx="1">
            <a:schemeClr val="dk1"/>
          </a:effectRef>
          <a:fontRef idx="minor">
            <a:schemeClr val="dk1"/>
          </a:fontRef>
        </p:style>
        <p:txBody>
          <a:bodyPr wrap="square">
            <a:noAutofit/>
          </a:bodyPr>
          <a:lstStyle/>
          <a:p>
            <a:pPr eaLnBrk="0" hangingPunct="0">
              <a:spcBef>
                <a:spcPts val="1800"/>
              </a:spcBef>
            </a:pPr>
            <a:r>
              <a:rPr lang="en-US" b="1" dirty="0" smtClean="0">
                <a:solidFill>
                  <a:schemeClr val="tx1">
                    <a:lumMod val="75000"/>
                    <a:lumOff val="25000"/>
                  </a:schemeClr>
                </a:solidFill>
              </a:rPr>
              <a:t>This session is about some thoughts on …</a:t>
            </a:r>
          </a:p>
          <a:p>
            <a:pPr marL="285750" indent="-285750" eaLnBrk="0" hangingPunct="0">
              <a:spcBef>
                <a:spcPts val="1800"/>
              </a:spcBef>
              <a:buFont typeface="Wingdings" panose="05000000000000000000" pitchFamily="2" charset="2"/>
              <a:buChar char="§"/>
            </a:pPr>
            <a:r>
              <a:rPr lang="en-US" dirty="0" smtClean="0">
                <a:solidFill>
                  <a:schemeClr val="tx1">
                    <a:lumMod val="75000"/>
                    <a:lumOff val="25000"/>
                  </a:schemeClr>
                </a:solidFill>
              </a:rPr>
              <a:t>Managing multiple stakeholders and key success factors</a:t>
            </a:r>
          </a:p>
          <a:p>
            <a:pPr marL="285750" indent="-285750" eaLnBrk="0" hangingPunct="0">
              <a:spcBef>
                <a:spcPts val="1800"/>
              </a:spcBef>
              <a:buFont typeface="Wingdings" panose="05000000000000000000" pitchFamily="2" charset="2"/>
              <a:buChar char="§"/>
            </a:pPr>
            <a:r>
              <a:rPr lang="en-US" dirty="0" smtClean="0">
                <a:solidFill>
                  <a:schemeClr val="tx1">
                    <a:lumMod val="75000"/>
                    <a:lumOff val="25000"/>
                  </a:schemeClr>
                </a:solidFill>
              </a:rPr>
              <a:t>Prioritizing overall plans and activities</a:t>
            </a:r>
          </a:p>
          <a:p>
            <a:pPr marL="285750" indent="-285750" eaLnBrk="0" hangingPunct="0">
              <a:spcBef>
                <a:spcPts val="1800"/>
              </a:spcBef>
              <a:buFont typeface="Wingdings" panose="05000000000000000000" pitchFamily="2" charset="2"/>
              <a:buChar char="§"/>
            </a:pPr>
            <a:r>
              <a:rPr lang="en-US" dirty="0" smtClean="0">
                <a:solidFill>
                  <a:schemeClr val="tx1">
                    <a:lumMod val="75000"/>
                    <a:lumOff val="25000"/>
                  </a:schemeClr>
                </a:solidFill>
              </a:rPr>
              <a:t>Using simple tools / templates which work well for me</a:t>
            </a:r>
          </a:p>
          <a:p>
            <a:pPr marL="285750" indent="-285750" eaLnBrk="0" hangingPunct="0">
              <a:spcBef>
                <a:spcPts val="1800"/>
              </a:spcBef>
              <a:buFont typeface="Wingdings" panose="05000000000000000000" pitchFamily="2" charset="2"/>
              <a:buChar char="§"/>
            </a:pPr>
            <a:r>
              <a:rPr lang="en-US" dirty="0" smtClean="0">
                <a:solidFill>
                  <a:schemeClr val="tx1">
                    <a:lumMod val="75000"/>
                    <a:lumOff val="25000"/>
                  </a:schemeClr>
                </a:solidFill>
              </a:rPr>
              <a:t>Building a great team around you</a:t>
            </a:r>
          </a:p>
          <a:p>
            <a:pPr marL="285750" indent="-285750" eaLnBrk="0" hangingPunct="0">
              <a:spcBef>
                <a:spcPts val="1800"/>
              </a:spcBef>
              <a:buFont typeface="Wingdings" panose="05000000000000000000" pitchFamily="2" charset="2"/>
              <a:buChar char="§"/>
            </a:pPr>
            <a:r>
              <a:rPr lang="en-US" dirty="0" smtClean="0">
                <a:solidFill>
                  <a:schemeClr val="tx1">
                    <a:lumMod val="75000"/>
                    <a:lumOff val="25000"/>
                  </a:schemeClr>
                </a:solidFill>
              </a:rPr>
              <a:t>Addressing </a:t>
            </a:r>
            <a:r>
              <a:rPr lang="en-US" dirty="0">
                <a:solidFill>
                  <a:schemeClr val="tx1">
                    <a:lumMod val="75000"/>
                    <a:lumOff val="25000"/>
                  </a:schemeClr>
                </a:solidFill>
              </a:rPr>
              <a:t>a</a:t>
            </a:r>
            <a:r>
              <a:rPr lang="en-US" dirty="0" smtClean="0">
                <a:solidFill>
                  <a:schemeClr val="tx1">
                    <a:lumMod val="75000"/>
                    <a:lumOff val="25000"/>
                  </a:schemeClr>
                </a:solidFill>
              </a:rPr>
              <a:t>reas which you may find challenging </a:t>
            </a:r>
          </a:p>
        </p:txBody>
      </p:sp>
    </p:spTree>
    <p:extLst>
      <p:ext uri="{BB962C8B-B14F-4D97-AF65-F5344CB8AC3E}">
        <p14:creationId xmlns:p14="http://schemas.microsoft.com/office/powerpoint/2010/main" val="23272344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720" y="109728"/>
            <a:ext cx="8412480" cy="576000"/>
          </a:xfrm>
        </p:spPr>
        <p:txBody>
          <a:bodyPr/>
          <a:lstStyle/>
          <a:p>
            <a:r>
              <a:rPr lang="en-US" sz="2600" dirty="0"/>
              <a:t>Summary: Jack Welch Video</a:t>
            </a:r>
          </a:p>
        </p:txBody>
      </p:sp>
      <p:pic>
        <p:nvPicPr>
          <p:cNvPr id="2050" name="Picture 2" descr="http://www.audiobooksonline.com/media/Jack_Welch_Straight_from_the_Gut_abridged_compact_disc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74525"/>
            <a:ext cx="2836917" cy="310895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txBox="1">
            <a:spLocks/>
          </p:cNvSpPr>
          <p:nvPr/>
        </p:nvSpPr>
        <p:spPr bwMode="auto">
          <a:xfrm>
            <a:off x="4038599" y="1791734"/>
            <a:ext cx="4748385" cy="3542266"/>
          </a:xfrm>
          <a:prstGeom prst="rect">
            <a:avLst/>
          </a:prstGeom>
          <a:noFill/>
          <a:ln w="9525">
            <a:noFill/>
            <a:miter lim="800000"/>
            <a:headEnd/>
            <a:tailEnd/>
          </a:ln>
          <a:effectLst/>
        </p:spPr>
        <p:txBody>
          <a:bodyPr/>
          <a:lstStyle/>
          <a:p>
            <a:pPr>
              <a:spcBef>
                <a:spcPct val="20000"/>
              </a:spcBef>
              <a:defRPr/>
            </a:pPr>
            <a:r>
              <a:rPr lang="en-US" sz="1800" b="1" kern="0" dirty="0" smtClean="0">
                <a:solidFill>
                  <a:schemeClr val="tx1">
                    <a:lumMod val="75000"/>
                    <a:lumOff val="25000"/>
                  </a:schemeClr>
                </a:solidFill>
              </a:rPr>
              <a:t>Jack Welch</a:t>
            </a:r>
          </a:p>
          <a:p>
            <a:pPr marL="285750" indent="-285750">
              <a:spcBef>
                <a:spcPct val="20000"/>
              </a:spcBef>
              <a:buFont typeface="Wingdings" panose="05000000000000000000" pitchFamily="2" charset="2"/>
              <a:buChar char="§"/>
              <a:defRPr/>
            </a:pPr>
            <a:r>
              <a:rPr lang="en-US" sz="1800" kern="0" dirty="0" smtClean="0">
                <a:solidFill>
                  <a:schemeClr val="tx1">
                    <a:lumMod val="75000"/>
                    <a:lumOff val="25000"/>
                  </a:schemeClr>
                </a:solidFill>
              </a:rPr>
              <a:t>Legendary CEO of General Electric (GE)</a:t>
            </a:r>
          </a:p>
          <a:p>
            <a:pPr marL="285750" indent="-285750">
              <a:spcBef>
                <a:spcPct val="20000"/>
              </a:spcBef>
              <a:buFont typeface="Wingdings" panose="05000000000000000000" pitchFamily="2" charset="2"/>
              <a:buChar char="§"/>
              <a:defRPr/>
            </a:pPr>
            <a:r>
              <a:rPr lang="en-US" sz="1800" b="0" kern="0" dirty="0" smtClean="0">
                <a:solidFill>
                  <a:schemeClr val="tx1">
                    <a:lumMod val="75000"/>
                    <a:lumOff val="25000"/>
                  </a:schemeClr>
                </a:solidFill>
              </a:rPr>
              <a:t>#1 Management Guru</a:t>
            </a:r>
          </a:p>
          <a:p>
            <a:pPr marL="168275" indent="-168275">
              <a:spcBef>
                <a:spcPct val="20000"/>
              </a:spcBef>
              <a:buFontTx/>
              <a:buChar char="•"/>
              <a:defRPr/>
            </a:pPr>
            <a:endParaRPr lang="en-US" sz="1800" b="0" kern="0" dirty="0" smtClean="0">
              <a:solidFill>
                <a:schemeClr val="tx1">
                  <a:lumMod val="75000"/>
                  <a:lumOff val="25000"/>
                </a:schemeClr>
              </a:solidFill>
            </a:endParaRPr>
          </a:p>
          <a:p>
            <a:pPr>
              <a:spcBef>
                <a:spcPct val="20000"/>
              </a:spcBef>
              <a:defRPr/>
            </a:pPr>
            <a:r>
              <a:rPr lang="en-US" sz="1800" b="1" kern="0" dirty="0" smtClean="0">
                <a:solidFill>
                  <a:schemeClr val="tx1">
                    <a:lumMod val="75000"/>
                    <a:lumOff val="25000"/>
                  </a:schemeClr>
                </a:solidFill>
              </a:rPr>
              <a:t>Jack Welch Video on Leadership</a:t>
            </a:r>
          </a:p>
          <a:p>
            <a:pPr marL="285750" indent="-285750">
              <a:spcBef>
                <a:spcPct val="20000"/>
              </a:spcBef>
              <a:buFont typeface="Wingdings" panose="05000000000000000000" pitchFamily="2" charset="2"/>
              <a:buChar char="§"/>
              <a:defRPr/>
            </a:pPr>
            <a:r>
              <a:rPr lang="en-US" sz="1800" b="0" kern="0" dirty="0" smtClean="0">
                <a:solidFill>
                  <a:schemeClr val="tx1">
                    <a:lumMod val="75000"/>
                    <a:lumOff val="25000"/>
                  </a:schemeClr>
                </a:solidFill>
              </a:rPr>
              <a:t>Describes the key role of a leader – building and creating a high powered team</a:t>
            </a:r>
          </a:p>
          <a:p>
            <a:pPr marL="285750" indent="-285750">
              <a:spcBef>
                <a:spcPct val="20000"/>
              </a:spcBef>
              <a:buFont typeface="Wingdings" panose="05000000000000000000" pitchFamily="2" charset="2"/>
              <a:buChar char="§"/>
              <a:defRPr/>
            </a:pPr>
            <a:r>
              <a:rPr lang="en-US" kern="0" dirty="0" smtClean="0">
                <a:solidFill>
                  <a:schemeClr val="tx1">
                    <a:lumMod val="75000"/>
                    <a:lumOff val="25000"/>
                  </a:schemeClr>
                </a:solidFill>
              </a:rPr>
              <a:t>Talks about the shift from “I” to “them” when you become a leader</a:t>
            </a:r>
            <a:endParaRPr lang="en-US" sz="1800" b="0" kern="0" dirty="0" smtClean="0">
              <a:solidFill>
                <a:schemeClr val="tx1">
                  <a:lumMod val="75000"/>
                  <a:lumOff val="25000"/>
                </a:schemeClr>
              </a:solidFill>
            </a:endParaRPr>
          </a:p>
          <a:p>
            <a:pPr marL="168275" indent="-168275">
              <a:spcBef>
                <a:spcPct val="20000"/>
              </a:spcBef>
              <a:buFontTx/>
              <a:buChar char="•"/>
              <a:defRPr/>
            </a:pPr>
            <a:endParaRPr lang="en-US" sz="1800" b="0" kern="0" dirty="0" smtClean="0">
              <a:solidFill>
                <a:schemeClr val="tx1">
                  <a:lumMod val="75000"/>
                  <a:lumOff val="25000"/>
                </a:schemeClr>
              </a:solidFill>
            </a:endParaRPr>
          </a:p>
        </p:txBody>
      </p:sp>
      <p:sp>
        <p:nvSpPr>
          <p:cNvPr id="3" name="Rectangle 2">
            <a:hlinkClick r:id="rId4" action="ppaction://hlinkfile"/>
          </p:cNvPr>
          <p:cNvSpPr/>
          <p:nvPr/>
        </p:nvSpPr>
        <p:spPr bwMode="auto">
          <a:xfrm>
            <a:off x="5463654" y="5135875"/>
            <a:ext cx="1600200" cy="502925"/>
          </a:xfrm>
          <a:prstGeom prst="rect">
            <a:avLst/>
          </a:prstGeom>
          <a:solidFill>
            <a:schemeClr val="bg1">
              <a:lumMod val="50000"/>
            </a:schemeClr>
          </a:solidFill>
          <a:ln w="2857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nchor="ctr"/>
          <a:lstStyle/>
          <a:p>
            <a:pPr algn="ctr"/>
            <a:r>
              <a:rPr lang="en-US" dirty="0" smtClean="0">
                <a:solidFill>
                  <a:schemeClr val="bg1"/>
                </a:solidFill>
              </a:rPr>
              <a:t>Play Video</a:t>
            </a:r>
            <a:endParaRPr lang="en-US" dirty="0">
              <a:solidFill>
                <a:schemeClr val="bg1"/>
              </a:solidFill>
            </a:endParaRPr>
          </a:p>
        </p:txBody>
      </p:sp>
      <p:sp>
        <p:nvSpPr>
          <p:cNvPr id="4" name="Rounded Rectangle 3"/>
          <p:cNvSpPr/>
          <p:nvPr/>
        </p:nvSpPr>
        <p:spPr>
          <a:xfrm>
            <a:off x="5334000" y="533400"/>
            <a:ext cx="2667000" cy="12583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Need to verify if the video makes sense</a:t>
            </a:r>
            <a:endParaRPr lang="en-US" dirty="0"/>
          </a:p>
        </p:txBody>
      </p:sp>
    </p:spTree>
    <p:extLst>
      <p:ext uri="{BB962C8B-B14F-4D97-AF65-F5344CB8AC3E}">
        <p14:creationId xmlns:p14="http://schemas.microsoft.com/office/powerpoint/2010/main" val="67716861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Leadership Tips</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076879"/>
            <a:ext cx="7447185" cy="5038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53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828798"/>
            <a:ext cx="6248400" cy="4320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84312" y="914400"/>
            <a:ext cx="8219608" cy="4093428"/>
          </a:xfrm>
          <a:prstGeom prst="rect">
            <a:avLst/>
          </a:prstGeom>
          <a:noFill/>
        </p:spPr>
        <p:txBody>
          <a:bodyPr wrap="square" rtlCol="0">
            <a:spAutoFit/>
          </a:bodyPr>
          <a:lstStyle/>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Program Background</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Leadership </a:t>
            </a:r>
          </a:p>
          <a:p>
            <a:pPr marL="285750" indent="-285750">
              <a:spcAft>
                <a:spcPts val="1200"/>
              </a:spcAft>
              <a:buFont typeface="Arial" pitchFamily="34" charset="0"/>
              <a:buChar char="•"/>
            </a:pPr>
            <a:r>
              <a:rPr lang="en-US" sz="2000" b="1" dirty="0" smtClean="0">
                <a:solidFill>
                  <a:schemeClr val="tx1">
                    <a:lumMod val="75000"/>
                    <a:lumOff val="25000"/>
                  </a:schemeClr>
                </a:solidFill>
              </a:rPr>
              <a:t>Solution Architect:  </a:t>
            </a:r>
            <a:r>
              <a:rPr lang="en-US" sz="2000" b="1" dirty="0">
                <a:solidFill>
                  <a:schemeClr val="tx1">
                    <a:lumMod val="75000"/>
                    <a:lumOff val="25000"/>
                  </a:schemeClr>
                </a:solidFill>
              </a:rPr>
              <a:t>Overall Role &amp; KRAs</a:t>
            </a:r>
          </a:p>
          <a:p>
            <a:pPr marL="285750" indent="-285750">
              <a:spcAft>
                <a:spcPts val="1200"/>
              </a:spcAft>
              <a:buFont typeface="Arial" pitchFamily="34" charset="0"/>
              <a:buChar char="•"/>
            </a:pPr>
            <a:r>
              <a:rPr lang="en-US" sz="2000" dirty="0">
                <a:solidFill>
                  <a:schemeClr val="tx1">
                    <a:lumMod val="75000"/>
                    <a:lumOff val="25000"/>
                  </a:schemeClr>
                </a:solidFill>
              </a:rPr>
              <a:t>Solution </a:t>
            </a:r>
            <a:r>
              <a:rPr lang="en-US" sz="2000" dirty="0" smtClean="0">
                <a:solidFill>
                  <a:schemeClr val="tx1">
                    <a:lumMod val="75000"/>
                    <a:lumOff val="25000"/>
                  </a:schemeClr>
                </a:solidFill>
              </a:rPr>
              <a:t>Architect: </a:t>
            </a:r>
            <a:r>
              <a:rPr lang="en-US" sz="2000" dirty="0">
                <a:solidFill>
                  <a:schemeClr val="tx1">
                    <a:lumMod val="75000"/>
                    <a:lumOff val="25000"/>
                  </a:schemeClr>
                </a:solidFill>
              </a:rPr>
              <a:t>Key focus areas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Client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Team Success</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Business Growth</a:t>
            </a:r>
          </a:p>
          <a:p>
            <a:pPr marL="800100" lvl="1" indent="-342900">
              <a:spcAft>
                <a:spcPts val="1200"/>
              </a:spcAft>
              <a:buFont typeface="Courier New" panose="02070309020205020404" pitchFamily="49" charset="0"/>
              <a:buChar char="o"/>
            </a:pPr>
            <a:r>
              <a:rPr lang="en-US" sz="2000" dirty="0">
                <a:solidFill>
                  <a:schemeClr val="tx1">
                    <a:lumMod val="75000"/>
                    <a:lumOff val="25000"/>
                  </a:schemeClr>
                </a:solidFill>
              </a:rPr>
              <a:t>Personal Growth</a:t>
            </a:r>
          </a:p>
          <a:p>
            <a:pPr marL="285750" indent="-285750">
              <a:spcAft>
                <a:spcPts val="1200"/>
              </a:spcAft>
              <a:buFont typeface="Arial" pitchFamily="34" charset="0"/>
              <a:buChar char="•"/>
            </a:pPr>
            <a:r>
              <a:rPr lang="en-US" sz="2000" dirty="0" err="1" smtClean="0">
                <a:solidFill>
                  <a:schemeClr val="tx1">
                    <a:lumMod val="75000"/>
                    <a:lumOff val="25000"/>
                  </a:schemeClr>
                </a:solidFill>
              </a:rPr>
              <a:t>SmartArch</a:t>
            </a:r>
            <a:r>
              <a:rPr lang="en-US" sz="2000" dirty="0" smtClean="0">
                <a:solidFill>
                  <a:schemeClr val="tx1">
                    <a:lumMod val="75000"/>
                    <a:lumOff val="25000"/>
                  </a:schemeClr>
                </a:solidFill>
              </a:rPr>
              <a:t> Assignment</a:t>
            </a:r>
            <a:endParaRPr lang="en-US" sz="2000" dirty="0">
              <a:solidFill>
                <a:schemeClr val="tx1">
                  <a:lumMod val="75000"/>
                  <a:lumOff val="25000"/>
                </a:schemeClr>
              </a:solidFill>
            </a:endParaRPr>
          </a:p>
        </p:txBody>
      </p:sp>
      <p:sp>
        <p:nvSpPr>
          <p:cNvPr id="2" name="Title 1"/>
          <p:cNvSpPr>
            <a:spLocks noGrp="1"/>
          </p:cNvSpPr>
          <p:nvPr>
            <p:ph type="title"/>
          </p:nvPr>
        </p:nvSpPr>
        <p:spPr/>
        <p:txBody>
          <a:bodyPr>
            <a:normAutofit/>
          </a:bodyPr>
          <a:lstStyle/>
          <a:p>
            <a:r>
              <a:rPr lang="en-US" sz="2600" dirty="0" smtClean="0"/>
              <a:t>Agenda</a:t>
            </a:r>
            <a:endParaRPr lang="en-IN" sz="2600" dirty="0"/>
          </a:p>
        </p:txBody>
      </p:sp>
    </p:spTree>
    <p:extLst>
      <p:ext uri="{BB962C8B-B14F-4D97-AF65-F5344CB8AC3E}">
        <p14:creationId xmlns:p14="http://schemas.microsoft.com/office/powerpoint/2010/main" val="42124665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8"/>
          <p:cNvSpPr txBox="1">
            <a:spLocks noChangeArrowheads="1"/>
          </p:cNvSpPr>
          <p:nvPr/>
        </p:nvSpPr>
        <p:spPr bwMode="gray">
          <a:xfrm>
            <a:off x="383275" y="810902"/>
            <a:ext cx="8229600" cy="4649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8565" tIns="39283" rIns="78565" bIns="39283">
            <a:spAutoFit/>
          </a:bodyPr>
          <a:lstStyle>
            <a:lvl1pPr marL="174625" indent="-174625" defTabSz="785813" eaLnBrk="0" hangingPunct="0">
              <a:defRPr sz="2400" b="1">
                <a:solidFill>
                  <a:schemeClr val="tx1"/>
                </a:solidFill>
                <a:latin typeface="Arial" charset="0"/>
              </a:defRPr>
            </a:lvl1pPr>
            <a:lvl2pPr marL="511175" indent="-222250" defTabSz="785813" eaLnBrk="0" hangingPunct="0">
              <a:defRPr sz="2400" b="1">
                <a:solidFill>
                  <a:schemeClr val="tx1"/>
                </a:solidFill>
                <a:latin typeface="Arial" charset="0"/>
              </a:defRPr>
            </a:lvl2pPr>
            <a:lvl3pPr marL="1143000" indent="-228600" defTabSz="785813" eaLnBrk="0" hangingPunct="0">
              <a:defRPr sz="2400" b="1">
                <a:solidFill>
                  <a:schemeClr val="tx1"/>
                </a:solidFill>
                <a:latin typeface="Arial" charset="0"/>
              </a:defRPr>
            </a:lvl3pPr>
            <a:lvl4pPr marL="1600200" indent="-228600" defTabSz="785813" eaLnBrk="0" hangingPunct="0">
              <a:defRPr sz="2400" b="1">
                <a:solidFill>
                  <a:schemeClr val="tx1"/>
                </a:solidFill>
                <a:latin typeface="Arial" charset="0"/>
              </a:defRPr>
            </a:lvl4pPr>
            <a:lvl5pPr marL="2057400" indent="-228600" defTabSz="785813" eaLnBrk="0" hangingPunct="0">
              <a:defRPr sz="2400" b="1">
                <a:solidFill>
                  <a:schemeClr val="tx1"/>
                </a:solidFill>
                <a:latin typeface="Arial" charset="0"/>
              </a:defRPr>
            </a:lvl5pPr>
            <a:lvl6pPr marL="2514600" indent="-228600" algn="ctr" defTabSz="785813" eaLnBrk="0" fontAlgn="base" hangingPunct="0">
              <a:spcBef>
                <a:spcPct val="0"/>
              </a:spcBef>
              <a:spcAft>
                <a:spcPct val="0"/>
              </a:spcAft>
              <a:defRPr sz="2400" b="1">
                <a:solidFill>
                  <a:schemeClr val="tx1"/>
                </a:solidFill>
                <a:latin typeface="Arial" charset="0"/>
              </a:defRPr>
            </a:lvl6pPr>
            <a:lvl7pPr marL="2971800" indent="-228600" algn="ctr" defTabSz="785813" eaLnBrk="0" fontAlgn="base" hangingPunct="0">
              <a:spcBef>
                <a:spcPct val="0"/>
              </a:spcBef>
              <a:spcAft>
                <a:spcPct val="0"/>
              </a:spcAft>
              <a:defRPr sz="2400" b="1">
                <a:solidFill>
                  <a:schemeClr val="tx1"/>
                </a:solidFill>
                <a:latin typeface="Arial" charset="0"/>
              </a:defRPr>
            </a:lvl7pPr>
            <a:lvl8pPr marL="3429000" indent="-228600" algn="ctr" defTabSz="785813" eaLnBrk="0" fontAlgn="base" hangingPunct="0">
              <a:spcBef>
                <a:spcPct val="0"/>
              </a:spcBef>
              <a:spcAft>
                <a:spcPct val="0"/>
              </a:spcAft>
              <a:defRPr sz="2400" b="1">
                <a:solidFill>
                  <a:schemeClr val="tx1"/>
                </a:solidFill>
                <a:latin typeface="Arial" charset="0"/>
              </a:defRPr>
            </a:lvl8pPr>
            <a:lvl9pPr marL="3886200" indent="-228600" algn="ctr" defTabSz="785813" eaLnBrk="0" fontAlgn="base" hangingPunct="0">
              <a:spcBef>
                <a:spcPct val="0"/>
              </a:spcBef>
              <a:spcAft>
                <a:spcPct val="0"/>
              </a:spcAft>
              <a:defRPr sz="2400" b="1">
                <a:solidFill>
                  <a:schemeClr val="tx1"/>
                </a:solidFill>
                <a:latin typeface="Arial" charset="0"/>
              </a:defRPr>
            </a:lvl9pPr>
          </a:lstStyle>
          <a:p>
            <a:pPr marL="285750" indent="-285750" algn="l">
              <a:spcBef>
                <a:spcPts val="300"/>
              </a:spcBef>
              <a:buFont typeface="Wingdings" panose="05000000000000000000" pitchFamily="2" charset="2"/>
              <a:buChar char="§"/>
            </a:pPr>
            <a:r>
              <a:rPr lang="en-US" sz="1800" dirty="0">
                <a:solidFill>
                  <a:schemeClr val="tx1">
                    <a:lumMod val="75000"/>
                    <a:lumOff val="25000"/>
                  </a:schemeClr>
                </a:solidFill>
                <a:latin typeface="+mn-lt"/>
              </a:rPr>
              <a:t>High Client Satisfaction</a:t>
            </a:r>
          </a:p>
          <a:p>
            <a:pPr marL="574675" lvl="1" indent="-285750" algn="l">
              <a:spcBef>
                <a:spcPts val="300"/>
              </a:spcBef>
              <a:buFont typeface="Arial" panose="020B0604020202020204" pitchFamily="34" charset="0"/>
              <a:buChar char="•"/>
            </a:pPr>
            <a:r>
              <a:rPr lang="en-US" sz="1600" b="0" dirty="0">
                <a:solidFill>
                  <a:schemeClr val="tx1">
                    <a:lumMod val="75000"/>
                    <a:lumOff val="25000"/>
                  </a:schemeClr>
                </a:solidFill>
                <a:latin typeface="+mn-lt"/>
              </a:rPr>
              <a:t>Excellent </a:t>
            </a:r>
            <a:r>
              <a:rPr lang="en-US" sz="1600" b="0" dirty="0" smtClean="0">
                <a:solidFill>
                  <a:schemeClr val="tx1">
                    <a:lumMod val="75000"/>
                    <a:lumOff val="25000"/>
                  </a:schemeClr>
                </a:solidFill>
                <a:latin typeface="+mn-lt"/>
              </a:rPr>
              <a:t>client relationship – Engage with the architects and other stakeholders at the client side to  provide “consultative’’ advice on what we should be doing differently </a:t>
            </a:r>
          </a:p>
          <a:p>
            <a:pPr marL="574675" lvl="1" indent="-285750" algn="l">
              <a:spcBef>
                <a:spcPts val="300"/>
              </a:spcBef>
              <a:buFont typeface="Arial" panose="020B0604020202020204" pitchFamily="34" charset="0"/>
              <a:buChar char="•"/>
            </a:pPr>
            <a:r>
              <a:rPr lang="en-US" sz="1600" b="0" dirty="0" smtClean="0">
                <a:solidFill>
                  <a:schemeClr val="tx1">
                    <a:lumMod val="75000"/>
                    <a:lumOff val="25000"/>
                  </a:schemeClr>
                </a:solidFill>
                <a:latin typeface="+mn-lt"/>
              </a:rPr>
              <a:t>Mutual respect and trust</a:t>
            </a:r>
            <a:endParaRPr lang="en-US" sz="1600" b="0" dirty="0">
              <a:solidFill>
                <a:schemeClr val="tx1">
                  <a:lumMod val="75000"/>
                  <a:lumOff val="25000"/>
                </a:schemeClr>
              </a:solidFill>
              <a:latin typeface="+mn-lt"/>
            </a:endParaRPr>
          </a:p>
          <a:p>
            <a:pPr marL="285750" indent="-285750" algn="l">
              <a:spcBef>
                <a:spcPts val="1800"/>
              </a:spcBef>
              <a:buFont typeface="Wingdings" panose="05000000000000000000" pitchFamily="2" charset="2"/>
              <a:buChar char="§"/>
            </a:pPr>
            <a:r>
              <a:rPr lang="en-US" sz="1800" dirty="0" smtClean="0">
                <a:solidFill>
                  <a:schemeClr val="tx1">
                    <a:lumMod val="75000"/>
                    <a:lumOff val="25000"/>
                  </a:schemeClr>
                </a:solidFill>
                <a:latin typeface="+mn-lt"/>
              </a:rPr>
              <a:t>Exceptional </a:t>
            </a:r>
            <a:r>
              <a:rPr lang="en-US" sz="1800" dirty="0">
                <a:solidFill>
                  <a:schemeClr val="tx1">
                    <a:lumMod val="75000"/>
                    <a:lumOff val="25000"/>
                  </a:schemeClr>
                </a:solidFill>
                <a:latin typeface="+mn-lt"/>
              </a:rPr>
              <a:t>project execution</a:t>
            </a:r>
          </a:p>
          <a:p>
            <a:pPr marL="574675" lvl="1" indent="-285750">
              <a:spcBef>
                <a:spcPts val="300"/>
              </a:spcBef>
              <a:buFont typeface="Arial" panose="020B0604020202020204" pitchFamily="34" charset="0"/>
              <a:buChar char="•"/>
            </a:pPr>
            <a:r>
              <a:rPr lang="en-US" sz="1600" b="0" dirty="0">
                <a:solidFill>
                  <a:schemeClr val="tx1">
                    <a:lumMod val="75000"/>
                    <a:lumOff val="25000"/>
                  </a:schemeClr>
                </a:solidFill>
                <a:latin typeface="+mn-lt"/>
              </a:rPr>
              <a:t>High quality of project delivery - provide deep domain </a:t>
            </a:r>
            <a:r>
              <a:rPr lang="en-US" sz="1600" b="0" dirty="0" smtClean="0">
                <a:solidFill>
                  <a:schemeClr val="tx1">
                    <a:lumMod val="75000"/>
                    <a:lumOff val="25000"/>
                  </a:schemeClr>
                </a:solidFill>
                <a:latin typeface="+mn-lt"/>
              </a:rPr>
              <a:t>and </a:t>
            </a:r>
            <a:r>
              <a:rPr lang="en-US" sz="1600" b="0" dirty="0">
                <a:solidFill>
                  <a:schemeClr val="tx1">
                    <a:lumMod val="75000"/>
                    <a:lumOff val="25000"/>
                  </a:schemeClr>
                </a:solidFill>
                <a:latin typeface="+mn-lt"/>
              </a:rPr>
              <a:t>technical expertise in planning, architecting and constructing enterprise class software applications</a:t>
            </a:r>
          </a:p>
          <a:p>
            <a:pPr marL="574675" lvl="1" indent="-285750" algn="l">
              <a:spcBef>
                <a:spcPts val="300"/>
              </a:spcBef>
              <a:buFont typeface="Arial" panose="020B0604020202020204" pitchFamily="34" charset="0"/>
              <a:buChar char="•"/>
            </a:pPr>
            <a:r>
              <a:rPr lang="en-US" sz="1600" b="0" dirty="0">
                <a:solidFill>
                  <a:schemeClr val="tx1">
                    <a:lumMod val="75000"/>
                    <a:lumOff val="25000"/>
                  </a:schemeClr>
                </a:solidFill>
                <a:latin typeface="+mn-lt"/>
              </a:rPr>
              <a:t>Timeliness of project delivery</a:t>
            </a:r>
          </a:p>
          <a:p>
            <a:pPr marL="285750" indent="-285750">
              <a:spcBef>
                <a:spcPts val="1800"/>
              </a:spcBef>
              <a:buFont typeface="Wingdings" panose="05000000000000000000" pitchFamily="2" charset="2"/>
              <a:buChar char="§"/>
            </a:pPr>
            <a:r>
              <a:rPr lang="en-US" sz="1800" dirty="0" smtClean="0">
                <a:solidFill>
                  <a:schemeClr val="tx1">
                    <a:lumMod val="75000"/>
                    <a:lumOff val="25000"/>
                  </a:schemeClr>
                </a:solidFill>
                <a:latin typeface="+mn-lt"/>
              </a:rPr>
              <a:t>High </a:t>
            </a:r>
            <a:r>
              <a:rPr lang="en-US" sz="1800" dirty="0">
                <a:solidFill>
                  <a:schemeClr val="tx1">
                    <a:lumMod val="75000"/>
                    <a:lumOff val="25000"/>
                  </a:schemeClr>
                </a:solidFill>
                <a:latin typeface="+mn-lt"/>
              </a:rPr>
              <a:t>Team Satisfaction</a:t>
            </a:r>
          </a:p>
          <a:p>
            <a:pPr marL="574675" lvl="1" indent="-285750" algn="l">
              <a:spcBef>
                <a:spcPts val="300"/>
              </a:spcBef>
              <a:buFont typeface="Arial" panose="020B0604020202020204" pitchFamily="34" charset="0"/>
              <a:buChar char="•"/>
            </a:pPr>
            <a:r>
              <a:rPr lang="en-US" sz="1600" b="0" dirty="0">
                <a:solidFill>
                  <a:schemeClr val="tx1">
                    <a:lumMod val="75000"/>
                    <a:lumOff val="25000"/>
                  </a:schemeClr>
                </a:solidFill>
                <a:latin typeface="+mn-lt"/>
              </a:rPr>
              <a:t>Growth and development of team </a:t>
            </a:r>
            <a:r>
              <a:rPr lang="en-US" sz="1600" b="0" dirty="0" smtClean="0">
                <a:solidFill>
                  <a:schemeClr val="tx1">
                    <a:lumMod val="75000"/>
                    <a:lumOff val="25000"/>
                  </a:schemeClr>
                </a:solidFill>
                <a:latin typeface="+mn-lt"/>
              </a:rPr>
              <a:t>members </a:t>
            </a:r>
            <a:endParaRPr lang="en-US" sz="1600" b="0" dirty="0">
              <a:solidFill>
                <a:schemeClr val="tx1">
                  <a:lumMod val="75000"/>
                  <a:lumOff val="25000"/>
                </a:schemeClr>
              </a:solidFill>
              <a:latin typeface="+mn-lt"/>
            </a:endParaRPr>
          </a:p>
          <a:p>
            <a:pPr marL="574675" lvl="1" indent="-285750" algn="l">
              <a:spcBef>
                <a:spcPts val="300"/>
              </a:spcBef>
              <a:buFont typeface="Arial" panose="020B0604020202020204" pitchFamily="34" charset="0"/>
              <a:buChar char="•"/>
            </a:pPr>
            <a:r>
              <a:rPr lang="en-US" sz="1600" b="0" dirty="0">
                <a:solidFill>
                  <a:schemeClr val="tx1">
                    <a:lumMod val="75000"/>
                    <a:lumOff val="25000"/>
                  </a:schemeClr>
                </a:solidFill>
                <a:latin typeface="+mn-lt"/>
              </a:rPr>
              <a:t>Collaborative and fun team working / environment</a:t>
            </a:r>
          </a:p>
          <a:p>
            <a:pPr marL="285750" indent="-285750">
              <a:spcBef>
                <a:spcPts val="1800"/>
              </a:spcBef>
              <a:buFont typeface="Wingdings" panose="05000000000000000000" pitchFamily="2" charset="2"/>
              <a:buChar char="§"/>
            </a:pPr>
            <a:r>
              <a:rPr lang="en-US" sz="1800" dirty="0" smtClean="0">
                <a:solidFill>
                  <a:schemeClr val="tx1">
                    <a:lumMod val="75000"/>
                    <a:lumOff val="25000"/>
                  </a:schemeClr>
                </a:solidFill>
                <a:latin typeface="+mn-lt"/>
              </a:rPr>
              <a:t>Revenue </a:t>
            </a:r>
            <a:r>
              <a:rPr lang="en-US" sz="1800" dirty="0">
                <a:solidFill>
                  <a:schemeClr val="tx1">
                    <a:lumMod val="75000"/>
                    <a:lumOff val="25000"/>
                  </a:schemeClr>
                </a:solidFill>
                <a:latin typeface="+mn-lt"/>
              </a:rPr>
              <a:t>growth / new business opportunities for CitiusTech</a:t>
            </a:r>
          </a:p>
          <a:p>
            <a:pPr marL="574675" lvl="1" indent="-285750" algn="l">
              <a:spcBef>
                <a:spcPts val="300"/>
              </a:spcBef>
              <a:buFont typeface="Arial" panose="020B0604020202020204" pitchFamily="34" charset="0"/>
              <a:buChar char="•"/>
            </a:pPr>
            <a:r>
              <a:rPr lang="en-US" sz="1600" b="0" dirty="0">
                <a:solidFill>
                  <a:schemeClr val="tx1">
                    <a:lumMod val="75000"/>
                    <a:lumOff val="25000"/>
                  </a:schemeClr>
                </a:solidFill>
                <a:latin typeface="+mn-lt"/>
              </a:rPr>
              <a:t>Within existing Client</a:t>
            </a:r>
          </a:p>
          <a:p>
            <a:pPr marL="574675" lvl="1" indent="-285750" algn="l">
              <a:spcBef>
                <a:spcPts val="300"/>
              </a:spcBef>
              <a:buFont typeface="Arial" panose="020B0604020202020204" pitchFamily="34" charset="0"/>
              <a:buChar char="•"/>
            </a:pPr>
            <a:r>
              <a:rPr lang="en-US" sz="1600" b="0" dirty="0" smtClean="0">
                <a:solidFill>
                  <a:schemeClr val="tx1">
                    <a:lumMod val="75000"/>
                    <a:lumOff val="25000"/>
                  </a:schemeClr>
                </a:solidFill>
                <a:latin typeface="+mn-lt"/>
              </a:rPr>
              <a:t>Support sales process with similar healthcare organizations</a:t>
            </a:r>
            <a:endParaRPr lang="en-US" sz="1600" b="0" dirty="0">
              <a:solidFill>
                <a:schemeClr val="tx1">
                  <a:lumMod val="75000"/>
                  <a:lumOff val="25000"/>
                </a:schemeClr>
              </a:solidFill>
              <a:latin typeface="+mn-lt"/>
            </a:endParaRPr>
          </a:p>
        </p:txBody>
      </p:sp>
      <p:sp>
        <p:nvSpPr>
          <p:cNvPr id="2" name="Title 1"/>
          <p:cNvSpPr>
            <a:spLocks noGrp="1"/>
          </p:cNvSpPr>
          <p:nvPr>
            <p:ph type="title"/>
          </p:nvPr>
        </p:nvSpPr>
        <p:spPr>
          <a:xfrm>
            <a:off x="276720" y="109728"/>
            <a:ext cx="8229600" cy="576000"/>
          </a:xfrm>
        </p:spPr>
        <p:txBody>
          <a:bodyPr/>
          <a:lstStyle/>
          <a:p>
            <a:r>
              <a:rPr lang="en-US" sz="2600" dirty="0" smtClean="0"/>
              <a:t>Solution Architect: </a:t>
            </a:r>
            <a:r>
              <a:rPr lang="en-US" sz="2600" dirty="0"/>
              <a:t>Key Result Areas (KRAs)</a:t>
            </a:r>
          </a:p>
        </p:txBody>
      </p:sp>
      <p:sp>
        <p:nvSpPr>
          <p:cNvPr id="3" name="Rounded Rectangle 2"/>
          <p:cNvSpPr/>
          <p:nvPr/>
        </p:nvSpPr>
        <p:spPr>
          <a:xfrm>
            <a:off x="274320" y="5482327"/>
            <a:ext cx="8336280" cy="9946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While a Solution Architect’s primarily role is to play a technical liaison  between the client and the team, it is also required for the individual to play a leadership role and  support project management functions to ensure that we are using the right tools and processes to deliver high quality output</a:t>
            </a:r>
            <a:endParaRPr lang="en-US" sz="1600" dirty="0"/>
          </a:p>
        </p:txBody>
      </p:sp>
    </p:spTree>
    <p:extLst>
      <p:ext uri="{BB962C8B-B14F-4D97-AF65-F5344CB8AC3E}">
        <p14:creationId xmlns:p14="http://schemas.microsoft.com/office/powerpoint/2010/main" val="164348405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ICTUREPATH" val="GROUP_HIR-MAN COPY 2.PNG"/>
  <p:tag name="PSDSOURCE" val="C:\Projects\MBS\Microsoft Guidelines\Partner Ready\Partner Ready Photos\send_HiRes\"/>
  <p:tag name="PSDSOURCELAYER" val="Man copy 2"/>
</p:tagLst>
</file>

<file path=ppt/tags/tag2.xml><?xml version="1.0" encoding="utf-8"?>
<p:tagLst xmlns:a="http://schemas.openxmlformats.org/drawingml/2006/main" xmlns:r="http://schemas.openxmlformats.org/officeDocument/2006/relationships" xmlns:p="http://schemas.openxmlformats.org/presentationml/2006/main">
  <p:tag name="LAYOUT" val="ppLayoutCustom"/>
</p:tagLst>
</file>

<file path=ppt/tags/tag3.xml><?xml version="1.0" encoding="utf-8"?>
<p:tagLst xmlns:a="http://schemas.openxmlformats.org/drawingml/2006/main" xmlns:r="http://schemas.openxmlformats.org/officeDocument/2006/relationships" xmlns:p="http://schemas.openxmlformats.org/presentationml/2006/main">
  <p:tag name="LAYOUT" val="ppLayoutCustom"/>
</p:tagLst>
</file>

<file path=ppt/tags/tag4.xml><?xml version="1.0" encoding="utf-8"?>
<p:tagLst xmlns:a="http://schemas.openxmlformats.org/drawingml/2006/main" xmlns:r="http://schemas.openxmlformats.org/officeDocument/2006/relationships" xmlns:p="http://schemas.openxmlformats.org/presentationml/2006/main">
  <p:tag name="PICTUREPATH" val="GROUP_HIR-MAN COPY 2.PNG"/>
  <p:tag name="PSDSOURCE" val="C:\Projects\MBS\Microsoft Guidelines\Partner Ready\Partner Ready Photos\send_HiRes\"/>
  <p:tag name="PSDSOURCELAYER" val="Man copy 2"/>
</p:tagLst>
</file>

<file path=ppt/tags/tag5.xml><?xml version="1.0" encoding="utf-8"?>
<p:tagLst xmlns:a="http://schemas.openxmlformats.org/drawingml/2006/main" xmlns:r="http://schemas.openxmlformats.org/officeDocument/2006/relationships" xmlns:p="http://schemas.openxmlformats.org/presentationml/2006/main">
  <p:tag name="PICTUREPATH" val="GROUP_HIR-MAN COPY 2.PNG"/>
  <p:tag name="PSDSOURCE" val="C:\Projects\MBS\Microsoft Guidelines\Partner Ready\Partner Ready Photos\send_HiRes\"/>
  <p:tag name="PSDSOURCELAYER" val="Man copy 2"/>
</p:tagLst>
</file>

<file path=ppt/theme/theme1.xml><?xml version="1.0" encoding="utf-8"?>
<a:theme xmlns:a="http://schemas.openxmlformats.org/drawingml/2006/main" name="2_CT-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chemeClr val="tx1"/>
          </a:solidFill>
          <a:round/>
          <a:headEnd/>
          <a:tailEnd/>
        </a:ln>
      </a:spPr>
      <a:bodyPr wrap="none" anchor="ctr"/>
      <a:lstStyle>
        <a:defPPr>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285750" indent="-285750">
          <a:spcAft>
            <a:spcPts val="1200"/>
          </a:spcAft>
          <a:buFont typeface="Arial" pitchFamily="34" charset="0"/>
          <a:buChar char="•"/>
          <a:defRPr sz="2000" dirty="0" err="1">
            <a:solidFill>
              <a:schemeClr val="tx1">
                <a:lumMod val="75000"/>
                <a:lumOff val="25000"/>
              </a:schemeClr>
            </a:soli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3162</Words>
  <Application>Microsoft Office PowerPoint</Application>
  <PresentationFormat>On-screen Show (4:3)</PresentationFormat>
  <Paragraphs>527</Paragraphs>
  <Slides>37</Slides>
  <Notes>36</Notes>
  <HiddenSlides>0</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2_CT-Master</vt:lpstr>
      <vt:lpstr>Office Theme</vt:lpstr>
      <vt:lpstr>PowerPoint Presentation</vt:lpstr>
      <vt:lpstr>Agenda</vt:lpstr>
      <vt:lpstr>CitiusEdge: Program Objective</vt:lpstr>
      <vt:lpstr>Agenda</vt:lpstr>
      <vt:lpstr>Focus of Today’s Session</vt:lpstr>
      <vt:lpstr>Summary: Jack Welch Video</vt:lpstr>
      <vt:lpstr>Leadership Tips</vt:lpstr>
      <vt:lpstr>Agenda</vt:lpstr>
      <vt:lpstr>Solution Architect: Key Result Areas (KRAs)</vt:lpstr>
      <vt:lpstr>PowerPoint Presentation</vt:lpstr>
      <vt:lpstr>PowerPoint Presentation</vt:lpstr>
      <vt:lpstr>PowerPoint Presentation</vt:lpstr>
      <vt:lpstr>PowerPoint Presentation</vt:lpstr>
      <vt:lpstr>PowerPoint Presentation</vt:lpstr>
      <vt:lpstr>PowerPoint Presentation</vt:lpstr>
      <vt:lpstr>Agenda</vt:lpstr>
      <vt:lpstr>Overall Leadership Framework</vt:lpstr>
      <vt:lpstr>CitiusTech: How do we Build &amp; Grow Partnerships</vt:lpstr>
      <vt:lpstr>Team Success:  A&amp;P… Simple Yet Powerful</vt:lpstr>
      <vt:lpstr>Team Success: Team Management</vt:lpstr>
      <vt:lpstr>Leadership:  Collin Powell Video</vt:lpstr>
      <vt:lpstr>Team Success: People Development</vt:lpstr>
      <vt:lpstr>Team Success: Knowledge Development</vt:lpstr>
      <vt:lpstr>PowerPoint Presentation</vt:lpstr>
      <vt:lpstr>Team Success: Dr. Patrick Dixon Video </vt:lpstr>
      <vt:lpstr>Overall Leadership Framework</vt:lpstr>
      <vt:lpstr>Growth: CitiusTech / Business Perspective</vt:lpstr>
      <vt:lpstr>Overall Leadership Framework</vt:lpstr>
      <vt:lpstr>Growth: Personal Perspective (1/3)</vt:lpstr>
      <vt:lpstr>Growth: Personal Perspective (2/3)</vt:lpstr>
      <vt:lpstr>Growth: Personal Perspective (3/3)</vt:lpstr>
      <vt:lpstr>Team Success: Narayana Murthy Video</vt:lpstr>
      <vt:lpstr>Agenda</vt:lpstr>
      <vt:lpstr>SmartArch Assignment</vt:lpstr>
      <vt:lpstr>PowerPoint Presentation</vt:lpstr>
      <vt:lpstr>PowerPoint Presentation</vt:lpstr>
      <vt:lpstr>Team Success: Team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2010-06-28T17:14:31Z</dcterms:created>
  <dcterms:modified xsi:type="dcterms:W3CDTF">2015-02-16T13:04:25Z</dcterms:modified>
</cp:coreProperties>
</file>