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366" r:id="rId2"/>
    <p:sldId id="322" r:id="rId3"/>
    <p:sldId id="342" r:id="rId4"/>
    <p:sldId id="374" r:id="rId5"/>
    <p:sldId id="375" r:id="rId6"/>
    <p:sldId id="376" r:id="rId7"/>
    <p:sldId id="377" r:id="rId8"/>
    <p:sldId id="378" r:id="rId9"/>
    <p:sldId id="379" r:id="rId10"/>
    <p:sldId id="327" r:id="rId11"/>
    <p:sldId id="348" r:id="rId12"/>
    <p:sldId id="367" r:id="rId13"/>
    <p:sldId id="335" r:id="rId14"/>
    <p:sldId id="368" r:id="rId15"/>
    <p:sldId id="358" r:id="rId16"/>
    <p:sldId id="354" r:id="rId17"/>
    <p:sldId id="355" r:id="rId18"/>
    <p:sldId id="356" r:id="rId19"/>
    <p:sldId id="369" r:id="rId20"/>
    <p:sldId id="363" r:id="rId21"/>
    <p:sldId id="370" r:id="rId22"/>
    <p:sldId id="364" r:id="rId23"/>
    <p:sldId id="33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70AA"/>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7" autoAdjust="0"/>
    <p:restoredTop sz="98704" autoAdjust="0"/>
  </p:normalViewPr>
  <p:slideViewPr>
    <p:cSldViewPr snapToGrid="0">
      <p:cViewPr>
        <p:scale>
          <a:sx n="60" d="100"/>
          <a:sy n="60" d="100"/>
        </p:scale>
        <p:origin x="-1578" y="-28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E:\akanksha\SmartSpeak\Survey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akanksha\SmartSpeak\Survey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akanksha\SmartSpeak\Survey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[SurveyResults.xlsx]Sheet3!$B$1</c:f>
              <c:strCache>
                <c:ptCount val="1"/>
                <c:pt idx="0">
                  <c:v>A</c:v>
                </c:pt>
              </c:strCache>
            </c:strRef>
          </c:tx>
          <c:invertIfNegative val="0"/>
          <c:cat>
            <c:strRef>
              <c:f>[SurveyResults.xlsx]Sheet3!$A$2:$A$5</c:f>
              <c:strCache>
                <c:ptCount val="4"/>
                <c:pt idx="0">
                  <c:v>Q4</c:v>
                </c:pt>
                <c:pt idx="1">
                  <c:v>Q3</c:v>
                </c:pt>
                <c:pt idx="2">
                  <c:v>Q2</c:v>
                </c:pt>
                <c:pt idx="3">
                  <c:v>Q1</c:v>
                </c:pt>
              </c:strCache>
            </c:strRef>
          </c:cat>
          <c:val>
            <c:numRef>
              <c:f>[SurveyResults.xlsx]Sheet3!$B$2:$B$5</c:f>
              <c:numCache>
                <c:formatCode>General</c:formatCode>
                <c:ptCount val="4"/>
                <c:pt idx="0">
                  <c:v>9</c:v>
                </c:pt>
                <c:pt idx="1">
                  <c:v>4</c:v>
                </c:pt>
                <c:pt idx="2">
                  <c:v>6</c:v>
                </c:pt>
                <c:pt idx="3">
                  <c:v>2</c:v>
                </c:pt>
              </c:numCache>
            </c:numRef>
          </c:val>
        </c:ser>
        <c:ser>
          <c:idx val="1"/>
          <c:order val="1"/>
          <c:tx>
            <c:strRef>
              <c:f>[SurveyResults.xlsx]Sheet3!$C$1</c:f>
              <c:strCache>
                <c:ptCount val="1"/>
                <c:pt idx="0">
                  <c:v>B</c:v>
                </c:pt>
              </c:strCache>
            </c:strRef>
          </c:tx>
          <c:invertIfNegative val="0"/>
          <c:cat>
            <c:strRef>
              <c:f>[SurveyResults.xlsx]Sheet3!$A$2:$A$5</c:f>
              <c:strCache>
                <c:ptCount val="4"/>
                <c:pt idx="0">
                  <c:v>Q4</c:v>
                </c:pt>
                <c:pt idx="1">
                  <c:v>Q3</c:v>
                </c:pt>
                <c:pt idx="2">
                  <c:v>Q2</c:v>
                </c:pt>
                <c:pt idx="3">
                  <c:v>Q1</c:v>
                </c:pt>
              </c:strCache>
            </c:strRef>
          </c:cat>
          <c:val>
            <c:numRef>
              <c:f>[SurveyResults.xlsx]Sheet3!$C$2:$C$5</c:f>
              <c:numCache>
                <c:formatCode>General</c:formatCode>
                <c:ptCount val="4"/>
                <c:pt idx="0">
                  <c:v>2</c:v>
                </c:pt>
                <c:pt idx="1">
                  <c:v>6</c:v>
                </c:pt>
                <c:pt idx="2">
                  <c:v>2</c:v>
                </c:pt>
                <c:pt idx="3">
                  <c:v>10</c:v>
                </c:pt>
              </c:numCache>
            </c:numRef>
          </c:val>
        </c:ser>
        <c:ser>
          <c:idx val="2"/>
          <c:order val="2"/>
          <c:tx>
            <c:strRef>
              <c:f>[SurveyResults.xlsx]Sheet3!$D$1</c:f>
              <c:strCache>
                <c:ptCount val="1"/>
                <c:pt idx="0">
                  <c:v>C</c:v>
                </c:pt>
              </c:strCache>
            </c:strRef>
          </c:tx>
          <c:invertIfNegative val="0"/>
          <c:cat>
            <c:strRef>
              <c:f>[SurveyResults.xlsx]Sheet3!$A$2:$A$5</c:f>
              <c:strCache>
                <c:ptCount val="4"/>
                <c:pt idx="0">
                  <c:v>Q4</c:v>
                </c:pt>
                <c:pt idx="1">
                  <c:v>Q3</c:v>
                </c:pt>
                <c:pt idx="2">
                  <c:v>Q2</c:v>
                </c:pt>
                <c:pt idx="3">
                  <c:v>Q1</c:v>
                </c:pt>
              </c:strCache>
            </c:strRef>
          </c:cat>
          <c:val>
            <c:numRef>
              <c:f>[SurveyResults.xlsx]Sheet3!$D$2:$D$5</c:f>
              <c:numCache>
                <c:formatCode>General</c:formatCode>
                <c:ptCount val="4"/>
                <c:pt idx="0">
                  <c:v>0</c:v>
                </c:pt>
                <c:pt idx="1">
                  <c:v>3</c:v>
                </c:pt>
                <c:pt idx="2">
                  <c:v>5</c:v>
                </c:pt>
                <c:pt idx="3">
                  <c:v>0</c:v>
                </c:pt>
              </c:numCache>
            </c:numRef>
          </c:val>
        </c:ser>
        <c:ser>
          <c:idx val="3"/>
          <c:order val="3"/>
          <c:tx>
            <c:strRef>
              <c:f>[SurveyResults.xlsx]Sheet3!$E$1</c:f>
              <c:strCache>
                <c:ptCount val="1"/>
                <c:pt idx="0">
                  <c:v>D</c:v>
                </c:pt>
              </c:strCache>
            </c:strRef>
          </c:tx>
          <c:invertIfNegative val="0"/>
          <c:cat>
            <c:strRef>
              <c:f>[SurveyResults.xlsx]Sheet3!$A$2:$A$5</c:f>
              <c:strCache>
                <c:ptCount val="4"/>
                <c:pt idx="0">
                  <c:v>Q4</c:v>
                </c:pt>
                <c:pt idx="1">
                  <c:v>Q3</c:v>
                </c:pt>
                <c:pt idx="2">
                  <c:v>Q2</c:v>
                </c:pt>
                <c:pt idx="3">
                  <c:v>Q1</c:v>
                </c:pt>
              </c:strCache>
            </c:strRef>
          </c:cat>
          <c:val>
            <c:numRef>
              <c:f>[SurveyResults.xlsx]Sheet3!$E$2:$E$5</c:f>
              <c:numCache>
                <c:formatCode>General</c:formatCode>
                <c:ptCount val="4"/>
                <c:pt idx="0">
                  <c:v>0</c:v>
                </c:pt>
                <c:pt idx="1">
                  <c:v>0</c:v>
                </c:pt>
                <c:pt idx="2">
                  <c:v>0</c:v>
                </c:pt>
                <c:pt idx="3">
                  <c:v>0</c:v>
                </c:pt>
              </c:numCache>
            </c:numRef>
          </c:val>
        </c:ser>
        <c:dLbls>
          <c:showLegendKey val="0"/>
          <c:showVal val="0"/>
          <c:showCatName val="0"/>
          <c:showSerName val="0"/>
          <c:showPercent val="0"/>
          <c:showBubbleSize val="0"/>
        </c:dLbls>
        <c:gapWidth val="150"/>
        <c:overlap val="100"/>
        <c:axId val="41038336"/>
        <c:axId val="232684864"/>
      </c:barChart>
      <c:catAx>
        <c:axId val="41038336"/>
        <c:scaling>
          <c:orientation val="minMax"/>
        </c:scaling>
        <c:delete val="0"/>
        <c:axPos val="l"/>
        <c:majorTickMark val="out"/>
        <c:minorTickMark val="none"/>
        <c:tickLblPos val="nextTo"/>
        <c:crossAx val="232684864"/>
        <c:crosses val="autoZero"/>
        <c:auto val="1"/>
        <c:lblAlgn val="ctr"/>
        <c:lblOffset val="100"/>
        <c:noMultiLvlLbl val="0"/>
      </c:catAx>
      <c:valAx>
        <c:axId val="232684864"/>
        <c:scaling>
          <c:orientation val="minMax"/>
        </c:scaling>
        <c:delete val="0"/>
        <c:axPos val="b"/>
        <c:majorGridlines/>
        <c:numFmt formatCode="0%" sourceLinked="1"/>
        <c:majorTickMark val="out"/>
        <c:minorTickMark val="none"/>
        <c:tickLblPos val="nextTo"/>
        <c:crossAx val="4103833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[SurveyResults.xlsx]Sheet3!$B$7</c:f>
              <c:strCache>
                <c:ptCount val="1"/>
                <c:pt idx="0">
                  <c:v>A</c:v>
                </c:pt>
              </c:strCache>
            </c:strRef>
          </c:tx>
          <c:invertIfNegative val="0"/>
          <c:cat>
            <c:strRef>
              <c:f>[SurveyResults.xlsx]Sheet3!$A$8:$A$11</c:f>
              <c:strCache>
                <c:ptCount val="4"/>
                <c:pt idx="0">
                  <c:v>Q8</c:v>
                </c:pt>
                <c:pt idx="1">
                  <c:v>Q7</c:v>
                </c:pt>
                <c:pt idx="2">
                  <c:v>Q6</c:v>
                </c:pt>
                <c:pt idx="3">
                  <c:v>Q5</c:v>
                </c:pt>
              </c:strCache>
            </c:strRef>
          </c:cat>
          <c:val>
            <c:numRef>
              <c:f>[SurveyResults.xlsx]Sheet3!$B$8:$B$11</c:f>
              <c:numCache>
                <c:formatCode>General</c:formatCode>
                <c:ptCount val="4"/>
                <c:pt idx="0">
                  <c:v>7</c:v>
                </c:pt>
                <c:pt idx="1">
                  <c:v>0</c:v>
                </c:pt>
                <c:pt idx="2">
                  <c:v>2</c:v>
                </c:pt>
                <c:pt idx="3">
                  <c:v>5</c:v>
                </c:pt>
              </c:numCache>
            </c:numRef>
          </c:val>
        </c:ser>
        <c:ser>
          <c:idx val="1"/>
          <c:order val="1"/>
          <c:tx>
            <c:strRef>
              <c:f>[SurveyResults.xlsx]Sheet3!$C$7</c:f>
              <c:strCache>
                <c:ptCount val="1"/>
                <c:pt idx="0">
                  <c:v>B</c:v>
                </c:pt>
              </c:strCache>
            </c:strRef>
          </c:tx>
          <c:invertIfNegative val="0"/>
          <c:cat>
            <c:strRef>
              <c:f>[SurveyResults.xlsx]Sheet3!$A$8:$A$11</c:f>
              <c:strCache>
                <c:ptCount val="4"/>
                <c:pt idx="0">
                  <c:v>Q8</c:v>
                </c:pt>
                <c:pt idx="1">
                  <c:v>Q7</c:v>
                </c:pt>
                <c:pt idx="2">
                  <c:v>Q6</c:v>
                </c:pt>
                <c:pt idx="3">
                  <c:v>Q5</c:v>
                </c:pt>
              </c:strCache>
            </c:strRef>
          </c:cat>
          <c:val>
            <c:numRef>
              <c:f>[SurveyResults.xlsx]Sheet3!$C$8:$C$11</c:f>
              <c:numCache>
                <c:formatCode>General</c:formatCode>
                <c:ptCount val="4"/>
                <c:pt idx="0">
                  <c:v>3</c:v>
                </c:pt>
                <c:pt idx="1">
                  <c:v>3</c:v>
                </c:pt>
                <c:pt idx="2">
                  <c:v>1</c:v>
                </c:pt>
                <c:pt idx="3">
                  <c:v>7</c:v>
                </c:pt>
              </c:numCache>
            </c:numRef>
          </c:val>
        </c:ser>
        <c:ser>
          <c:idx val="2"/>
          <c:order val="2"/>
          <c:tx>
            <c:strRef>
              <c:f>[SurveyResults.xlsx]Sheet3!$D$7</c:f>
              <c:strCache>
                <c:ptCount val="1"/>
                <c:pt idx="0">
                  <c:v>C</c:v>
                </c:pt>
              </c:strCache>
            </c:strRef>
          </c:tx>
          <c:invertIfNegative val="0"/>
          <c:cat>
            <c:strRef>
              <c:f>[SurveyResults.xlsx]Sheet3!$A$8:$A$11</c:f>
              <c:strCache>
                <c:ptCount val="4"/>
                <c:pt idx="0">
                  <c:v>Q8</c:v>
                </c:pt>
                <c:pt idx="1">
                  <c:v>Q7</c:v>
                </c:pt>
                <c:pt idx="2">
                  <c:v>Q6</c:v>
                </c:pt>
                <c:pt idx="3">
                  <c:v>Q5</c:v>
                </c:pt>
              </c:strCache>
            </c:strRef>
          </c:cat>
          <c:val>
            <c:numRef>
              <c:f>[SurveyResults.xlsx]Sheet3!$D$8:$D$11</c:f>
              <c:numCache>
                <c:formatCode>General</c:formatCode>
                <c:ptCount val="4"/>
                <c:pt idx="0">
                  <c:v>4</c:v>
                </c:pt>
                <c:pt idx="1">
                  <c:v>9</c:v>
                </c:pt>
                <c:pt idx="2">
                  <c:v>9</c:v>
                </c:pt>
                <c:pt idx="3">
                  <c:v>0</c:v>
                </c:pt>
              </c:numCache>
            </c:numRef>
          </c:val>
        </c:ser>
        <c:dLbls>
          <c:showLegendKey val="0"/>
          <c:showVal val="0"/>
          <c:showCatName val="0"/>
          <c:showSerName val="0"/>
          <c:showPercent val="0"/>
          <c:showBubbleSize val="0"/>
        </c:dLbls>
        <c:gapWidth val="150"/>
        <c:overlap val="100"/>
        <c:axId val="86288896"/>
        <c:axId val="276065088"/>
      </c:barChart>
      <c:catAx>
        <c:axId val="86288896"/>
        <c:scaling>
          <c:orientation val="minMax"/>
        </c:scaling>
        <c:delete val="0"/>
        <c:axPos val="l"/>
        <c:majorTickMark val="out"/>
        <c:minorTickMark val="none"/>
        <c:tickLblPos val="nextTo"/>
        <c:crossAx val="276065088"/>
        <c:crosses val="autoZero"/>
        <c:auto val="1"/>
        <c:lblAlgn val="ctr"/>
        <c:lblOffset val="100"/>
        <c:noMultiLvlLbl val="0"/>
      </c:catAx>
      <c:valAx>
        <c:axId val="276065088"/>
        <c:scaling>
          <c:orientation val="minMax"/>
        </c:scaling>
        <c:delete val="0"/>
        <c:axPos val="b"/>
        <c:majorGridlines/>
        <c:numFmt formatCode="0%" sourceLinked="1"/>
        <c:majorTickMark val="out"/>
        <c:minorTickMark val="none"/>
        <c:tickLblPos val="nextTo"/>
        <c:crossAx val="8628889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[SurveyResults.xlsx]Sheet3!$B$13</c:f>
              <c:strCache>
                <c:ptCount val="1"/>
                <c:pt idx="0">
                  <c:v>A</c:v>
                </c:pt>
              </c:strCache>
            </c:strRef>
          </c:tx>
          <c:invertIfNegative val="0"/>
          <c:cat>
            <c:strRef>
              <c:f>[SurveyResults.xlsx]Sheet3!$A$14:$A$17</c:f>
              <c:strCache>
                <c:ptCount val="4"/>
                <c:pt idx="0">
                  <c:v>Q12</c:v>
                </c:pt>
                <c:pt idx="1">
                  <c:v>Q11</c:v>
                </c:pt>
                <c:pt idx="2">
                  <c:v>Q10</c:v>
                </c:pt>
                <c:pt idx="3">
                  <c:v>Q09</c:v>
                </c:pt>
              </c:strCache>
            </c:strRef>
          </c:cat>
          <c:val>
            <c:numRef>
              <c:f>[SurveyResults.xlsx]Sheet3!$B$14:$B$17</c:f>
              <c:numCache>
                <c:formatCode>General</c:formatCode>
                <c:ptCount val="4"/>
                <c:pt idx="0">
                  <c:v>0</c:v>
                </c:pt>
                <c:pt idx="1">
                  <c:v>0</c:v>
                </c:pt>
                <c:pt idx="2">
                  <c:v>4</c:v>
                </c:pt>
                <c:pt idx="3">
                  <c:v>5</c:v>
                </c:pt>
              </c:numCache>
            </c:numRef>
          </c:val>
        </c:ser>
        <c:ser>
          <c:idx val="1"/>
          <c:order val="1"/>
          <c:tx>
            <c:strRef>
              <c:f>[SurveyResults.xlsx]Sheet3!$C$13</c:f>
              <c:strCache>
                <c:ptCount val="1"/>
                <c:pt idx="0">
                  <c:v>B</c:v>
                </c:pt>
              </c:strCache>
            </c:strRef>
          </c:tx>
          <c:invertIfNegative val="0"/>
          <c:cat>
            <c:strRef>
              <c:f>[SurveyResults.xlsx]Sheet3!$A$14:$A$17</c:f>
              <c:strCache>
                <c:ptCount val="4"/>
                <c:pt idx="0">
                  <c:v>Q12</c:v>
                </c:pt>
                <c:pt idx="1">
                  <c:v>Q11</c:v>
                </c:pt>
                <c:pt idx="2">
                  <c:v>Q10</c:v>
                </c:pt>
                <c:pt idx="3">
                  <c:v>Q09</c:v>
                </c:pt>
              </c:strCache>
            </c:strRef>
          </c:cat>
          <c:val>
            <c:numRef>
              <c:f>[SurveyResults.xlsx]Sheet3!$C$14:$C$17</c:f>
              <c:numCache>
                <c:formatCode>General</c:formatCode>
                <c:ptCount val="4"/>
                <c:pt idx="0">
                  <c:v>11</c:v>
                </c:pt>
                <c:pt idx="1">
                  <c:v>7</c:v>
                </c:pt>
                <c:pt idx="2">
                  <c:v>7</c:v>
                </c:pt>
                <c:pt idx="3">
                  <c:v>7</c:v>
                </c:pt>
              </c:numCache>
            </c:numRef>
          </c:val>
        </c:ser>
        <c:ser>
          <c:idx val="2"/>
          <c:order val="2"/>
          <c:tx>
            <c:strRef>
              <c:f>[SurveyResults.xlsx]Sheet3!$D$13</c:f>
              <c:strCache>
                <c:ptCount val="1"/>
                <c:pt idx="0">
                  <c:v>C</c:v>
                </c:pt>
              </c:strCache>
            </c:strRef>
          </c:tx>
          <c:invertIfNegative val="0"/>
          <c:cat>
            <c:strRef>
              <c:f>[SurveyResults.xlsx]Sheet3!$A$14:$A$17</c:f>
              <c:strCache>
                <c:ptCount val="4"/>
                <c:pt idx="0">
                  <c:v>Q12</c:v>
                </c:pt>
                <c:pt idx="1">
                  <c:v>Q11</c:v>
                </c:pt>
                <c:pt idx="2">
                  <c:v>Q10</c:v>
                </c:pt>
                <c:pt idx="3">
                  <c:v>Q09</c:v>
                </c:pt>
              </c:strCache>
            </c:strRef>
          </c:cat>
          <c:val>
            <c:numRef>
              <c:f>[SurveyResults.xlsx]Sheet3!$D$14:$D$17</c:f>
              <c:numCache>
                <c:formatCode>General</c:formatCode>
                <c:ptCount val="4"/>
                <c:pt idx="0">
                  <c:v>1</c:v>
                </c:pt>
                <c:pt idx="1">
                  <c:v>5</c:v>
                </c:pt>
                <c:pt idx="2">
                  <c:v>0</c:v>
                </c:pt>
                <c:pt idx="3">
                  <c:v>0</c:v>
                </c:pt>
              </c:numCache>
            </c:numRef>
          </c:val>
        </c:ser>
        <c:ser>
          <c:idx val="3"/>
          <c:order val="3"/>
          <c:tx>
            <c:strRef>
              <c:f>[SurveyResults.xlsx]Sheet3!$E$13</c:f>
              <c:strCache>
                <c:ptCount val="1"/>
                <c:pt idx="0">
                  <c:v>D</c:v>
                </c:pt>
              </c:strCache>
            </c:strRef>
          </c:tx>
          <c:invertIfNegative val="0"/>
          <c:cat>
            <c:strRef>
              <c:f>[SurveyResults.xlsx]Sheet3!$A$14:$A$17</c:f>
              <c:strCache>
                <c:ptCount val="4"/>
                <c:pt idx="0">
                  <c:v>Q12</c:v>
                </c:pt>
                <c:pt idx="1">
                  <c:v>Q11</c:v>
                </c:pt>
                <c:pt idx="2">
                  <c:v>Q10</c:v>
                </c:pt>
                <c:pt idx="3">
                  <c:v>Q09</c:v>
                </c:pt>
              </c:strCache>
            </c:strRef>
          </c:cat>
          <c:val>
            <c:numRef>
              <c:f>[SurveyResults.xlsx]Sheet3!$E$14:$E$17</c:f>
              <c:numCache>
                <c:formatCode>General</c:formatCode>
                <c:ptCount val="4"/>
                <c:pt idx="0">
                  <c:v>0</c:v>
                </c:pt>
                <c:pt idx="1">
                  <c:v>0</c:v>
                </c:pt>
                <c:pt idx="2">
                  <c:v>1</c:v>
                </c:pt>
                <c:pt idx="3">
                  <c:v>0</c:v>
                </c:pt>
              </c:numCache>
            </c:numRef>
          </c:val>
        </c:ser>
        <c:dLbls>
          <c:showLegendKey val="0"/>
          <c:showVal val="0"/>
          <c:showCatName val="0"/>
          <c:showSerName val="0"/>
          <c:showPercent val="0"/>
          <c:showBubbleSize val="0"/>
        </c:dLbls>
        <c:gapWidth val="150"/>
        <c:overlap val="100"/>
        <c:axId val="230847488"/>
        <c:axId val="276067968"/>
      </c:barChart>
      <c:catAx>
        <c:axId val="230847488"/>
        <c:scaling>
          <c:orientation val="minMax"/>
        </c:scaling>
        <c:delete val="0"/>
        <c:axPos val="l"/>
        <c:majorTickMark val="out"/>
        <c:minorTickMark val="none"/>
        <c:tickLblPos val="nextTo"/>
        <c:crossAx val="276067968"/>
        <c:crosses val="autoZero"/>
        <c:auto val="1"/>
        <c:lblAlgn val="ctr"/>
        <c:lblOffset val="100"/>
        <c:noMultiLvlLbl val="0"/>
      </c:catAx>
      <c:valAx>
        <c:axId val="276067968"/>
        <c:scaling>
          <c:orientation val="minMax"/>
        </c:scaling>
        <c:delete val="0"/>
        <c:axPos val="b"/>
        <c:majorGridlines/>
        <c:numFmt formatCode="0%" sourceLinked="1"/>
        <c:majorTickMark val="out"/>
        <c:minorTickMark val="none"/>
        <c:tickLblPos val="nextTo"/>
        <c:crossAx val="230847488"/>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3165A1-4A40-4149-B461-E82A4178553B}" type="datetimeFigureOut">
              <a:rPr lang="en-IN" smtClean="0"/>
              <a:t>17-02-2015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9437D9-AB8A-45D6-A8E3-75F89FE42CE8}" type="slidenum">
              <a:rPr lang="en-IN" smtClean="0"/>
              <a:t>‹#›</a:t>
            </a:fld>
            <a:endParaRPr lang="en-IN"/>
          </a:p>
        </p:txBody>
      </p:sp>
    </p:spTree>
    <p:extLst>
      <p:ext uri="{BB962C8B-B14F-4D97-AF65-F5344CB8AC3E}">
        <p14:creationId xmlns:p14="http://schemas.microsoft.com/office/powerpoint/2010/main" val="2727458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http://www.istockphoto.com/photo/healthcare-and-medicine-22075110?st=3e3101d</a:t>
            </a:r>
          </a:p>
          <a:p>
            <a:r>
              <a:rPr lang="en-IN" smtClean="0"/>
              <a:t>http://www.istockphoto.com/photo/laboratory-42696182?st=3e3101d</a:t>
            </a:r>
          </a:p>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4</a:t>
            </a:fld>
            <a:endParaRPr lang="en-US" dirty="0"/>
          </a:p>
        </p:txBody>
      </p:sp>
    </p:spTree>
    <p:extLst>
      <p:ext uri="{BB962C8B-B14F-4D97-AF65-F5344CB8AC3E}">
        <p14:creationId xmlns:p14="http://schemas.microsoft.com/office/powerpoint/2010/main" val="1727958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5</a:t>
            </a:fld>
            <a:endParaRPr lang="en-US" dirty="0"/>
          </a:p>
        </p:txBody>
      </p:sp>
    </p:spTree>
    <p:extLst>
      <p:ext uri="{BB962C8B-B14F-4D97-AF65-F5344CB8AC3E}">
        <p14:creationId xmlns:p14="http://schemas.microsoft.com/office/powerpoint/2010/main" val="172795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6</a:t>
            </a:fld>
            <a:endParaRPr lang="en-US" dirty="0"/>
          </a:p>
        </p:txBody>
      </p:sp>
    </p:spTree>
    <p:extLst>
      <p:ext uri="{BB962C8B-B14F-4D97-AF65-F5344CB8AC3E}">
        <p14:creationId xmlns:p14="http://schemas.microsoft.com/office/powerpoint/2010/main" val="1727958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7</a:t>
            </a:fld>
            <a:endParaRPr lang="en-US" dirty="0"/>
          </a:p>
        </p:txBody>
      </p:sp>
    </p:spTree>
    <p:extLst>
      <p:ext uri="{BB962C8B-B14F-4D97-AF65-F5344CB8AC3E}">
        <p14:creationId xmlns:p14="http://schemas.microsoft.com/office/powerpoint/2010/main" val="1727958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8</a:t>
            </a:fld>
            <a:endParaRPr lang="en-US" dirty="0"/>
          </a:p>
        </p:txBody>
      </p:sp>
    </p:spTree>
    <p:extLst>
      <p:ext uri="{BB962C8B-B14F-4D97-AF65-F5344CB8AC3E}">
        <p14:creationId xmlns:p14="http://schemas.microsoft.com/office/powerpoint/2010/main" val="1727958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9</a:t>
            </a:fld>
            <a:endParaRPr lang="en-US" dirty="0"/>
          </a:p>
        </p:txBody>
      </p:sp>
    </p:spTree>
    <p:extLst>
      <p:ext uri="{BB962C8B-B14F-4D97-AF65-F5344CB8AC3E}">
        <p14:creationId xmlns:p14="http://schemas.microsoft.com/office/powerpoint/2010/main" val="1727958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5" descr="CT LOGO"/>
          <p:cNvPicPr>
            <a:picLocks noChangeAspect="1" noChangeArrowheads="1"/>
          </p:cNvPicPr>
          <p:nvPr/>
        </p:nvPicPr>
        <p:blipFill>
          <a:blip r:embed="rId2" cstate="print"/>
          <a:srcRect/>
          <a:stretch>
            <a:fillRect/>
          </a:stretch>
        </p:blipFill>
        <p:spPr bwMode="auto">
          <a:xfrm>
            <a:off x="2811440" y="1293402"/>
            <a:ext cx="3453774" cy="573360"/>
          </a:xfrm>
          <a:prstGeom prst="rect">
            <a:avLst/>
          </a:prstGeom>
          <a:noFill/>
          <a:ln w="9525">
            <a:noFill/>
            <a:miter lim="800000"/>
            <a:headEnd/>
            <a:tailEnd/>
          </a:ln>
        </p:spPr>
      </p:pic>
      <p:sp>
        <p:nvSpPr>
          <p:cNvPr id="5" name="Rectangle 12"/>
          <p:cNvSpPr>
            <a:spLocks noChangeArrowheads="1"/>
          </p:cNvSpPr>
          <p:nvPr/>
        </p:nvSpPr>
        <p:spPr bwMode="auto">
          <a:xfrm>
            <a:off x="387350" y="5834063"/>
            <a:ext cx="8272463" cy="400110"/>
          </a:xfrm>
          <a:prstGeom prst="rect">
            <a:avLst/>
          </a:prstGeom>
          <a:noFill/>
          <a:ln w="38100">
            <a:noFill/>
            <a:prstDash val="sysDot"/>
            <a:miter lim="800000"/>
            <a:headEnd/>
            <a:tailEnd/>
          </a:ln>
        </p:spPr>
        <p:txBody>
          <a:bodyPr wrap="square">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smtClean="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smtClean="0"/>
              <a:t>Date of Publishing</a:t>
            </a:r>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smtClean="0"/>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Table</a:t>
            </a:r>
            <a:endParaRPr lang="en-US" dirty="0"/>
          </a:p>
        </p:txBody>
      </p:sp>
      <p:sp>
        <p:nvSpPr>
          <p:cNvPr id="9"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1" name="Straight Connector 10"/>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8597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smtClean="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Slide</a:t>
            </a:r>
            <a:endParaRPr lang="en-US" dirty="0"/>
          </a:p>
        </p:txBody>
      </p:sp>
      <p:sp>
        <p:nvSpPr>
          <p:cNvPr id="12"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4" name="Straight Connector 13"/>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66305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658530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smtClean="0"/>
              <a:t>Topic 1</a:t>
            </a:r>
          </a:p>
          <a:p>
            <a:pPr lvl="1"/>
            <a:r>
              <a:rPr lang="en-US" dirty="0" smtClean="0"/>
              <a:t>Sub Topic 1</a:t>
            </a:r>
          </a:p>
          <a:p>
            <a:pPr lvl="1"/>
            <a:r>
              <a:rPr lang="en-US" dirty="0" smtClean="0"/>
              <a:t>Sub Topic 2</a:t>
            </a:r>
          </a:p>
          <a:p>
            <a:pPr lvl="0"/>
            <a:r>
              <a:rPr lang="en-US" dirty="0" smtClean="0"/>
              <a:t>Topic 2</a:t>
            </a:r>
          </a:p>
          <a:p>
            <a:pPr lvl="1"/>
            <a:r>
              <a:rPr lang="en-US" dirty="0" smtClean="0"/>
              <a:t>Sub Topic 1</a:t>
            </a:r>
          </a:p>
          <a:p>
            <a:pPr lvl="1"/>
            <a:r>
              <a:rPr lang="en-US" dirty="0" smtClean="0"/>
              <a:t>Sub Topic 2</a:t>
            </a:r>
          </a:p>
          <a:p>
            <a:pPr lvl="0"/>
            <a:r>
              <a:rPr lang="en-US" dirty="0" smtClean="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Contents</a:t>
            </a:r>
            <a:endParaRPr lang="en-US" dirty="0"/>
          </a:p>
        </p:txBody>
      </p:sp>
      <p:sp>
        <p:nvSpPr>
          <p:cNvPr id="8"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0" name="Straight Connector 9"/>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552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900000"/>
            <a:ext cx="86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Bulleted Text Slide Layout</a:t>
            </a:r>
            <a:endParaRPr lang="en-US" dirty="0"/>
          </a:p>
        </p:txBody>
      </p:sp>
      <p:sp>
        <p:nvSpPr>
          <p:cNvPr id="8"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0" name="Straight Connector 9"/>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9567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Slide</a:t>
            </a:r>
            <a:endParaRPr lang="en-US" dirty="0"/>
          </a:p>
        </p:txBody>
      </p:sp>
      <p:sp>
        <p:nvSpPr>
          <p:cNvPr id="3" name="Content Placeholder 2"/>
          <p:cNvSpPr>
            <a:spLocks noGrp="1"/>
          </p:cNvSpPr>
          <p:nvPr>
            <p:ph idx="1" hasCustomPrompt="1"/>
          </p:nvPr>
        </p:nvSpPr>
        <p:spPr>
          <a:xfrm>
            <a:off x="360000" y="900000"/>
            <a:ext cx="8640000" cy="5265056"/>
          </a:xfrm>
        </p:spPr>
        <p:txBody>
          <a:bodyPr/>
          <a:lstStyle>
            <a:lvl1pPr marL="0" indent="0">
              <a:buNone/>
              <a:defRPr sz="1800"/>
            </a:lvl1pPr>
            <a:lvl2pPr>
              <a:defRPr sz="1800"/>
            </a:lvl2pPr>
            <a:lvl3pPr>
              <a:defRPr sz="1600"/>
            </a:lvl3pPr>
            <a:lvl4pPr>
              <a:defRPr sz="1400"/>
            </a:lvl4pPr>
          </a:lstStyle>
          <a:p>
            <a:pPr lvl="0"/>
            <a:r>
              <a:rPr lang="en-US" dirty="0" smtClean="0"/>
              <a:t>Text</a:t>
            </a:r>
          </a:p>
        </p:txBody>
      </p:sp>
      <p:sp>
        <p:nvSpPr>
          <p:cNvPr id="7"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9" name="Straight Connector 8"/>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222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smtClean="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Demonstration</a:t>
            </a:r>
            <a:endParaRPr lang="en-US" dirty="0"/>
          </a:p>
        </p:txBody>
      </p:sp>
      <p:sp>
        <p:nvSpPr>
          <p:cNvPr id="10"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2" name="Straight Connector 11"/>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0897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smtClean="0"/>
              <a:t>Heading/Thank You</a:t>
            </a:r>
          </a:p>
        </p:txBody>
      </p:sp>
      <p:sp>
        <p:nvSpPr>
          <p:cNvPr id="7"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9" name="Straight Connector 8"/>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599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Code Snippet</a:t>
            </a:r>
            <a:endParaRPr lang="en-US" dirty="0"/>
          </a:p>
        </p:txBody>
      </p:sp>
      <p:sp>
        <p:nvSpPr>
          <p:cNvPr id="10"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2" name="Straight Connector 11"/>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1606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and Picture</a:t>
            </a:r>
            <a:endParaRPr lang="en-US" dirty="0"/>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Picture Placeholder 4"/>
          <p:cNvSpPr>
            <a:spLocks noGrp="1"/>
          </p:cNvSpPr>
          <p:nvPr>
            <p:ph type="pic" sz="quarter" idx="10"/>
          </p:nvPr>
        </p:nvSpPr>
        <p:spPr>
          <a:xfrm>
            <a:off x="477670" y="2565400"/>
            <a:ext cx="8475521" cy="3357563"/>
          </a:xfrm>
        </p:spPr>
        <p:txBody>
          <a:bodyPr/>
          <a:lstStyle/>
          <a:p>
            <a:r>
              <a:rPr lang="en-US" smtClean="0"/>
              <a:t>Click icon to add picture</a:t>
            </a:r>
            <a:endParaRPr lang="en-IN" dirty="0"/>
          </a:p>
        </p:txBody>
      </p:sp>
      <p:sp>
        <p:nvSpPr>
          <p:cNvPr id="9"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1" name="Straight Connector 10"/>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5712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smtClean="0"/>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and Picture</a:t>
            </a:r>
            <a:endParaRPr lang="en-US" dirty="0"/>
          </a:p>
        </p:txBody>
      </p:sp>
      <p:sp>
        <p:nvSpPr>
          <p:cNvPr id="10"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2" name="Straight Connector 11"/>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8291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Videos/BadCall-NoGreeting.wav" TargetMode="External"/><Relationship Id="rId2" Type="http://schemas.openxmlformats.org/officeDocument/2006/relationships/hyperlink" Target="../Videos/GoodCall-End.wav" TargetMode="Externa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hyperlink" Target="../Videos/BadCall-PhoneHang.wav" TargetMode="External"/><Relationship Id="rId4" Type="http://schemas.openxmlformats.org/officeDocument/2006/relationships/hyperlink" Target="../Videos/BadCall-NoBreakIce.wav"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az290931.vo.msecnd.net/www.reedexpo.com/RX/RX_ReedExpo/Images/2/625x220_Vision-and-values.jpgx$query$xvx$eq$x634068588260665821"/>
          <p:cNvPicPr>
            <a:picLocks noChangeAspect="1" noChangeArrowheads="1"/>
          </p:cNvPicPr>
          <p:nvPr/>
        </p:nvPicPr>
        <p:blipFill rotWithShape="1">
          <a:blip r:embed="rId3">
            <a:extLst>
              <a:ext uri="{28A0092B-C50C-407E-A947-70E740481C1C}">
                <a14:useLocalDpi xmlns:a14="http://schemas.microsoft.com/office/drawing/2010/main" val="0"/>
              </a:ext>
            </a:extLst>
          </a:blip>
          <a:srcRect l="555" r="5741"/>
          <a:stretch/>
        </p:blipFill>
        <p:spPr bwMode="auto">
          <a:xfrm>
            <a:off x="178674" y="1779588"/>
            <a:ext cx="8811713" cy="3310128"/>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24862" y="5239656"/>
            <a:ext cx="8001001" cy="596286"/>
          </a:xfrm>
        </p:spPr>
        <p:txBody>
          <a:bodyPr/>
          <a:lstStyle/>
          <a:p>
            <a:r>
              <a:rPr lang="en-US" dirty="0" smtClean="0"/>
              <a:t>February 2015</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dirty="0">
                <a:solidFill>
                  <a:prstClr val="black">
                    <a:lumMod val="75000"/>
                    <a:lumOff val="25000"/>
                  </a:prst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dirty="0">
              <a:solidFill>
                <a:prstClr val="black">
                  <a:lumMod val="75000"/>
                  <a:lumOff val="25000"/>
                </a:prstClr>
              </a:solidFill>
            </a:endParaRPr>
          </a:p>
        </p:txBody>
      </p:sp>
      <p:sp>
        <p:nvSpPr>
          <p:cNvPr id="12" name="Rectangle 11"/>
          <p:cNvSpPr/>
          <p:nvPr/>
        </p:nvSpPr>
        <p:spPr>
          <a:xfrm flipH="1">
            <a:off x="178674" y="3950208"/>
            <a:ext cx="4507992" cy="930211"/>
          </a:xfrm>
          <a:prstGeom prst="rect">
            <a:avLst/>
          </a:prstGeom>
          <a:solidFill>
            <a:schemeClr val="accent1">
              <a:lumMod val="7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dirty="0">
                <a:solidFill>
                  <a:prstClr val="white"/>
                </a:solidFill>
                <a:ea typeface="Segoe UI" pitchFamily="34" charset="0"/>
                <a:cs typeface="Segoe UI" pitchFamily="34" charset="0"/>
              </a:rPr>
              <a:t>Smart Speak</a:t>
            </a:r>
            <a:endParaRPr lang="en-IN" sz="3600" b="1" dirty="0" smtClean="0">
              <a:solidFill>
                <a:prstClr val="white"/>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155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554" y="1828804"/>
            <a:ext cx="2002353" cy="2400081"/>
          </a:xfrm>
          <a:prstGeom prst="rect">
            <a:avLst/>
          </a:prstGeom>
        </p:spPr>
      </p:pic>
      <p:sp>
        <p:nvSpPr>
          <p:cNvPr id="2" name="Title 1"/>
          <p:cNvSpPr>
            <a:spLocks noGrp="1"/>
          </p:cNvSpPr>
          <p:nvPr>
            <p:ph type="title"/>
          </p:nvPr>
        </p:nvSpPr>
        <p:spPr>
          <a:xfrm>
            <a:off x="276720" y="109728"/>
            <a:ext cx="8562480" cy="576000"/>
          </a:xfrm>
        </p:spPr>
        <p:txBody>
          <a:bodyPr/>
          <a:lstStyle/>
          <a:p>
            <a:r>
              <a:rPr lang="en-US" sz="2600" dirty="0" smtClean="0"/>
              <a:t>Survey Results </a:t>
            </a:r>
            <a:r>
              <a:rPr lang="en-US" sz="2600" dirty="0" smtClean="0"/>
              <a:t>(4/5)</a:t>
            </a:r>
            <a:endParaRPr lang="en-US" sz="2600" dirty="0"/>
          </a:p>
        </p:txBody>
      </p:sp>
      <p:sp>
        <p:nvSpPr>
          <p:cNvPr id="3" name="Text Placeholder 2"/>
          <p:cNvSpPr>
            <a:spLocks noGrp="1"/>
          </p:cNvSpPr>
          <p:nvPr>
            <p:ph type="body" sz="quarter" idx="10"/>
          </p:nvPr>
        </p:nvSpPr>
        <p:spPr>
          <a:xfrm>
            <a:off x="274320" y="914400"/>
            <a:ext cx="8558784" cy="5257800"/>
          </a:xfrm>
        </p:spPr>
        <p:txBody>
          <a:bodyPr>
            <a:noAutofit/>
          </a:bodyPr>
          <a:lstStyle/>
          <a:p>
            <a:pPr>
              <a:spcBef>
                <a:spcPts val="432"/>
              </a:spcBef>
              <a:spcAft>
                <a:spcPts val="0"/>
              </a:spcAft>
              <a:buFont typeface="Wingdings" panose="05000000000000000000" pitchFamily="2" charset="2"/>
              <a:buChar char="§"/>
            </a:pPr>
            <a:r>
              <a:rPr lang="en-US" sz="1800" b="1" dirty="0" smtClean="0"/>
              <a:t>Key inhibiting factors</a:t>
            </a:r>
            <a:endParaRPr lang="en-US" sz="1800" dirty="0" smtClean="0"/>
          </a:p>
          <a:p>
            <a:pPr marL="690563">
              <a:spcBef>
                <a:spcPts val="432"/>
              </a:spcBef>
              <a:spcAft>
                <a:spcPts val="0"/>
              </a:spcAft>
            </a:pPr>
            <a:r>
              <a:rPr lang="en-US" sz="1800" dirty="0" smtClean="0"/>
              <a:t>Inadequate preparedness – organizing thoughts prior to call, call </a:t>
            </a:r>
            <a:r>
              <a:rPr lang="en-US" sz="1800" dirty="0"/>
              <a:t>Setup, </a:t>
            </a:r>
            <a:r>
              <a:rPr lang="en-US" sz="1800" dirty="0" smtClean="0"/>
              <a:t>room booking, </a:t>
            </a:r>
            <a:r>
              <a:rPr lang="en-US" sz="1800" dirty="0"/>
              <a:t>etc.</a:t>
            </a:r>
          </a:p>
          <a:p>
            <a:pPr marL="690563">
              <a:spcBef>
                <a:spcPts val="432"/>
              </a:spcBef>
              <a:spcAft>
                <a:spcPts val="0"/>
              </a:spcAft>
            </a:pPr>
            <a:r>
              <a:rPr lang="en-US" sz="1800" dirty="0"/>
              <a:t>Mode of internal team communication is not strictly </a:t>
            </a:r>
            <a:r>
              <a:rPr lang="en-US" sz="1800" dirty="0" smtClean="0"/>
              <a:t>English</a:t>
            </a:r>
            <a:endParaRPr lang="en-US" sz="1800" dirty="0"/>
          </a:p>
          <a:p>
            <a:pPr marL="690563">
              <a:spcBef>
                <a:spcPts val="432"/>
              </a:spcBef>
              <a:spcAft>
                <a:spcPts val="0"/>
              </a:spcAft>
            </a:pPr>
            <a:r>
              <a:rPr lang="en-US" sz="1800" dirty="0"/>
              <a:t>Fear of the lead or </a:t>
            </a:r>
            <a:r>
              <a:rPr lang="en-US" sz="1800" dirty="0" smtClean="0"/>
              <a:t>senior </a:t>
            </a:r>
            <a:r>
              <a:rPr lang="en-US" sz="1800" dirty="0"/>
              <a:t>team members</a:t>
            </a:r>
          </a:p>
          <a:p>
            <a:pPr marL="690563">
              <a:spcBef>
                <a:spcPts val="432"/>
              </a:spcBef>
              <a:spcAft>
                <a:spcPts val="0"/>
              </a:spcAft>
            </a:pPr>
            <a:r>
              <a:rPr lang="en-US" sz="1800" dirty="0"/>
              <a:t>Lack of confidence</a:t>
            </a:r>
          </a:p>
          <a:p>
            <a:pPr marL="690563">
              <a:spcBef>
                <a:spcPts val="432"/>
              </a:spcBef>
              <a:spcAft>
                <a:spcPts val="0"/>
              </a:spcAft>
            </a:pPr>
            <a:r>
              <a:rPr lang="en-US" sz="1800" dirty="0"/>
              <a:t>Difference in technical understanding</a:t>
            </a:r>
          </a:p>
          <a:p>
            <a:pPr marL="690563">
              <a:spcBef>
                <a:spcPts val="432"/>
              </a:spcBef>
              <a:spcAft>
                <a:spcPts val="0"/>
              </a:spcAft>
            </a:pPr>
            <a:r>
              <a:rPr lang="en-US" sz="1800" dirty="0"/>
              <a:t>Lack of ownership</a:t>
            </a:r>
          </a:p>
          <a:p>
            <a:pPr marL="690563">
              <a:spcBef>
                <a:spcPts val="432"/>
              </a:spcBef>
              <a:spcAft>
                <a:spcPts val="0"/>
              </a:spcAft>
            </a:pPr>
            <a:r>
              <a:rPr lang="en-US" sz="1800" dirty="0"/>
              <a:t>Understanding accent</a:t>
            </a:r>
          </a:p>
          <a:p>
            <a:pPr marL="690563">
              <a:spcBef>
                <a:spcPts val="432"/>
              </a:spcBef>
              <a:spcAft>
                <a:spcPts val="0"/>
              </a:spcAft>
            </a:pPr>
            <a:r>
              <a:rPr lang="en-US" sz="1800" dirty="0"/>
              <a:t>General </a:t>
            </a:r>
            <a:r>
              <a:rPr lang="en-US" sz="1800" dirty="0" smtClean="0"/>
              <a:t>Mindset - </a:t>
            </a:r>
            <a:r>
              <a:rPr lang="en-US" sz="1800" dirty="0"/>
              <a:t>unnecessary meetings.. finish </a:t>
            </a:r>
            <a:r>
              <a:rPr lang="en-US" sz="1800" dirty="0" smtClean="0"/>
              <a:t>fast</a:t>
            </a:r>
            <a:br>
              <a:rPr lang="en-US" sz="1800" dirty="0" smtClean="0"/>
            </a:br>
            <a:endParaRPr lang="en-US" sz="1800" b="1" dirty="0" smtClean="0"/>
          </a:p>
          <a:p>
            <a:pPr>
              <a:spcBef>
                <a:spcPts val="432"/>
              </a:spcBef>
              <a:spcAft>
                <a:spcPts val="0"/>
              </a:spcAft>
              <a:buFont typeface="Wingdings" panose="05000000000000000000" pitchFamily="2" charset="2"/>
              <a:buChar char="§"/>
            </a:pPr>
            <a:r>
              <a:rPr lang="en-US" sz="1800" b="1" dirty="0" smtClean="0"/>
              <a:t>Some Comments &amp; Suggestions</a:t>
            </a:r>
          </a:p>
          <a:p>
            <a:pPr marL="690563">
              <a:spcBef>
                <a:spcPts val="432"/>
              </a:spcBef>
              <a:spcAft>
                <a:spcPts val="0"/>
              </a:spcAft>
              <a:buFont typeface="Arial" pitchFamily="34" charset="0"/>
              <a:buChar char="•"/>
            </a:pPr>
            <a:r>
              <a:rPr lang="en-US" sz="1800" dirty="0"/>
              <a:t>All members should get chance to interact with client at least weekly</a:t>
            </a:r>
          </a:p>
          <a:p>
            <a:pPr marL="690563">
              <a:spcBef>
                <a:spcPts val="432"/>
              </a:spcBef>
              <a:spcAft>
                <a:spcPts val="0"/>
              </a:spcAft>
              <a:buFont typeface="Arial" pitchFamily="34" charset="0"/>
              <a:buChar char="•"/>
            </a:pPr>
            <a:r>
              <a:rPr lang="en-US" sz="1800" dirty="0" smtClean="0"/>
              <a:t>Should </a:t>
            </a:r>
            <a:r>
              <a:rPr lang="en-US" sz="1800" dirty="0"/>
              <a:t>have good Client sharing software for demos, calls, presentations</a:t>
            </a:r>
          </a:p>
          <a:p>
            <a:pPr marL="690563">
              <a:spcBef>
                <a:spcPts val="432"/>
              </a:spcBef>
              <a:spcAft>
                <a:spcPts val="0"/>
              </a:spcAft>
              <a:buFont typeface="Arial" pitchFamily="34" charset="0"/>
              <a:buChar char="•"/>
            </a:pPr>
            <a:r>
              <a:rPr lang="en-US" sz="1800" dirty="0"/>
              <a:t>Guidelines for screen sharing with client</a:t>
            </a:r>
          </a:p>
          <a:p>
            <a:pPr marL="690563">
              <a:spcBef>
                <a:spcPts val="432"/>
              </a:spcBef>
              <a:spcAft>
                <a:spcPts val="0"/>
              </a:spcAft>
              <a:buFont typeface="Arial" pitchFamily="34" charset="0"/>
              <a:buChar char="•"/>
            </a:pPr>
            <a:r>
              <a:rPr lang="en-US" sz="1800" dirty="0" smtClean="0"/>
              <a:t>Communication </a:t>
            </a:r>
            <a:r>
              <a:rPr lang="en-US" sz="1800" dirty="0"/>
              <a:t>skills not the root issue, k</a:t>
            </a:r>
            <a:r>
              <a:rPr lang="en-US" sz="1800" dirty="0" smtClean="0"/>
              <a:t>nowledge, content </a:t>
            </a:r>
            <a:r>
              <a:rPr lang="en-US" sz="1800" dirty="0"/>
              <a:t>and fearlessness </a:t>
            </a:r>
            <a:r>
              <a:rPr lang="en-US" sz="1800" dirty="0" smtClean="0"/>
              <a:t>is key </a:t>
            </a:r>
            <a:r>
              <a:rPr lang="en-US" sz="1800" dirty="0"/>
              <a:t>to better </a:t>
            </a:r>
            <a:r>
              <a:rPr lang="en-US" sz="1800" dirty="0" smtClean="0"/>
              <a:t>communication</a:t>
            </a:r>
          </a:p>
        </p:txBody>
      </p:sp>
    </p:spTree>
    <p:extLst>
      <p:ext uri="{BB962C8B-B14F-4D97-AF65-F5344CB8AC3E}">
        <p14:creationId xmlns:p14="http://schemas.microsoft.com/office/powerpoint/2010/main" val="3356464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smtClean="0"/>
              <a:t>Survey Results </a:t>
            </a:r>
            <a:r>
              <a:rPr lang="en-US" sz="2600" dirty="0" smtClean="0"/>
              <a:t>(5/5)</a:t>
            </a:r>
            <a:endParaRPr lang="en-US" sz="2600" dirty="0"/>
          </a:p>
        </p:txBody>
      </p:sp>
      <p:sp>
        <p:nvSpPr>
          <p:cNvPr id="3" name="Text Placeholder 2"/>
          <p:cNvSpPr>
            <a:spLocks noGrp="1"/>
          </p:cNvSpPr>
          <p:nvPr>
            <p:ph type="body" sz="quarter" idx="10"/>
          </p:nvPr>
        </p:nvSpPr>
        <p:spPr>
          <a:xfrm>
            <a:off x="274320" y="914400"/>
            <a:ext cx="8558784" cy="5257800"/>
          </a:xfrm>
        </p:spPr>
        <p:txBody>
          <a:bodyPr>
            <a:noAutofit/>
          </a:bodyPr>
          <a:lstStyle/>
          <a:p>
            <a:pPr>
              <a:spcBef>
                <a:spcPts val="300"/>
              </a:spcBef>
              <a:spcAft>
                <a:spcPts val="300"/>
              </a:spcAft>
              <a:buFont typeface="Wingdings" panose="05000000000000000000" pitchFamily="2" charset="2"/>
              <a:buChar char="§"/>
            </a:pPr>
            <a:r>
              <a:rPr lang="en-US" sz="1800" b="1" dirty="0" smtClean="0"/>
              <a:t>Good </a:t>
            </a:r>
            <a:r>
              <a:rPr lang="en-US" sz="1800" b="1" dirty="0"/>
              <a:t>Practices:</a:t>
            </a:r>
          </a:p>
          <a:p>
            <a:pPr marL="690563">
              <a:spcBef>
                <a:spcPts val="600"/>
              </a:spcBef>
              <a:spcAft>
                <a:spcPts val="600"/>
              </a:spcAft>
              <a:buClr>
                <a:srgbClr val="00B050"/>
              </a:buClr>
              <a:buSzPct val="150000"/>
              <a:buFont typeface="Wingdings" pitchFamily="2" charset="2"/>
              <a:buChar char="ü"/>
            </a:pPr>
            <a:r>
              <a:rPr lang="en-US" sz="1800" dirty="0"/>
              <a:t>Everyone giving own status helps people overcome inhibitions</a:t>
            </a:r>
          </a:p>
          <a:p>
            <a:pPr marL="690563">
              <a:spcBef>
                <a:spcPts val="600"/>
              </a:spcBef>
              <a:spcAft>
                <a:spcPts val="600"/>
              </a:spcAft>
              <a:buClr>
                <a:srgbClr val="00B050"/>
              </a:buClr>
              <a:buSzPct val="150000"/>
              <a:buFont typeface="Wingdings" pitchFamily="2" charset="2"/>
              <a:buChar char="ü"/>
            </a:pPr>
            <a:r>
              <a:rPr lang="en-US" sz="1800" dirty="0"/>
              <a:t>Back up plan for scenarios such as someone dropping off leads to avoidance of unprecedented situations</a:t>
            </a:r>
          </a:p>
          <a:p>
            <a:pPr marL="690563">
              <a:spcBef>
                <a:spcPts val="600"/>
              </a:spcBef>
              <a:spcAft>
                <a:spcPts val="600"/>
              </a:spcAft>
              <a:buClr>
                <a:srgbClr val="00B050"/>
              </a:buClr>
              <a:buSzPct val="150000"/>
              <a:buFont typeface="Wingdings" pitchFamily="2" charset="2"/>
              <a:buChar char="ü"/>
            </a:pPr>
            <a:r>
              <a:rPr lang="en-US" sz="1800" dirty="0"/>
              <a:t>Informing team if taking call from home helps in better co-ordination</a:t>
            </a:r>
          </a:p>
          <a:p>
            <a:pPr marL="690563">
              <a:spcBef>
                <a:spcPts val="600"/>
              </a:spcBef>
              <a:spcAft>
                <a:spcPts val="600"/>
              </a:spcAft>
              <a:buClr>
                <a:srgbClr val="00B050"/>
              </a:buClr>
              <a:buSzPct val="150000"/>
              <a:buFont typeface="Wingdings" pitchFamily="2" charset="2"/>
              <a:buChar char="ü"/>
            </a:pPr>
            <a:r>
              <a:rPr lang="en-US" sz="1800" dirty="0"/>
              <a:t>Setting agenda before each call leads to focused discussion</a:t>
            </a:r>
          </a:p>
          <a:p>
            <a:pPr marL="690563">
              <a:spcBef>
                <a:spcPts val="600"/>
              </a:spcBef>
              <a:spcAft>
                <a:spcPts val="600"/>
              </a:spcAft>
              <a:buClr>
                <a:srgbClr val="00B050"/>
              </a:buClr>
              <a:buSzPct val="150000"/>
              <a:buFont typeface="Wingdings" pitchFamily="2" charset="2"/>
              <a:buChar char="ü"/>
            </a:pPr>
            <a:r>
              <a:rPr lang="en-US" sz="1800" dirty="0"/>
              <a:t>Moderating a call in an appropriate manner is very important</a:t>
            </a:r>
          </a:p>
          <a:p>
            <a:pPr marL="690563">
              <a:spcBef>
                <a:spcPts val="600"/>
              </a:spcBef>
              <a:spcAft>
                <a:spcPts val="600"/>
              </a:spcAft>
              <a:buClr>
                <a:srgbClr val="00B050"/>
              </a:buClr>
              <a:buSzPct val="150000"/>
              <a:buFont typeface="Wingdings" pitchFamily="2" charset="2"/>
              <a:buChar char="ü"/>
            </a:pPr>
            <a:r>
              <a:rPr lang="en-US" sz="1800" dirty="0"/>
              <a:t>Practicing the screen sharing tool in advance helps team gain </a:t>
            </a:r>
            <a:r>
              <a:rPr lang="en-US" sz="1800" dirty="0" smtClean="0"/>
              <a:t>confidence</a:t>
            </a:r>
          </a:p>
          <a:p>
            <a:pPr>
              <a:spcBef>
                <a:spcPts val="600"/>
              </a:spcBef>
              <a:spcAft>
                <a:spcPts val="600"/>
              </a:spcAft>
              <a:buFont typeface="Wingdings" panose="05000000000000000000" pitchFamily="2" charset="2"/>
              <a:buChar char="§"/>
            </a:pPr>
            <a:r>
              <a:rPr lang="en-US" sz="1800" b="1" dirty="0" smtClean="0"/>
              <a:t>Bad </a:t>
            </a:r>
            <a:r>
              <a:rPr lang="en-US" sz="1800" b="1" dirty="0"/>
              <a:t>Practices:</a:t>
            </a:r>
          </a:p>
          <a:p>
            <a:pPr marL="690563">
              <a:spcBef>
                <a:spcPts val="600"/>
              </a:spcBef>
              <a:spcAft>
                <a:spcPts val="600"/>
              </a:spcAft>
              <a:buSzPct val="150000"/>
              <a:buBlip>
                <a:blip r:embed="rId2"/>
              </a:buBlip>
            </a:pPr>
            <a:r>
              <a:rPr lang="en-US" sz="1800" dirty="0"/>
              <a:t>Joining  call in the nick of time</a:t>
            </a:r>
          </a:p>
          <a:p>
            <a:pPr marL="690563">
              <a:spcBef>
                <a:spcPts val="600"/>
              </a:spcBef>
              <a:spcAft>
                <a:spcPts val="600"/>
              </a:spcAft>
              <a:buSzPct val="150000"/>
              <a:buBlip>
                <a:blip r:embed="rId2"/>
              </a:buBlip>
            </a:pPr>
            <a:r>
              <a:rPr lang="en-US" sz="1800" dirty="0"/>
              <a:t>Skype/</a:t>
            </a:r>
            <a:r>
              <a:rPr lang="en-US" sz="1800" dirty="0" err="1"/>
              <a:t>Gtalk</a:t>
            </a:r>
            <a:r>
              <a:rPr lang="en-US" sz="1800" dirty="0"/>
              <a:t>  not considered by many as reliable modes for having a conference call </a:t>
            </a:r>
            <a:endParaRPr lang="en-US" sz="1800" dirty="0" smtClean="0"/>
          </a:p>
        </p:txBody>
      </p:sp>
      <p:sp>
        <p:nvSpPr>
          <p:cNvPr id="4" name="TextBox 3"/>
          <p:cNvSpPr txBox="1"/>
          <p:nvPr/>
        </p:nvSpPr>
        <p:spPr>
          <a:xfrm>
            <a:off x="274320" y="5760720"/>
            <a:ext cx="8558784" cy="646331"/>
          </a:xfrm>
          <a:prstGeom prst="rect">
            <a:avLst/>
          </a:prstGeom>
          <a:solidFill>
            <a:schemeClr val="bg1">
              <a:lumMod val="85000"/>
            </a:schemeClr>
          </a:solidFill>
          <a:ln>
            <a:solidFill>
              <a:schemeClr val="bg1">
                <a:lumMod val="75000"/>
              </a:schemeClr>
            </a:solidFill>
          </a:ln>
        </p:spPr>
        <p:txBody>
          <a:bodyPr wrap="square" rtlCol="0">
            <a:spAutoFit/>
          </a:bodyPr>
          <a:lstStyle/>
          <a:p>
            <a:pPr algn="ctr"/>
            <a:r>
              <a:rPr lang="en-US" b="1" dirty="0">
                <a:solidFill>
                  <a:schemeClr val="tx1">
                    <a:lumMod val="75000"/>
                    <a:lumOff val="25000"/>
                  </a:schemeClr>
                </a:solidFill>
              </a:rPr>
              <a:t>For taking calls from home, good communicator like Microsoft communicator or Go To Meeting should be used as it is better than </a:t>
            </a:r>
            <a:r>
              <a:rPr lang="en-US" b="1" dirty="0" smtClean="0">
                <a:solidFill>
                  <a:schemeClr val="tx1">
                    <a:lumMod val="75000"/>
                    <a:lumOff val="25000"/>
                  </a:schemeClr>
                </a:solidFill>
              </a:rPr>
              <a:t>Skype/</a:t>
            </a:r>
            <a:r>
              <a:rPr lang="en-US" b="1" dirty="0" err="1" smtClean="0">
                <a:solidFill>
                  <a:schemeClr val="tx1">
                    <a:lumMod val="75000"/>
                    <a:lumOff val="25000"/>
                  </a:schemeClr>
                </a:solidFill>
              </a:rPr>
              <a:t>Gtalk</a:t>
            </a:r>
            <a:endParaRPr lang="en-US" b="1" dirty="0">
              <a:solidFill>
                <a:schemeClr val="tx1">
                  <a:lumMod val="75000"/>
                  <a:lumOff val="25000"/>
                </a:schemeClr>
              </a:solidFill>
            </a:endParaRPr>
          </a:p>
        </p:txBody>
      </p:sp>
    </p:spTree>
    <p:extLst>
      <p:ext uri="{BB962C8B-B14F-4D97-AF65-F5344CB8AC3E}">
        <p14:creationId xmlns:p14="http://schemas.microsoft.com/office/powerpoint/2010/main" val="652686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266" y="1470206"/>
            <a:ext cx="5043781" cy="536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spcAft>
                <a:spcPts val="600"/>
              </a:spcAft>
            </a:pPr>
            <a:endParaRPr lang="en-US" sz="2000"/>
          </a:p>
        </p:txBody>
      </p:sp>
      <p:sp>
        <p:nvSpPr>
          <p:cNvPr id="8" name="Text Placeholder 2"/>
          <p:cNvSpPr>
            <a:spLocks noGrp="1"/>
          </p:cNvSpPr>
          <p:nvPr>
            <p:ph idx="1"/>
          </p:nvPr>
        </p:nvSpPr>
        <p:spPr>
          <a:xfrm>
            <a:off x="274320" y="914400"/>
            <a:ext cx="8558784" cy="5486400"/>
          </a:xfrm>
        </p:spPr>
        <p:txBody>
          <a:bodyPr/>
          <a:lstStyle/>
          <a:p>
            <a:r>
              <a:rPr lang="en-US" b="0" dirty="0" smtClean="0"/>
              <a:t>Survey Results</a:t>
            </a:r>
            <a:endParaRPr lang="en-US" b="0" dirty="0"/>
          </a:p>
          <a:p>
            <a:r>
              <a:rPr lang="en-US" dirty="0" smtClean="0"/>
              <a:t>Client Call Examples</a:t>
            </a:r>
          </a:p>
          <a:p>
            <a:r>
              <a:rPr lang="en-US" b="0" dirty="0" smtClean="0"/>
              <a:t>Recipe for Effective Calls</a:t>
            </a:r>
          </a:p>
          <a:p>
            <a:r>
              <a:rPr lang="en-US" b="0" dirty="0" smtClean="0">
                <a:solidFill>
                  <a:prstClr val="black"/>
                </a:solidFill>
              </a:rPr>
              <a:t>Extempore</a:t>
            </a:r>
          </a:p>
          <a:p>
            <a:r>
              <a:rPr lang="en-US" b="0" dirty="0" smtClean="0"/>
              <a:t>Mock-a-call Debrief</a:t>
            </a:r>
          </a:p>
          <a:p>
            <a:r>
              <a:rPr lang="en-US" b="0" dirty="0" smtClean="0"/>
              <a:t>Next Steps</a:t>
            </a:r>
            <a:endParaRPr lang="en-US" b="0" dirty="0"/>
          </a:p>
        </p:txBody>
      </p:sp>
      <p:sp>
        <p:nvSpPr>
          <p:cNvPr id="4" name="Title 1"/>
          <p:cNvSpPr>
            <a:spLocks noGrp="1"/>
          </p:cNvSpPr>
          <p:nvPr>
            <p:ph type="title"/>
          </p:nvPr>
        </p:nvSpPr>
        <p:spPr>
          <a:xfrm>
            <a:off x="274320" y="109728"/>
            <a:ext cx="8558784" cy="576072"/>
          </a:xfrm>
        </p:spPr>
        <p:txBody>
          <a:bodyPr/>
          <a:lstStyle/>
          <a:p>
            <a:r>
              <a:rPr lang="en-US" dirty="0" smtClean="0">
                <a:effectLst/>
              </a:rPr>
              <a:t>Contents</a:t>
            </a:r>
            <a:endParaRPr lang="en-IN" dirty="0">
              <a:effectLst/>
            </a:endParaRPr>
          </a:p>
        </p:txBody>
      </p:sp>
    </p:spTree>
    <p:extLst>
      <p:ext uri="{BB962C8B-B14F-4D97-AF65-F5344CB8AC3E}">
        <p14:creationId xmlns:p14="http://schemas.microsoft.com/office/powerpoint/2010/main" val="3962715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smtClean="0"/>
              <a:t>Exemplify - Client call</a:t>
            </a:r>
            <a:endParaRPr lang="en-US" sz="2600" dirty="0"/>
          </a:p>
        </p:txBody>
      </p:sp>
      <p:sp>
        <p:nvSpPr>
          <p:cNvPr id="3" name="Text Placeholder 2"/>
          <p:cNvSpPr>
            <a:spLocks noGrp="1"/>
          </p:cNvSpPr>
          <p:nvPr>
            <p:ph type="body" sz="quarter" idx="10"/>
          </p:nvPr>
        </p:nvSpPr>
        <p:spPr>
          <a:xfrm>
            <a:off x="274320" y="914400"/>
            <a:ext cx="8558784" cy="5105400"/>
          </a:xfrm>
        </p:spPr>
        <p:txBody>
          <a:bodyPr/>
          <a:lstStyle/>
          <a:p>
            <a:pPr>
              <a:spcBef>
                <a:spcPts val="432"/>
              </a:spcBef>
              <a:spcAft>
                <a:spcPts val="0"/>
              </a:spcAft>
              <a:buFont typeface="Wingdings" panose="05000000000000000000" pitchFamily="2" charset="2"/>
              <a:buChar char="§"/>
            </a:pPr>
            <a:r>
              <a:rPr lang="en-US" sz="1800" dirty="0" smtClean="0"/>
              <a:t>Example of a good client call – </a:t>
            </a:r>
            <a:r>
              <a:rPr lang="en-US" sz="1800" dirty="0" smtClean="0">
                <a:hlinkClick r:id="rId2" action="ppaction://hlinkfile"/>
              </a:rPr>
              <a:t>Audio</a:t>
            </a:r>
            <a:endParaRPr lang="en-US" sz="1800" dirty="0" smtClean="0"/>
          </a:p>
          <a:p>
            <a:pPr>
              <a:spcBef>
                <a:spcPts val="432"/>
              </a:spcBef>
              <a:spcAft>
                <a:spcPts val="0"/>
              </a:spcAft>
              <a:buFont typeface="Wingdings" panose="05000000000000000000" pitchFamily="2" charset="2"/>
              <a:buChar char="§"/>
            </a:pPr>
            <a:r>
              <a:rPr lang="en-US" sz="1800" dirty="0" smtClean="0"/>
              <a:t>The above audio is a general example of a regular, good client call. You don’t have to do anything special here, just be alert, soft-spoken and courteous</a:t>
            </a:r>
          </a:p>
          <a:p>
            <a:pPr>
              <a:spcBef>
                <a:spcPts val="432"/>
              </a:spcBef>
              <a:spcAft>
                <a:spcPts val="0"/>
              </a:spcAft>
              <a:buFont typeface="Wingdings" panose="05000000000000000000" pitchFamily="2" charset="2"/>
              <a:buChar char="§"/>
            </a:pPr>
            <a:r>
              <a:rPr lang="en-US" sz="1800" dirty="0" smtClean="0"/>
              <a:t>Example of a bad client call – </a:t>
            </a:r>
            <a:r>
              <a:rPr lang="en-US" sz="1800" dirty="0" smtClean="0">
                <a:hlinkClick r:id="rId3" action="ppaction://hlinkfile"/>
              </a:rPr>
              <a:t>Audio1</a:t>
            </a:r>
            <a:r>
              <a:rPr lang="en-US" sz="1800" dirty="0" smtClean="0"/>
              <a:t> , </a:t>
            </a:r>
            <a:r>
              <a:rPr lang="en-US" sz="1800" dirty="0" smtClean="0">
                <a:hlinkClick r:id="rId4" action="ppaction://hlinkfile"/>
              </a:rPr>
              <a:t>Audio2</a:t>
            </a:r>
            <a:r>
              <a:rPr lang="en-US" sz="1800" dirty="0" smtClean="0"/>
              <a:t>, </a:t>
            </a:r>
            <a:r>
              <a:rPr lang="en-US" sz="1800" dirty="0">
                <a:hlinkClick r:id="rId5" action="ppaction://hlinkfile"/>
              </a:rPr>
              <a:t>Audio3</a:t>
            </a:r>
            <a:endParaRPr lang="en-US" sz="1800" dirty="0"/>
          </a:p>
          <a:p>
            <a:pPr>
              <a:spcBef>
                <a:spcPts val="432"/>
              </a:spcBef>
              <a:spcAft>
                <a:spcPts val="0"/>
              </a:spcAft>
              <a:buFont typeface="Wingdings" panose="05000000000000000000" pitchFamily="2" charset="2"/>
              <a:buChar char="§"/>
            </a:pPr>
            <a:r>
              <a:rPr lang="en-US" sz="1800" dirty="0" smtClean="0"/>
              <a:t>The above audio is an example of a not so good client call. You should be aware that greeting the client is necessary, you should speak when the client expects and avoid long pauses while talking etc.</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285" y="3420477"/>
            <a:ext cx="7753430" cy="2318783"/>
          </a:xfrm>
          <a:prstGeom prst="rect">
            <a:avLst/>
          </a:prstGeom>
        </p:spPr>
      </p:pic>
    </p:spTree>
    <p:extLst>
      <p:ext uri="{BB962C8B-B14F-4D97-AF65-F5344CB8AC3E}">
        <p14:creationId xmlns:p14="http://schemas.microsoft.com/office/powerpoint/2010/main" val="76502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266" y="1974718"/>
            <a:ext cx="5043781" cy="536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spcAft>
                <a:spcPts val="600"/>
              </a:spcAft>
            </a:pPr>
            <a:endParaRPr lang="en-US" sz="2000"/>
          </a:p>
        </p:txBody>
      </p:sp>
      <p:sp>
        <p:nvSpPr>
          <p:cNvPr id="8" name="Text Placeholder 2"/>
          <p:cNvSpPr>
            <a:spLocks noGrp="1"/>
          </p:cNvSpPr>
          <p:nvPr>
            <p:ph idx="1"/>
          </p:nvPr>
        </p:nvSpPr>
        <p:spPr>
          <a:xfrm>
            <a:off x="274320" y="914400"/>
            <a:ext cx="8558784" cy="5486400"/>
          </a:xfrm>
        </p:spPr>
        <p:txBody>
          <a:bodyPr/>
          <a:lstStyle/>
          <a:p>
            <a:r>
              <a:rPr lang="en-US" b="0" dirty="0" smtClean="0"/>
              <a:t>Survey Results</a:t>
            </a:r>
            <a:endParaRPr lang="en-US" b="0" dirty="0"/>
          </a:p>
          <a:p>
            <a:r>
              <a:rPr lang="en-US" b="0" dirty="0" smtClean="0"/>
              <a:t>Client Call Examples</a:t>
            </a:r>
          </a:p>
          <a:p>
            <a:r>
              <a:rPr lang="en-US" dirty="0" smtClean="0"/>
              <a:t>Recipe for Effective Calls</a:t>
            </a:r>
          </a:p>
          <a:p>
            <a:r>
              <a:rPr lang="en-US" b="0" dirty="0" smtClean="0">
                <a:solidFill>
                  <a:prstClr val="black"/>
                </a:solidFill>
              </a:rPr>
              <a:t>Extempore</a:t>
            </a:r>
          </a:p>
          <a:p>
            <a:r>
              <a:rPr lang="en-US" b="0" dirty="0" smtClean="0"/>
              <a:t>Mock-a-call Debrief</a:t>
            </a:r>
          </a:p>
          <a:p>
            <a:r>
              <a:rPr lang="en-US" b="0" dirty="0" smtClean="0"/>
              <a:t>Next Steps</a:t>
            </a:r>
            <a:endParaRPr lang="en-US" b="0" dirty="0"/>
          </a:p>
        </p:txBody>
      </p:sp>
      <p:sp>
        <p:nvSpPr>
          <p:cNvPr id="4" name="Title 1"/>
          <p:cNvSpPr>
            <a:spLocks noGrp="1"/>
          </p:cNvSpPr>
          <p:nvPr>
            <p:ph type="title"/>
          </p:nvPr>
        </p:nvSpPr>
        <p:spPr>
          <a:xfrm>
            <a:off x="274320" y="109728"/>
            <a:ext cx="8558784" cy="576072"/>
          </a:xfrm>
        </p:spPr>
        <p:txBody>
          <a:bodyPr/>
          <a:lstStyle/>
          <a:p>
            <a:r>
              <a:rPr lang="en-US" dirty="0" smtClean="0">
                <a:effectLst/>
              </a:rPr>
              <a:t>Contents</a:t>
            </a:r>
            <a:endParaRPr lang="en-IN" dirty="0">
              <a:effectLst/>
            </a:endParaRPr>
          </a:p>
        </p:txBody>
      </p:sp>
    </p:spTree>
    <p:extLst>
      <p:ext uri="{BB962C8B-B14F-4D97-AF65-F5344CB8AC3E}">
        <p14:creationId xmlns:p14="http://schemas.microsoft.com/office/powerpoint/2010/main" val="3962715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2498" y="1859528"/>
            <a:ext cx="3224283" cy="3224283"/>
          </a:xfrm>
          <a:prstGeom prst="rect">
            <a:avLst/>
          </a:prstGeom>
        </p:spPr>
      </p:pic>
      <p:sp>
        <p:nvSpPr>
          <p:cNvPr id="2" name="Content Placeholder 1"/>
          <p:cNvSpPr>
            <a:spLocks noGrp="1"/>
          </p:cNvSpPr>
          <p:nvPr>
            <p:ph idx="1"/>
          </p:nvPr>
        </p:nvSpPr>
        <p:spPr>
          <a:xfrm>
            <a:off x="274320" y="914400"/>
            <a:ext cx="8558784" cy="5265056"/>
          </a:xfrm>
        </p:spPr>
        <p:txBody>
          <a:bodyPr/>
          <a:lstStyle/>
          <a:p>
            <a:pPr>
              <a:buFont typeface="Wingdings" panose="05000000000000000000" pitchFamily="2" charset="2"/>
              <a:buChar char="§"/>
            </a:pPr>
            <a:r>
              <a:rPr lang="en-US" dirty="0" smtClean="0">
                <a:solidFill>
                  <a:schemeClr val="tx1">
                    <a:lumMod val="75000"/>
                    <a:lumOff val="25000"/>
                  </a:schemeClr>
                </a:solidFill>
              </a:rPr>
              <a:t>Key aspects of a call:</a:t>
            </a:r>
          </a:p>
          <a:p>
            <a:pPr marL="0" indent="0">
              <a:buNone/>
            </a:pPr>
            <a:endParaRPr lang="en-US" dirty="0" smtClean="0">
              <a:solidFill>
                <a:schemeClr val="tx1">
                  <a:lumMod val="75000"/>
                  <a:lumOff val="25000"/>
                </a:schemeClr>
              </a:solidFill>
            </a:endParaRPr>
          </a:p>
          <a:p>
            <a:pPr marL="693738" lvl="1" indent="-347663">
              <a:buFont typeface="Arial" panose="020B0604020202020204" pitchFamily="34" charset="0"/>
              <a:buChar char="•"/>
            </a:pPr>
            <a:r>
              <a:rPr lang="en-US" sz="1800" b="1" dirty="0" smtClean="0">
                <a:solidFill>
                  <a:schemeClr val="tx1">
                    <a:lumMod val="75000"/>
                    <a:lumOff val="25000"/>
                  </a:schemeClr>
                </a:solidFill>
              </a:rPr>
              <a:t>Two Types of participants</a:t>
            </a:r>
          </a:p>
          <a:p>
            <a:pPr lvl="2" indent="-449263"/>
            <a:r>
              <a:rPr lang="en-US" sz="1800" dirty="0" smtClean="0">
                <a:solidFill>
                  <a:schemeClr val="tx1">
                    <a:lumMod val="75000"/>
                    <a:lumOff val="25000"/>
                  </a:schemeClr>
                </a:solidFill>
              </a:rPr>
              <a:t>Project Lead/Coordinator</a:t>
            </a:r>
          </a:p>
          <a:p>
            <a:pPr lvl="2" indent="-449263"/>
            <a:r>
              <a:rPr lang="en-US" sz="1800" dirty="0">
                <a:solidFill>
                  <a:schemeClr val="tx1">
                    <a:lumMod val="75000"/>
                    <a:lumOff val="25000"/>
                  </a:schemeClr>
                </a:solidFill>
              </a:rPr>
              <a:t>Team </a:t>
            </a:r>
            <a:r>
              <a:rPr lang="en-US" sz="1800" dirty="0" smtClean="0">
                <a:solidFill>
                  <a:schemeClr val="tx1">
                    <a:lumMod val="75000"/>
                    <a:lumOff val="25000"/>
                  </a:schemeClr>
                </a:solidFill>
              </a:rPr>
              <a:t>members/ Attendees/Participants</a:t>
            </a:r>
            <a:endParaRPr lang="en-US" sz="1800" dirty="0">
              <a:solidFill>
                <a:schemeClr val="tx1">
                  <a:lumMod val="75000"/>
                  <a:lumOff val="25000"/>
                </a:schemeClr>
              </a:solidFill>
            </a:endParaRPr>
          </a:p>
          <a:p>
            <a:pPr lvl="2"/>
            <a:endParaRPr lang="en-US" sz="1800" dirty="0" smtClean="0">
              <a:solidFill>
                <a:schemeClr val="tx1">
                  <a:lumMod val="75000"/>
                  <a:lumOff val="25000"/>
                </a:schemeClr>
              </a:solidFill>
            </a:endParaRPr>
          </a:p>
          <a:p>
            <a:pPr marL="693738" lvl="1" indent="-347663">
              <a:buFont typeface="Arial" panose="020B0604020202020204" pitchFamily="34" charset="0"/>
              <a:buChar char="•"/>
            </a:pPr>
            <a:r>
              <a:rPr lang="en-US" sz="1800" dirty="0">
                <a:solidFill>
                  <a:schemeClr val="tx1">
                    <a:lumMod val="75000"/>
                    <a:lumOff val="25000"/>
                  </a:schemeClr>
                </a:solidFill>
              </a:rPr>
              <a:t> </a:t>
            </a:r>
            <a:r>
              <a:rPr lang="en-US" sz="1800" b="1" dirty="0">
                <a:solidFill>
                  <a:schemeClr val="tx1">
                    <a:lumMod val="75000"/>
                    <a:lumOff val="25000"/>
                  </a:schemeClr>
                </a:solidFill>
              </a:rPr>
              <a:t>Three phases</a:t>
            </a:r>
          </a:p>
          <a:p>
            <a:pPr lvl="2" indent="-449263"/>
            <a:r>
              <a:rPr lang="en-US" sz="1800" dirty="0">
                <a:solidFill>
                  <a:schemeClr val="tx1">
                    <a:lumMod val="75000"/>
                    <a:lumOff val="25000"/>
                  </a:schemeClr>
                </a:solidFill>
              </a:rPr>
              <a:t>Pre Call</a:t>
            </a:r>
          </a:p>
          <a:p>
            <a:pPr lvl="2" indent="-449263"/>
            <a:r>
              <a:rPr lang="en-US" sz="1800" dirty="0">
                <a:solidFill>
                  <a:schemeClr val="tx1">
                    <a:lumMod val="75000"/>
                    <a:lumOff val="25000"/>
                  </a:schemeClr>
                </a:solidFill>
              </a:rPr>
              <a:t>During Call</a:t>
            </a:r>
          </a:p>
          <a:p>
            <a:pPr lvl="2" indent="-449263"/>
            <a:r>
              <a:rPr lang="en-US" sz="1800" dirty="0">
                <a:solidFill>
                  <a:schemeClr val="tx1">
                    <a:lumMod val="75000"/>
                    <a:lumOff val="25000"/>
                  </a:schemeClr>
                </a:solidFill>
              </a:rPr>
              <a:t>Post </a:t>
            </a:r>
            <a:r>
              <a:rPr lang="en-US" sz="1800" dirty="0" smtClean="0">
                <a:solidFill>
                  <a:schemeClr val="tx1">
                    <a:lumMod val="75000"/>
                    <a:lumOff val="25000"/>
                  </a:schemeClr>
                </a:solidFill>
              </a:rPr>
              <a:t>Call</a:t>
            </a:r>
            <a:endParaRPr lang="en-US" sz="1800" dirty="0">
              <a:solidFill>
                <a:schemeClr val="tx1">
                  <a:lumMod val="75000"/>
                  <a:lumOff val="25000"/>
                </a:schemeClr>
              </a:solidFill>
            </a:endParaRPr>
          </a:p>
        </p:txBody>
      </p:sp>
      <p:sp>
        <p:nvSpPr>
          <p:cNvPr id="3" name="Title 2"/>
          <p:cNvSpPr>
            <a:spLocks noGrp="1"/>
          </p:cNvSpPr>
          <p:nvPr>
            <p:ph type="title"/>
          </p:nvPr>
        </p:nvSpPr>
        <p:spPr>
          <a:xfrm>
            <a:off x="274320" y="109728"/>
            <a:ext cx="8558784" cy="576072"/>
          </a:xfrm>
        </p:spPr>
        <p:txBody>
          <a:bodyPr/>
          <a:lstStyle/>
          <a:p>
            <a:r>
              <a:rPr lang="en-US" sz="2400" dirty="0" smtClean="0">
                <a:effectLst/>
              </a:rPr>
              <a:t>Recipe </a:t>
            </a:r>
            <a:r>
              <a:rPr lang="en-US" sz="2400" dirty="0">
                <a:effectLst/>
              </a:rPr>
              <a:t>for </a:t>
            </a:r>
            <a:r>
              <a:rPr lang="en-US" sz="2400" dirty="0" smtClean="0">
                <a:effectLst/>
              </a:rPr>
              <a:t>Effective Calls </a:t>
            </a:r>
            <a:r>
              <a:rPr lang="en-US" sz="2400" dirty="0">
                <a:effectLst/>
              </a:rPr>
              <a:t>(1/4)</a:t>
            </a:r>
            <a:endParaRPr lang="en-US" dirty="0"/>
          </a:p>
        </p:txBody>
      </p:sp>
    </p:spTree>
    <p:extLst>
      <p:ext uri="{BB962C8B-B14F-4D97-AF65-F5344CB8AC3E}">
        <p14:creationId xmlns:p14="http://schemas.microsoft.com/office/powerpoint/2010/main" val="2380330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30771076"/>
              </p:ext>
            </p:extLst>
          </p:nvPr>
        </p:nvGraphicFramePr>
        <p:xfrm>
          <a:off x="273302" y="914400"/>
          <a:ext cx="8555390" cy="4653280"/>
        </p:xfrm>
        <a:graphic>
          <a:graphicData uri="http://schemas.openxmlformats.org/drawingml/2006/table">
            <a:tbl>
              <a:tblPr firstRow="1" bandRow="1">
                <a:tableStyleId>{5C22544A-7EE6-4342-B048-85BDC9FD1C3A}</a:tableStyleId>
              </a:tblPr>
              <a:tblGrid>
                <a:gridCol w="4194640"/>
                <a:gridCol w="4360750"/>
              </a:tblGrid>
              <a:tr h="370840">
                <a:tc>
                  <a:txBody>
                    <a:bodyPr/>
                    <a:lstStyle/>
                    <a:p>
                      <a:pPr algn="ctr"/>
                      <a:r>
                        <a:rPr lang="en-US" sz="1800" dirty="0" smtClean="0"/>
                        <a:t>Project Lead/</a:t>
                      </a:r>
                      <a:r>
                        <a:rPr lang="en-US" sz="1800" baseline="0" dirty="0" smtClean="0"/>
                        <a:t>Coordinator</a:t>
                      </a:r>
                      <a:endParaRPr lang="en-US" sz="1800" dirty="0"/>
                    </a:p>
                  </a:txBody>
                  <a:tcPr/>
                </a:tc>
                <a:tc>
                  <a:txBody>
                    <a:bodyPr/>
                    <a:lstStyle/>
                    <a:p>
                      <a:pPr algn="ctr"/>
                      <a:r>
                        <a:rPr lang="en-US" sz="1800" dirty="0" smtClean="0"/>
                        <a:t>Team members/</a:t>
                      </a:r>
                      <a:r>
                        <a:rPr lang="en-US" sz="1800" baseline="0" dirty="0" smtClean="0"/>
                        <a:t> Attendees/participants</a:t>
                      </a:r>
                      <a:endParaRPr lang="en-US" sz="1800" dirty="0"/>
                    </a:p>
                  </a:txBody>
                  <a:tcPr/>
                </a:tc>
              </a:tr>
              <a:tr h="370840">
                <a:tc>
                  <a:txBody>
                    <a:bodyPr/>
                    <a:lstStyle/>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700" dirty="0" smtClean="0">
                          <a:solidFill>
                            <a:schemeClr val="tx1">
                              <a:lumMod val="75000"/>
                              <a:lumOff val="25000"/>
                            </a:schemeClr>
                          </a:solidFill>
                        </a:rPr>
                        <a:t>Assign</a:t>
                      </a:r>
                      <a:r>
                        <a:rPr lang="en-US" sz="1700" baseline="0" dirty="0" smtClean="0">
                          <a:solidFill>
                            <a:schemeClr val="tx1">
                              <a:lumMod val="75000"/>
                              <a:lumOff val="25000"/>
                            </a:schemeClr>
                          </a:solidFill>
                        </a:rPr>
                        <a:t> roles/content to team members for the call. E.g. Connecting call, taking notes/MOMs </a:t>
                      </a:r>
                    </a:p>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700" dirty="0" smtClean="0">
                          <a:solidFill>
                            <a:schemeClr val="tx1">
                              <a:lumMod val="75000"/>
                              <a:lumOff val="25000"/>
                            </a:schemeClr>
                          </a:solidFill>
                        </a:rPr>
                        <a:t>Perform a mock-up call in case of an important demo/POC</a:t>
                      </a:r>
                    </a:p>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700" dirty="0" smtClean="0">
                          <a:solidFill>
                            <a:schemeClr val="tx1">
                              <a:lumMod val="75000"/>
                              <a:lumOff val="25000"/>
                            </a:schemeClr>
                          </a:solidFill>
                        </a:rPr>
                        <a:t>Prepare team members</a:t>
                      </a:r>
                      <a:r>
                        <a:rPr lang="en-US" sz="1700" baseline="0" dirty="0" smtClean="0">
                          <a:solidFill>
                            <a:schemeClr val="tx1">
                              <a:lumMod val="75000"/>
                              <a:lumOff val="25000"/>
                            </a:schemeClr>
                          </a:solidFill>
                        </a:rPr>
                        <a:t> to ask questions during the call</a:t>
                      </a:r>
                    </a:p>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700" baseline="0" dirty="0" smtClean="0">
                          <a:solidFill>
                            <a:schemeClr val="tx1">
                              <a:lumMod val="75000"/>
                              <a:lumOff val="25000"/>
                            </a:schemeClr>
                          </a:solidFill>
                        </a:rPr>
                        <a:t>Ensure that team members have worked on any outstanding action items from previous call</a:t>
                      </a:r>
                    </a:p>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700" baseline="0" dirty="0" smtClean="0">
                          <a:solidFill>
                            <a:schemeClr val="tx1">
                              <a:lumMod val="75000"/>
                              <a:lumOff val="25000"/>
                            </a:schemeClr>
                          </a:solidFill>
                        </a:rPr>
                        <a:t>Share any mails (which have been sent only to the PL, and not the entire team) with the team members, based on the sensitivity of the content. Example High-level  plan of releases.</a:t>
                      </a:r>
                      <a:endParaRPr lang="en-US" sz="1700" dirty="0" smtClean="0">
                        <a:solidFill>
                          <a:schemeClr val="tx1">
                            <a:lumMod val="75000"/>
                            <a:lumOff val="25000"/>
                          </a:schemeClr>
                        </a:solidFill>
                      </a:endParaRPr>
                    </a:p>
                  </a:txBody>
                  <a:tcPr/>
                </a:tc>
                <a:tc>
                  <a:txBody>
                    <a:bodyPr/>
                    <a:lstStyle/>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700" baseline="0" dirty="0" smtClean="0">
                          <a:solidFill>
                            <a:schemeClr val="tx1">
                              <a:lumMod val="75000"/>
                              <a:lumOff val="25000"/>
                            </a:schemeClr>
                          </a:solidFill>
                        </a:rPr>
                        <a:t>Book a meeting room for the call and p</a:t>
                      </a:r>
                      <a:r>
                        <a:rPr lang="en-US" sz="1700" kern="1200" dirty="0" smtClean="0">
                          <a:solidFill>
                            <a:schemeClr val="tx1">
                              <a:lumMod val="75000"/>
                              <a:lumOff val="25000"/>
                            </a:schemeClr>
                          </a:solidFill>
                          <a:latin typeface="+mn-lt"/>
                          <a:ea typeface="+mn-ea"/>
                          <a:cs typeface="+mn-cs"/>
                        </a:rPr>
                        <a:t>repare content</a:t>
                      </a:r>
                      <a:r>
                        <a:rPr lang="en-US" sz="1700" kern="1200" baseline="0" dirty="0" smtClean="0">
                          <a:solidFill>
                            <a:schemeClr val="tx1">
                              <a:lumMod val="75000"/>
                              <a:lumOff val="25000"/>
                            </a:schemeClr>
                          </a:solidFill>
                          <a:latin typeface="+mn-lt"/>
                          <a:ea typeface="+mn-ea"/>
                          <a:cs typeface="+mn-cs"/>
                        </a:rPr>
                        <a:t> to be discussed</a:t>
                      </a:r>
                    </a:p>
                    <a:p>
                      <a:pPr marL="285750" indent="-285750">
                        <a:lnSpc>
                          <a:spcPct val="100000"/>
                        </a:lnSpc>
                        <a:spcBef>
                          <a:spcPts val="600"/>
                        </a:spcBef>
                        <a:spcAft>
                          <a:spcPts val="0"/>
                        </a:spcAft>
                        <a:buFont typeface="Wingdings" panose="05000000000000000000" pitchFamily="2" charset="2"/>
                        <a:buChar char="§"/>
                      </a:pPr>
                      <a:r>
                        <a:rPr lang="en-US" sz="1700" kern="1200" baseline="0" dirty="0" smtClean="0">
                          <a:solidFill>
                            <a:schemeClr val="tx1">
                              <a:lumMod val="75000"/>
                              <a:lumOff val="25000"/>
                            </a:schemeClr>
                          </a:solidFill>
                          <a:latin typeface="+mn-lt"/>
                          <a:ea typeface="+mn-ea"/>
                          <a:cs typeface="+mn-cs"/>
                        </a:rPr>
                        <a:t>Ensure to have a copy of the document that is going to be discussed</a:t>
                      </a:r>
                    </a:p>
                    <a:p>
                      <a:pPr marL="285750" indent="-285750">
                        <a:lnSpc>
                          <a:spcPct val="100000"/>
                        </a:lnSpc>
                        <a:spcBef>
                          <a:spcPts val="600"/>
                        </a:spcBef>
                        <a:spcAft>
                          <a:spcPts val="0"/>
                        </a:spcAft>
                        <a:buFont typeface="Wingdings" panose="05000000000000000000" pitchFamily="2" charset="2"/>
                        <a:buChar char="§"/>
                      </a:pPr>
                      <a:r>
                        <a:rPr lang="en-US" sz="1700" baseline="0" dirty="0" smtClean="0">
                          <a:solidFill>
                            <a:schemeClr val="tx1">
                              <a:lumMod val="75000"/>
                              <a:lumOff val="25000"/>
                            </a:schemeClr>
                          </a:solidFill>
                        </a:rPr>
                        <a:t>Ensure all action items from previous call, have been closed or WIP</a:t>
                      </a:r>
                    </a:p>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700" baseline="0" dirty="0" smtClean="0">
                          <a:solidFill>
                            <a:schemeClr val="tx1">
                              <a:lumMod val="75000"/>
                              <a:lumOff val="25000"/>
                            </a:schemeClr>
                          </a:solidFill>
                        </a:rPr>
                        <a:t>Ensure that all members have the meeting details e.g. GoToMeeting link etc.</a:t>
                      </a:r>
                    </a:p>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700" baseline="0" dirty="0" smtClean="0">
                          <a:solidFill>
                            <a:schemeClr val="tx1">
                              <a:lumMod val="75000"/>
                              <a:lumOff val="25000"/>
                            </a:schemeClr>
                          </a:solidFill>
                        </a:rPr>
                        <a:t>Put your phones on silent mode</a:t>
                      </a:r>
                    </a:p>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700" baseline="0" dirty="0" smtClean="0">
                          <a:solidFill>
                            <a:schemeClr val="tx1">
                              <a:lumMod val="75000"/>
                              <a:lumOff val="25000"/>
                            </a:schemeClr>
                          </a:solidFill>
                        </a:rPr>
                        <a:t>If your screen is shared, then close all messengers</a:t>
                      </a:r>
                    </a:p>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700" baseline="0" dirty="0" smtClean="0">
                          <a:solidFill>
                            <a:schemeClr val="tx1">
                              <a:lumMod val="75000"/>
                              <a:lumOff val="25000"/>
                            </a:schemeClr>
                          </a:solidFill>
                        </a:rPr>
                        <a:t>If taking call from home, then ensure a sound proof environment</a:t>
                      </a:r>
                    </a:p>
                  </a:txBody>
                  <a:tcPr/>
                </a:tc>
              </a:tr>
            </a:tbl>
          </a:graphicData>
        </a:graphic>
      </p:graphicFrame>
      <p:sp>
        <p:nvSpPr>
          <p:cNvPr id="3" name="Title 2"/>
          <p:cNvSpPr>
            <a:spLocks noGrp="1"/>
          </p:cNvSpPr>
          <p:nvPr>
            <p:ph type="title"/>
          </p:nvPr>
        </p:nvSpPr>
        <p:spPr/>
        <p:txBody>
          <a:bodyPr/>
          <a:lstStyle/>
          <a:p>
            <a:r>
              <a:rPr lang="en-US" sz="2400" dirty="0" smtClean="0">
                <a:effectLst/>
              </a:rPr>
              <a:t>Recipe </a:t>
            </a:r>
            <a:r>
              <a:rPr lang="en-US" sz="2400" dirty="0">
                <a:effectLst/>
              </a:rPr>
              <a:t>for </a:t>
            </a:r>
            <a:r>
              <a:rPr lang="en-US" sz="2400" dirty="0" smtClean="0">
                <a:effectLst/>
              </a:rPr>
              <a:t>Effective Calls – Pre-call (2/4)</a:t>
            </a:r>
            <a:endParaRPr lang="en-US" dirty="0"/>
          </a:p>
        </p:txBody>
      </p:sp>
      <p:sp>
        <p:nvSpPr>
          <p:cNvPr id="5" name="TextBox 4"/>
          <p:cNvSpPr txBox="1"/>
          <p:nvPr/>
        </p:nvSpPr>
        <p:spPr>
          <a:xfrm>
            <a:off x="218599" y="5672617"/>
            <a:ext cx="8592207" cy="701383"/>
          </a:xfrm>
          <a:prstGeom prst="rect">
            <a:avLst/>
          </a:prstGeom>
          <a:solidFill>
            <a:schemeClr val="bg1">
              <a:lumMod val="85000"/>
            </a:schemeClr>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wrap="square" rtlCol="0" anchor="ctr">
            <a:noAutofit/>
          </a:bodyPr>
          <a:lstStyle>
            <a:defPPr>
              <a:defRPr lang="en-US"/>
            </a:defPPr>
            <a:lvl1pPr algn="ctr">
              <a:defRPr b="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olidFill>
                  <a:schemeClr val="tx1">
                    <a:lumMod val="75000"/>
                    <a:lumOff val="25000"/>
                  </a:schemeClr>
                </a:solidFill>
              </a:rPr>
              <a:t>Wherever appropriate, DLs &amp; PLs, should sensitize </a:t>
            </a:r>
            <a:r>
              <a:rPr lang="en-US" dirty="0" smtClean="0">
                <a:solidFill>
                  <a:schemeClr val="tx1">
                    <a:lumMod val="75000"/>
                    <a:lumOff val="25000"/>
                  </a:schemeClr>
                </a:solidFill>
              </a:rPr>
              <a:t>clients about </a:t>
            </a:r>
            <a:r>
              <a:rPr lang="en-US" dirty="0">
                <a:solidFill>
                  <a:schemeClr val="tx1">
                    <a:lumMod val="75000"/>
                    <a:lumOff val="25000"/>
                  </a:schemeClr>
                </a:solidFill>
              </a:rPr>
              <a:t>the short-comings in communication and </a:t>
            </a:r>
            <a:r>
              <a:rPr lang="en-US" dirty="0" smtClean="0">
                <a:solidFill>
                  <a:schemeClr val="tx1">
                    <a:lumMod val="75000"/>
                    <a:lumOff val="25000"/>
                  </a:schemeClr>
                </a:solidFill>
              </a:rPr>
              <a:t>seek </a:t>
            </a:r>
            <a:r>
              <a:rPr lang="en-US" dirty="0">
                <a:solidFill>
                  <a:schemeClr val="tx1">
                    <a:lumMod val="75000"/>
                    <a:lumOff val="25000"/>
                  </a:schemeClr>
                </a:solidFill>
              </a:rPr>
              <a:t>their approval in letting all members of the team interact </a:t>
            </a:r>
          </a:p>
        </p:txBody>
      </p:sp>
    </p:spTree>
    <p:extLst>
      <p:ext uri="{BB962C8B-B14F-4D97-AF65-F5344CB8AC3E}">
        <p14:creationId xmlns:p14="http://schemas.microsoft.com/office/powerpoint/2010/main" val="36255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21541919"/>
              </p:ext>
            </p:extLst>
          </p:nvPr>
        </p:nvGraphicFramePr>
        <p:xfrm>
          <a:off x="274320" y="914400"/>
          <a:ext cx="8600568" cy="4017559"/>
        </p:xfrm>
        <a:graphic>
          <a:graphicData uri="http://schemas.openxmlformats.org/drawingml/2006/table">
            <a:tbl>
              <a:tblPr firstRow="1" bandRow="1">
                <a:tableStyleId>{5C22544A-7EE6-4342-B048-85BDC9FD1C3A}</a:tableStyleId>
              </a:tblPr>
              <a:tblGrid>
                <a:gridCol w="4216790"/>
                <a:gridCol w="4383778"/>
              </a:tblGrid>
              <a:tr h="382921">
                <a:tc>
                  <a:txBody>
                    <a:bodyPr/>
                    <a:lstStyle/>
                    <a:p>
                      <a:pPr algn="ctr"/>
                      <a:r>
                        <a:rPr lang="en-US" sz="1800" dirty="0" smtClean="0"/>
                        <a:t>Project Lead/</a:t>
                      </a:r>
                      <a:r>
                        <a:rPr lang="en-US" sz="1800" baseline="0" dirty="0" smtClean="0"/>
                        <a:t>Coordinator</a:t>
                      </a:r>
                      <a:endParaRPr lang="en-US" sz="1800" dirty="0"/>
                    </a:p>
                  </a:txBody>
                  <a:tcPr/>
                </a:tc>
                <a:tc>
                  <a:txBody>
                    <a:bodyPr/>
                    <a:lstStyle/>
                    <a:p>
                      <a:pPr algn="ctr"/>
                      <a:r>
                        <a:rPr lang="en-US" sz="1800" dirty="0" smtClean="0"/>
                        <a:t>Team members/</a:t>
                      </a:r>
                      <a:r>
                        <a:rPr lang="en-US" sz="1800" baseline="0" dirty="0" smtClean="0"/>
                        <a:t>Attendees/participants</a:t>
                      </a:r>
                      <a:endParaRPr lang="en-US" sz="1800" dirty="0"/>
                    </a:p>
                  </a:txBody>
                  <a:tcPr/>
                </a:tc>
              </a:tr>
              <a:tr h="3634638">
                <a:tc>
                  <a:txBody>
                    <a:bodyPr/>
                    <a:lstStyle/>
                    <a:p>
                      <a:pPr marL="285750" indent="-285750">
                        <a:lnSpc>
                          <a:spcPct val="100000"/>
                        </a:lnSpc>
                        <a:spcBef>
                          <a:spcPts val="600"/>
                        </a:spcBef>
                        <a:spcAft>
                          <a:spcPts val="0"/>
                        </a:spcAft>
                        <a:buFont typeface="Wingdings" panose="05000000000000000000" pitchFamily="2" charset="2"/>
                        <a:buChar char="§"/>
                      </a:pPr>
                      <a:r>
                        <a:rPr lang="en-US" sz="1700" kern="1200" dirty="0" smtClean="0">
                          <a:solidFill>
                            <a:schemeClr val="tx1">
                              <a:lumMod val="75000"/>
                              <a:lumOff val="25000"/>
                            </a:schemeClr>
                          </a:solidFill>
                          <a:latin typeface="+mn-lt"/>
                          <a:ea typeface="+mn-ea"/>
                          <a:cs typeface="+mn-cs"/>
                        </a:rPr>
                        <a:t>Monitor team members during calls</a:t>
                      </a:r>
                    </a:p>
                    <a:p>
                      <a:pPr marL="285750" indent="-285750">
                        <a:lnSpc>
                          <a:spcPct val="100000"/>
                        </a:lnSpc>
                        <a:spcBef>
                          <a:spcPts val="600"/>
                        </a:spcBef>
                        <a:spcAft>
                          <a:spcPts val="0"/>
                        </a:spcAft>
                        <a:buFont typeface="Wingdings" panose="05000000000000000000" pitchFamily="2" charset="2"/>
                        <a:buChar char="§"/>
                      </a:pPr>
                      <a:r>
                        <a:rPr lang="en-US" sz="1700" kern="1200" dirty="0" smtClean="0">
                          <a:solidFill>
                            <a:schemeClr val="tx1">
                              <a:lumMod val="75000"/>
                              <a:lumOff val="25000"/>
                            </a:schemeClr>
                          </a:solidFill>
                          <a:latin typeface="+mn-lt"/>
                          <a:ea typeface="+mn-ea"/>
                          <a:cs typeface="+mn-cs"/>
                        </a:rPr>
                        <a:t>Handle any query from</a:t>
                      </a:r>
                      <a:r>
                        <a:rPr lang="en-US" sz="1700" kern="1200" baseline="0" dirty="0" smtClean="0">
                          <a:solidFill>
                            <a:schemeClr val="tx1">
                              <a:lumMod val="75000"/>
                              <a:lumOff val="25000"/>
                            </a:schemeClr>
                          </a:solidFill>
                          <a:latin typeface="+mn-lt"/>
                          <a:ea typeface="+mn-ea"/>
                          <a:cs typeface="+mn-cs"/>
                        </a:rPr>
                        <a:t> client, which team members are not able to handle on the spur of the moment</a:t>
                      </a:r>
                    </a:p>
                    <a:p>
                      <a:pPr marL="285750" indent="-285750">
                        <a:lnSpc>
                          <a:spcPct val="100000"/>
                        </a:lnSpc>
                        <a:spcBef>
                          <a:spcPts val="600"/>
                        </a:spcBef>
                        <a:spcAft>
                          <a:spcPts val="0"/>
                        </a:spcAft>
                        <a:buFont typeface="Wingdings" panose="05000000000000000000" pitchFamily="2" charset="2"/>
                        <a:buChar char="§"/>
                      </a:pPr>
                      <a:r>
                        <a:rPr lang="en-US" sz="1700" kern="1200" baseline="0" dirty="0" smtClean="0">
                          <a:solidFill>
                            <a:schemeClr val="tx1">
                              <a:lumMod val="75000"/>
                              <a:lumOff val="25000"/>
                            </a:schemeClr>
                          </a:solidFill>
                          <a:latin typeface="+mn-lt"/>
                          <a:ea typeface="+mn-ea"/>
                          <a:cs typeface="+mn-cs"/>
                        </a:rPr>
                        <a:t>Get call back on track, in case team members go off topic</a:t>
                      </a:r>
                    </a:p>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700" kern="1200" baseline="0" dirty="0" smtClean="0">
                          <a:solidFill>
                            <a:schemeClr val="tx1">
                              <a:lumMod val="75000"/>
                              <a:lumOff val="25000"/>
                            </a:schemeClr>
                          </a:solidFill>
                          <a:latin typeface="+mn-lt"/>
                          <a:ea typeface="+mn-ea"/>
                          <a:cs typeface="+mn-cs"/>
                        </a:rPr>
                        <a:t>If you don’t understand the query posed by client, ask for clarification</a:t>
                      </a:r>
                    </a:p>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700" kern="1200" baseline="0" dirty="0" smtClean="0">
                          <a:solidFill>
                            <a:schemeClr val="tx1">
                              <a:lumMod val="75000"/>
                              <a:lumOff val="25000"/>
                            </a:schemeClr>
                          </a:solidFill>
                          <a:latin typeface="+mn-lt"/>
                          <a:ea typeface="+mn-ea"/>
                          <a:cs typeface="+mn-cs"/>
                        </a:rPr>
                        <a:t>If query cannot be resolved right away, then assure the client that you will respond to it in an email</a:t>
                      </a:r>
                    </a:p>
                  </a:txBody>
                  <a:tcPr/>
                </a:tc>
                <a:tc>
                  <a:txBody>
                    <a:bodyPr/>
                    <a:lstStyle/>
                    <a:p>
                      <a:pPr marL="285750" indent="-285750">
                        <a:lnSpc>
                          <a:spcPct val="100000"/>
                        </a:lnSpc>
                        <a:spcBef>
                          <a:spcPts val="600"/>
                        </a:spcBef>
                        <a:spcAft>
                          <a:spcPts val="0"/>
                        </a:spcAft>
                        <a:buFont typeface="Wingdings" panose="05000000000000000000" pitchFamily="2" charset="2"/>
                        <a:buChar char="§"/>
                      </a:pPr>
                      <a:r>
                        <a:rPr lang="en-US" sz="1700" kern="1200" baseline="0" dirty="0" smtClean="0">
                          <a:solidFill>
                            <a:schemeClr val="tx1">
                              <a:lumMod val="75000"/>
                              <a:lumOff val="25000"/>
                            </a:schemeClr>
                          </a:solidFill>
                          <a:latin typeface="+mn-lt"/>
                          <a:ea typeface="+mn-ea"/>
                          <a:cs typeface="+mn-cs"/>
                        </a:rPr>
                        <a:t>Be attentive even if you are not speaking</a:t>
                      </a:r>
                    </a:p>
                    <a:p>
                      <a:pPr marL="285750" indent="-285750">
                        <a:lnSpc>
                          <a:spcPct val="100000"/>
                        </a:lnSpc>
                        <a:spcBef>
                          <a:spcPts val="600"/>
                        </a:spcBef>
                        <a:spcAft>
                          <a:spcPts val="0"/>
                        </a:spcAft>
                        <a:buFont typeface="Wingdings" panose="05000000000000000000" pitchFamily="2" charset="2"/>
                        <a:buChar char="§"/>
                      </a:pPr>
                      <a:r>
                        <a:rPr lang="en-US" sz="1700" kern="1200" baseline="0" dirty="0" smtClean="0">
                          <a:solidFill>
                            <a:schemeClr val="tx1">
                              <a:lumMod val="75000"/>
                              <a:lumOff val="25000"/>
                            </a:schemeClr>
                          </a:solidFill>
                          <a:latin typeface="+mn-lt"/>
                          <a:ea typeface="+mn-ea"/>
                          <a:cs typeface="+mn-cs"/>
                        </a:rPr>
                        <a:t>Follow the lead’s instructions</a:t>
                      </a:r>
                    </a:p>
                    <a:p>
                      <a:pPr marL="285750" indent="-285750">
                        <a:lnSpc>
                          <a:spcPct val="100000"/>
                        </a:lnSpc>
                        <a:spcBef>
                          <a:spcPts val="600"/>
                        </a:spcBef>
                        <a:spcAft>
                          <a:spcPts val="0"/>
                        </a:spcAft>
                        <a:buFont typeface="Wingdings" panose="05000000000000000000" pitchFamily="2" charset="2"/>
                        <a:buChar char="§"/>
                      </a:pPr>
                      <a:r>
                        <a:rPr lang="en-US" sz="1700" kern="1200" baseline="0" dirty="0" smtClean="0">
                          <a:solidFill>
                            <a:schemeClr val="tx1">
                              <a:lumMod val="75000"/>
                              <a:lumOff val="25000"/>
                            </a:schemeClr>
                          </a:solidFill>
                          <a:latin typeface="+mn-lt"/>
                          <a:ea typeface="+mn-ea"/>
                          <a:cs typeface="+mn-cs"/>
                        </a:rPr>
                        <a:t>Be proactive and speak when you can add value to the subject of discussion</a:t>
                      </a:r>
                    </a:p>
                    <a:p>
                      <a:pPr marL="285750" indent="-285750">
                        <a:lnSpc>
                          <a:spcPct val="100000"/>
                        </a:lnSpc>
                        <a:spcBef>
                          <a:spcPts val="600"/>
                        </a:spcBef>
                        <a:spcAft>
                          <a:spcPts val="0"/>
                        </a:spcAft>
                        <a:buFont typeface="Wingdings" panose="05000000000000000000" pitchFamily="2" charset="2"/>
                        <a:buChar char="§"/>
                      </a:pPr>
                      <a:r>
                        <a:rPr lang="en-US" sz="1700" kern="1200" baseline="0" dirty="0" smtClean="0">
                          <a:solidFill>
                            <a:schemeClr val="tx1">
                              <a:lumMod val="75000"/>
                              <a:lumOff val="25000"/>
                            </a:schemeClr>
                          </a:solidFill>
                          <a:latin typeface="+mn-lt"/>
                          <a:ea typeface="+mn-ea"/>
                          <a:cs typeface="+mn-cs"/>
                        </a:rPr>
                        <a:t>Note key points discussed during call – this will be useful for the next call</a:t>
                      </a:r>
                    </a:p>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700" kern="1200" baseline="0" dirty="0" smtClean="0">
                          <a:solidFill>
                            <a:schemeClr val="tx1">
                              <a:lumMod val="75000"/>
                              <a:lumOff val="25000"/>
                            </a:schemeClr>
                          </a:solidFill>
                          <a:latin typeface="+mn-lt"/>
                          <a:ea typeface="+mn-ea"/>
                          <a:cs typeface="+mn-cs"/>
                        </a:rPr>
                        <a:t>If you don’t understand the query posed by client, ask for clarification</a:t>
                      </a:r>
                    </a:p>
                    <a:p>
                      <a:pPr marL="285750" indent="-285750">
                        <a:lnSpc>
                          <a:spcPct val="100000"/>
                        </a:lnSpc>
                        <a:spcBef>
                          <a:spcPts val="600"/>
                        </a:spcBef>
                        <a:spcAft>
                          <a:spcPts val="0"/>
                        </a:spcAft>
                        <a:buFont typeface="Wingdings" panose="05000000000000000000" pitchFamily="2" charset="2"/>
                        <a:buChar char="§"/>
                      </a:pPr>
                      <a:r>
                        <a:rPr lang="en-US" sz="1700" kern="1200" baseline="0" dirty="0" smtClean="0">
                          <a:solidFill>
                            <a:schemeClr val="tx1">
                              <a:lumMod val="75000"/>
                              <a:lumOff val="25000"/>
                            </a:schemeClr>
                          </a:solidFill>
                          <a:latin typeface="+mn-lt"/>
                          <a:ea typeface="+mn-ea"/>
                          <a:cs typeface="+mn-cs"/>
                        </a:rPr>
                        <a:t>Talk slow, clear and loud</a:t>
                      </a:r>
                    </a:p>
                    <a:p>
                      <a:pPr marL="285750" indent="-285750">
                        <a:lnSpc>
                          <a:spcPct val="100000"/>
                        </a:lnSpc>
                        <a:spcBef>
                          <a:spcPts val="600"/>
                        </a:spcBef>
                        <a:spcAft>
                          <a:spcPts val="0"/>
                        </a:spcAft>
                        <a:buFont typeface="Wingdings" panose="05000000000000000000" pitchFamily="2" charset="2"/>
                        <a:buChar char="§"/>
                      </a:pPr>
                      <a:r>
                        <a:rPr lang="en-US" sz="1700" kern="1200" baseline="0" dirty="0" smtClean="0">
                          <a:solidFill>
                            <a:schemeClr val="tx1">
                              <a:lumMod val="75000"/>
                              <a:lumOff val="25000"/>
                            </a:schemeClr>
                          </a:solidFill>
                          <a:latin typeface="+mn-lt"/>
                          <a:ea typeface="+mn-ea"/>
                          <a:cs typeface="+mn-cs"/>
                        </a:rPr>
                        <a:t>Ensure you are close to the phone while speakin</a:t>
                      </a:r>
                      <a:r>
                        <a:rPr lang="en-US" sz="1700" kern="1200" baseline="0" dirty="0" smtClean="0">
                          <a:solidFill>
                            <a:schemeClr val="dk1"/>
                          </a:solidFill>
                          <a:latin typeface="+mn-lt"/>
                          <a:ea typeface="+mn-ea"/>
                          <a:cs typeface="+mn-cs"/>
                        </a:rPr>
                        <a:t>g</a:t>
                      </a:r>
                      <a:endParaRPr lang="en-US" sz="1700" kern="1200" baseline="0" dirty="0">
                        <a:solidFill>
                          <a:schemeClr val="dk1"/>
                        </a:solidFill>
                        <a:latin typeface="+mn-lt"/>
                        <a:ea typeface="+mn-ea"/>
                        <a:cs typeface="+mn-cs"/>
                      </a:endParaRPr>
                    </a:p>
                  </a:txBody>
                  <a:tcPr/>
                </a:tc>
              </a:tr>
            </a:tbl>
          </a:graphicData>
        </a:graphic>
      </p:graphicFrame>
      <p:sp>
        <p:nvSpPr>
          <p:cNvPr id="3" name="Title 2"/>
          <p:cNvSpPr>
            <a:spLocks noGrp="1"/>
          </p:cNvSpPr>
          <p:nvPr>
            <p:ph type="title"/>
          </p:nvPr>
        </p:nvSpPr>
        <p:spPr/>
        <p:txBody>
          <a:bodyPr/>
          <a:lstStyle/>
          <a:p>
            <a:r>
              <a:rPr lang="en-US" sz="2400" dirty="0" smtClean="0">
                <a:effectLst/>
              </a:rPr>
              <a:t>Recipe </a:t>
            </a:r>
            <a:r>
              <a:rPr lang="en-US" sz="2400" dirty="0">
                <a:effectLst/>
              </a:rPr>
              <a:t>for </a:t>
            </a:r>
            <a:r>
              <a:rPr lang="en-US" sz="2400" dirty="0" smtClean="0">
                <a:effectLst/>
              </a:rPr>
              <a:t>Effective Calls – During the </a:t>
            </a:r>
            <a:r>
              <a:rPr lang="en-US" sz="2400" dirty="0">
                <a:effectLst/>
              </a:rPr>
              <a:t>C</a:t>
            </a:r>
            <a:r>
              <a:rPr lang="en-US" sz="2400" dirty="0" smtClean="0">
                <a:effectLst/>
              </a:rPr>
              <a:t>all (3/4</a:t>
            </a:r>
            <a:r>
              <a:rPr lang="en-US" sz="2400" dirty="0">
                <a:effectLst/>
              </a:rPr>
              <a:t>)</a:t>
            </a:r>
            <a:endParaRPr lang="en-US" dirty="0"/>
          </a:p>
        </p:txBody>
      </p:sp>
      <p:grpSp>
        <p:nvGrpSpPr>
          <p:cNvPr id="11" name="Group 10"/>
          <p:cNvGrpSpPr/>
          <p:nvPr/>
        </p:nvGrpSpPr>
        <p:grpSpPr>
          <a:xfrm>
            <a:off x="5187000" y="5139550"/>
            <a:ext cx="3515715" cy="1160499"/>
            <a:chOff x="315306" y="5344508"/>
            <a:chExt cx="3515715" cy="1160499"/>
          </a:xfrm>
        </p:grpSpPr>
        <p:sp>
          <p:nvSpPr>
            <p:cNvPr id="8" name="Rectangular Callout 7"/>
            <p:cNvSpPr/>
            <p:nvPr/>
          </p:nvSpPr>
          <p:spPr>
            <a:xfrm>
              <a:off x="409903" y="5344508"/>
              <a:ext cx="3421118" cy="677919"/>
            </a:xfrm>
            <a:prstGeom prst="wedgeRectCallout">
              <a:avLst>
                <a:gd name="adj1" fmla="val -3747"/>
                <a:gd name="adj2" fmla="val 101990"/>
              </a:avLst>
            </a:prstGeom>
            <a:solidFill>
              <a:srgbClr val="4070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latin typeface="Cooper Black" pitchFamily="18" charset="0"/>
                </a:rPr>
                <a:t>SP</a:t>
              </a:r>
              <a:r>
                <a:rPr lang="en-US" sz="6600" dirty="0" smtClean="0">
                  <a:solidFill>
                    <a:schemeClr val="bg1">
                      <a:lumMod val="75000"/>
                    </a:schemeClr>
                  </a:solidFill>
                  <a:latin typeface="Cooper Black" pitchFamily="18" charset="0"/>
                </a:rPr>
                <a:t>E</a:t>
              </a:r>
              <a:r>
                <a:rPr lang="en-US" sz="6600" dirty="0" smtClean="0">
                  <a:latin typeface="Cooper Black" pitchFamily="18" charset="0"/>
                </a:rPr>
                <a:t>AK</a:t>
              </a:r>
              <a:endParaRPr lang="en-US" sz="6600" dirty="0">
                <a:latin typeface="Cooper Black" pitchFamily="18" charset="0"/>
              </a:endParaRPr>
            </a:p>
          </p:txBody>
        </p:sp>
        <p:sp>
          <p:nvSpPr>
            <p:cNvPr id="9" name="TextBox 8"/>
            <p:cNvSpPr txBox="1"/>
            <p:nvPr/>
          </p:nvSpPr>
          <p:spPr>
            <a:xfrm>
              <a:off x="315306" y="6022427"/>
              <a:ext cx="1445171" cy="461665"/>
            </a:xfrm>
            <a:prstGeom prst="rect">
              <a:avLst/>
            </a:prstGeom>
            <a:noFill/>
          </p:spPr>
          <p:txBody>
            <a:bodyPr wrap="square" rtlCol="0">
              <a:spAutoFit/>
            </a:bodyPr>
            <a:lstStyle/>
            <a:p>
              <a:r>
                <a:rPr lang="en-US" sz="2400" dirty="0">
                  <a:solidFill>
                    <a:schemeClr val="tx1">
                      <a:lumMod val="50000"/>
                      <a:lumOff val="50000"/>
                    </a:schemeClr>
                  </a:solidFill>
                  <a:latin typeface="Cooper Black" pitchFamily="18" charset="0"/>
                </a:rPr>
                <a:t>YOUR</a:t>
              </a:r>
            </a:p>
          </p:txBody>
        </p:sp>
        <p:sp>
          <p:nvSpPr>
            <p:cNvPr id="10" name="TextBox 9"/>
            <p:cNvSpPr txBox="1"/>
            <p:nvPr/>
          </p:nvSpPr>
          <p:spPr>
            <a:xfrm>
              <a:off x="1981202" y="5981787"/>
              <a:ext cx="1329559" cy="523220"/>
            </a:xfrm>
            <a:prstGeom prst="rect">
              <a:avLst/>
            </a:prstGeom>
            <a:noFill/>
          </p:spPr>
          <p:txBody>
            <a:bodyPr wrap="square" rtlCol="0">
              <a:spAutoFit/>
            </a:bodyPr>
            <a:lstStyle/>
            <a:p>
              <a:r>
                <a:rPr lang="en-US" sz="2800" dirty="0" smtClean="0">
                  <a:solidFill>
                    <a:schemeClr val="tx1">
                      <a:lumMod val="50000"/>
                      <a:lumOff val="50000"/>
                    </a:schemeClr>
                  </a:solidFill>
                  <a:latin typeface="Cooper Black" pitchFamily="18" charset="0"/>
                </a:rPr>
                <a:t>PIECE</a:t>
              </a:r>
              <a:endParaRPr lang="en-US" sz="2800" dirty="0">
                <a:solidFill>
                  <a:schemeClr val="tx1">
                    <a:lumMod val="50000"/>
                    <a:lumOff val="50000"/>
                  </a:schemeClr>
                </a:solidFill>
                <a:latin typeface="Cooper Black" pitchFamily="18" charset="0"/>
              </a:endParaRPr>
            </a:p>
          </p:txBody>
        </p:sp>
      </p:grpSp>
    </p:spTree>
    <p:extLst>
      <p:ext uri="{BB962C8B-B14F-4D97-AF65-F5344CB8AC3E}">
        <p14:creationId xmlns:p14="http://schemas.microsoft.com/office/powerpoint/2010/main" val="391498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7511679"/>
              </p:ext>
            </p:extLst>
          </p:nvPr>
        </p:nvGraphicFramePr>
        <p:xfrm>
          <a:off x="274320" y="914400"/>
          <a:ext cx="8602686" cy="2214880"/>
        </p:xfrm>
        <a:graphic>
          <a:graphicData uri="http://schemas.openxmlformats.org/drawingml/2006/table">
            <a:tbl>
              <a:tblPr firstRow="1" bandRow="1">
                <a:tableStyleId>{5C22544A-7EE6-4342-B048-85BDC9FD1C3A}</a:tableStyleId>
              </a:tblPr>
              <a:tblGrid>
                <a:gridCol w="4029666"/>
                <a:gridCol w="4573020"/>
              </a:tblGrid>
              <a:tr h="370840">
                <a:tc>
                  <a:txBody>
                    <a:bodyPr/>
                    <a:lstStyle/>
                    <a:p>
                      <a:pPr algn="ctr"/>
                      <a:r>
                        <a:rPr lang="en-US" sz="1800" dirty="0" smtClean="0"/>
                        <a:t>Team Lead/ Call</a:t>
                      </a:r>
                      <a:r>
                        <a:rPr lang="en-US" sz="1800" baseline="0" dirty="0" smtClean="0"/>
                        <a:t> Coordinator</a:t>
                      </a:r>
                      <a:endParaRPr lang="en-US" sz="1800" dirty="0"/>
                    </a:p>
                  </a:txBody>
                  <a:tcPr/>
                </a:tc>
                <a:tc>
                  <a:txBody>
                    <a:bodyPr/>
                    <a:lstStyle/>
                    <a:p>
                      <a:pPr algn="ctr"/>
                      <a:r>
                        <a:rPr lang="en-US" sz="1800" dirty="0" smtClean="0"/>
                        <a:t>Team members/ Call</a:t>
                      </a:r>
                      <a:r>
                        <a:rPr lang="en-US" sz="1800" baseline="0" dirty="0" smtClean="0"/>
                        <a:t> Attendees/ Participants</a:t>
                      </a:r>
                      <a:endParaRPr lang="en-US" sz="1800" dirty="0"/>
                    </a:p>
                  </a:txBody>
                  <a:tcPr/>
                </a:tc>
              </a:tr>
              <a:tr h="370840">
                <a:tc>
                  <a:txBody>
                    <a:bodyPr/>
                    <a:lstStyle/>
                    <a:p>
                      <a:pPr marL="285750" marR="0" indent="-285750" algn="l" defTabSz="914400" rtl="0" eaLnBrk="1" fontAlgn="auto" latinLnBrk="0" hangingPunct="1">
                        <a:lnSpc>
                          <a:spcPct val="100000"/>
                        </a:lnSpc>
                        <a:spcBef>
                          <a:spcPts val="600"/>
                        </a:spcBef>
                        <a:spcAft>
                          <a:spcPts val="600"/>
                        </a:spcAft>
                        <a:buClrTx/>
                        <a:buSzTx/>
                        <a:buFont typeface="Wingdings" panose="05000000000000000000" pitchFamily="2" charset="2"/>
                        <a:buChar char="§"/>
                        <a:tabLst/>
                        <a:defRPr/>
                      </a:pPr>
                      <a:r>
                        <a:rPr lang="en-US" sz="1700" kern="1200" dirty="0" smtClean="0">
                          <a:solidFill>
                            <a:schemeClr val="tx1">
                              <a:lumMod val="75000"/>
                              <a:lumOff val="25000"/>
                            </a:schemeClr>
                          </a:solidFill>
                          <a:latin typeface="+mn-lt"/>
                          <a:ea typeface="+mn-ea"/>
                          <a:cs typeface="+mn-cs"/>
                        </a:rPr>
                        <a:t>Provide in-person feedback, in case of any areas of improvement</a:t>
                      </a:r>
                    </a:p>
                    <a:p>
                      <a:pPr marL="285750" marR="0" indent="-285750" algn="l" defTabSz="914400" rtl="0" eaLnBrk="1" fontAlgn="auto" latinLnBrk="0" hangingPunct="1">
                        <a:lnSpc>
                          <a:spcPct val="100000"/>
                        </a:lnSpc>
                        <a:spcBef>
                          <a:spcPts val="600"/>
                        </a:spcBef>
                        <a:spcAft>
                          <a:spcPts val="600"/>
                        </a:spcAft>
                        <a:buClrTx/>
                        <a:buSzTx/>
                        <a:buFont typeface="Wingdings" panose="05000000000000000000" pitchFamily="2" charset="2"/>
                        <a:buChar char="§"/>
                        <a:tabLst/>
                        <a:defRPr/>
                      </a:pPr>
                      <a:r>
                        <a:rPr lang="en-US" sz="1700" kern="1200" dirty="0" smtClean="0">
                          <a:solidFill>
                            <a:schemeClr val="tx1">
                              <a:lumMod val="75000"/>
                              <a:lumOff val="25000"/>
                            </a:schemeClr>
                          </a:solidFill>
                          <a:latin typeface="+mn-lt"/>
                          <a:ea typeface="+mn-ea"/>
                          <a:cs typeface="+mn-cs"/>
                        </a:rPr>
                        <a:t>Identify</a:t>
                      </a:r>
                      <a:r>
                        <a:rPr lang="en-US" sz="1700" kern="1200" baseline="0" dirty="0" smtClean="0">
                          <a:solidFill>
                            <a:schemeClr val="tx1">
                              <a:lumMod val="75000"/>
                              <a:lumOff val="25000"/>
                            </a:schemeClr>
                          </a:solidFill>
                          <a:latin typeface="+mn-lt"/>
                          <a:ea typeface="+mn-ea"/>
                          <a:cs typeface="+mn-cs"/>
                        </a:rPr>
                        <a:t> the person who will mail the MOM/action items to the client</a:t>
                      </a:r>
                      <a:endParaRPr lang="en-US" sz="1700" kern="1200" dirty="0" smtClean="0">
                        <a:solidFill>
                          <a:schemeClr val="tx1">
                            <a:lumMod val="75000"/>
                            <a:lumOff val="25000"/>
                          </a:schemeClr>
                        </a:solidFill>
                        <a:latin typeface="+mn-lt"/>
                        <a:ea typeface="+mn-ea"/>
                        <a:cs typeface="+mn-cs"/>
                      </a:endParaRPr>
                    </a:p>
                    <a:p>
                      <a:pPr marL="285750" indent="-285750">
                        <a:spcBef>
                          <a:spcPts val="600"/>
                        </a:spcBef>
                        <a:spcAft>
                          <a:spcPts val="600"/>
                        </a:spcAft>
                        <a:buFont typeface="Wingdings" panose="05000000000000000000" pitchFamily="2" charset="2"/>
                        <a:buChar char="§"/>
                      </a:pPr>
                      <a:endParaRPr lang="en-US" sz="1700" dirty="0">
                        <a:solidFill>
                          <a:schemeClr val="tx1">
                            <a:lumMod val="75000"/>
                            <a:lumOff val="25000"/>
                          </a:schemeClr>
                        </a:solidFill>
                      </a:endParaRPr>
                    </a:p>
                  </a:txBody>
                  <a:tcPr/>
                </a:tc>
                <a:tc>
                  <a:txBody>
                    <a:bodyPr/>
                    <a:lstStyle/>
                    <a:p>
                      <a:pPr marL="285750" indent="-285750">
                        <a:spcBef>
                          <a:spcPts val="600"/>
                        </a:spcBef>
                        <a:spcAft>
                          <a:spcPts val="600"/>
                        </a:spcAft>
                        <a:buFont typeface="Wingdings" panose="05000000000000000000" pitchFamily="2" charset="2"/>
                        <a:buChar char="§"/>
                      </a:pPr>
                      <a:r>
                        <a:rPr lang="en-US" sz="1700" kern="1200" baseline="0" dirty="0" smtClean="0">
                          <a:solidFill>
                            <a:schemeClr val="tx1">
                              <a:lumMod val="75000"/>
                              <a:lumOff val="25000"/>
                            </a:schemeClr>
                          </a:solidFill>
                          <a:latin typeface="+mn-lt"/>
                          <a:ea typeface="+mn-ea"/>
                          <a:cs typeface="+mn-cs"/>
                        </a:rPr>
                        <a:t>Work on any feedback provided</a:t>
                      </a:r>
                    </a:p>
                    <a:p>
                      <a:pPr marL="285750" indent="-285750">
                        <a:spcBef>
                          <a:spcPts val="600"/>
                        </a:spcBef>
                        <a:spcAft>
                          <a:spcPts val="600"/>
                        </a:spcAft>
                        <a:buFont typeface="Wingdings" panose="05000000000000000000" pitchFamily="2" charset="2"/>
                        <a:buChar char="§"/>
                      </a:pPr>
                      <a:r>
                        <a:rPr lang="en-US" sz="1700" kern="1200" baseline="0" dirty="0" smtClean="0">
                          <a:solidFill>
                            <a:schemeClr val="tx1">
                              <a:lumMod val="75000"/>
                              <a:lumOff val="25000"/>
                            </a:schemeClr>
                          </a:solidFill>
                          <a:latin typeface="+mn-lt"/>
                          <a:ea typeface="+mn-ea"/>
                          <a:cs typeface="+mn-cs"/>
                        </a:rPr>
                        <a:t>Work on action items assigned to self</a:t>
                      </a:r>
                    </a:p>
                    <a:p>
                      <a:pPr marL="285750" indent="-285750">
                        <a:spcBef>
                          <a:spcPts val="600"/>
                        </a:spcBef>
                        <a:spcAft>
                          <a:spcPts val="600"/>
                        </a:spcAft>
                        <a:buFont typeface="Wingdings" panose="05000000000000000000" pitchFamily="2" charset="2"/>
                        <a:buChar char="§"/>
                      </a:pPr>
                      <a:r>
                        <a:rPr lang="en-US" sz="1700" kern="1200" baseline="0" dirty="0" smtClean="0">
                          <a:solidFill>
                            <a:schemeClr val="tx1">
                              <a:lumMod val="75000"/>
                              <a:lumOff val="25000"/>
                            </a:schemeClr>
                          </a:solidFill>
                          <a:latin typeface="+mn-lt"/>
                          <a:ea typeface="+mn-ea"/>
                          <a:cs typeface="+mn-cs"/>
                        </a:rPr>
                        <a:t>Self-assess the performance on the call</a:t>
                      </a:r>
                    </a:p>
                    <a:p>
                      <a:pPr marL="285750" indent="-285750">
                        <a:spcBef>
                          <a:spcPts val="600"/>
                        </a:spcBef>
                        <a:spcAft>
                          <a:spcPts val="600"/>
                        </a:spcAft>
                        <a:buFont typeface="Wingdings" panose="05000000000000000000" pitchFamily="2" charset="2"/>
                        <a:buChar char="§"/>
                      </a:pPr>
                      <a:r>
                        <a:rPr lang="en-US" sz="1700" kern="1200" baseline="0" dirty="0" smtClean="0">
                          <a:solidFill>
                            <a:schemeClr val="tx1">
                              <a:lumMod val="75000"/>
                              <a:lumOff val="25000"/>
                            </a:schemeClr>
                          </a:solidFill>
                          <a:latin typeface="+mn-lt"/>
                          <a:ea typeface="+mn-ea"/>
                          <a:cs typeface="+mn-cs"/>
                        </a:rPr>
                        <a:t>Provide opinion on any issues discussed during the call</a:t>
                      </a:r>
                    </a:p>
                  </a:txBody>
                  <a:tcPr/>
                </a:tc>
              </a:tr>
            </a:tbl>
          </a:graphicData>
        </a:graphic>
      </p:graphicFrame>
      <p:sp>
        <p:nvSpPr>
          <p:cNvPr id="3" name="Title 2"/>
          <p:cNvSpPr>
            <a:spLocks noGrp="1"/>
          </p:cNvSpPr>
          <p:nvPr>
            <p:ph type="title"/>
          </p:nvPr>
        </p:nvSpPr>
        <p:spPr>
          <a:xfrm>
            <a:off x="274320" y="109728"/>
            <a:ext cx="8558784" cy="576072"/>
          </a:xfrm>
        </p:spPr>
        <p:txBody>
          <a:bodyPr/>
          <a:lstStyle/>
          <a:p>
            <a:r>
              <a:rPr lang="en-US" dirty="0" smtClean="0">
                <a:effectLst/>
              </a:rPr>
              <a:t>Recipe </a:t>
            </a:r>
            <a:r>
              <a:rPr lang="en-US" dirty="0">
                <a:effectLst/>
              </a:rPr>
              <a:t>for </a:t>
            </a:r>
            <a:r>
              <a:rPr lang="en-US" dirty="0" smtClean="0">
                <a:effectLst/>
              </a:rPr>
              <a:t>Effective Calls – Post Call (4/4</a:t>
            </a:r>
            <a:r>
              <a:rPr lang="en-US" dirty="0">
                <a:effectLst/>
              </a:rPr>
              <a:t>)</a:t>
            </a:r>
            <a:endParaRPr lang="en-US" dirty="0"/>
          </a:p>
        </p:txBody>
      </p:sp>
      <p:sp>
        <p:nvSpPr>
          <p:cNvPr id="5" name="TextBox 4"/>
          <p:cNvSpPr txBox="1"/>
          <p:nvPr/>
        </p:nvSpPr>
        <p:spPr>
          <a:xfrm>
            <a:off x="467544" y="5581932"/>
            <a:ext cx="8208912" cy="701618"/>
          </a:xfrm>
          <a:prstGeom prst="rect">
            <a:avLst/>
          </a:prstGeom>
          <a:solidFill>
            <a:schemeClr val="bg1">
              <a:lumMod val="85000"/>
            </a:schemeClr>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wrap="square" rtlCol="0" anchor="ctr">
            <a:noAutofit/>
          </a:bodyPr>
          <a:lstStyle>
            <a:defPPr>
              <a:defRPr lang="en-US"/>
            </a:defPPr>
            <a:lvl1pPr>
              <a:defRPr b="1"/>
            </a:lvl1pPr>
          </a:lstStyle>
          <a:p>
            <a:pPr algn="ctr"/>
            <a:r>
              <a:rPr lang="en-US" dirty="0" smtClean="0">
                <a:solidFill>
                  <a:schemeClr val="tx1">
                    <a:lumMod val="75000"/>
                    <a:lumOff val="25000"/>
                  </a:schemeClr>
                </a:solidFill>
              </a:rPr>
              <a:t>The key to a successful call is preparedness to participate– by individuals and collaboratively as a team!!!</a:t>
            </a:r>
            <a:endParaRPr lang="en-US" dirty="0">
              <a:solidFill>
                <a:schemeClr val="tx1">
                  <a:lumMod val="75000"/>
                  <a:lumOff val="25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889" y="3854675"/>
            <a:ext cx="3542223" cy="1710561"/>
          </a:xfrm>
          <a:prstGeom prst="rect">
            <a:avLst/>
          </a:prstGeom>
        </p:spPr>
      </p:pic>
    </p:spTree>
    <p:extLst>
      <p:ext uri="{BB962C8B-B14F-4D97-AF65-F5344CB8AC3E}">
        <p14:creationId xmlns:p14="http://schemas.microsoft.com/office/powerpoint/2010/main" val="276183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266" y="2510762"/>
            <a:ext cx="5043781" cy="536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spcAft>
                <a:spcPts val="600"/>
              </a:spcAft>
            </a:pPr>
            <a:endParaRPr lang="en-US" sz="2000"/>
          </a:p>
        </p:txBody>
      </p:sp>
      <p:sp>
        <p:nvSpPr>
          <p:cNvPr id="8" name="Text Placeholder 2"/>
          <p:cNvSpPr>
            <a:spLocks noGrp="1"/>
          </p:cNvSpPr>
          <p:nvPr>
            <p:ph idx="1"/>
          </p:nvPr>
        </p:nvSpPr>
        <p:spPr>
          <a:xfrm>
            <a:off x="274320" y="914400"/>
            <a:ext cx="8558784" cy="5486400"/>
          </a:xfrm>
        </p:spPr>
        <p:txBody>
          <a:bodyPr/>
          <a:lstStyle/>
          <a:p>
            <a:r>
              <a:rPr lang="en-US" b="0" dirty="0" smtClean="0"/>
              <a:t>Survey Results</a:t>
            </a:r>
            <a:endParaRPr lang="en-US" b="0" dirty="0"/>
          </a:p>
          <a:p>
            <a:r>
              <a:rPr lang="en-US" b="0" dirty="0" smtClean="0"/>
              <a:t>Client Call Examples</a:t>
            </a:r>
          </a:p>
          <a:p>
            <a:r>
              <a:rPr lang="en-US" b="0" dirty="0" smtClean="0"/>
              <a:t>Recipe for Effective Calls</a:t>
            </a:r>
          </a:p>
          <a:p>
            <a:r>
              <a:rPr lang="en-US" dirty="0" smtClean="0">
                <a:solidFill>
                  <a:prstClr val="black"/>
                </a:solidFill>
              </a:rPr>
              <a:t>Extempore</a:t>
            </a:r>
          </a:p>
          <a:p>
            <a:r>
              <a:rPr lang="en-US" b="0" dirty="0" smtClean="0"/>
              <a:t>Mock-a-call Debrief</a:t>
            </a:r>
          </a:p>
          <a:p>
            <a:r>
              <a:rPr lang="en-US" b="0" dirty="0" smtClean="0"/>
              <a:t>Next Steps</a:t>
            </a:r>
            <a:endParaRPr lang="en-US" b="0" dirty="0"/>
          </a:p>
        </p:txBody>
      </p:sp>
      <p:sp>
        <p:nvSpPr>
          <p:cNvPr id="4" name="Title 1"/>
          <p:cNvSpPr>
            <a:spLocks noGrp="1"/>
          </p:cNvSpPr>
          <p:nvPr>
            <p:ph type="title"/>
          </p:nvPr>
        </p:nvSpPr>
        <p:spPr>
          <a:xfrm>
            <a:off x="274320" y="109728"/>
            <a:ext cx="8558784" cy="576072"/>
          </a:xfrm>
        </p:spPr>
        <p:txBody>
          <a:bodyPr/>
          <a:lstStyle/>
          <a:p>
            <a:r>
              <a:rPr lang="en-US" dirty="0" smtClean="0">
                <a:effectLst/>
              </a:rPr>
              <a:t>Contents</a:t>
            </a:r>
            <a:endParaRPr lang="en-IN" dirty="0">
              <a:effectLst/>
            </a:endParaRPr>
          </a:p>
        </p:txBody>
      </p:sp>
    </p:spTree>
    <p:extLst>
      <p:ext uri="{BB962C8B-B14F-4D97-AF65-F5344CB8AC3E}">
        <p14:creationId xmlns:p14="http://schemas.microsoft.com/office/powerpoint/2010/main" val="3962715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3600" y="109728"/>
            <a:ext cx="8558784" cy="576072"/>
          </a:xfrm>
        </p:spPr>
        <p:txBody>
          <a:bodyPr/>
          <a:lstStyle/>
          <a:p>
            <a:r>
              <a:rPr lang="en-US" dirty="0">
                <a:effectLst/>
              </a:rPr>
              <a:t>Smart</a:t>
            </a:r>
            <a:r>
              <a:rPr lang="en-US" dirty="0" smtClean="0"/>
              <a:t> </a:t>
            </a:r>
            <a:r>
              <a:rPr lang="en-US" dirty="0">
                <a:effectLst/>
              </a:rPr>
              <a:t>Speak </a:t>
            </a:r>
            <a:r>
              <a:rPr lang="en-US" dirty="0" smtClean="0">
                <a:effectLst/>
              </a:rPr>
              <a:t>in a Nutshell</a:t>
            </a:r>
            <a:endParaRPr lang="en-US" dirty="0">
              <a:effectLst/>
            </a:endParaRPr>
          </a:p>
        </p:txBody>
      </p:sp>
      <p:grpSp>
        <p:nvGrpSpPr>
          <p:cNvPr id="6" name="Group 5"/>
          <p:cNvGrpSpPr/>
          <p:nvPr/>
        </p:nvGrpSpPr>
        <p:grpSpPr>
          <a:xfrm>
            <a:off x="4747361" y="1004643"/>
            <a:ext cx="4110761" cy="4635277"/>
            <a:chOff x="4747361" y="1004643"/>
            <a:chExt cx="4110761" cy="4635277"/>
          </a:xfrm>
        </p:grpSpPr>
        <p:grpSp>
          <p:nvGrpSpPr>
            <p:cNvPr id="2" name="Group 1"/>
            <p:cNvGrpSpPr/>
            <p:nvPr/>
          </p:nvGrpSpPr>
          <p:grpSpPr>
            <a:xfrm>
              <a:off x="4747361" y="1004643"/>
              <a:ext cx="4110761" cy="4635277"/>
              <a:chOff x="4747361" y="1004643"/>
              <a:chExt cx="4110761" cy="4635277"/>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7361" y="1004643"/>
                <a:ext cx="4110761" cy="4635277"/>
              </a:xfrm>
              <a:prstGeom prst="rect">
                <a:avLst/>
              </a:prstGeom>
            </p:spPr>
          </p:pic>
          <p:sp>
            <p:nvSpPr>
              <p:cNvPr id="7" name="Oval Callout 6"/>
              <p:cNvSpPr/>
              <p:nvPr/>
            </p:nvSpPr>
            <p:spPr>
              <a:xfrm>
                <a:off x="6387153" y="1016753"/>
                <a:ext cx="470181" cy="286603"/>
              </a:xfrm>
              <a:prstGeom prst="wedgeEllipseCallout">
                <a:avLst>
                  <a:gd name="adj1" fmla="val -41151"/>
                  <a:gd name="adj2" fmla="val 81547"/>
                </a:avLst>
              </a:prstGeom>
              <a:solidFill>
                <a:srgbClr val="0066FF"/>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ular Callout 7"/>
              <p:cNvSpPr/>
              <p:nvPr/>
            </p:nvSpPr>
            <p:spPr>
              <a:xfrm>
                <a:off x="4944737" y="2098765"/>
                <a:ext cx="409433" cy="289578"/>
              </a:xfrm>
              <a:prstGeom prst="wedgeRectCallout">
                <a:avLst>
                  <a:gd name="adj1" fmla="val 32500"/>
                  <a:gd name="adj2" fmla="val 79167"/>
                </a:avLst>
              </a:prstGeom>
              <a:solidFill>
                <a:schemeClr val="bg1">
                  <a:lumMod val="50000"/>
                </a:schemeClr>
              </a:solidFill>
              <a:ln w="6350">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ounded Rectangular Callout 8"/>
              <p:cNvSpPr/>
              <p:nvPr/>
            </p:nvSpPr>
            <p:spPr>
              <a:xfrm>
                <a:off x="7451677" y="1317003"/>
                <a:ext cx="491319" cy="327546"/>
              </a:xfrm>
              <a:prstGeom prst="wedgeRoundRectCallout">
                <a:avLst>
                  <a:gd name="adj1" fmla="val -20833"/>
                  <a:gd name="adj2" fmla="val 75000"/>
                  <a:gd name="adj3" fmla="val 16667"/>
                </a:avLst>
              </a:prstGeom>
              <a:solidFill>
                <a:srgbClr val="33CC33"/>
              </a:solidFill>
              <a:ln w="6350">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Oval Callout 9"/>
              <p:cNvSpPr/>
              <p:nvPr/>
            </p:nvSpPr>
            <p:spPr>
              <a:xfrm>
                <a:off x="8010450" y="3146067"/>
                <a:ext cx="470181" cy="286603"/>
              </a:xfrm>
              <a:prstGeom prst="wedgeEllipseCallout">
                <a:avLst>
                  <a:gd name="adj1" fmla="val -41151"/>
                  <a:gd name="adj2" fmla="val 81547"/>
                </a:avLst>
              </a:prstGeom>
              <a:solidFill>
                <a:srgbClr val="FFC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ular Callout 10"/>
              <p:cNvSpPr/>
              <p:nvPr/>
            </p:nvSpPr>
            <p:spPr>
              <a:xfrm>
                <a:off x="7318356" y="3264131"/>
                <a:ext cx="409433" cy="289578"/>
              </a:xfrm>
              <a:prstGeom prst="wedgeRectCallout">
                <a:avLst>
                  <a:gd name="adj1" fmla="val -37111"/>
                  <a:gd name="adj2" fmla="val 87369"/>
                </a:avLst>
              </a:prstGeom>
              <a:solidFill>
                <a:srgbClr val="00CCFF"/>
              </a:solidFill>
              <a:ln w="6350">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4" name="TextBox 13"/>
            <p:cNvSpPr txBox="1"/>
            <p:nvPr/>
          </p:nvSpPr>
          <p:spPr>
            <a:xfrm>
              <a:off x="7778834" y="1025395"/>
              <a:ext cx="1023346" cy="646331"/>
            </a:xfrm>
            <a:prstGeom prst="rect">
              <a:avLst/>
            </a:prstGeom>
            <a:noFill/>
          </p:spPr>
          <p:txBody>
            <a:bodyPr wrap="square" rtlCol="0">
              <a:spAutoFit/>
            </a:bodyPr>
            <a:lstStyle/>
            <a:p>
              <a:pPr algn="r"/>
              <a:r>
                <a:rPr lang="en-US" dirty="0" smtClean="0"/>
                <a:t>Desired State</a:t>
              </a:r>
              <a:endParaRPr lang="en-US" dirty="0"/>
            </a:p>
          </p:txBody>
        </p:sp>
      </p:grpSp>
      <p:grpSp>
        <p:nvGrpSpPr>
          <p:cNvPr id="16" name="Group 15"/>
          <p:cNvGrpSpPr/>
          <p:nvPr/>
        </p:nvGrpSpPr>
        <p:grpSpPr>
          <a:xfrm>
            <a:off x="336674" y="894592"/>
            <a:ext cx="4494632" cy="4975075"/>
            <a:chOff x="336674" y="894592"/>
            <a:chExt cx="4494632" cy="4975075"/>
          </a:xfrm>
        </p:grpSpPr>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674" y="894592"/>
              <a:ext cx="4045935" cy="4975075"/>
            </a:xfrm>
            <a:prstGeom prst="rect">
              <a:avLst/>
            </a:prstGeom>
          </p:spPr>
        </p:pic>
        <p:sp>
          <p:nvSpPr>
            <p:cNvPr id="13" name="TextBox 12"/>
            <p:cNvSpPr txBox="1"/>
            <p:nvPr/>
          </p:nvSpPr>
          <p:spPr>
            <a:xfrm>
              <a:off x="498764" y="980867"/>
              <a:ext cx="1294410" cy="646331"/>
            </a:xfrm>
            <a:prstGeom prst="rect">
              <a:avLst/>
            </a:prstGeom>
            <a:noFill/>
          </p:spPr>
          <p:txBody>
            <a:bodyPr wrap="square" rtlCol="0">
              <a:spAutoFit/>
            </a:bodyPr>
            <a:lstStyle/>
            <a:p>
              <a:r>
                <a:rPr lang="en-US" dirty="0" smtClean="0"/>
                <a:t>Current State</a:t>
              </a:r>
              <a:endParaRPr lang="en-US" dirty="0"/>
            </a:p>
          </p:txBody>
        </p:sp>
        <p:sp>
          <p:nvSpPr>
            <p:cNvPr id="5" name="Oval Callout 4"/>
            <p:cNvSpPr/>
            <p:nvPr/>
          </p:nvSpPr>
          <p:spPr>
            <a:xfrm>
              <a:off x="3195080" y="930024"/>
              <a:ext cx="1636226" cy="1004175"/>
            </a:xfrm>
            <a:prstGeom prst="wedgeEllipseCallout">
              <a:avLst>
                <a:gd name="adj1" fmla="val -56301"/>
                <a:gd name="adj2" fmla="val 44293"/>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467544" y="5869667"/>
            <a:ext cx="8208912" cy="523068"/>
          </a:xfrm>
          <a:prstGeom prst="rect">
            <a:avLst/>
          </a:prstGeom>
          <a:solidFill>
            <a:schemeClr val="bg1">
              <a:lumMod val="85000"/>
            </a:schemeClr>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wrap="square" rtlCol="0" anchor="ctr">
            <a:noAutofit/>
          </a:bodyPr>
          <a:lstStyle>
            <a:defPPr>
              <a:defRPr lang="en-US"/>
            </a:defPPr>
            <a:lvl1pPr>
              <a:defRPr b="1"/>
            </a:lvl1pPr>
          </a:lstStyle>
          <a:p>
            <a:pPr algn="ctr"/>
            <a:r>
              <a:rPr lang="en-US" dirty="0" smtClean="0">
                <a:solidFill>
                  <a:schemeClr val="tx1">
                    <a:lumMod val="75000"/>
                    <a:lumOff val="25000"/>
                  </a:schemeClr>
                </a:solidFill>
              </a:rPr>
              <a:t>Smart Speak initiative will ensure that each member contributes meaningfully at least once on every call!</a:t>
            </a:r>
            <a:endParaRPr lang="en-US" dirty="0">
              <a:solidFill>
                <a:schemeClr val="tx1">
                  <a:lumMod val="75000"/>
                  <a:lumOff val="25000"/>
                </a:schemeClr>
              </a:solidFill>
            </a:endParaRPr>
          </a:p>
        </p:txBody>
      </p:sp>
      <p:grpSp>
        <p:nvGrpSpPr>
          <p:cNvPr id="4" name="Group 3"/>
          <p:cNvGrpSpPr/>
          <p:nvPr/>
        </p:nvGrpSpPr>
        <p:grpSpPr>
          <a:xfrm>
            <a:off x="3876321" y="3295929"/>
            <a:ext cx="1446040" cy="613862"/>
            <a:chOff x="3876321" y="3295929"/>
            <a:chExt cx="1446040" cy="613862"/>
          </a:xfrm>
        </p:grpSpPr>
        <p:sp>
          <p:nvSpPr>
            <p:cNvPr id="12" name="Right Arrow 11"/>
            <p:cNvSpPr/>
            <p:nvPr/>
          </p:nvSpPr>
          <p:spPr>
            <a:xfrm>
              <a:off x="4251366" y="3295929"/>
              <a:ext cx="689827" cy="24058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TextBox 14"/>
            <p:cNvSpPr txBox="1"/>
            <p:nvPr/>
          </p:nvSpPr>
          <p:spPr>
            <a:xfrm>
              <a:off x="3876321" y="3540459"/>
              <a:ext cx="1446040" cy="369332"/>
            </a:xfrm>
            <a:prstGeom prst="rect">
              <a:avLst/>
            </a:prstGeom>
            <a:noFill/>
          </p:spPr>
          <p:txBody>
            <a:bodyPr wrap="square" rtlCol="0">
              <a:spAutoFit/>
            </a:bodyPr>
            <a:lstStyle/>
            <a:p>
              <a:pPr algn="ctr"/>
              <a:r>
                <a:rPr lang="en-US" b="1" dirty="0" smtClean="0"/>
                <a:t>Smart Speak</a:t>
              </a:r>
              <a:endParaRPr lang="en-US" b="1" dirty="0"/>
            </a:p>
          </p:txBody>
        </p:sp>
      </p:grpSp>
    </p:spTree>
    <p:extLst>
      <p:ext uri="{BB962C8B-B14F-4D97-AF65-F5344CB8AC3E}">
        <p14:creationId xmlns:p14="http://schemas.microsoft.com/office/powerpoint/2010/main" val="163248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1125" y="2627488"/>
            <a:ext cx="2693278" cy="3609548"/>
          </a:xfrm>
          <a:prstGeom prst="rect">
            <a:avLst/>
          </a:prstGeom>
        </p:spPr>
      </p:pic>
      <p:sp>
        <p:nvSpPr>
          <p:cNvPr id="2" name="Content Placeholder 1"/>
          <p:cNvSpPr>
            <a:spLocks noGrp="1"/>
          </p:cNvSpPr>
          <p:nvPr>
            <p:ph idx="1"/>
          </p:nvPr>
        </p:nvSpPr>
        <p:spPr>
          <a:xfrm>
            <a:off x="274320" y="914400"/>
            <a:ext cx="8558784" cy="5486400"/>
          </a:xfrm>
        </p:spPr>
        <p:txBody>
          <a:bodyPr/>
          <a:lstStyle/>
          <a:p>
            <a:pPr>
              <a:spcBef>
                <a:spcPts val="432"/>
              </a:spcBef>
              <a:spcAft>
                <a:spcPts val="0"/>
              </a:spcAft>
              <a:buFont typeface="Wingdings" panose="05000000000000000000" pitchFamily="2" charset="2"/>
              <a:buChar char="§"/>
            </a:pPr>
            <a:r>
              <a:rPr lang="en-US" dirty="0" smtClean="0">
                <a:solidFill>
                  <a:schemeClr val="tx1">
                    <a:lumMod val="75000"/>
                    <a:lumOff val="25000"/>
                  </a:schemeClr>
                </a:solidFill>
              </a:rPr>
              <a:t>Each participant has to pick a topic</a:t>
            </a:r>
          </a:p>
          <a:p>
            <a:pPr>
              <a:spcBef>
                <a:spcPts val="432"/>
              </a:spcBef>
              <a:spcAft>
                <a:spcPts val="0"/>
              </a:spcAft>
              <a:buFont typeface="Wingdings" panose="05000000000000000000" pitchFamily="2" charset="2"/>
              <a:buChar char="§"/>
            </a:pPr>
            <a:r>
              <a:rPr lang="en-US" dirty="0">
                <a:solidFill>
                  <a:schemeClr val="tx1">
                    <a:lumMod val="75000"/>
                    <a:lumOff val="25000"/>
                  </a:schemeClr>
                </a:solidFill>
              </a:rPr>
              <a:t>Participants </a:t>
            </a:r>
            <a:r>
              <a:rPr lang="en-US" dirty="0" smtClean="0">
                <a:solidFill>
                  <a:schemeClr val="tx1">
                    <a:lumMod val="75000"/>
                    <a:lumOff val="25000"/>
                  </a:schemeClr>
                </a:solidFill>
              </a:rPr>
              <a:t>will get 5 minutes to think over the topic and  </a:t>
            </a:r>
            <a:r>
              <a:rPr lang="en-US" dirty="0">
                <a:solidFill>
                  <a:schemeClr val="tx1">
                    <a:lumMod val="75000"/>
                    <a:lumOff val="25000"/>
                  </a:schemeClr>
                </a:solidFill>
              </a:rPr>
              <a:t>note down </a:t>
            </a:r>
            <a:r>
              <a:rPr lang="en-US" dirty="0" smtClean="0">
                <a:solidFill>
                  <a:schemeClr val="tx1">
                    <a:lumMod val="75000"/>
                    <a:lumOff val="25000"/>
                  </a:schemeClr>
                </a:solidFill>
              </a:rPr>
              <a:t>points</a:t>
            </a:r>
          </a:p>
          <a:p>
            <a:pPr>
              <a:spcBef>
                <a:spcPts val="432"/>
              </a:spcBef>
              <a:spcAft>
                <a:spcPts val="0"/>
              </a:spcAft>
              <a:buFont typeface="Wingdings" panose="05000000000000000000" pitchFamily="2" charset="2"/>
              <a:buChar char="§"/>
            </a:pPr>
            <a:r>
              <a:rPr lang="en-US" dirty="0" smtClean="0">
                <a:solidFill>
                  <a:schemeClr val="tx1">
                    <a:lumMod val="75000"/>
                    <a:lumOff val="25000"/>
                  </a:schemeClr>
                </a:solidFill>
              </a:rPr>
              <a:t>Participants can get their notes reviewed by person sitting to their left</a:t>
            </a:r>
          </a:p>
          <a:p>
            <a:pPr>
              <a:spcBef>
                <a:spcPts val="432"/>
              </a:spcBef>
              <a:spcAft>
                <a:spcPts val="0"/>
              </a:spcAft>
              <a:buFont typeface="Wingdings" panose="05000000000000000000" pitchFamily="2" charset="2"/>
              <a:buChar char="§"/>
            </a:pPr>
            <a:r>
              <a:rPr lang="en-US" dirty="0" smtClean="0">
                <a:solidFill>
                  <a:schemeClr val="tx1">
                    <a:lumMod val="75000"/>
                    <a:lumOff val="25000"/>
                  </a:schemeClr>
                </a:solidFill>
              </a:rPr>
              <a:t>Each one will need to speak for 1 minute on the topic</a:t>
            </a:r>
            <a:endParaRPr lang="en-US" dirty="0">
              <a:solidFill>
                <a:schemeClr val="tx1">
                  <a:lumMod val="75000"/>
                  <a:lumOff val="25000"/>
                </a:schemeClr>
              </a:solidFill>
            </a:endParaRPr>
          </a:p>
          <a:p>
            <a:pPr>
              <a:spcBef>
                <a:spcPts val="432"/>
              </a:spcBef>
              <a:spcAft>
                <a:spcPts val="0"/>
              </a:spcAft>
              <a:buFont typeface="Wingdings" panose="05000000000000000000" pitchFamily="2" charset="2"/>
              <a:buChar char="§"/>
            </a:pPr>
            <a:r>
              <a:rPr lang="en-US" dirty="0" smtClean="0">
                <a:solidFill>
                  <a:schemeClr val="tx1">
                    <a:lumMod val="75000"/>
                    <a:lumOff val="25000"/>
                  </a:schemeClr>
                </a:solidFill>
              </a:rPr>
              <a:t>Emphasis on following parameters</a:t>
            </a:r>
          </a:p>
          <a:p>
            <a:pPr marL="627063" indent="-285750">
              <a:spcBef>
                <a:spcPts val="432"/>
              </a:spcBef>
              <a:spcAft>
                <a:spcPts val="0"/>
              </a:spcAft>
            </a:pPr>
            <a:r>
              <a:rPr lang="en-US" dirty="0" smtClean="0">
                <a:solidFill>
                  <a:schemeClr val="tx1">
                    <a:lumMod val="75000"/>
                    <a:lumOff val="25000"/>
                  </a:schemeClr>
                </a:solidFill>
              </a:rPr>
              <a:t>Confidence</a:t>
            </a:r>
          </a:p>
          <a:p>
            <a:pPr marL="627063" indent="-285750">
              <a:spcBef>
                <a:spcPts val="432"/>
              </a:spcBef>
              <a:spcAft>
                <a:spcPts val="0"/>
              </a:spcAft>
            </a:pPr>
            <a:r>
              <a:rPr lang="en-US" dirty="0" smtClean="0">
                <a:solidFill>
                  <a:schemeClr val="tx1">
                    <a:lumMod val="75000"/>
                    <a:lumOff val="25000"/>
                  </a:schemeClr>
                </a:solidFill>
              </a:rPr>
              <a:t>Content</a:t>
            </a:r>
          </a:p>
          <a:p>
            <a:pPr marL="627063" indent="-285750">
              <a:spcBef>
                <a:spcPts val="432"/>
              </a:spcBef>
              <a:spcAft>
                <a:spcPts val="0"/>
              </a:spcAft>
            </a:pPr>
            <a:r>
              <a:rPr lang="en-US" dirty="0" smtClean="0">
                <a:solidFill>
                  <a:schemeClr val="tx1">
                    <a:lumMod val="75000"/>
                    <a:lumOff val="25000"/>
                  </a:schemeClr>
                </a:solidFill>
              </a:rPr>
              <a:t>Delivery</a:t>
            </a:r>
            <a:endParaRPr lang="en-US" dirty="0">
              <a:solidFill>
                <a:schemeClr val="tx1">
                  <a:lumMod val="75000"/>
                  <a:lumOff val="25000"/>
                </a:schemeClr>
              </a:solidFill>
            </a:endParaRPr>
          </a:p>
        </p:txBody>
      </p:sp>
      <p:sp>
        <p:nvSpPr>
          <p:cNvPr id="6" name="Title 2"/>
          <p:cNvSpPr>
            <a:spLocks noGrp="1"/>
          </p:cNvSpPr>
          <p:nvPr>
            <p:ph type="title"/>
          </p:nvPr>
        </p:nvSpPr>
        <p:spPr>
          <a:xfrm>
            <a:off x="274320" y="109728"/>
            <a:ext cx="8558784" cy="576072"/>
          </a:xfrm>
        </p:spPr>
        <p:txBody>
          <a:bodyPr/>
          <a:lstStyle/>
          <a:p>
            <a:r>
              <a:rPr lang="en-US" dirty="0" smtClean="0">
                <a:solidFill>
                  <a:prstClr val="black"/>
                </a:solidFill>
                <a:effectLst/>
              </a:rPr>
              <a:t>Extempore </a:t>
            </a:r>
            <a:endParaRPr lang="en-US" dirty="0">
              <a:effectLst/>
            </a:endParaRPr>
          </a:p>
        </p:txBody>
      </p:sp>
    </p:spTree>
    <p:extLst>
      <p:ext uri="{BB962C8B-B14F-4D97-AF65-F5344CB8AC3E}">
        <p14:creationId xmlns:p14="http://schemas.microsoft.com/office/powerpoint/2010/main" val="3003101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266" y="3031040"/>
            <a:ext cx="5043781" cy="536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spcAft>
                <a:spcPts val="600"/>
              </a:spcAft>
            </a:pPr>
            <a:endParaRPr lang="en-US" sz="2000"/>
          </a:p>
        </p:txBody>
      </p:sp>
      <p:sp>
        <p:nvSpPr>
          <p:cNvPr id="8" name="Text Placeholder 2"/>
          <p:cNvSpPr>
            <a:spLocks noGrp="1"/>
          </p:cNvSpPr>
          <p:nvPr>
            <p:ph idx="1"/>
          </p:nvPr>
        </p:nvSpPr>
        <p:spPr>
          <a:xfrm>
            <a:off x="274320" y="914400"/>
            <a:ext cx="8558784" cy="5486400"/>
          </a:xfrm>
        </p:spPr>
        <p:txBody>
          <a:bodyPr/>
          <a:lstStyle/>
          <a:p>
            <a:r>
              <a:rPr lang="en-US" b="0" dirty="0" smtClean="0"/>
              <a:t>Survey Results</a:t>
            </a:r>
            <a:endParaRPr lang="en-US" b="0" dirty="0"/>
          </a:p>
          <a:p>
            <a:r>
              <a:rPr lang="en-US" b="0" dirty="0" smtClean="0"/>
              <a:t>Client Call Examples</a:t>
            </a:r>
          </a:p>
          <a:p>
            <a:r>
              <a:rPr lang="en-US" b="0" dirty="0" smtClean="0"/>
              <a:t>Recipe for Effective Calls</a:t>
            </a:r>
          </a:p>
          <a:p>
            <a:r>
              <a:rPr lang="en-US" b="0" dirty="0" smtClean="0">
                <a:solidFill>
                  <a:prstClr val="black"/>
                </a:solidFill>
              </a:rPr>
              <a:t>Extempore</a:t>
            </a:r>
          </a:p>
          <a:p>
            <a:r>
              <a:rPr lang="en-US" dirty="0" smtClean="0"/>
              <a:t>Mock-a-call Debrief</a:t>
            </a:r>
          </a:p>
          <a:p>
            <a:r>
              <a:rPr lang="en-US" b="0" dirty="0" smtClean="0"/>
              <a:t>Next Steps</a:t>
            </a:r>
            <a:endParaRPr lang="en-US" b="0" dirty="0"/>
          </a:p>
        </p:txBody>
      </p:sp>
      <p:sp>
        <p:nvSpPr>
          <p:cNvPr id="4" name="Title 1"/>
          <p:cNvSpPr>
            <a:spLocks noGrp="1"/>
          </p:cNvSpPr>
          <p:nvPr>
            <p:ph type="title"/>
          </p:nvPr>
        </p:nvSpPr>
        <p:spPr>
          <a:xfrm>
            <a:off x="274320" y="109728"/>
            <a:ext cx="8558784" cy="576072"/>
          </a:xfrm>
        </p:spPr>
        <p:txBody>
          <a:bodyPr/>
          <a:lstStyle/>
          <a:p>
            <a:r>
              <a:rPr lang="en-US" dirty="0" smtClean="0">
                <a:effectLst/>
              </a:rPr>
              <a:t>Contents</a:t>
            </a:r>
            <a:endParaRPr lang="en-IN" dirty="0">
              <a:effectLst/>
            </a:endParaRPr>
          </a:p>
        </p:txBody>
      </p:sp>
    </p:spTree>
    <p:extLst>
      <p:ext uri="{BB962C8B-B14F-4D97-AF65-F5344CB8AC3E}">
        <p14:creationId xmlns:p14="http://schemas.microsoft.com/office/powerpoint/2010/main" val="3962715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320" y="109728"/>
            <a:ext cx="8558784" cy="576072"/>
          </a:xfrm>
        </p:spPr>
        <p:txBody>
          <a:bodyPr/>
          <a:lstStyle/>
          <a:p>
            <a:r>
              <a:rPr lang="en-US" dirty="0" smtClean="0">
                <a:effectLst/>
              </a:rPr>
              <a:t>Mock-a-Call</a:t>
            </a:r>
            <a:endParaRPr lang="en-US" dirty="0">
              <a:effectLst/>
            </a:endParaRPr>
          </a:p>
        </p:txBody>
      </p:sp>
      <p:sp>
        <p:nvSpPr>
          <p:cNvPr id="5" name="Content Placeholder 1"/>
          <p:cNvSpPr>
            <a:spLocks noGrp="1"/>
          </p:cNvSpPr>
          <p:nvPr>
            <p:ph idx="1"/>
          </p:nvPr>
        </p:nvSpPr>
        <p:spPr>
          <a:xfrm>
            <a:off x="274320" y="914400"/>
            <a:ext cx="8558784" cy="5486400"/>
          </a:xfrm>
        </p:spPr>
        <p:txBody>
          <a:bodyPr/>
          <a:lstStyle/>
          <a:p>
            <a:pPr>
              <a:lnSpc>
                <a:spcPct val="100000"/>
              </a:lnSpc>
              <a:spcBef>
                <a:spcPts val="432"/>
              </a:spcBef>
              <a:spcAft>
                <a:spcPts val="0"/>
              </a:spcAft>
              <a:buFont typeface="Wingdings" panose="05000000000000000000" pitchFamily="2" charset="2"/>
              <a:buChar char="§"/>
            </a:pPr>
            <a:r>
              <a:rPr lang="en-US" sz="1800" b="0" dirty="0" smtClean="0">
                <a:solidFill>
                  <a:schemeClr val="tx1">
                    <a:lumMod val="75000"/>
                    <a:lumOff val="25000"/>
                  </a:schemeClr>
                </a:solidFill>
              </a:rPr>
              <a:t>Walk through of a call for a particular scenario</a:t>
            </a:r>
          </a:p>
          <a:p>
            <a:pPr>
              <a:lnSpc>
                <a:spcPct val="100000"/>
              </a:lnSpc>
              <a:spcBef>
                <a:spcPts val="432"/>
              </a:spcBef>
              <a:spcAft>
                <a:spcPts val="0"/>
              </a:spcAft>
              <a:buFont typeface="Wingdings" panose="05000000000000000000" pitchFamily="2" charset="2"/>
              <a:buChar char="§"/>
            </a:pPr>
            <a:r>
              <a:rPr lang="en-US" sz="1800" b="0" dirty="0" smtClean="0">
                <a:solidFill>
                  <a:schemeClr val="tx1">
                    <a:lumMod val="75000"/>
                    <a:lumOff val="25000"/>
                  </a:schemeClr>
                </a:solidFill>
              </a:rPr>
              <a:t>Teams need to prepare for the call, as they do for their regular clients</a:t>
            </a:r>
          </a:p>
          <a:p>
            <a:pPr>
              <a:lnSpc>
                <a:spcPct val="100000"/>
              </a:lnSpc>
              <a:spcBef>
                <a:spcPts val="432"/>
              </a:spcBef>
              <a:spcAft>
                <a:spcPts val="0"/>
              </a:spcAft>
              <a:buFont typeface="Wingdings" panose="05000000000000000000" pitchFamily="2" charset="2"/>
              <a:buChar char="§"/>
            </a:pPr>
            <a:r>
              <a:rPr lang="en-US" sz="1800" b="0" dirty="0" smtClean="0">
                <a:solidFill>
                  <a:schemeClr val="tx1">
                    <a:lumMod val="75000"/>
                    <a:lumOff val="25000"/>
                  </a:schemeClr>
                </a:solidFill>
              </a:rPr>
              <a:t>The process will involve all phases:</a:t>
            </a:r>
          </a:p>
          <a:p>
            <a:pPr marL="693738" lvl="1" indent="-347663">
              <a:spcBef>
                <a:spcPts val="432"/>
              </a:spcBef>
              <a:spcAft>
                <a:spcPts val="0"/>
              </a:spcAft>
              <a:buFont typeface="Arial" panose="020B0604020202020204" pitchFamily="34" charset="0"/>
              <a:buChar char="•"/>
            </a:pPr>
            <a:r>
              <a:rPr lang="en-US" b="0" dirty="0" smtClean="0">
                <a:solidFill>
                  <a:schemeClr val="tx1">
                    <a:lumMod val="75000"/>
                    <a:lumOff val="25000"/>
                  </a:schemeClr>
                </a:solidFill>
              </a:rPr>
              <a:t>Set – up</a:t>
            </a:r>
          </a:p>
          <a:p>
            <a:pPr marL="693738" lvl="1" indent="-347663">
              <a:spcBef>
                <a:spcPts val="432"/>
              </a:spcBef>
              <a:spcAft>
                <a:spcPts val="0"/>
              </a:spcAft>
              <a:buFont typeface="Arial" panose="020B0604020202020204" pitchFamily="34" charset="0"/>
              <a:buChar char="•"/>
            </a:pPr>
            <a:r>
              <a:rPr lang="en-US" b="0" dirty="0" smtClean="0">
                <a:solidFill>
                  <a:schemeClr val="tx1">
                    <a:lumMod val="75000"/>
                    <a:lumOff val="25000"/>
                  </a:schemeClr>
                </a:solidFill>
              </a:rPr>
              <a:t>Initiate</a:t>
            </a:r>
          </a:p>
          <a:p>
            <a:pPr marL="693738" lvl="1" indent="-347663">
              <a:spcBef>
                <a:spcPts val="432"/>
              </a:spcBef>
              <a:spcAft>
                <a:spcPts val="0"/>
              </a:spcAft>
              <a:buFont typeface="Arial" panose="020B0604020202020204" pitchFamily="34" charset="0"/>
              <a:buChar char="•"/>
            </a:pPr>
            <a:r>
              <a:rPr lang="en-US" b="0" dirty="0" smtClean="0">
                <a:solidFill>
                  <a:schemeClr val="tx1">
                    <a:lumMod val="75000"/>
                    <a:lumOff val="25000"/>
                  </a:schemeClr>
                </a:solidFill>
              </a:rPr>
              <a:t>Actual Call</a:t>
            </a:r>
          </a:p>
          <a:p>
            <a:pPr marL="693738" lvl="1" indent="-347663">
              <a:spcBef>
                <a:spcPts val="432"/>
              </a:spcBef>
              <a:spcAft>
                <a:spcPts val="0"/>
              </a:spcAft>
              <a:buFont typeface="Arial" panose="020B0604020202020204" pitchFamily="34" charset="0"/>
              <a:buChar char="•"/>
            </a:pPr>
            <a:r>
              <a:rPr lang="en-US" b="0" dirty="0" smtClean="0">
                <a:solidFill>
                  <a:schemeClr val="tx1">
                    <a:lumMod val="75000"/>
                    <a:lumOff val="25000"/>
                  </a:schemeClr>
                </a:solidFill>
              </a:rPr>
              <a:t>Follow-up (if any)</a:t>
            </a:r>
          </a:p>
          <a:p>
            <a:pPr lvl="1">
              <a:spcBef>
                <a:spcPts val="0"/>
              </a:spcBef>
            </a:pPr>
            <a:endParaRPr lang="en-US" b="0" dirty="0" smtClean="0"/>
          </a:p>
          <a:p>
            <a:pPr marL="457200" lvl="1" indent="0">
              <a:spcBef>
                <a:spcPts val="0"/>
              </a:spcBef>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130" y="2299648"/>
            <a:ext cx="2856476" cy="3295934"/>
          </a:xfrm>
          <a:prstGeom prst="rect">
            <a:avLst/>
          </a:prstGeom>
        </p:spPr>
      </p:pic>
    </p:spTree>
    <p:extLst>
      <p:ext uri="{BB962C8B-B14F-4D97-AF65-F5344CB8AC3E}">
        <p14:creationId xmlns:p14="http://schemas.microsoft.com/office/powerpoint/2010/main" val="13583847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320" y="3200400"/>
            <a:ext cx="8558784" cy="685800"/>
          </a:xfrm>
        </p:spPr>
        <p:txBody>
          <a:bodyPr anchor="ctr">
            <a:normAutofit fontScale="55000" lnSpcReduction="20000"/>
          </a:bodyPr>
          <a:lstStyle/>
          <a:p>
            <a:pPr marL="0" indent="0" algn="ctr">
              <a:buNone/>
            </a:pPr>
            <a:r>
              <a:rPr lang="en-US" sz="8000" b="1" dirty="0" smtClean="0">
                <a:latin typeface="+mj-lt"/>
              </a:rPr>
              <a:t>Thank You</a:t>
            </a:r>
            <a:endParaRPr lang="en-US" sz="8000" b="1" dirty="0">
              <a:latin typeface="+mj-lt"/>
            </a:endParaRPr>
          </a:p>
        </p:txBody>
      </p:sp>
    </p:spTree>
    <p:extLst>
      <p:ext uri="{BB962C8B-B14F-4D97-AF65-F5344CB8AC3E}">
        <p14:creationId xmlns:p14="http://schemas.microsoft.com/office/powerpoint/2010/main" val="1843155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266" y="965694"/>
            <a:ext cx="5043781" cy="536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spcAft>
                <a:spcPts val="600"/>
              </a:spcAft>
            </a:pPr>
            <a:endParaRPr lang="en-US" sz="2000"/>
          </a:p>
        </p:txBody>
      </p:sp>
      <p:sp>
        <p:nvSpPr>
          <p:cNvPr id="8" name="Text Placeholder 2"/>
          <p:cNvSpPr>
            <a:spLocks noGrp="1"/>
          </p:cNvSpPr>
          <p:nvPr>
            <p:ph idx="1"/>
          </p:nvPr>
        </p:nvSpPr>
        <p:spPr>
          <a:xfrm>
            <a:off x="274320" y="914400"/>
            <a:ext cx="8558784" cy="5486400"/>
          </a:xfrm>
        </p:spPr>
        <p:txBody>
          <a:bodyPr/>
          <a:lstStyle/>
          <a:p>
            <a:r>
              <a:rPr lang="en-US" dirty="0" smtClean="0"/>
              <a:t>Survey Results</a:t>
            </a:r>
            <a:endParaRPr lang="en-US" dirty="0"/>
          </a:p>
          <a:p>
            <a:r>
              <a:rPr lang="en-US" b="0" dirty="0" smtClean="0"/>
              <a:t>Client Call Examples</a:t>
            </a:r>
          </a:p>
          <a:p>
            <a:r>
              <a:rPr lang="en-US" b="0" dirty="0" smtClean="0"/>
              <a:t>Recipe for Effective Calls</a:t>
            </a:r>
          </a:p>
          <a:p>
            <a:r>
              <a:rPr lang="en-US" b="0" dirty="0" smtClean="0">
                <a:solidFill>
                  <a:prstClr val="black"/>
                </a:solidFill>
              </a:rPr>
              <a:t>Extempore</a:t>
            </a:r>
          </a:p>
          <a:p>
            <a:r>
              <a:rPr lang="en-US" b="0" dirty="0" smtClean="0"/>
              <a:t>Mock-a-call Debrief</a:t>
            </a:r>
          </a:p>
          <a:p>
            <a:r>
              <a:rPr lang="en-US" b="0" dirty="0" smtClean="0"/>
              <a:t>Next Steps</a:t>
            </a:r>
            <a:endParaRPr lang="en-US" b="0" dirty="0"/>
          </a:p>
        </p:txBody>
      </p:sp>
      <p:sp>
        <p:nvSpPr>
          <p:cNvPr id="4" name="Title 1"/>
          <p:cNvSpPr>
            <a:spLocks noGrp="1"/>
          </p:cNvSpPr>
          <p:nvPr>
            <p:ph type="title"/>
          </p:nvPr>
        </p:nvSpPr>
        <p:spPr>
          <a:xfrm>
            <a:off x="274320" y="109728"/>
            <a:ext cx="8558784" cy="576072"/>
          </a:xfrm>
        </p:spPr>
        <p:txBody>
          <a:bodyPr/>
          <a:lstStyle/>
          <a:p>
            <a:r>
              <a:rPr lang="en-US" dirty="0" smtClean="0">
                <a:effectLst/>
              </a:rPr>
              <a:t>Contents</a:t>
            </a:r>
            <a:endParaRPr lang="en-IN" dirty="0">
              <a:effectLst/>
            </a:endParaRPr>
          </a:p>
        </p:txBody>
      </p:sp>
    </p:spTree>
    <p:extLst>
      <p:ext uri="{BB962C8B-B14F-4D97-AF65-F5344CB8AC3E}">
        <p14:creationId xmlns:p14="http://schemas.microsoft.com/office/powerpoint/2010/main" val="1937677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smtClean="0"/>
              <a:t>Survey Results (1/5)</a:t>
            </a:r>
            <a:endParaRPr lang="en-US" sz="2600" dirty="0"/>
          </a:p>
        </p:txBody>
      </p:sp>
      <p:graphicFrame>
        <p:nvGraphicFramePr>
          <p:cNvPr id="5" name="Table 4"/>
          <p:cNvGraphicFramePr>
            <a:graphicFrameLocks noGrp="1"/>
          </p:cNvGraphicFramePr>
          <p:nvPr>
            <p:extLst>
              <p:ext uri="{D42A27DB-BD31-4B8C-83A1-F6EECF244321}">
                <p14:modId xmlns:p14="http://schemas.microsoft.com/office/powerpoint/2010/main" val="3739492471"/>
              </p:ext>
            </p:extLst>
          </p:nvPr>
        </p:nvGraphicFramePr>
        <p:xfrm>
          <a:off x="274320" y="914400"/>
          <a:ext cx="8305802" cy="2671322"/>
        </p:xfrm>
        <a:graphic>
          <a:graphicData uri="http://schemas.openxmlformats.org/drawingml/2006/table">
            <a:tbl>
              <a:tblPr firstRow="1" bandRow="1">
                <a:tableStyleId>{B301B821-A1FF-4177-AEE7-76D212191A09}</a:tableStyleId>
              </a:tblPr>
              <a:tblGrid>
                <a:gridCol w="457200"/>
                <a:gridCol w="4163246"/>
                <a:gridCol w="1045101"/>
                <a:gridCol w="880085"/>
                <a:gridCol w="1045101"/>
                <a:gridCol w="715069"/>
              </a:tblGrid>
              <a:tr h="47255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0" i="0" u="none" strike="noStrike" kern="1200" cap="none" normalizeH="0" baseline="0" dirty="0" smtClean="0">
                        <a:ln>
                          <a:noFill/>
                        </a:ln>
                        <a:solidFill>
                          <a:schemeClr val="tx1"/>
                        </a:solidFill>
                        <a:effectLst/>
                        <a:latin typeface="+mn-lt"/>
                        <a:ea typeface="+mn-ea"/>
                        <a:cs typeface="+mn-cs"/>
                      </a:endParaRPr>
                    </a:p>
                  </a:txBody>
                  <a:tcPr marL="91436" marR="91436" marT="91359" marB="913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kern="1200" cap="none" normalizeH="0" baseline="0" dirty="0" smtClean="0">
                          <a:ln>
                            <a:noFill/>
                          </a:ln>
                          <a:effectLst/>
                        </a:rPr>
                        <a:t>Question</a:t>
                      </a:r>
                      <a:endParaRPr kumimoji="0" lang="en-US" sz="1400" b="0" i="0" u="none" strike="noStrike" kern="1200" cap="none" normalizeH="0" baseline="0" dirty="0" smtClean="0">
                        <a:ln>
                          <a:noFill/>
                        </a:ln>
                        <a:solidFill>
                          <a:schemeClr val="tx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kern="1200" cap="none" normalizeH="0" baseline="0" dirty="0" smtClean="0">
                          <a:ln>
                            <a:noFill/>
                          </a:ln>
                          <a:effectLst/>
                        </a:rPr>
                        <a:t>A</a:t>
                      </a:r>
                      <a:endParaRPr kumimoji="0" lang="en-US" sz="1400" b="1" u="none" strike="noStrike" kern="1200" cap="none" normalizeH="0" baseline="0" dirty="0" smtClean="0">
                        <a:ln>
                          <a:noFill/>
                        </a:ln>
                        <a:solidFill>
                          <a:schemeClr val="lt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kern="1200" cap="none" normalizeH="0" baseline="0" dirty="0" smtClean="0">
                          <a:ln>
                            <a:noFill/>
                          </a:ln>
                          <a:effectLst/>
                        </a:rPr>
                        <a:t>B</a:t>
                      </a:r>
                      <a:endParaRPr kumimoji="0" lang="en-US" sz="1400" b="1" u="none" strike="noStrike" kern="1200" cap="none" normalizeH="0" baseline="0" dirty="0" smtClean="0">
                        <a:ln>
                          <a:noFill/>
                        </a:ln>
                        <a:solidFill>
                          <a:schemeClr val="lt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kern="1200" cap="none" normalizeH="0" baseline="0" dirty="0" smtClean="0">
                          <a:ln>
                            <a:noFill/>
                          </a:ln>
                          <a:effectLst/>
                        </a:rPr>
                        <a:t>C</a:t>
                      </a:r>
                      <a:endParaRPr kumimoji="0" lang="en-US" sz="1400" b="1" u="none" strike="noStrike" kern="1200" cap="none" normalizeH="0" baseline="0" dirty="0" smtClean="0">
                        <a:ln>
                          <a:noFill/>
                        </a:ln>
                        <a:solidFill>
                          <a:schemeClr val="lt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u="none" strike="noStrike" kern="1200" cap="none" normalizeH="0" baseline="0" dirty="0" smtClean="0">
                          <a:ln>
                            <a:noFill/>
                          </a:ln>
                          <a:solidFill>
                            <a:schemeClr val="lt1"/>
                          </a:solidFill>
                          <a:effectLst/>
                          <a:latin typeface="+mn-lt"/>
                          <a:ea typeface="+mn-ea"/>
                          <a:cs typeface="+mn-cs"/>
                        </a:rPr>
                        <a:t>D</a:t>
                      </a: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9193">
                <a:tc>
                  <a:txBody>
                    <a:bodyPr/>
                    <a:lstStyle/>
                    <a:p>
                      <a:pPr algn="ctr" fontAlgn="b"/>
                      <a:r>
                        <a:rPr lang="en-US" sz="1400" u="none" strike="noStrike" kern="1200" dirty="0" smtClean="0">
                          <a:solidFill>
                            <a:schemeClr val="dk1"/>
                          </a:solidFill>
                          <a:effectLst/>
                          <a:latin typeface="+mn-lt"/>
                          <a:ea typeface="+mn-ea"/>
                          <a:cs typeface="+mn-cs"/>
                        </a:rPr>
                        <a:t>Q1</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How many times do you participate in client calls?</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Once </a:t>
                      </a:r>
                      <a:r>
                        <a:rPr lang="en-US" sz="1400" u="none" strike="noStrike" kern="1200" dirty="0">
                          <a:solidFill>
                            <a:schemeClr val="dk1"/>
                          </a:solidFill>
                          <a:effectLst/>
                          <a:latin typeface="+mn-lt"/>
                          <a:ea typeface="+mn-ea"/>
                          <a:cs typeface="+mn-cs"/>
                        </a:rPr>
                        <a:t>a week</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Twice </a:t>
                      </a:r>
                      <a:r>
                        <a:rPr lang="en-US" sz="1400" u="none" strike="noStrike" kern="1200" dirty="0">
                          <a:solidFill>
                            <a:schemeClr val="dk1"/>
                          </a:solidFill>
                          <a:effectLst/>
                          <a:latin typeface="+mn-lt"/>
                          <a:ea typeface="+mn-ea"/>
                          <a:cs typeface="+mn-cs"/>
                        </a:rPr>
                        <a:t>or more</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Only </a:t>
                      </a:r>
                      <a:r>
                        <a:rPr lang="en-US" sz="1400" u="none" strike="noStrike" kern="1200" dirty="0">
                          <a:solidFill>
                            <a:schemeClr val="dk1"/>
                          </a:solidFill>
                          <a:effectLst/>
                          <a:latin typeface="+mn-lt"/>
                          <a:ea typeface="+mn-ea"/>
                          <a:cs typeface="+mn-cs"/>
                        </a:rPr>
                        <a:t>when needed</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Never</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9193">
                <a:tc>
                  <a:txBody>
                    <a:bodyPr/>
                    <a:lstStyle/>
                    <a:p>
                      <a:pPr algn="ctr" fontAlgn="b"/>
                      <a:r>
                        <a:rPr lang="en-US" sz="1400" u="none" strike="noStrike" kern="1200" dirty="0" smtClean="0">
                          <a:solidFill>
                            <a:schemeClr val="dk1"/>
                          </a:solidFill>
                          <a:effectLst/>
                          <a:latin typeface="+mn-lt"/>
                          <a:ea typeface="+mn-ea"/>
                          <a:cs typeface="+mn-cs"/>
                        </a:rPr>
                        <a:t>Q2</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How do you start your meeting? </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Introduce </a:t>
                      </a:r>
                      <a:r>
                        <a:rPr lang="en-US" sz="1400" u="none" strike="noStrike" kern="1200" dirty="0">
                          <a:solidFill>
                            <a:schemeClr val="dk1"/>
                          </a:solidFill>
                          <a:effectLst/>
                          <a:latin typeface="+mn-lt"/>
                          <a:ea typeface="+mn-ea"/>
                          <a:cs typeface="+mn-cs"/>
                        </a:rPr>
                        <a:t>yourself</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Straight </a:t>
                      </a:r>
                      <a:r>
                        <a:rPr lang="en-US" sz="1400" u="none" strike="noStrike" kern="1200" dirty="0">
                          <a:solidFill>
                            <a:schemeClr val="dk1"/>
                          </a:solidFill>
                          <a:effectLst/>
                          <a:latin typeface="+mn-lt"/>
                          <a:ea typeface="+mn-ea"/>
                          <a:cs typeface="+mn-cs"/>
                        </a:rPr>
                        <a:t>to business</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Exchange </a:t>
                      </a:r>
                      <a:r>
                        <a:rPr lang="en-US" sz="1400" u="none" strike="noStrike" kern="1200" dirty="0">
                          <a:solidFill>
                            <a:schemeClr val="dk1"/>
                          </a:solidFill>
                          <a:effectLst/>
                          <a:latin typeface="+mn-lt"/>
                          <a:ea typeface="+mn-ea"/>
                          <a:cs typeface="+mn-cs"/>
                        </a:rPr>
                        <a:t>pleasantries</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solidFill>
                            <a:schemeClr val="tx1"/>
                          </a:solidFill>
                          <a:effectLst/>
                        </a:rPr>
                        <a:t> </a:t>
                      </a:r>
                      <a:endParaRPr lang="en-US" sz="1400" b="0" i="0" u="none" strike="noStrike" dirty="0">
                        <a:solidFill>
                          <a:schemeClr val="tx1"/>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9193">
                <a:tc>
                  <a:txBody>
                    <a:bodyPr/>
                    <a:lstStyle/>
                    <a:p>
                      <a:pPr algn="ctr" fontAlgn="b"/>
                      <a:r>
                        <a:rPr lang="en-US" sz="1400" u="none" strike="noStrike" kern="1200" dirty="0" smtClean="0">
                          <a:solidFill>
                            <a:schemeClr val="dk1"/>
                          </a:solidFill>
                          <a:effectLst/>
                          <a:latin typeface="+mn-lt"/>
                          <a:ea typeface="+mn-ea"/>
                          <a:cs typeface="+mn-cs"/>
                        </a:rPr>
                        <a:t>Q3</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Communication happens mostly via</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Mails</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Calls</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Onsite </a:t>
                      </a:r>
                      <a:r>
                        <a:rPr lang="en-US" sz="1400" u="none" strike="noStrike" kern="1200" dirty="0">
                          <a:solidFill>
                            <a:schemeClr val="dk1"/>
                          </a:solidFill>
                          <a:effectLst/>
                          <a:latin typeface="+mn-lt"/>
                          <a:ea typeface="+mn-ea"/>
                          <a:cs typeface="+mn-cs"/>
                        </a:rPr>
                        <a:t>person</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solidFill>
                            <a:schemeClr val="tx1"/>
                          </a:solidFill>
                          <a:effectLst/>
                        </a:rPr>
                        <a:t> </a:t>
                      </a:r>
                      <a:endParaRPr lang="en-US" sz="1400" b="0" i="0" u="none" strike="noStrike" dirty="0">
                        <a:solidFill>
                          <a:schemeClr val="tx1"/>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187">
                <a:tc>
                  <a:txBody>
                    <a:bodyPr/>
                    <a:lstStyle/>
                    <a:p>
                      <a:pPr algn="ctr" fontAlgn="b"/>
                      <a:r>
                        <a:rPr lang="en-US" sz="1400" u="none" strike="noStrike" kern="1200" dirty="0" smtClean="0">
                          <a:solidFill>
                            <a:schemeClr val="dk1"/>
                          </a:solidFill>
                          <a:effectLst/>
                          <a:latin typeface="+mn-lt"/>
                          <a:ea typeface="+mn-ea"/>
                          <a:cs typeface="+mn-cs"/>
                        </a:rPr>
                        <a:t>Q4</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Do you send direct mails to client?</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Yes</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No</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 </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solidFill>
                            <a:schemeClr val="tx1"/>
                          </a:solidFill>
                          <a:effectLst/>
                        </a:rPr>
                        <a:t> </a:t>
                      </a:r>
                      <a:endParaRPr lang="en-US" sz="1400" b="0" i="0" u="none" strike="noStrike" dirty="0">
                        <a:solidFill>
                          <a:schemeClr val="tx1"/>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49583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smtClean="0"/>
              <a:t>Survey Results (1/5)</a:t>
            </a:r>
            <a:endParaRPr lang="en-US" sz="2600" dirty="0"/>
          </a:p>
        </p:txBody>
      </p:sp>
      <p:graphicFrame>
        <p:nvGraphicFramePr>
          <p:cNvPr id="5" name="Table 4"/>
          <p:cNvGraphicFramePr>
            <a:graphicFrameLocks noGrp="1"/>
          </p:cNvGraphicFramePr>
          <p:nvPr>
            <p:extLst>
              <p:ext uri="{D42A27DB-BD31-4B8C-83A1-F6EECF244321}">
                <p14:modId xmlns:p14="http://schemas.microsoft.com/office/powerpoint/2010/main" val="2912848827"/>
              </p:ext>
            </p:extLst>
          </p:nvPr>
        </p:nvGraphicFramePr>
        <p:xfrm>
          <a:off x="274320" y="914400"/>
          <a:ext cx="8305802" cy="2671322"/>
        </p:xfrm>
        <a:graphic>
          <a:graphicData uri="http://schemas.openxmlformats.org/drawingml/2006/table">
            <a:tbl>
              <a:tblPr firstRow="1" bandRow="1">
                <a:tableStyleId>{B301B821-A1FF-4177-AEE7-76D212191A09}</a:tableStyleId>
              </a:tblPr>
              <a:tblGrid>
                <a:gridCol w="457200"/>
                <a:gridCol w="4163246"/>
                <a:gridCol w="1045101"/>
                <a:gridCol w="880085"/>
                <a:gridCol w="1045101"/>
                <a:gridCol w="715069"/>
              </a:tblGrid>
              <a:tr h="47255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0" i="0" u="none" strike="noStrike" kern="1200" cap="none" normalizeH="0" baseline="0" dirty="0" smtClean="0">
                        <a:ln>
                          <a:noFill/>
                        </a:ln>
                        <a:solidFill>
                          <a:schemeClr val="tx1"/>
                        </a:solidFill>
                        <a:effectLst/>
                        <a:latin typeface="+mn-lt"/>
                        <a:ea typeface="+mn-ea"/>
                        <a:cs typeface="+mn-cs"/>
                      </a:endParaRPr>
                    </a:p>
                  </a:txBody>
                  <a:tcPr marL="91436" marR="91436" marT="91359" marB="913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kern="1200" cap="none" normalizeH="0" baseline="0" dirty="0" smtClean="0">
                          <a:ln>
                            <a:noFill/>
                          </a:ln>
                          <a:effectLst/>
                        </a:rPr>
                        <a:t>Question</a:t>
                      </a:r>
                      <a:endParaRPr kumimoji="0" lang="en-US" sz="1400" b="0" i="0" u="none" strike="noStrike" kern="1200" cap="none" normalizeH="0" baseline="0" dirty="0" smtClean="0">
                        <a:ln>
                          <a:noFill/>
                        </a:ln>
                        <a:solidFill>
                          <a:schemeClr val="tx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kern="1200" cap="none" normalizeH="0" baseline="0" dirty="0" smtClean="0">
                          <a:ln>
                            <a:noFill/>
                          </a:ln>
                          <a:effectLst/>
                        </a:rPr>
                        <a:t>A</a:t>
                      </a:r>
                      <a:endParaRPr kumimoji="0" lang="en-US" sz="1400" b="1" u="none" strike="noStrike" kern="1200" cap="none" normalizeH="0" baseline="0" dirty="0" smtClean="0">
                        <a:ln>
                          <a:noFill/>
                        </a:ln>
                        <a:solidFill>
                          <a:schemeClr val="lt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kern="1200" cap="none" normalizeH="0" baseline="0" dirty="0" smtClean="0">
                          <a:ln>
                            <a:noFill/>
                          </a:ln>
                          <a:effectLst/>
                        </a:rPr>
                        <a:t>B</a:t>
                      </a:r>
                      <a:endParaRPr kumimoji="0" lang="en-US" sz="1400" b="1" u="none" strike="noStrike" kern="1200" cap="none" normalizeH="0" baseline="0" dirty="0" smtClean="0">
                        <a:ln>
                          <a:noFill/>
                        </a:ln>
                        <a:solidFill>
                          <a:schemeClr val="lt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kern="1200" cap="none" normalizeH="0" baseline="0" dirty="0" smtClean="0">
                          <a:ln>
                            <a:noFill/>
                          </a:ln>
                          <a:effectLst/>
                        </a:rPr>
                        <a:t>C</a:t>
                      </a:r>
                      <a:endParaRPr kumimoji="0" lang="en-US" sz="1400" b="1" u="none" strike="noStrike" kern="1200" cap="none" normalizeH="0" baseline="0" dirty="0" smtClean="0">
                        <a:ln>
                          <a:noFill/>
                        </a:ln>
                        <a:solidFill>
                          <a:schemeClr val="lt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u="none" strike="noStrike" kern="1200" cap="none" normalizeH="0" baseline="0" dirty="0" smtClean="0">
                          <a:ln>
                            <a:noFill/>
                          </a:ln>
                          <a:solidFill>
                            <a:schemeClr val="lt1"/>
                          </a:solidFill>
                          <a:effectLst/>
                          <a:latin typeface="+mn-lt"/>
                          <a:ea typeface="+mn-ea"/>
                          <a:cs typeface="+mn-cs"/>
                        </a:rPr>
                        <a:t>D</a:t>
                      </a: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9193">
                <a:tc>
                  <a:txBody>
                    <a:bodyPr/>
                    <a:lstStyle/>
                    <a:p>
                      <a:pPr algn="ctr" fontAlgn="b"/>
                      <a:r>
                        <a:rPr lang="en-US" sz="1400" u="none" strike="noStrike" kern="1200" dirty="0" smtClean="0">
                          <a:solidFill>
                            <a:schemeClr val="dk1"/>
                          </a:solidFill>
                          <a:effectLst/>
                          <a:latin typeface="+mn-lt"/>
                          <a:ea typeface="+mn-ea"/>
                          <a:cs typeface="+mn-cs"/>
                        </a:rPr>
                        <a:t>Q1</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How many times do you participate in client calls?</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Once </a:t>
                      </a:r>
                      <a:r>
                        <a:rPr lang="en-US" sz="1400" u="none" strike="noStrike" dirty="0">
                          <a:effectLst/>
                        </a:rPr>
                        <a:t>a week</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solidFill>
                            <a:srgbClr val="FF0000"/>
                          </a:solidFill>
                          <a:effectLst/>
                        </a:rPr>
                        <a:t>Twice </a:t>
                      </a:r>
                      <a:r>
                        <a:rPr lang="en-US" sz="1400" u="none" strike="noStrike" dirty="0">
                          <a:solidFill>
                            <a:srgbClr val="FF0000"/>
                          </a:solidFill>
                          <a:effectLst/>
                        </a:rPr>
                        <a:t>or more</a:t>
                      </a:r>
                      <a:endParaRPr lang="en-US" sz="1400" b="0" i="0" u="none" strike="noStrike" dirty="0">
                        <a:solidFill>
                          <a:srgbClr val="FF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Only </a:t>
                      </a:r>
                      <a:r>
                        <a:rPr lang="en-US" sz="1400" u="none" strike="noStrike" dirty="0">
                          <a:effectLst/>
                        </a:rPr>
                        <a:t>when needed</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Never</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9193">
                <a:tc>
                  <a:txBody>
                    <a:bodyPr/>
                    <a:lstStyle/>
                    <a:p>
                      <a:pPr algn="ctr" fontAlgn="b"/>
                      <a:r>
                        <a:rPr lang="en-US" sz="1400" u="none" strike="noStrike" kern="1200" dirty="0" smtClean="0">
                          <a:solidFill>
                            <a:schemeClr val="dk1"/>
                          </a:solidFill>
                          <a:effectLst/>
                          <a:latin typeface="+mn-lt"/>
                          <a:ea typeface="+mn-ea"/>
                          <a:cs typeface="+mn-cs"/>
                        </a:rPr>
                        <a:t>Q2</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How do you start your meeting? </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solidFill>
                            <a:srgbClr val="FF0000"/>
                          </a:solidFill>
                          <a:effectLst/>
                        </a:rPr>
                        <a:t>Introduce </a:t>
                      </a:r>
                      <a:r>
                        <a:rPr lang="en-US" sz="1400" u="none" strike="noStrike" dirty="0">
                          <a:solidFill>
                            <a:srgbClr val="FF0000"/>
                          </a:solidFill>
                          <a:effectLst/>
                        </a:rPr>
                        <a:t>yourself</a:t>
                      </a:r>
                      <a:endParaRPr lang="en-US" sz="1400" b="0" i="0" u="none" strike="noStrike" dirty="0">
                        <a:solidFill>
                          <a:srgbClr val="FF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solidFill>
                            <a:schemeClr val="tx1"/>
                          </a:solidFill>
                          <a:effectLst/>
                        </a:rPr>
                        <a:t>Straight </a:t>
                      </a:r>
                      <a:r>
                        <a:rPr lang="en-US" sz="1400" u="none" strike="noStrike" dirty="0">
                          <a:solidFill>
                            <a:schemeClr val="tx1"/>
                          </a:solidFill>
                          <a:effectLst/>
                        </a:rPr>
                        <a:t>to business</a:t>
                      </a:r>
                      <a:endParaRPr lang="en-US" sz="1400" b="0" i="0" u="none" strike="noStrike" dirty="0">
                        <a:solidFill>
                          <a:schemeClr val="tx1"/>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solidFill>
                            <a:schemeClr val="tx1"/>
                          </a:solidFill>
                          <a:effectLst/>
                        </a:rPr>
                        <a:t>Exchange </a:t>
                      </a:r>
                      <a:r>
                        <a:rPr lang="en-US" sz="1400" u="none" strike="noStrike" dirty="0">
                          <a:solidFill>
                            <a:schemeClr val="tx1"/>
                          </a:solidFill>
                          <a:effectLst/>
                        </a:rPr>
                        <a:t>pleasantries</a:t>
                      </a:r>
                      <a:endParaRPr lang="en-US" sz="1400" b="0" i="0" u="none" strike="noStrike" dirty="0">
                        <a:solidFill>
                          <a:schemeClr val="tx1"/>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solidFill>
                            <a:schemeClr val="tx1"/>
                          </a:solidFill>
                          <a:effectLst/>
                        </a:rPr>
                        <a:t> </a:t>
                      </a:r>
                      <a:endParaRPr lang="en-US" sz="1400" b="0" i="0" u="none" strike="noStrike" dirty="0">
                        <a:solidFill>
                          <a:schemeClr val="tx1"/>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9193">
                <a:tc>
                  <a:txBody>
                    <a:bodyPr/>
                    <a:lstStyle/>
                    <a:p>
                      <a:pPr algn="ctr" fontAlgn="b"/>
                      <a:r>
                        <a:rPr lang="en-US" sz="1400" u="none" strike="noStrike" kern="1200" dirty="0" smtClean="0">
                          <a:solidFill>
                            <a:schemeClr val="dk1"/>
                          </a:solidFill>
                          <a:effectLst/>
                          <a:latin typeface="+mn-lt"/>
                          <a:ea typeface="+mn-ea"/>
                          <a:cs typeface="+mn-cs"/>
                        </a:rPr>
                        <a:t>Q3</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Communication happens mostly via</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solidFill>
                            <a:schemeClr val="tx1"/>
                          </a:solidFill>
                          <a:effectLst/>
                        </a:rPr>
                        <a:t>Mails</a:t>
                      </a:r>
                      <a:endParaRPr lang="en-US" sz="1400" b="0" i="0" u="none" strike="noStrike" dirty="0">
                        <a:solidFill>
                          <a:schemeClr val="tx1"/>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solidFill>
                            <a:srgbClr val="FF0000"/>
                          </a:solidFill>
                          <a:effectLst/>
                        </a:rPr>
                        <a:t>Calls</a:t>
                      </a:r>
                      <a:endParaRPr lang="en-US" sz="1400" b="0" i="0" u="none" strike="noStrike" dirty="0">
                        <a:solidFill>
                          <a:srgbClr val="FF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solidFill>
                            <a:schemeClr val="tx1"/>
                          </a:solidFill>
                          <a:effectLst/>
                        </a:rPr>
                        <a:t>Onsite </a:t>
                      </a:r>
                      <a:r>
                        <a:rPr lang="en-US" sz="1400" u="none" strike="noStrike" dirty="0">
                          <a:solidFill>
                            <a:schemeClr val="tx1"/>
                          </a:solidFill>
                          <a:effectLst/>
                        </a:rPr>
                        <a:t>person</a:t>
                      </a:r>
                      <a:endParaRPr lang="en-US" sz="1400" b="0" i="0" u="none" strike="noStrike" dirty="0">
                        <a:solidFill>
                          <a:schemeClr val="tx1"/>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solidFill>
                            <a:schemeClr val="tx1"/>
                          </a:solidFill>
                          <a:effectLst/>
                        </a:rPr>
                        <a:t> </a:t>
                      </a:r>
                      <a:endParaRPr lang="en-US" sz="1400" b="0" i="0" u="none" strike="noStrike" dirty="0">
                        <a:solidFill>
                          <a:schemeClr val="tx1"/>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187">
                <a:tc>
                  <a:txBody>
                    <a:bodyPr/>
                    <a:lstStyle/>
                    <a:p>
                      <a:pPr algn="ctr" fontAlgn="b"/>
                      <a:r>
                        <a:rPr lang="en-US" sz="1400" u="none" strike="noStrike" kern="1200" dirty="0" smtClean="0">
                          <a:solidFill>
                            <a:schemeClr val="dk1"/>
                          </a:solidFill>
                          <a:effectLst/>
                          <a:latin typeface="+mn-lt"/>
                          <a:ea typeface="+mn-ea"/>
                          <a:cs typeface="+mn-cs"/>
                        </a:rPr>
                        <a:t>Q4</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Do you send direct mails to client?</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solidFill>
                            <a:srgbClr val="FF0000"/>
                          </a:solidFill>
                          <a:effectLst/>
                        </a:rPr>
                        <a:t>Yes</a:t>
                      </a:r>
                      <a:endParaRPr lang="en-US" sz="1400" b="0" i="0" u="none" strike="noStrike" dirty="0">
                        <a:solidFill>
                          <a:srgbClr val="FF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solidFill>
                            <a:schemeClr val="tx1"/>
                          </a:solidFill>
                          <a:effectLst/>
                        </a:rPr>
                        <a:t>No</a:t>
                      </a:r>
                      <a:endParaRPr lang="en-US" sz="1400" b="0" i="0" u="none" strike="noStrike" dirty="0">
                        <a:solidFill>
                          <a:schemeClr val="tx1"/>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solidFill>
                            <a:schemeClr val="tx1"/>
                          </a:solidFill>
                          <a:effectLst/>
                        </a:rPr>
                        <a:t> </a:t>
                      </a:r>
                      <a:endParaRPr lang="en-US" sz="1400" b="0" i="0" u="none" strike="noStrike" dirty="0">
                        <a:solidFill>
                          <a:schemeClr val="tx1"/>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solidFill>
                            <a:schemeClr val="tx1"/>
                          </a:solidFill>
                          <a:effectLst/>
                        </a:rPr>
                        <a:t> </a:t>
                      </a:r>
                      <a:endParaRPr lang="en-US" sz="1400" b="0" i="0" u="none" strike="noStrike" dirty="0">
                        <a:solidFill>
                          <a:schemeClr val="tx1"/>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Chart 8"/>
          <p:cNvGraphicFramePr>
            <a:graphicFrameLocks/>
          </p:cNvGraphicFramePr>
          <p:nvPr>
            <p:extLst>
              <p:ext uri="{D42A27DB-BD31-4B8C-83A1-F6EECF244321}">
                <p14:modId xmlns:p14="http://schemas.microsoft.com/office/powerpoint/2010/main" val="1290663721"/>
              </p:ext>
            </p:extLst>
          </p:nvPr>
        </p:nvGraphicFramePr>
        <p:xfrm>
          <a:off x="2362200" y="4038600"/>
          <a:ext cx="6248400" cy="2514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2796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smtClean="0"/>
              <a:t>Survey Results (2/5)</a:t>
            </a:r>
            <a:endParaRPr lang="en-US" sz="2600" dirty="0"/>
          </a:p>
        </p:txBody>
      </p:sp>
      <p:graphicFrame>
        <p:nvGraphicFramePr>
          <p:cNvPr id="5" name="Table 4"/>
          <p:cNvGraphicFramePr>
            <a:graphicFrameLocks noGrp="1"/>
          </p:cNvGraphicFramePr>
          <p:nvPr>
            <p:extLst>
              <p:ext uri="{D42A27DB-BD31-4B8C-83A1-F6EECF244321}">
                <p14:modId xmlns:p14="http://schemas.microsoft.com/office/powerpoint/2010/main" val="3982503628"/>
              </p:ext>
            </p:extLst>
          </p:nvPr>
        </p:nvGraphicFramePr>
        <p:xfrm>
          <a:off x="274320" y="914400"/>
          <a:ext cx="8382001" cy="2438400"/>
        </p:xfrm>
        <a:graphic>
          <a:graphicData uri="http://schemas.openxmlformats.org/drawingml/2006/table">
            <a:tbl>
              <a:tblPr firstRow="1" bandRow="1">
                <a:tableStyleId>{B301B821-A1FF-4177-AEE7-76D212191A09}</a:tableStyleId>
              </a:tblPr>
              <a:tblGrid>
                <a:gridCol w="399144"/>
                <a:gridCol w="4630056"/>
                <a:gridCol w="1066800"/>
                <a:gridCol w="1360382"/>
                <a:gridCol w="925619"/>
              </a:tblGrid>
              <a:tr h="43467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1" u="none" strike="noStrike" kern="1200" cap="none" normalizeH="0" baseline="0" dirty="0" smtClean="0">
                        <a:ln>
                          <a:noFill/>
                        </a:ln>
                        <a:solidFill>
                          <a:schemeClr val="lt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u="none" strike="noStrike" kern="1200" cap="none" normalizeH="0" baseline="0" dirty="0" smtClean="0">
                          <a:ln>
                            <a:noFill/>
                          </a:ln>
                          <a:solidFill>
                            <a:schemeClr val="lt1"/>
                          </a:solidFill>
                          <a:effectLst/>
                          <a:latin typeface="+mn-lt"/>
                          <a:ea typeface="+mn-ea"/>
                          <a:cs typeface="+mn-cs"/>
                        </a:rPr>
                        <a:t>Question</a:t>
                      </a: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u="none" strike="noStrike" kern="1200" cap="none" normalizeH="0" baseline="0" dirty="0" smtClean="0">
                          <a:ln>
                            <a:noFill/>
                          </a:ln>
                          <a:solidFill>
                            <a:schemeClr val="lt1"/>
                          </a:solidFill>
                          <a:effectLst/>
                          <a:latin typeface="+mn-lt"/>
                          <a:ea typeface="+mn-ea"/>
                          <a:cs typeface="+mn-cs"/>
                        </a:rPr>
                        <a:t>A</a:t>
                      </a: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u="none" strike="noStrike" kern="1200" cap="none" normalizeH="0" baseline="0" dirty="0" smtClean="0">
                          <a:ln>
                            <a:noFill/>
                          </a:ln>
                          <a:solidFill>
                            <a:schemeClr val="lt1"/>
                          </a:solidFill>
                          <a:effectLst/>
                          <a:latin typeface="+mn-lt"/>
                          <a:ea typeface="+mn-ea"/>
                          <a:cs typeface="+mn-cs"/>
                        </a:rPr>
                        <a:t>B</a:t>
                      </a: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u="none" strike="noStrike" kern="1200" cap="none" normalizeH="0" baseline="0" dirty="0" smtClean="0">
                          <a:ln>
                            <a:noFill/>
                          </a:ln>
                          <a:solidFill>
                            <a:schemeClr val="lt1"/>
                          </a:solidFill>
                          <a:effectLst/>
                          <a:latin typeface="+mn-lt"/>
                          <a:ea typeface="+mn-ea"/>
                          <a:cs typeface="+mn-cs"/>
                        </a:rPr>
                        <a:t>C</a:t>
                      </a: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9724">
                <a:tc>
                  <a:txBody>
                    <a:bodyPr/>
                    <a:lstStyle/>
                    <a:p>
                      <a:pPr algn="ctr" fontAlgn="b"/>
                      <a:r>
                        <a:rPr lang="en-US" sz="1400" b="0" i="0" u="none" strike="noStrike" dirty="0" smtClean="0">
                          <a:solidFill>
                            <a:srgbClr val="000000"/>
                          </a:solidFill>
                          <a:effectLst/>
                          <a:latin typeface="Calibri"/>
                        </a:rPr>
                        <a:t>Q5</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How comfortable are you talking to your clients on the calls?</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Confident</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Okay</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Nervous</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3194">
                <a:tc>
                  <a:txBody>
                    <a:bodyPr/>
                    <a:lstStyle/>
                    <a:p>
                      <a:pPr algn="ctr" fontAlgn="b"/>
                      <a:r>
                        <a:rPr lang="en-US" sz="1400" b="0" i="0" u="none" strike="noStrike" dirty="0" smtClean="0">
                          <a:solidFill>
                            <a:srgbClr val="000000"/>
                          </a:solidFill>
                          <a:effectLst/>
                          <a:latin typeface="Calibri"/>
                        </a:rPr>
                        <a:t>Q6</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Have you been to onsite ever?</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Once</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Twice </a:t>
                      </a:r>
                      <a:r>
                        <a:rPr lang="en-US" sz="1400" u="none" strike="noStrike" kern="1200" dirty="0">
                          <a:solidFill>
                            <a:schemeClr val="dk1"/>
                          </a:solidFill>
                          <a:effectLst/>
                          <a:latin typeface="+mn-lt"/>
                          <a:ea typeface="+mn-ea"/>
                          <a:cs typeface="+mn-cs"/>
                        </a:rPr>
                        <a:t>or more</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Never</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7406">
                <a:tc>
                  <a:txBody>
                    <a:bodyPr/>
                    <a:lstStyle/>
                    <a:p>
                      <a:pPr algn="ctr" fontAlgn="b"/>
                      <a:r>
                        <a:rPr lang="en-US" sz="1400" u="none" strike="noStrike" kern="1200" dirty="0" smtClean="0">
                          <a:solidFill>
                            <a:schemeClr val="dk1"/>
                          </a:solidFill>
                          <a:effectLst/>
                          <a:latin typeface="+mn-lt"/>
                          <a:ea typeface="+mn-ea"/>
                          <a:cs typeface="+mn-cs"/>
                        </a:rPr>
                        <a:t>Q7</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What have you been told by DL/TL about talking on call?</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Talk </a:t>
                      </a:r>
                      <a:r>
                        <a:rPr lang="en-US" sz="1400" u="none" strike="noStrike" kern="1200" dirty="0">
                          <a:solidFill>
                            <a:schemeClr val="dk1"/>
                          </a:solidFill>
                          <a:effectLst/>
                          <a:latin typeface="+mn-lt"/>
                          <a:ea typeface="+mn-ea"/>
                          <a:cs typeface="+mn-cs"/>
                        </a:rPr>
                        <a:t>Never</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Speak </a:t>
                      </a:r>
                      <a:r>
                        <a:rPr lang="en-US" sz="1400" u="none" strike="noStrike" kern="1200" dirty="0">
                          <a:solidFill>
                            <a:schemeClr val="dk1"/>
                          </a:solidFill>
                          <a:effectLst/>
                          <a:latin typeface="+mn-lt"/>
                          <a:ea typeface="+mn-ea"/>
                          <a:cs typeface="+mn-cs"/>
                        </a:rPr>
                        <a:t>Only when absolutely needed</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No </a:t>
                      </a:r>
                      <a:r>
                        <a:rPr lang="en-US" sz="1400" u="none" strike="noStrike" kern="1200" dirty="0">
                          <a:solidFill>
                            <a:schemeClr val="dk1"/>
                          </a:solidFill>
                          <a:effectLst/>
                          <a:latin typeface="+mn-lt"/>
                          <a:ea typeface="+mn-ea"/>
                          <a:cs typeface="+mn-cs"/>
                        </a:rPr>
                        <a:t>Restriction</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3400">
                <a:tc>
                  <a:txBody>
                    <a:bodyPr/>
                    <a:lstStyle/>
                    <a:p>
                      <a:pPr algn="ctr" fontAlgn="b"/>
                      <a:r>
                        <a:rPr lang="en-US" sz="1400" u="none" strike="noStrike" kern="1200" dirty="0" smtClean="0">
                          <a:solidFill>
                            <a:schemeClr val="dk1"/>
                          </a:solidFill>
                          <a:effectLst/>
                          <a:latin typeface="+mn-lt"/>
                          <a:ea typeface="+mn-ea"/>
                          <a:cs typeface="+mn-cs"/>
                        </a:rPr>
                        <a:t>Q8</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What according to you inhibits people?</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 </a:t>
                      </a:r>
                      <a:r>
                        <a:rPr lang="en-US" sz="1400" u="none" strike="noStrike" kern="1200" dirty="0" smtClean="0">
                          <a:solidFill>
                            <a:schemeClr val="dk1"/>
                          </a:solidFill>
                          <a:effectLst/>
                          <a:latin typeface="+mn-lt"/>
                          <a:ea typeface="+mn-ea"/>
                          <a:cs typeface="+mn-cs"/>
                        </a:rPr>
                        <a:t>Preparedness</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 Accent</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 Experience</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81177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smtClean="0"/>
              <a:t>Survey Results (2/5)</a:t>
            </a:r>
            <a:endParaRPr lang="en-US" sz="2600" dirty="0"/>
          </a:p>
        </p:txBody>
      </p:sp>
      <p:graphicFrame>
        <p:nvGraphicFramePr>
          <p:cNvPr id="5" name="Table 4"/>
          <p:cNvGraphicFramePr>
            <a:graphicFrameLocks noGrp="1"/>
          </p:cNvGraphicFramePr>
          <p:nvPr>
            <p:extLst>
              <p:ext uri="{D42A27DB-BD31-4B8C-83A1-F6EECF244321}">
                <p14:modId xmlns:p14="http://schemas.microsoft.com/office/powerpoint/2010/main" val="3186122843"/>
              </p:ext>
            </p:extLst>
          </p:nvPr>
        </p:nvGraphicFramePr>
        <p:xfrm>
          <a:off x="274320" y="914400"/>
          <a:ext cx="8382001" cy="2438400"/>
        </p:xfrm>
        <a:graphic>
          <a:graphicData uri="http://schemas.openxmlformats.org/drawingml/2006/table">
            <a:tbl>
              <a:tblPr firstRow="1" bandRow="1">
                <a:tableStyleId>{B301B821-A1FF-4177-AEE7-76D212191A09}</a:tableStyleId>
              </a:tblPr>
              <a:tblGrid>
                <a:gridCol w="399144"/>
                <a:gridCol w="4630056"/>
                <a:gridCol w="1066800"/>
                <a:gridCol w="1360382"/>
                <a:gridCol w="925619"/>
              </a:tblGrid>
              <a:tr h="43467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1" u="none" strike="noStrike" kern="1200" cap="none" normalizeH="0" baseline="0" dirty="0" smtClean="0">
                        <a:ln>
                          <a:noFill/>
                        </a:ln>
                        <a:solidFill>
                          <a:schemeClr val="lt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u="none" strike="noStrike" kern="1200" cap="none" normalizeH="0" baseline="0" dirty="0" smtClean="0">
                          <a:ln>
                            <a:noFill/>
                          </a:ln>
                          <a:solidFill>
                            <a:schemeClr val="lt1"/>
                          </a:solidFill>
                          <a:effectLst/>
                          <a:latin typeface="+mn-lt"/>
                          <a:ea typeface="+mn-ea"/>
                          <a:cs typeface="+mn-cs"/>
                        </a:rPr>
                        <a:t>Question</a:t>
                      </a: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u="none" strike="noStrike" kern="1200" cap="none" normalizeH="0" baseline="0" dirty="0" smtClean="0">
                          <a:ln>
                            <a:noFill/>
                          </a:ln>
                          <a:solidFill>
                            <a:schemeClr val="lt1"/>
                          </a:solidFill>
                          <a:effectLst/>
                          <a:latin typeface="+mn-lt"/>
                          <a:ea typeface="+mn-ea"/>
                          <a:cs typeface="+mn-cs"/>
                        </a:rPr>
                        <a:t>A</a:t>
                      </a: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u="none" strike="noStrike" kern="1200" cap="none" normalizeH="0" baseline="0" dirty="0" smtClean="0">
                          <a:ln>
                            <a:noFill/>
                          </a:ln>
                          <a:solidFill>
                            <a:schemeClr val="lt1"/>
                          </a:solidFill>
                          <a:effectLst/>
                          <a:latin typeface="+mn-lt"/>
                          <a:ea typeface="+mn-ea"/>
                          <a:cs typeface="+mn-cs"/>
                        </a:rPr>
                        <a:t>B</a:t>
                      </a: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u="none" strike="noStrike" kern="1200" cap="none" normalizeH="0" baseline="0" dirty="0" smtClean="0">
                          <a:ln>
                            <a:noFill/>
                          </a:ln>
                          <a:solidFill>
                            <a:schemeClr val="lt1"/>
                          </a:solidFill>
                          <a:effectLst/>
                          <a:latin typeface="+mn-lt"/>
                          <a:ea typeface="+mn-ea"/>
                          <a:cs typeface="+mn-cs"/>
                        </a:rPr>
                        <a:t>C</a:t>
                      </a: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9724">
                <a:tc>
                  <a:txBody>
                    <a:bodyPr/>
                    <a:lstStyle/>
                    <a:p>
                      <a:pPr algn="ctr" fontAlgn="b"/>
                      <a:r>
                        <a:rPr lang="en-US" sz="1400" b="0" i="0" u="none" strike="noStrike" dirty="0" smtClean="0">
                          <a:solidFill>
                            <a:srgbClr val="000000"/>
                          </a:solidFill>
                          <a:effectLst/>
                          <a:latin typeface="Calibri"/>
                        </a:rPr>
                        <a:t>Q5</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How comfortable are you talking to your clients on the calls?</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solidFill>
                            <a:schemeClr val="tx1"/>
                          </a:solidFill>
                          <a:effectLst/>
                        </a:rPr>
                        <a:t>Confident</a:t>
                      </a:r>
                      <a:endParaRPr lang="en-US" sz="1400" b="0" i="0" u="none" strike="noStrike" dirty="0">
                        <a:solidFill>
                          <a:schemeClr val="tx1"/>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solidFill>
                            <a:srgbClr val="FF0000"/>
                          </a:solidFill>
                          <a:effectLst/>
                        </a:rPr>
                        <a:t>Okay</a:t>
                      </a:r>
                      <a:endParaRPr lang="en-US" sz="1400" b="0" i="0" u="none" strike="noStrike" dirty="0">
                        <a:solidFill>
                          <a:srgbClr val="FF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solidFill>
                            <a:schemeClr val="tx1"/>
                          </a:solidFill>
                          <a:effectLst/>
                        </a:rPr>
                        <a:t>Nervous</a:t>
                      </a:r>
                      <a:endParaRPr lang="en-US" sz="1400" b="0" i="0" u="none" strike="noStrike" dirty="0">
                        <a:solidFill>
                          <a:schemeClr val="tx1"/>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3194">
                <a:tc>
                  <a:txBody>
                    <a:bodyPr/>
                    <a:lstStyle/>
                    <a:p>
                      <a:pPr algn="ctr" fontAlgn="b"/>
                      <a:r>
                        <a:rPr lang="en-US" sz="1400" b="0" i="0" u="none" strike="noStrike" dirty="0" smtClean="0">
                          <a:solidFill>
                            <a:srgbClr val="000000"/>
                          </a:solidFill>
                          <a:effectLst/>
                          <a:latin typeface="Calibri"/>
                        </a:rPr>
                        <a:t>Q6</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Have you been to onsite ever?</a:t>
                      </a:r>
                      <a:endParaRPr lang="en-US" sz="1400" b="0" i="0" u="none" strike="noStrike" dirty="0">
                        <a:solidFill>
                          <a:srgbClr val="00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solidFill>
                            <a:schemeClr val="tx1"/>
                          </a:solidFill>
                          <a:effectLst/>
                        </a:rPr>
                        <a:t>Once</a:t>
                      </a:r>
                      <a:endParaRPr lang="en-US" sz="1400" b="0" i="0" u="none" strike="noStrike" dirty="0">
                        <a:solidFill>
                          <a:schemeClr val="tx1"/>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solidFill>
                            <a:schemeClr val="tx1"/>
                          </a:solidFill>
                          <a:effectLst/>
                        </a:rPr>
                        <a:t>Twice </a:t>
                      </a:r>
                      <a:r>
                        <a:rPr lang="en-US" sz="1400" u="none" strike="noStrike" dirty="0">
                          <a:solidFill>
                            <a:schemeClr val="tx1"/>
                          </a:solidFill>
                          <a:effectLst/>
                        </a:rPr>
                        <a:t>or more</a:t>
                      </a:r>
                      <a:endParaRPr lang="en-US" sz="1400" b="0" i="0" u="none" strike="noStrike" dirty="0">
                        <a:solidFill>
                          <a:schemeClr val="tx1"/>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solidFill>
                            <a:srgbClr val="FF0000"/>
                          </a:solidFill>
                          <a:effectLst/>
                        </a:rPr>
                        <a:t>Never</a:t>
                      </a:r>
                      <a:endParaRPr lang="en-US" sz="1400" b="0" i="0" u="none" strike="noStrike" dirty="0">
                        <a:solidFill>
                          <a:srgbClr val="FF0000"/>
                        </a:solidFill>
                        <a:effectLst/>
                        <a:latin typeface="Calibri"/>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7406">
                <a:tc>
                  <a:txBody>
                    <a:bodyPr/>
                    <a:lstStyle/>
                    <a:p>
                      <a:pPr algn="ctr" fontAlgn="b"/>
                      <a:r>
                        <a:rPr lang="en-US" sz="1400" u="none" strike="noStrike" kern="1200" dirty="0" smtClean="0">
                          <a:solidFill>
                            <a:schemeClr val="dk1"/>
                          </a:solidFill>
                          <a:effectLst/>
                          <a:latin typeface="+mn-lt"/>
                          <a:ea typeface="+mn-ea"/>
                          <a:cs typeface="+mn-cs"/>
                        </a:rPr>
                        <a:t>Q7</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What have you been told by DL/TL about talking on call?</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Talk </a:t>
                      </a:r>
                      <a:r>
                        <a:rPr lang="en-US" sz="1400" u="none" strike="noStrike" kern="1200" dirty="0">
                          <a:solidFill>
                            <a:schemeClr val="dk1"/>
                          </a:solidFill>
                          <a:effectLst/>
                          <a:latin typeface="+mn-lt"/>
                          <a:ea typeface="+mn-ea"/>
                          <a:cs typeface="+mn-cs"/>
                        </a:rPr>
                        <a:t>Never</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Speak </a:t>
                      </a:r>
                      <a:r>
                        <a:rPr lang="en-US" sz="1400" u="none" strike="noStrike" kern="1200" dirty="0">
                          <a:solidFill>
                            <a:schemeClr val="dk1"/>
                          </a:solidFill>
                          <a:effectLst/>
                          <a:latin typeface="+mn-lt"/>
                          <a:ea typeface="+mn-ea"/>
                          <a:cs typeface="+mn-cs"/>
                        </a:rPr>
                        <a:t>Only when absolutely needed</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rgbClr val="FF0000"/>
                          </a:solidFill>
                          <a:effectLst/>
                          <a:latin typeface="+mn-lt"/>
                          <a:ea typeface="+mn-ea"/>
                          <a:cs typeface="+mn-cs"/>
                        </a:rPr>
                        <a:t>No </a:t>
                      </a:r>
                      <a:r>
                        <a:rPr lang="en-US" sz="1400" u="none" strike="noStrike" kern="1200" dirty="0">
                          <a:solidFill>
                            <a:srgbClr val="FF0000"/>
                          </a:solidFill>
                          <a:effectLst/>
                          <a:latin typeface="+mn-lt"/>
                          <a:ea typeface="+mn-ea"/>
                          <a:cs typeface="+mn-cs"/>
                        </a:rPr>
                        <a:t>Restriction</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3400">
                <a:tc>
                  <a:txBody>
                    <a:bodyPr/>
                    <a:lstStyle/>
                    <a:p>
                      <a:pPr algn="ctr" fontAlgn="b"/>
                      <a:r>
                        <a:rPr lang="en-US" sz="1400" u="none" strike="noStrike" kern="1200" dirty="0" smtClean="0">
                          <a:solidFill>
                            <a:schemeClr val="dk1"/>
                          </a:solidFill>
                          <a:effectLst/>
                          <a:latin typeface="+mn-lt"/>
                          <a:ea typeface="+mn-ea"/>
                          <a:cs typeface="+mn-cs"/>
                        </a:rPr>
                        <a:t>Q8</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What according to you inhibits people?</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 </a:t>
                      </a:r>
                      <a:r>
                        <a:rPr lang="en-US" sz="1400" u="none" strike="noStrike" kern="1200" dirty="0" smtClean="0">
                          <a:solidFill>
                            <a:srgbClr val="FF0000"/>
                          </a:solidFill>
                          <a:effectLst/>
                          <a:latin typeface="+mn-lt"/>
                          <a:ea typeface="+mn-ea"/>
                          <a:cs typeface="+mn-cs"/>
                        </a:rPr>
                        <a:t>Preparedness</a:t>
                      </a:r>
                      <a:endParaRPr lang="en-US" sz="1400" u="none" strike="noStrike" kern="1200" dirty="0">
                        <a:solidFill>
                          <a:srgbClr val="FF0000"/>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 Accent</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 Experience</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3343020325"/>
              </p:ext>
            </p:extLst>
          </p:nvPr>
        </p:nvGraphicFramePr>
        <p:xfrm>
          <a:off x="2140856" y="4191000"/>
          <a:ext cx="6698343" cy="23098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9883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smtClean="0"/>
              <a:t>Survey Results (3/5)</a:t>
            </a:r>
            <a:endParaRPr lang="en-US" sz="2600" dirty="0"/>
          </a:p>
        </p:txBody>
      </p:sp>
      <p:graphicFrame>
        <p:nvGraphicFramePr>
          <p:cNvPr id="5" name="Table 4"/>
          <p:cNvGraphicFramePr>
            <a:graphicFrameLocks noGrp="1"/>
          </p:cNvGraphicFramePr>
          <p:nvPr>
            <p:extLst>
              <p:ext uri="{D42A27DB-BD31-4B8C-83A1-F6EECF244321}">
                <p14:modId xmlns:p14="http://schemas.microsoft.com/office/powerpoint/2010/main" val="12172035"/>
              </p:ext>
            </p:extLst>
          </p:nvPr>
        </p:nvGraphicFramePr>
        <p:xfrm>
          <a:off x="274320" y="914400"/>
          <a:ext cx="8382000" cy="3261360"/>
        </p:xfrm>
        <a:graphic>
          <a:graphicData uri="http://schemas.openxmlformats.org/drawingml/2006/table">
            <a:tbl>
              <a:tblPr firstRow="1" bandRow="1">
                <a:tableStyleId>{B301B821-A1FF-4177-AEE7-76D212191A09}</a:tableStyleId>
              </a:tblPr>
              <a:tblGrid>
                <a:gridCol w="381000"/>
                <a:gridCol w="4562230"/>
                <a:gridCol w="913423"/>
                <a:gridCol w="805962"/>
                <a:gridCol w="805962"/>
                <a:gridCol w="913423"/>
              </a:tblGrid>
              <a:tr h="3732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0" i="0" u="none" strike="noStrike" kern="1200" cap="none" normalizeH="0" baseline="0" dirty="0" smtClean="0">
                        <a:ln>
                          <a:noFill/>
                        </a:ln>
                        <a:solidFill>
                          <a:schemeClr val="tx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kern="1200" cap="none" normalizeH="0" baseline="0" dirty="0" smtClean="0">
                          <a:ln>
                            <a:noFill/>
                          </a:ln>
                          <a:effectLst/>
                        </a:rPr>
                        <a:t>Question</a:t>
                      </a:r>
                      <a:endParaRPr kumimoji="0" lang="en-US" sz="1400" b="0" i="0" u="none" strike="noStrike" kern="1200" cap="none" normalizeH="0" baseline="0" dirty="0" smtClean="0">
                        <a:ln>
                          <a:noFill/>
                        </a:ln>
                        <a:solidFill>
                          <a:schemeClr val="tx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kern="1200" cap="none" normalizeH="0" baseline="0" dirty="0" smtClean="0">
                          <a:ln>
                            <a:noFill/>
                          </a:ln>
                          <a:effectLst/>
                        </a:rPr>
                        <a:t>A</a:t>
                      </a:r>
                      <a:endParaRPr kumimoji="0" lang="en-US" sz="1400" b="1" u="none" strike="noStrike" kern="1200" cap="none" normalizeH="0" baseline="0" dirty="0" smtClean="0">
                        <a:ln>
                          <a:noFill/>
                        </a:ln>
                        <a:solidFill>
                          <a:schemeClr val="lt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kern="1200" cap="none" normalizeH="0" baseline="0" dirty="0" smtClean="0">
                          <a:ln>
                            <a:noFill/>
                          </a:ln>
                          <a:effectLst/>
                        </a:rPr>
                        <a:t>B</a:t>
                      </a:r>
                      <a:endParaRPr kumimoji="0" lang="en-US" sz="1400" b="1" u="none" strike="noStrike" kern="1200" cap="none" normalizeH="0" baseline="0" dirty="0" smtClean="0">
                        <a:ln>
                          <a:noFill/>
                        </a:ln>
                        <a:solidFill>
                          <a:schemeClr val="lt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kern="1200" cap="none" normalizeH="0" baseline="0" dirty="0" smtClean="0">
                          <a:ln>
                            <a:noFill/>
                          </a:ln>
                          <a:effectLst/>
                        </a:rPr>
                        <a:t>C</a:t>
                      </a:r>
                      <a:endParaRPr kumimoji="0" lang="en-US" sz="1400" b="1" u="none" strike="noStrike" kern="1200" cap="none" normalizeH="0" baseline="0" dirty="0" smtClean="0">
                        <a:ln>
                          <a:noFill/>
                        </a:ln>
                        <a:solidFill>
                          <a:schemeClr val="lt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u="none" strike="noStrike" kern="1200" cap="none" normalizeH="0" baseline="0" dirty="0" smtClean="0">
                          <a:ln>
                            <a:noFill/>
                          </a:ln>
                          <a:solidFill>
                            <a:schemeClr val="lt1"/>
                          </a:solidFill>
                          <a:effectLst/>
                          <a:latin typeface="+mn-lt"/>
                          <a:ea typeface="+mn-ea"/>
                          <a:cs typeface="+mn-cs"/>
                        </a:rPr>
                        <a:t>D</a:t>
                      </a: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3082">
                <a:tc>
                  <a:txBody>
                    <a:bodyPr/>
                    <a:lstStyle/>
                    <a:p>
                      <a:pPr algn="ctr" fontAlgn="b"/>
                      <a:r>
                        <a:rPr lang="en-US" sz="1400" u="none" strike="noStrike" kern="1200" dirty="0" smtClean="0">
                          <a:solidFill>
                            <a:schemeClr val="dk1"/>
                          </a:solidFill>
                          <a:effectLst/>
                          <a:latin typeface="+mn-lt"/>
                          <a:ea typeface="+mn-ea"/>
                          <a:cs typeface="+mn-cs"/>
                        </a:rPr>
                        <a:t>Q9</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Are you aware of the agenda before the call</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 Always</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Mostly</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Seldom</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Never</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7171">
                <a:tc>
                  <a:txBody>
                    <a:bodyPr/>
                    <a:lstStyle/>
                    <a:p>
                      <a:pPr algn="ctr" fontAlgn="b"/>
                      <a:r>
                        <a:rPr lang="en-US" sz="1400" u="none" strike="noStrike" kern="1200" dirty="0" smtClean="0">
                          <a:solidFill>
                            <a:schemeClr val="dk1"/>
                          </a:solidFill>
                          <a:effectLst/>
                          <a:latin typeface="+mn-lt"/>
                          <a:ea typeface="+mn-ea"/>
                          <a:cs typeface="+mn-cs"/>
                        </a:rPr>
                        <a:t>Q10</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Do you feel responsible for the calls/ work?</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Only </a:t>
                      </a:r>
                      <a:r>
                        <a:rPr lang="en-US" sz="1400" u="none" strike="noStrike" kern="1200" dirty="0">
                          <a:solidFill>
                            <a:schemeClr val="dk1"/>
                          </a:solidFill>
                          <a:effectLst/>
                          <a:latin typeface="+mn-lt"/>
                          <a:ea typeface="+mn-ea"/>
                          <a:cs typeface="+mn-cs"/>
                        </a:rPr>
                        <a:t>if I am asked to</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Always</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Never</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 </a:t>
                      </a:r>
                      <a:r>
                        <a:rPr lang="en-US" sz="1400" u="none" strike="noStrike" kern="1200" dirty="0" smtClean="0">
                          <a:solidFill>
                            <a:schemeClr val="dk1"/>
                          </a:solidFill>
                          <a:effectLst/>
                          <a:latin typeface="+mn-lt"/>
                          <a:ea typeface="+mn-ea"/>
                          <a:cs typeface="+mn-cs"/>
                        </a:rPr>
                        <a:t>Sometimes</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6193">
                <a:tc>
                  <a:txBody>
                    <a:bodyPr/>
                    <a:lstStyle/>
                    <a:p>
                      <a:pPr algn="ctr" fontAlgn="b"/>
                      <a:r>
                        <a:rPr lang="en-US" sz="1400" u="none" strike="noStrike" kern="1200" dirty="0" smtClean="0">
                          <a:solidFill>
                            <a:schemeClr val="dk1"/>
                          </a:solidFill>
                          <a:effectLst/>
                          <a:latin typeface="+mn-lt"/>
                          <a:ea typeface="+mn-ea"/>
                          <a:cs typeface="+mn-cs"/>
                        </a:rPr>
                        <a:t>Q11</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Managing CitiusTech call from two location is one of the reason for in-effective communication</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Yes</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No</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May </a:t>
                      </a:r>
                      <a:r>
                        <a:rPr lang="en-US" sz="1400" u="none" strike="noStrike" kern="1200" dirty="0">
                          <a:solidFill>
                            <a:schemeClr val="dk1"/>
                          </a:solidFill>
                          <a:effectLst/>
                          <a:latin typeface="+mn-lt"/>
                          <a:ea typeface="+mn-ea"/>
                          <a:cs typeface="+mn-cs"/>
                        </a:rPr>
                        <a:t>Be</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 </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8836">
                <a:tc>
                  <a:txBody>
                    <a:bodyPr/>
                    <a:lstStyle/>
                    <a:p>
                      <a:pPr algn="ctr" fontAlgn="b"/>
                      <a:r>
                        <a:rPr lang="en-US" sz="1400" u="none" strike="noStrike" kern="1200" dirty="0" smtClean="0">
                          <a:solidFill>
                            <a:schemeClr val="dk1"/>
                          </a:solidFill>
                          <a:effectLst/>
                          <a:latin typeface="+mn-lt"/>
                          <a:ea typeface="+mn-ea"/>
                          <a:cs typeface="+mn-cs"/>
                        </a:rPr>
                        <a:t>Q12</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If I try my best to communicate but cannot effectively express myself, I should: </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Settle for the way I am</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Work </a:t>
                      </a:r>
                      <a:r>
                        <a:rPr lang="en-US" sz="1400" u="none" strike="noStrike" kern="1200" dirty="0">
                          <a:solidFill>
                            <a:schemeClr val="dk1"/>
                          </a:solidFill>
                          <a:effectLst/>
                          <a:latin typeface="+mn-lt"/>
                          <a:ea typeface="+mn-ea"/>
                          <a:cs typeface="+mn-cs"/>
                        </a:rPr>
                        <a:t>at improving my skills</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I </a:t>
                      </a:r>
                      <a:r>
                        <a:rPr lang="en-US" sz="1400" u="none" strike="noStrike" kern="1200" dirty="0">
                          <a:solidFill>
                            <a:schemeClr val="dk1"/>
                          </a:solidFill>
                          <a:effectLst/>
                          <a:latin typeface="+mn-lt"/>
                          <a:ea typeface="+mn-ea"/>
                          <a:cs typeface="+mn-cs"/>
                        </a:rPr>
                        <a:t>never thought about it</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 </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32159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smtClean="0"/>
              <a:t>Survey Results (3/5)</a:t>
            </a:r>
            <a:endParaRPr lang="en-US" sz="2600" dirty="0"/>
          </a:p>
        </p:txBody>
      </p:sp>
      <p:graphicFrame>
        <p:nvGraphicFramePr>
          <p:cNvPr id="5" name="Table 4"/>
          <p:cNvGraphicFramePr>
            <a:graphicFrameLocks noGrp="1"/>
          </p:cNvGraphicFramePr>
          <p:nvPr>
            <p:extLst>
              <p:ext uri="{D42A27DB-BD31-4B8C-83A1-F6EECF244321}">
                <p14:modId xmlns:p14="http://schemas.microsoft.com/office/powerpoint/2010/main" val="1317058961"/>
              </p:ext>
            </p:extLst>
          </p:nvPr>
        </p:nvGraphicFramePr>
        <p:xfrm>
          <a:off x="274320" y="914400"/>
          <a:ext cx="8382000" cy="3261360"/>
        </p:xfrm>
        <a:graphic>
          <a:graphicData uri="http://schemas.openxmlformats.org/drawingml/2006/table">
            <a:tbl>
              <a:tblPr firstRow="1" bandRow="1">
                <a:tableStyleId>{B301B821-A1FF-4177-AEE7-76D212191A09}</a:tableStyleId>
              </a:tblPr>
              <a:tblGrid>
                <a:gridCol w="381000"/>
                <a:gridCol w="4562230"/>
                <a:gridCol w="913423"/>
                <a:gridCol w="805962"/>
                <a:gridCol w="805962"/>
                <a:gridCol w="913423"/>
              </a:tblGrid>
              <a:tr h="3732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0" i="0" u="none" strike="noStrike" kern="1200" cap="none" normalizeH="0" baseline="0" dirty="0" smtClean="0">
                        <a:ln>
                          <a:noFill/>
                        </a:ln>
                        <a:solidFill>
                          <a:schemeClr val="tx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kern="1200" cap="none" normalizeH="0" baseline="0" dirty="0" smtClean="0">
                          <a:ln>
                            <a:noFill/>
                          </a:ln>
                          <a:effectLst/>
                        </a:rPr>
                        <a:t>Question</a:t>
                      </a:r>
                      <a:endParaRPr kumimoji="0" lang="en-US" sz="1400" b="0" i="0" u="none" strike="noStrike" kern="1200" cap="none" normalizeH="0" baseline="0" dirty="0" smtClean="0">
                        <a:ln>
                          <a:noFill/>
                        </a:ln>
                        <a:solidFill>
                          <a:schemeClr val="tx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kern="1200" cap="none" normalizeH="0" baseline="0" dirty="0" smtClean="0">
                          <a:ln>
                            <a:noFill/>
                          </a:ln>
                          <a:effectLst/>
                        </a:rPr>
                        <a:t>A</a:t>
                      </a:r>
                      <a:endParaRPr kumimoji="0" lang="en-US" sz="1400" b="1" u="none" strike="noStrike" kern="1200" cap="none" normalizeH="0" baseline="0" dirty="0" smtClean="0">
                        <a:ln>
                          <a:noFill/>
                        </a:ln>
                        <a:solidFill>
                          <a:schemeClr val="lt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kern="1200" cap="none" normalizeH="0" baseline="0" dirty="0" smtClean="0">
                          <a:ln>
                            <a:noFill/>
                          </a:ln>
                          <a:effectLst/>
                        </a:rPr>
                        <a:t>B</a:t>
                      </a:r>
                      <a:endParaRPr kumimoji="0" lang="en-US" sz="1400" b="1" u="none" strike="noStrike" kern="1200" cap="none" normalizeH="0" baseline="0" dirty="0" smtClean="0">
                        <a:ln>
                          <a:noFill/>
                        </a:ln>
                        <a:solidFill>
                          <a:schemeClr val="lt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kern="1200" cap="none" normalizeH="0" baseline="0" dirty="0" smtClean="0">
                          <a:ln>
                            <a:noFill/>
                          </a:ln>
                          <a:effectLst/>
                        </a:rPr>
                        <a:t>C</a:t>
                      </a:r>
                      <a:endParaRPr kumimoji="0" lang="en-US" sz="1400" b="1" u="none" strike="noStrike" kern="1200" cap="none" normalizeH="0" baseline="0" dirty="0" smtClean="0">
                        <a:ln>
                          <a:noFill/>
                        </a:ln>
                        <a:solidFill>
                          <a:schemeClr val="lt1"/>
                        </a:solidFill>
                        <a:effectLst/>
                        <a:latin typeface="+mn-lt"/>
                        <a:ea typeface="+mn-ea"/>
                        <a:cs typeface="+mn-cs"/>
                      </a:endParaRP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u="none" strike="noStrike" kern="1200" cap="none" normalizeH="0" baseline="0" dirty="0" smtClean="0">
                          <a:ln>
                            <a:noFill/>
                          </a:ln>
                          <a:solidFill>
                            <a:schemeClr val="lt1"/>
                          </a:solidFill>
                          <a:effectLst/>
                          <a:latin typeface="+mn-lt"/>
                          <a:ea typeface="+mn-ea"/>
                          <a:cs typeface="+mn-cs"/>
                        </a:rPr>
                        <a:t>D</a:t>
                      </a:r>
                    </a:p>
                  </a:txBody>
                  <a:tcPr marL="91436" marR="91436" marT="91359" marB="913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3082">
                <a:tc>
                  <a:txBody>
                    <a:bodyPr/>
                    <a:lstStyle/>
                    <a:p>
                      <a:pPr algn="ctr" fontAlgn="b"/>
                      <a:r>
                        <a:rPr lang="en-US" sz="1400" u="none" strike="noStrike" kern="1200" dirty="0" smtClean="0">
                          <a:solidFill>
                            <a:schemeClr val="dk1"/>
                          </a:solidFill>
                          <a:effectLst/>
                          <a:latin typeface="+mn-lt"/>
                          <a:ea typeface="+mn-ea"/>
                          <a:cs typeface="+mn-cs"/>
                        </a:rPr>
                        <a:t>Q9</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Are you aware of the agenda before the call</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 Always</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rgbClr val="FF0000"/>
                          </a:solidFill>
                          <a:effectLst/>
                          <a:latin typeface="+mn-lt"/>
                          <a:ea typeface="+mn-ea"/>
                          <a:cs typeface="+mn-cs"/>
                        </a:rPr>
                        <a:t>Mostly</a:t>
                      </a:r>
                      <a:endParaRPr lang="en-US" sz="1400" u="none" strike="noStrike" kern="1200" dirty="0">
                        <a:solidFill>
                          <a:srgbClr val="FF0000"/>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Seldom</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Never</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7171">
                <a:tc>
                  <a:txBody>
                    <a:bodyPr/>
                    <a:lstStyle/>
                    <a:p>
                      <a:pPr algn="ctr" fontAlgn="b"/>
                      <a:r>
                        <a:rPr lang="en-US" sz="1400" u="none" strike="noStrike" kern="1200" dirty="0" smtClean="0">
                          <a:solidFill>
                            <a:schemeClr val="dk1"/>
                          </a:solidFill>
                          <a:effectLst/>
                          <a:latin typeface="+mn-lt"/>
                          <a:ea typeface="+mn-ea"/>
                          <a:cs typeface="+mn-cs"/>
                        </a:rPr>
                        <a:t>Q10</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Do you feel responsible for the calls/ work?</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Only </a:t>
                      </a:r>
                      <a:r>
                        <a:rPr lang="en-US" sz="1400" u="none" strike="noStrike" kern="1200" dirty="0">
                          <a:solidFill>
                            <a:schemeClr val="dk1"/>
                          </a:solidFill>
                          <a:effectLst/>
                          <a:latin typeface="+mn-lt"/>
                          <a:ea typeface="+mn-ea"/>
                          <a:cs typeface="+mn-cs"/>
                        </a:rPr>
                        <a:t>if I am asked to</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rgbClr val="FF0000"/>
                          </a:solidFill>
                          <a:effectLst/>
                          <a:latin typeface="+mn-lt"/>
                          <a:ea typeface="+mn-ea"/>
                          <a:cs typeface="+mn-cs"/>
                        </a:rPr>
                        <a:t>Always</a:t>
                      </a:r>
                      <a:endParaRPr lang="en-US" sz="1400" u="none" strike="noStrike" kern="1200" dirty="0">
                        <a:solidFill>
                          <a:srgbClr val="FF0000"/>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Never</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 </a:t>
                      </a:r>
                      <a:r>
                        <a:rPr lang="en-US" sz="1400" u="none" strike="noStrike" kern="1200" dirty="0" smtClean="0">
                          <a:solidFill>
                            <a:schemeClr val="dk1"/>
                          </a:solidFill>
                          <a:effectLst/>
                          <a:latin typeface="+mn-lt"/>
                          <a:ea typeface="+mn-ea"/>
                          <a:cs typeface="+mn-cs"/>
                        </a:rPr>
                        <a:t>Sometimes</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6193">
                <a:tc>
                  <a:txBody>
                    <a:bodyPr/>
                    <a:lstStyle/>
                    <a:p>
                      <a:pPr algn="ctr" fontAlgn="b"/>
                      <a:r>
                        <a:rPr lang="en-US" sz="1400" u="none" strike="noStrike" kern="1200" dirty="0" smtClean="0">
                          <a:solidFill>
                            <a:schemeClr val="dk1"/>
                          </a:solidFill>
                          <a:effectLst/>
                          <a:latin typeface="+mn-lt"/>
                          <a:ea typeface="+mn-ea"/>
                          <a:cs typeface="+mn-cs"/>
                        </a:rPr>
                        <a:t>Q11</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Managing CitiusTech call from two location is one of the reason for in-effective communication</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Yes</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rgbClr val="FF0000"/>
                          </a:solidFill>
                          <a:effectLst/>
                          <a:latin typeface="+mn-lt"/>
                          <a:ea typeface="+mn-ea"/>
                          <a:cs typeface="+mn-cs"/>
                        </a:rPr>
                        <a:t>No</a:t>
                      </a:r>
                      <a:endParaRPr lang="en-US" sz="1400" u="none" strike="noStrike" kern="1200" dirty="0">
                        <a:solidFill>
                          <a:srgbClr val="FF0000"/>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May </a:t>
                      </a:r>
                      <a:r>
                        <a:rPr lang="en-US" sz="1400" u="none" strike="noStrike" kern="1200" dirty="0">
                          <a:solidFill>
                            <a:schemeClr val="dk1"/>
                          </a:solidFill>
                          <a:effectLst/>
                          <a:latin typeface="+mn-lt"/>
                          <a:ea typeface="+mn-ea"/>
                          <a:cs typeface="+mn-cs"/>
                        </a:rPr>
                        <a:t>Be</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 </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8836">
                <a:tc>
                  <a:txBody>
                    <a:bodyPr/>
                    <a:lstStyle/>
                    <a:p>
                      <a:pPr algn="ctr" fontAlgn="b"/>
                      <a:r>
                        <a:rPr lang="en-US" sz="1400" u="none" strike="noStrike" kern="1200" dirty="0" smtClean="0">
                          <a:solidFill>
                            <a:schemeClr val="dk1"/>
                          </a:solidFill>
                          <a:effectLst/>
                          <a:latin typeface="+mn-lt"/>
                          <a:ea typeface="+mn-ea"/>
                          <a:cs typeface="+mn-cs"/>
                        </a:rPr>
                        <a:t>Q12</a:t>
                      </a:r>
                      <a:endParaRPr lang="en-US" sz="1400" u="none" strike="noStrike" kern="1200" dirty="0">
                        <a:solidFill>
                          <a:schemeClr val="dk1"/>
                        </a:solidFill>
                        <a:effectLst/>
                        <a:latin typeface="+mn-lt"/>
                        <a:ea typeface="+mn-ea"/>
                        <a:cs typeface="+mn-cs"/>
                      </a:endParaRP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If I try my best to communicate but cannot effectively express myself, I should: </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Settle for the way I am</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rgbClr val="FF0000"/>
                          </a:solidFill>
                          <a:effectLst/>
                          <a:latin typeface="+mn-lt"/>
                          <a:ea typeface="+mn-ea"/>
                          <a:cs typeface="+mn-cs"/>
                        </a:rPr>
                        <a:t>Work </a:t>
                      </a:r>
                      <a:r>
                        <a:rPr lang="en-US" sz="1400" u="none" strike="noStrike" kern="1200" dirty="0">
                          <a:solidFill>
                            <a:srgbClr val="FF0000"/>
                          </a:solidFill>
                          <a:effectLst/>
                          <a:latin typeface="+mn-lt"/>
                          <a:ea typeface="+mn-ea"/>
                          <a:cs typeface="+mn-cs"/>
                        </a:rPr>
                        <a:t>at improving my skills</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smtClean="0">
                          <a:solidFill>
                            <a:schemeClr val="dk1"/>
                          </a:solidFill>
                          <a:effectLst/>
                          <a:latin typeface="+mn-lt"/>
                          <a:ea typeface="+mn-ea"/>
                          <a:cs typeface="+mn-cs"/>
                        </a:rPr>
                        <a:t>I </a:t>
                      </a:r>
                      <a:r>
                        <a:rPr lang="en-US" sz="1400" u="none" strike="noStrike" kern="1200" dirty="0">
                          <a:solidFill>
                            <a:schemeClr val="dk1"/>
                          </a:solidFill>
                          <a:effectLst/>
                          <a:latin typeface="+mn-lt"/>
                          <a:ea typeface="+mn-ea"/>
                          <a:cs typeface="+mn-cs"/>
                        </a:rPr>
                        <a:t>never thought about it</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kern="1200" dirty="0">
                          <a:solidFill>
                            <a:schemeClr val="dk1"/>
                          </a:solidFill>
                          <a:effectLst/>
                          <a:latin typeface="+mn-lt"/>
                          <a:ea typeface="+mn-ea"/>
                          <a:cs typeface="+mn-cs"/>
                        </a:rPr>
                        <a:t> </a:t>
                      </a:r>
                    </a:p>
                  </a:txBody>
                  <a:tcPr marL="8565" marR="8565" marT="85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210363501"/>
              </p:ext>
            </p:extLst>
          </p:nvPr>
        </p:nvGraphicFramePr>
        <p:xfrm>
          <a:off x="2137229" y="4419600"/>
          <a:ext cx="6549571" cy="2157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11120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9482</TotalTime>
  <Words>1510</Words>
  <Application>Microsoft Office PowerPoint</Application>
  <PresentationFormat>On-screen Show (4:3)</PresentationFormat>
  <Paragraphs>327</Paragraphs>
  <Slides>23</Slides>
  <Notes>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2_CT-Master</vt:lpstr>
      <vt:lpstr>PowerPoint Presentation</vt:lpstr>
      <vt:lpstr>Smart Speak in a Nutshell</vt:lpstr>
      <vt:lpstr>Contents</vt:lpstr>
      <vt:lpstr>Survey Results (1/5)</vt:lpstr>
      <vt:lpstr>Survey Results (1/5)</vt:lpstr>
      <vt:lpstr>Survey Results (2/5)</vt:lpstr>
      <vt:lpstr>Survey Results (2/5)</vt:lpstr>
      <vt:lpstr>Survey Results (3/5)</vt:lpstr>
      <vt:lpstr>Survey Results (3/5)</vt:lpstr>
      <vt:lpstr>Survey Results (4/5)</vt:lpstr>
      <vt:lpstr>Survey Results (5/5)</vt:lpstr>
      <vt:lpstr>Contents</vt:lpstr>
      <vt:lpstr>Exemplify - Client call</vt:lpstr>
      <vt:lpstr>Contents</vt:lpstr>
      <vt:lpstr>Recipe for Effective Calls (1/4)</vt:lpstr>
      <vt:lpstr>Recipe for Effective Calls – Pre-call (2/4)</vt:lpstr>
      <vt:lpstr>Recipe for Effective Calls – During the Call (3/4)</vt:lpstr>
      <vt:lpstr>Recipe for Effective Calls – Post Call (4/4)</vt:lpstr>
      <vt:lpstr>Contents</vt:lpstr>
      <vt:lpstr>Extempore </vt:lpstr>
      <vt:lpstr>Contents</vt:lpstr>
      <vt:lpstr>Mock-a-Call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Shraddha Sayani</dc:creator>
  <cp:lastModifiedBy>Silvia Peter</cp:lastModifiedBy>
  <cp:revision>292</cp:revision>
  <dcterms:created xsi:type="dcterms:W3CDTF">2012-12-24T05:58:15Z</dcterms:created>
  <dcterms:modified xsi:type="dcterms:W3CDTF">2015-02-17T06:48:31Z</dcterms:modified>
</cp:coreProperties>
</file>