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20"/>
  </p:notesMasterIdLst>
  <p:sldIdLst>
    <p:sldId id="281" r:id="rId3"/>
    <p:sldId id="257" r:id="rId4"/>
    <p:sldId id="297" r:id="rId5"/>
    <p:sldId id="298" r:id="rId6"/>
    <p:sldId id="299" r:id="rId7"/>
    <p:sldId id="305" r:id="rId8"/>
    <p:sldId id="306" r:id="rId9"/>
    <p:sldId id="307" r:id="rId10"/>
    <p:sldId id="308" r:id="rId11"/>
    <p:sldId id="310" r:id="rId12"/>
    <p:sldId id="301" r:id="rId13"/>
    <p:sldId id="303" r:id="rId14"/>
    <p:sldId id="304" r:id="rId15"/>
    <p:sldId id="309" r:id="rId16"/>
    <p:sldId id="311" r:id="rId17"/>
    <p:sldId id="318" r:id="rId18"/>
    <p:sldId id="31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579" autoAdjust="0"/>
  </p:normalViewPr>
  <p:slideViewPr>
    <p:cSldViewPr>
      <p:cViewPr>
        <p:scale>
          <a:sx n="76" d="100"/>
          <a:sy n="76" d="100"/>
        </p:scale>
        <p:origin x="-1122"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14431-1725-4CB7-BEB3-150864DD5D2B}" type="datetimeFigureOut">
              <a:rPr lang="en-US" smtClean="0"/>
              <a:t>9/18/2014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9536E1-2FB0-4BEB-8CFF-5E79D13844E8}" type="slidenum">
              <a:rPr lang="en-US" smtClean="0"/>
              <a:t>‹#›</a:t>
            </a:fld>
            <a:endParaRPr lang="en-US"/>
          </a:p>
        </p:txBody>
      </p:sp>
    </p:spTree>
    <p:extLst>
      <p:ext uri="{BB962C8B-B14F-4D97-AF65-F5344CB8AC3E}">
        <p14:creationId xmlns:p14="http://schemas.microsoft.com/office/powerpoint/2010/main" val="396052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29057" indent="-280406">
              <a:defRPr>
                <a:solidFill>
                  <a:schemeClr val="tx1"/>
                </a:solidFill>
                <a:latin typeface="Calibri" pitchFamily="34" charset="0"/>
                <a:cs typeface="Arial" charset="0"/>
              </a:defRPr>
            </a:lvl2pPr>
            <a:lvl3pPr marL="1121626" indent="-224325">
              <a:defRPr>
                <a:solidFill>
                  <a:schemeClr val="tx1"/>
                </a:solidFill>
                <a:latin typeface="Calibri" pitchFamily="34" charset="0"/>
                <a:cs typeface="Arial" charset="0"/>
              </a:defRPr>
            </a:lvl3pPr>
            <a:lvl4pPr marL="1570276" indent="-224325">
              <a:defRPr>
                <a:solidFill>
                  <a:schemeClr val="tx1"/>
                </a:solidFill>
                <a:latin typeface="Calibri" pitchFamily="34" charset="0"/>
                <a:cs typeface="Arial" charset="0"/>
              </a:defRPr>
            </a:lvl4pPr>
            <a:lvl5pPr marL="2018927" indent="-224325">
              <a:defRPr>
                <a:solidFill>
                  <a:schemeClr val="tx1"/>
                </a:solidFill>
                <a:latin typeface="Calibri" pitchFamily="34" charset="0"/>
                <a:cs typeface="Arial" charset="0"/>
              </a:defRPr>
            </a:lvl5pPr>
            <a:lvl6pPr marL="2467577" indent="-224325" eaLnBrk="0" fontAlgn="base" hangingPunct="0">
              <a:spcBef>
                <a:spcPct val="0"/>
              </a:spcBef>
              <a:spcAft>
                <a:spcPct val="0"/>
              </a:spcAft>
              <a:defRPr>
                <a:solidFill>
                  <a:schemeClr val="tx1"/>
                </a:solidFill>
                <a:latin typeface="Calibri" pitchFamily="34" charset="0"/>
                <a:cs typeface="Arial" charset="0"/>
              </a:defRPr>
            </a:lvl6pPr>
            <a:lvl7pPr marL="2916227" indent="-224325" eaLnBrk="0" fontAlgn="base" hangingPunct="0">
              <a:spcBef>
                <a:spcPct val="0"/>
              </a:spcBef>
              <a:spcAft>
                <a:spcPct val="0"/>
              </a:spcAft>
              <a:defRPr>
                <a:solidFill>
                  <a:schemeClr val="tx1"/>
                </a:solidFill>
                <a:latin typeface="Calibri" pitchFamily="34" charset="0"/>
                <a:cs typeface="Arial" charset="0"/>
              </a:defRPr>
            </a:lvl7pPr>
            <a:lvl8pPr marL="3364878" indent="-224325" eaLnBrk="0" fontAlgn="base" hangingPunct="0">
              <a:spcBef>
                <a:spcPct val="0"/>
              </a:spcBef>
              <a:spcAft>
                <a:spcPct val="0"/>
              </a:spcAft>
              <a:defRPr>
                <a:solidFill>
                  <a:schemeClr val="tx1"/>
                </a:solidFill>
                <a:latin typeface="Calibri" pitchFamily="34" charset="0"/>
                <a:cs typeface="Arial" charset="0"/>
              </a:defRPr>
            </a:lvl8pPr>
            <a:lvl9pPr marL="3813528" indent="-224325" eaLnBrk="0" fontAlgn="base" hangingPunct="0">
              <a:spcBef>
                <a:spcPct val="0"/>
              </a:spcBef>
              <a:spcAft>
                <a:spcPct val="0"/>
              </a:spcAft>
              <a:defRPr>
                <a:solidFill>
                  <a:schemeClr val="tx1"/>
                </a:solidFill>
                <a:latin typeface="Calibri" pitchFamily="34" charset="0"/>
                <a:cs typeface="Arial" charset="0"/>
              </a:defRPr>
            </a:lvl9pPr>
          </a:lstStyle>
          <a:p>
            <a:fld id="{2C93A490-ECBD-4DDA-8290-3A71F98E6712}" type="slidenum">
              <a:rPr lang="en-US" altLang="en-US" smtClean="0">
                <a:solidFill>
                  <a:srgbClr val="000000"/>
                </a:solidFill>
              </a:rPr>
              <a:pPr/>
              <a:t>1</a:t>
            </a:fld>
            <a:endParaRPr lang="en-US" altLang="en-US"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Look for broad commonalities</a:t>
            </a:r>
          </a:p>
          <a:p>
            <a:r>
              <a:rPr lang="en-IN" dirty="0" smtClean="0"/>
              <a:t>Ensure that you have targeted your material at the right level for their needs. </a:t>
            </a:r>
          </a:p>
          <a:p>
            <a:pPr marL="457200" lvl="1" indent="0">
              <a:buNone/>
            </a:pPr>
            <a:r>
              <a:rPr lang="en-IN" i="1" dirty="0" smtClean="0"/>
              <a:t>This might involve avoiding technical jargon or explaining abstract concepts with clear practical examples.</a:t>
            </a:r>
          </a:p>
          <a:p>
            <a:r>
              <a:rPr lang="en-IN" dirty="0" smtClean="0"/>
              <a:t>What background knowledge do they have about your topic?</a:t>
            </a:r>
          </a:p>
          <a:p>
            <a:r>
              <a:rPr lang="en-IN" dirty="0" smtClean="0"/>
              <a:t>How are you going to involve them in your presentation?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How much will your audience already know about your topic?</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How can you link new material to things they might already understand?</a:t>
            </a:r>
          </a:p>
          <a:p>
            <a:endParaRPr lang="en-IN" dirty="0"/>
          </a:p>
        </p:txBody>
      </p:sp>
      <p:sp>
        <p:nvSpPr>
          <p:cNvPr id="4" name="Slide Number Placeholder 3"/>
          <p:cNvSpPr>
            <a:spLocks noGrp="1"/>
          </p:cNvSpPr>
          <p:nvPr>
            <p:ph type="sldNum" sz="quarter" idx="10"/>
          </p:nvPr>
        </p:nvSpPr>
        <p:spPr/>
        <p:txBody>
          <a:bodyPr/>
          <a:lstStyle/>
          <a:p>
            <a:fld id="{449536E1-2FB0-4BEB-8CFF-5E79D13844E8}" type="slidenum">
              <a:rPr lang="en-US" smtClean="0"/>
              <a:t>4</a:t>
            </a:fld>
            <a:endParaRPr lang="en-US"/>
          </a:p>
        </p:txBody>
      </p:sp>
    </p:spTree>
    <p:extLst>
      <p:ext uri="{BB962C8B-B14F-4D97-AF65-F5344CB8AC3E}">
        <p14:creationId xmlns:p14="http://schemas.microsoft.com/office/powerpoint/2010/main" val="208755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t>(but don't stare or glare at people).</a:t>
            </a:r>
            <a:endParaRPr lang="en-IN" dirty="0"/>
          </a:p>
        </p:txBody>
      </p:sp>
      <p:sp>
        <p:nvSpPr>
          <p:cNvPr id="4" name="Slide Number Placeholder 3"/>
          <p:cNvSpPr>
            <a:spLocks noGrp="1"/>
          </p:cNvSpPr>
          <p:nvPr>
            <p:ph type="sldNum" sz="quarter" idx="10"/>
          </p:nvPr>
        </p:nvSpPr>
        <p:spPr/>
        <p:txBody>
          <a:bodyPr/>
          <a:lstStyle/>
          <a:p>
            <a:fld id="{449536E1-2FB0-4BEB-8CFF-5E79D13844E8}" type="slidenum">
              <a:rPr lang="en-US" smtClean="0"/>
              <a:t>6</a:t>
            </a:fld>
            <a:endParaRPr lang="en-US"/>
          </a:p>
        </p:txBody>
      </p:sp>
    </p:spTree>
    <p:extLst>
      <p:ext uri="{BB962C8B-B14F-4D97-AF65-F5344CB8AC3E}">
        <p14:creationId xmlns:p14="http://schemas.microsoft.com/office/powerpoint/2010/main" val="149605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9536E1-2FB0-4BEB-8CFF-5E79D13844E8}" type="slidenum">
              <a:rPr lang="en-US" smtClean="0"/>
              <a:t>11</a:t>
            </a:fld>
            <a:endParaRPr lang="en-US"/>
          </a:p>
        </p:txBody>
      </p:sp>
    </p:spTree>
    <p:extLst>
      <p:ext uri="{BB962C8B-B14F-4D97-AF65-F5344CB8AC3E}">
        <p14:creationId xmlns:p14="http://schemas.microsoft.com/office/powerpoint/2010/main" val="2146659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what will add </a:t>
            </a:r>
            <a:r>
              <a:rPr lang="en-IN" sz="1200" b="0" i="1" kern="1200" dirty="0" smtClean="0">
                <a:solidFill>
                  <a:schemeClr val="tx1"/>
                </a:solidFill>
                <a:effectLst/>
                <a:latin typeface="+mn-lt"/>
                <a:ea typeface="+mn-ea"/>
                <a:cs typeface="+mn-cs"/>
              </a:rPr>
              <a:t>clarity</a:t>
            </a:r>
            <a:r>
              <a:rPr lang="en-IN" sz="1200" b="0" i="0" kern="1200" dirty="0" smtClean="0">
                <a:solidFill>
                  <a:schemeClr val="tx1"/>
                </a:solidFill>
                <a:effectLst/>
                <a:latin typeface="+mn-lt"/>
                <a:ea typeface="+mn-ea"/>
                <a:cs typeface="+mn-cs"/>
              </a:rPr>
              <a:t> to your argument (explaining complex terms, reminding your audience of any supporting theories)?</a:t>
            </a:r>
          </a:p>
          <a:p>
            <a:r>
              <a:rPr lang="en-IN" sz="1200" b="0" i="0" kern="1200" dirty="0" smtClean="0">
                <a:solidFill>
                  <a:schemeClr val="tx1"/>
                </a:solidFill>
                <a:effectLst/>
                <a:latin typeface="+mn-lt"/>
                <a:ea typeface="+mn-ea"/>
                <a:cs typeface="+mn-cs"/>
              </a:rPr>
              <a:t>what will add </a:t>
            </a:r>
            <a:r>
              <a:rPr lang="en-IN" sz="1200" b="0" i="1" kern="1200" dirty="0" smtClean="0">
                <a:solidFill>
                  <a:schemeClr val="tx1"/>
                </a:solidFill>
                <a:effectLst/>
                <a:latin typeface="+mn-lt"/>
                <a:ea typeface="+mn-ea"/>
                <a:cs typeface="+mn-cs"/>
              </a:rPr>
              <a:t>authority</a:t>
            </a:r>
            <a:r>
              <a:rPr lang="en-IN" sz="1200" b="0" i="0" kern="1200" dirty="0" smtClean="0">
                <a:solidFill>
                  <a:schemeClr val="tx1"/>
                </a:solidFill>
                <a:effectLst/>
                <a:latin typeface="+mn-lt"/>
                <a:ea typeface="+mn-ea"/>
                <a:cs typeface="+mn-cs"/>
              </a:rPr>
              <a:t> to your argument (making connections with other</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people's work, quoting experts, offering evidence from your own research)?</a:t>
            </a:r>
          </a:p>
          <a:p>
            <a:r>
              <a:rPr lang="en-IN" sz="1200" b="0" i="0" kern="1200" dirty="0" smtClean="0">
                <a:solidFill>
                  <a:schemeClr val="tx1"/>
                </a:solidFill>
                <a:effectLst/>
                <a:latin typeface="+mn-lt"/>
                <a:ea typeface="+mn-ea"/>
                <a:cs typeface="+mn-cs"/>
              </a:rPr>
              <a:t>what will add </a:t>
            </a:r>
            <a:r>
              <a:rPr lang="en-IN" sz="1200" b="0" i="1" kern="1200" dirty="0" smtClean="0">
                <a:solidFill>
                  <a:schemeClr val="tx1"/>
                </a:solidFill>
                <a:effectLst/>
                <a:latin typeface="+mn-lt"/>
                <a:ea typeface="+mn-ea"/>
                <a:cs typeface="+mn-cs"/>
              </a:rPr>
              <a:t>colour</a:t>
            </a:r>
            <a:r>
              <a:rPr lang="en-IN" sz="1200" b="0" i="0" kern="1200" dirty="0" smtClean="0">
                <a:solidFill>
                  <a:schemeClr val="tx1"/>
                </a:solidFill>
                <a:effectLst/>
                <a:latin typeface="+mn-lt"/>
                <a:ea typeface="+mn-ea"/>
                <a:cs typeface="+mn-cs"/>
              </a:rPr>
              <a:t> to your argument (showing a video clip or a slide, using a</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practical example or a vibrant analogy)?</a:t>
            </a:r>
          </a:p>
          <a:p>
            <a:endParaRPr lang="en-IN" dirty="0"/>
          </a:p>
        </p:txBody>
      </p:sp>
      <p:sp>
        <p:nvSpPr>
          <p:cNvPr id="4" name="Slide Number Placeholder 3"/>
          <p:cNvSpPr>
            <a:spLocks noGrp="1"/>
          </p:cNvSpPr>
          <p:nvPr>
            <p:ph type="sldNum" sz="quarter" idx="10"/>
          </p:nvPr>
        </p:nvSpPr>
        <p:spPr/>
        <p:txBody>
          <a:bodyPr/>
          <a:lstStyle/>
          <a:p>
            <a:fld id="{449536E1-2FB0-4BEB-8CFF-5E79D13844E8}" type="slidenum">
              <a:rPr lang="en-US" smtClean="0"/>
              <a:t>12</a:t>
            </a:fld>
            <a:endParaRPr lang="en-US"/>
          </a:p>
        </p:txBody>
      </p:sp>
    </p:spTree>
    <p:extLst>
      <p:ext uri="{BB962C8B-B14F-4D97-AF65-F5344CB8AC3E}">
        <p14:creationId xmlns:p14="http://schemas.microsoft.com/office/powerpoint/2010/main" val="3443191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800" y="828675"/>
            <a:ext cx="27654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5070731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225"/>
          </a:xfrm>
          <a:prstGeom prst="rect">
            <a:avLst/>
          </a:prstGeom>
          <a:noFill/>
        </p:spPr>
        <p:txBody>
          <a:bodyPr>
            <a:spAutoFit/>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fld id="{C06E3D44-271A-40F3-B3AA-14A6B19BD89D}" type="slidenum">
              <a:rPr lang="en-IN" altLang="en-US" sz="1200" smtClean="0">
                <a:solidFill>
                  <a:srgbClr val="404040"/>
                </a:solidFill>
                <a:latin typeface="Tahoma" pitchFamily="34" charset="0"/>
                <a:cs typeface="Tahoma" pitchFamily="34" charset="0"/>
              </a:rPr>
              <a:pPr algn="ctr" eaLnBrk="1" hangingPunct="1">
                <a:defRPr/>
              </a:pPr>
              <a:t>‹#›</a:t>
            </a:fld>
            <a:endParaRPr lang="en-IN" altLang="en-US" sz="1200" smtClean="0">
              <a:solidFill>
                <a:srgbClr val="404040"/>
              </a:solidFill>
              <a:latin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65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normAutofit/>
          </a:bodyPr>
          <a:lstStyle>
            <a:lvl2pPr marL="292100" indent="-285750">
              <a:buFont typeface="Arial" pitchFamily="34" charset="0"/>
              <a:buChar char="•"/>
              <a:defRPr sz="1800">
                <a:solidFill>
                  <a:schemeClr val="tx1"/>
                </a:solidFill>
              </a:defRPr>
            </a:lvl2pPr>
          </a:lstStyle>
          <a:p>
            <a:pPr lvl="1"/>
            <a:r>
              <a:rPr lang="en-IN" dirty="0" smtClean="0"/>
              <a:t>Click</a:t>
            </a:r>
            <a:endParaRPr lang="en-IN" dirty="0"/>
          </a:p>
        </p:txBody>
      </p:sp>
    </p:spTree>
    <p:extLst>
      <p:ext uri="{BB962C8B-B14F-4D97-AF65-F5344CB8AC3E}">
        <p14:creationId xmlns:p14="http://schemas.microsoft.com/office/powerpoint/2010/main" val="239174467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9913" y="808038"/>
            <a:ext cx="27638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1278688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225"/>
          </a:xfrm>
          <a:prstGeom prst="rect">
            <a:avLst/>
          </a:prstGeom>
          <a:noFill/>
        </p:spPr>
        <p:txBody>
          <a:bodyPr>
            <a:spAutoFit/>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fld id="{960A98B9-3E72-4DA2-8AF9-A709C1FABE7D}" type="slidenum">
              <a:rPr lang="en-IN" altLang="en-US" sz="1200" smtClean="0">
                <a:solidFill>
                  <a:srgbClr val="404040"/>
                </a:solidFill>
                <a:latin typeface="Tahoma" pitchFamily="34" charset="0"/>
                <a:cs typeface="Tahoma" pitchFamily="34" charset="0"/>
              </a:rPr>
              <a:pPr algn="ctr" eaLnBrk="1" hangingPunct="1">
                <a:defRPr/>
              </a:pPr>
              <a:t>‹#›</a:t>
            </a:fld>
            <a:endParaRPr lang="en-IN" altLang="en-US" sz="1200" smtClean="0">
              <a:solidFill>
                <a:srgbClr val="404040"/>
              </a:solidFill>
              <a:latin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65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814466132"/>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276225" y="106363"/>
            <a:ext cx="8410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304800" y="1066800"/>
            <a:ext cx="83820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1494941920"/>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anose="020F0502020204030204" pitchFamily="34" charset="0"/>
        </a:defRPr>
      </a:lvl2pPr>
      <a:lvl3pPr algn="l" rtl="0" eaLnBrk="0" fontAlgn="base" hangingPunct="0">
        <a:spcBef>
          <a:spcPct val="0"/>
        </a:spcBef>
        <a:spcAft>
          <a:spcPct val="0"/>
        </a:spcAft>
        <a:defRPr sz="3200" b="1">
          <a:solidFill>
            <a:schemeClr val="tx1"/>
          </a:solidFill>
          <a:latin typeface="Calibri" panose="020F0502020204030204" pitchFamily="34" charset="0"/>
        </a:defRPr>
      </a:lvl3pPr>
      <a:lvl4pPr algn="l" rtl="0" eaLnBrk="0" fontAlgn="base" hangingPunct="0">
        <a:spcBef>
          <a:spcPct val="0"/>
        </a:spcBef>
        <a:spcAft>
          <a:spcPct val="0"/>
        </a:spcAft>
        <a:defRPr sz="3200" b="1">
          <a:solidFill>
            <a:schemeClr val="tx1"/>
          </a:solidFill>
          <a:latin typeface="Calibri" panose="020F0502020204030204" pitchFamily="34" charset="0"/>
        </a:defRPr>
      </a:lvl4pPr>
      <a:lvl5pPr algn="l" rtl="0" eaLnBrk="0" fontAlgn="base" hangingPunct="0">
        <a:spcBef>
          <a:spcPct val="0"/>
        </a:spcBef>
        <a:spcAft>
          <a:spcPct val="0"/>
        </a:spcAft>
        <a:defRPr sz="3200" b="1">
          <a:solidFill>
            <a:schemeClr val="tx1"/>
          </a:solidFill>
          <a:latin typeface="Calibri" panose="020F0502020204030204" pitchFamily="34" charset="0"/>
        </a:defRPr>
      </a:lvl5pPr>
      <a:lvl6pPr marL="457200" algn="l" rtl="0" fontAlgn="base">
        <a:spcBef>
          <a:spcPct val="0"/>
        </a:spcBef>
        <a:spcAft>
          <a:spcPct val="0"/>
        </a:spcAft>
        <a:defRPr sz="3200" b="1">
          <a:solidFill>
            <a:schemeClr val="tx1"/>
          </a:solidFill>
          <a:latin typeface="Calibri" panose="020F0502020204030204" pitchFamily="34" charset="0"/>
        </a:defRPr>
      </a:lvl6pPr>
      <a:lvl7pPr marL="914400" algn="l" rtl="0" fontAlgn="base">
        <a:spcBef>
          <a:spcPct val="0"/>
        </a:spcBef>
        <a:spcAft>
          <a:spcPct val="0"/>
        </a:spcAft>
        <a:defRPr sz="3200" b="1">
          <a:solidFill>
            <a:schemeClr val="tx1"/>
          </a:solidFill>
          <a:latin typeface="Calibri" panose="020F0502020204030204" pitchFamily="34" charset="0"/>
        </a:defRPr>
      </a:lvl7pPr>
      <a:lvl8pPr marL="1371600" algn="l" rtl="0" fontAlgn="base">
        <a:spcBef>
          <a:spcPct val="0"/>
        </a:spcBef>
        <a:spcAft>
          <a:spcPct val="0"/>
        </a:spcAft>
        <a:defRPr sz="3200" b="1">
          <a:solidFill>
            <a:schemeClr val="tx1"/>
          </a:solidFill>
          <a:latin typeface="Calibri" panose="020F0502020204030204" pitchFamily="34" charset="0"/>
        </a:defRPr>
      </a:lvl8pPr>
      <a:lvl9pPr marL="1828800" algn="l" rtl="0" fontAlgn="base">
        <a:spcBef>
          <a:spcPct val="0"/>
        </a:spcBef>
        <a:spcAft>
          <a:spcPct val="0"/>
        </a:spcAft>
        <a:defRPr sz="3200" b="1">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Wingdings" pitchFamily="2" charset="2"/>
        <a:buChar char="§"/>
        <a:defRPr sz="2400" kern="1200">
          <a:solidFill>
            <a:srgbClr val="404040"/>
          </a:solidFill>
          <a:latin typeface="+mn-lt"/>
          <a:ea typeface="+mn-ea"/>
          <a:cs typeface="+mn-cs"/>
        </a:defRPr>
      </a:lvl1pPr>
      <a:lvl2pPr marL="2857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460375" indent="-228600" algn="l" rtl="0" eaLnBrk="0" fontAlgn="base" hangingPunct="0">
        <a:spcBef>
          <a:spcPct val="20000"/>
        </a:spcBef>
        <a:spcAft>
          <a:spcPct val="0"/>
        </a:spcAft>
        <a:buFont typeface="Courier New" pitchFamily="49" charset="0"/>
        <a:buChar char="o"/>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rgbClr val="40404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276225" y="106363"/>
            <a:ext cx="8410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Text Placeholder 2"/>
          <p:cNvSpPr>
            <a:spLocks noGrp="1"/>
          </p:cNvSpPr>
          <p:nvPr>
            <p:ph type="body" idx="1"/>
          </p:nvPr>
        </p:nvSpPr>
        <p:spPr bwMode="auto">
          <a:xfrm>
            <a:off x="304800" y="1066800"/>
            <a:ext cx="83820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3246213430"/>
      </p:ext>
    </p:extLst>
  </p:cSld>
  <p:clrMap bg1="lt1" tx1="dk1" bg2="lt2" tx2="dk2" accent1="accent1" accent2="accent2" accent3="accent3" accent4="accent4" accent5="accent5" accent6="accent6" hlink="hlink" folHlink="folHlink"/>
  <p:sldLayoutIdLst>
    <p:sldLayoutId id="2147483664" r:id="rId1"/>
    <p:sldLayoutId id="2147483665" r:id="rId2"/>
  </p:sldLayoutIdLst>
  <p:transition spd="slow"/>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404040"/>
          </a:solidFill>
          <a:latin typeface="+mj-lt"/>
          <a:ea typeface="+mj-ea"/>
          <a:cs typeface="+mj-cs"/>
        </a:defRPr>
      </a:lvl1pPr>
      <a:lvl2pPr algn="l" rtl="0" eaLnBrk="0" fontAlgn="base" hangingPunct="0">
        <a:spcBef>
          <a:spcPct val="0"/>
        </a:spcBef>
        <a:spcAft>
          <a:spcPct val="0"/>
        </a:spcAft>
        <a:defRPr sz="3200" b="1">
          <a:solidFill>
            <a:srgbClr val="404040"/>
          </a:solidFill>
          <a:latin typeface="Calibri" panose="020F0502020204030204" pitchFamily="34" charset="0"/>
        </a:defRPr>
      </a:lvl2pPr>
      <a:lvl3pPr algn="l" rtl="0" eaLnBrk="0" fontAlgn="base" hangingPunct="0">
        <a:spcBef>
          <a:spcPct val="0"/>
        </a:spcBef>
        <a:spcAft>
          <a:spcPct val="0"/>
        </a:spcAft>
        <a:defRPr sz="3200" b="1">
          <a:solidFill>
            <a:srgbClr val="404040"/>
          </a:solidFill>
          <a:latin typeface="Calibri" panose="020F0502020204030204" pitchFamily="34" charset="0"/>
        </a:defRPr>
      </a:lvl3pPr>
      <a:lvl4pPr algn="l" rtl="0" eaLnBrk="0" fontAlgn="base" hangingPunct="0">
        <a:spcBef>
          <a:spcPct val="0"/>
        </a:spcBef>
        <a:spcAft>
          <a:spcPct val="0"/>
        </a:spcAft>
        <a:defRPr sz="3200" b="1">
          <a:solidFill>
            <a:srgbClr val="404040"/>
          </a:solidFill>
          <a:latin typeface="Calibri" panose="020F0502020204030204" pitchFamily="34" charset="0"/>
        </a:defRPr>
      </a:lvl4pPr>
      <a:lvl5pPr algn="l" rtl="0" eaLnBrk="0" fontAlgn="base" hangingPunct="0">
        <a:spcBef>
          <a:spcPct val="0"/>
        </a:spcBef>
        <a:spcAft>
          <a:spcPct val="0"/>
        </a:spcAft>
        <a:defRPr sz="3200" b="1">
          <a:solidFill>
            <a:srgbClr val="404040"/>
          </a:solidFill>
          <a:latin typeface="Calibri" panose="020F0502020204030204" pitchFamily="34" charset="0"/>
        </a:defRPr>
      </a:lvl5pPr>
      <a:lvl6pPr marL="457200" algn="l" rtl="0" fontAlgn="base">
        <a:spcBef>
          <a:spcPct val="0"/>
        </a:spcBef>
        <a:spcAft>
          <a:spcPct val="0"/>
        </a:spcAft>
        <a:defRPr sz="3200" b="1">
          <a:solidFill>
            <a:srgbClr val="404040"/>
          </a:solidFill>
          <a:latin typeface="Calibri" panose="020F0502020204030204" pitchFamily="34" charset="0"/>
        </a:defRPr>
      </a:lvl6pPr>
      <a:lvl7pPr marL="914400" algn="l" rtl="0" fontAlgn="base">
        <a:spcBef>
          <a:spcPct val="0"/>
        </a:spcBef>
        <a:spcAft>
          <a:spcPct val="0"/>
        </a:spcAft>
        <a:defRPr sz="3200" b="1">
          <a:solidFill>
            <a:srgbClr val="404040"/>
          </a:solidFill>
          <a:latin typeface="Calibri" panose="020F0502020204030204" pitchFamily="34" charset="0"/>
        </a:defRPr>
      </a:lvl7pPr>
      <a:lvl8pPr marL="1371600" algn="l" rtl="0" fontAlgn="base">
        <a:spcBef>
          <a:spcPct val="0"/>
        </a:spcBef>
        <a:spcAft>
          <a:spcPct val="0"/>
        </a:spcAft>
        <a:defRPr sz="3200" b="1">
          <a:solidFill>
            <a:srgbClr val="404040"/>
          </a:solidFill>
          <a:latin typeface="Calibri" panose="020F0502020204030204" pitchFamily="34" charset="0"/>
        </a:defRPr>
      </a:lvl8pPr>
      <a:lvl9pPr marL="1828800" algn="l" rtl="0" fontAlgn="base">
        <a:spcBef>
          <a:spcPct val="0"/>
        </a:spcBef>
        <a:spcAft>
          <a:spcPct val="0"/>
        </a:spcAft>
        <a:defRPr sz="3200" b="1">
          <a:solidFill>
            <a:srgbClr val="404040"/>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Wingdings" pitchFamily="2" charset="2"/>
        <a:buChar char="§"/>
        <a:defRPr sz="2400" kern="1200">
          <a:solidFill>
            <a:srgbClr val="40404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rgbClr val="404040"/>
          </a:solidFill>
          <a:latin typeface="+mn-lt"/>
          <a:ea typeface="+mn-ea"/>
          <a:cs typeface="+mn-cs"/>
        </a:defRPr>
      </a:lvl2pPr>
      <a:lvl3pPr marL="1143000" indent="-228600" algn="l" rtl="0" eaLnBrk="0" fontAlgn="base" hangingPunct="0">
        <a:spcBef>
          <a:spcPct val="20000"/>
        </a:spcBef>
        <a:spcAft>
          <a:spcPct val="0"/>
        </a:spcAft>
        <a:buFont typeface="Courier New" pitchFamily="49" charset="0"/>
        <a:buChar char="o"/>
        <a:defRPr kern="1200">
          <a:solidFill>
            <a:srgbClr val="40404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rgbClr val="40404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nanditab\Desktop\Communication Skills\Images 2\audience paintin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34" t="3966" r="1736" b="7427"/>
          <a:stretch/>
        </p:blipFill>
        <p:spPr bwMode="auto">
          <a:xfrm>
            <a:off x="158750" y="1728788"/>
            <a:ext cx="8909050" cy="327263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5413" y="5240338"/>
            <a:ext cx="8001000" cy="595312"/>
          </a:xfrm>
        </p:spPr>
        <p:txBody>
          <a:bodyPr rtlCol="0"/>
          <a:lstStyle/>
          <a:p>
            <a:pPr eaLnBrk="1" fontAlgn="auto" hangingPunct="1">
              <a:spcAft>
                <a:spcPts val="0"/>
              </a:spcAft>
              <a:defRPr/>
            </a:pPr>
            <a:r>
              <a:rPr lang="en-US" dirty="0" smtClean="0"/>
              <a:t>April 2014</a:t>
            </a:r>
            <a:endParaRPr lang="en-IN" dirty="0"/>
          </a:p>
        </p:txBody>
      </p:sp>
      <p:sp>
        <p:nvSpPr>
          <p:cNvPr id="7172" name="Rectangle 12"/>
          <p:cNvSpPr>
            <a:spLocks noChangeArrowheads="1"/>
          </p:cNvSpPr>
          <p:nvPr/>
        </p:nvSpPr>
        <p:spPr bwMode="auto">
          <a:xfrm>
            <a:off x="0" y="6275388"/>
            <a:ext cx="9144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spcBef>
                <a:spcPct val="20000"/>
              </a:spcBef>
              <a:buFont typeface="Wingdings" pitchFamily="2" charset="2"/>
              <a:buChar char="§"/>
              <a:defRPr sz="2400">
                <a:solidFill>
                  <a:srgbClr val="404040"/>
                </a:solidFill>
                <a:latin typeface="Calibri" pitchFamily="34" charset="0"/>
              </a:defRPr>
            </a:lvl1pPr>
            <a:lvl2pPr marL="742950" indent="-285750">
              <a:spcBef>
                <a:spcPct val="20000"/>
              </a:spcBef>
              <a:buFont typeface="Arial" charset="0"/>
              <a:buChar char="•"/>
              <a:defRPr sz="2000">
                <a:solidFill>
                  <a:srgbClr val="404040"/>
                </a:solidFill>
                <a:latin typeface="Calibri" pitchFamily="34" charset="0"/>
              </a:defRPr>
            </a:lvl2pPr>
            <a:lvl3pPr marL="1143000" indent="-228600">
              <a:spcBef>
                <a:spcPct val="20000"/>
              </a:spcBef>
              <a:buFont typeface="Courier New" pitchFamily="49" charset="0"/>
              <a:buChar char="o"/>
              <a:defRPr>
                <a:solidFill>
                  <a:srgbClr val="404040"/>
                </a:solidFill>
                <a:latin typeface="Calibri" pitchFamily="34" charset="0"/>
              </a:defRPr>
            </a:lvl3pPr>
            <a:lvl4pPr marL="1600200" indent="-228600">
              <a:spcBef>
                <a:spcPct val="20000"/>
              </a:spcBef>
              <a:buFont typeface="Arial" charset="0"/>
              <a:buChar char="–"/>
              <a:defRPr sz="1600">
                <a:solidFill>
                  <a:srgbClr val="404040"/>
                </a:solidFill>
                <a:latin typeface="Calibri" pitchFamily="34" charset="0"/>
              </a:defRPr>
            </a:lvl4pPr>
            <a:lvl5pPr marL="2057400" indent="-228600">
              <a:spcBef>
                <a:spcPct val="20000"/>
              </a:spcBef>
              <a:buFont typeface="Arial" charset="0"/>
              <a:buChar char="»"/>
              <a:defRPr sz="1600">
                <a:solidFill>
                  <a:srgbClr val="404040"/>
                </a:solidFill>
                <a:latin typeface="Calibri" pitchFamily="34" charset="0"/>
              </a:defRPr>
            </a:lvl5pPr>
            <a:lvl6pPr marL="2514600" indent="-228600" eaLnBrk="0" fontAlgn="base" hangingPunct="0">
              <a:spcBef>
                <a:spcPct val="20000"/>
              </a:spcBef>
              <a:spcAft>
                <a:spcPct val="0"/>
              </a:spcAft>
              <a:buFont typeface="Arial" charset="0"/>
              <a:buChar char="»"/>
              <a:defRPr sz="1600">
                <a:solidFill>
                  <a:srgbClr val="404040"/>
                </a:solidFill>
                <a:latin typeface="Calibri" pitchFamily="34" charset="0"/>
              </a:defRPr>
            </a:lvl6pPr>
            <a:lvl7pPr marL="2971800" indent="-228600" eaLnBrk="0" fontAlgn="base" hangingPunct="0">
              <a:spcBef>
                <a:spcPct val="20000"/>
              </a:spcBef>
              <a:spcAft>
                <a:spcPct val="0"/>
              </a:spcAft>
              <a:buFont typeface="Arial" charset="0"/>
              <a:buChar char="»"/>
              <a:defRPr sz="1600">
                <a:solidFill>
                  <a:srgbClr val="404040"/>
                </a:solidFill>
                <a:latin typeface="Calibri" pitchFamily="34" charset="0"/>
              </a:defRPr>
            </a:lvl7pPr>
            <a:lvl8pPr marL="3429000" indent="-228600" eaLnBrk="0" fontAlgn="base" hangingPunct="0">
              <a:spcBef>
                <a:spcPct val="20000"/>
              </a:spcBef>
              <a:spcAft>
                <a:spcPct val="0"/>
              </a:spcAft>
              <a:buFont typeface="Arial" charset="0"/>
              <a:buChar char="»"/>
              <a:defRPr sz="1600">
                <a:solidFill>
                  <a:srgbClr val="404040"/>
                </a:solidFill>
                <a:latin typeface="Calibri" pitchFamily="34" charset="0"/>
              </a:defRPr>
            </a:lvl8pPr>
            <a:lvl9pPr marL="3886200" indent="-228600" eaLnBrk="0" fontAlgn="base" hangingPunct="0">
              <a:spcBef>
                <a:spcPct val="20000"/>
              </a:spcBef>
              <a:spcAft>
                <a:spcPct val="0"/>
              </a:spcAft>
              <a:buFont typeface="Arial" charset="0"/>
              <a:buChar char="»"/>
              <a:defRPr sz="1600">
                <a:solidFill>
                  <a:srgbClr val="404040"/>
                </a:solidFill>
                <a:latin typeface="Calibri" pitchFamily="34" charset="0"/>
              </a:defRPr>
            </a:lvl9pPr>
          </a:lstStyle>
          <a:p>
            <a:pPr algn="ctr">
              <a:spcBef>
                <a:spcPct val="0"/>
              </a:spcBef>
              <a:buFontTx/>
              <a:buNone/>
            </a:pPr>
            <a:r>
              <a:rPr lang="en-US" altLang="en-US" sz="110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p>
        </p:txBody>
      </p:sp>
      <p:sp>
        <p:nvSpPr>
          <p:cNvPr id="12" name="Rectangle 11"/>
          <p:cNvSpPr/>
          <p:nvPr/>
        </p:nvSpPr>
        <p:spPr>
          <a:xfrm flipH="1">
            <a:off x="152400" y="3810000"/>
            <a:ext cx="5764212" cy="1009650"/>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IN" sz="3200" dirty="0" smtClean="0">
                <a:solidFill>
                  <a:prstClr val="white"/>
                </a:solidFill>
                <a:ea typeface="Segoe UI" pitchFamily="34" charset="0"/>
                <a:cs typeface="Segoe UI" pitchFamily="34" charset="0"/>
              </a:rPr>
              <a:t>Effective Presentation Skills</a:t>
            </a:r>
          </a:p>
        </p:txBody>
      </p:sp>
      <p:sp>
        <p:nvSpPr>
          <p:cNvPr id="6" name="Rectangle 5"/>
          <p:cNvSpPr/>
          <p:nvPr/>
        </p:nvSpPr>
        <p:spPr>
          <a:xfrm>
            <a:off x="8680450" y="4841875"/>
            <a:ext cx="438150" cy="442913"/>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p:nvSpPr>
        <p:spPr>
          <a:xfrm>
            <a:off x="8247063" y="4864100"/>
            <a:ext cx="273050" cy="274638"/>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p:nvSpPr>
        <p:spPr>
          <a:xfrm>
            <a:off x="8464550" y="4564063"/>
            <a:ext cx="180975" cy="179387"/>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p:nvSpPr>
        <p:spPr>
          <a:xfrm>
            <a:off x="715963" y="18938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p:nvSpPr>
        <p:spPr>
          <a:xfrm>
            <a:off x="609600" y="23383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 name="Rectangle 13"/>
          <p:cNvSpPr/>
          <p:nvPr/>
        </p:nvSpPr>
        <p:spPr>
          <a:xfrm>
            <a:off x="7735888" y="4740275"/>
            <a:ext cx="182562" cy="182563"/>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p:cNvSpPr/>
          <p:nvPr/>
        </p:nvSpPr>
        <p:spPr>
          <a:xfrm>
            <a:off x="7948613" y="4613275"/>
            <a:ext cx="90487" cy="92075"/>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US">
              <a:solidFill>
                <a:prstClr val="black"/>
              </a:solidFill>
            </a:endParaRPr>
          </a:p>
        </p:txBody>
      </p:sp>
      <p:pic>
        <p:nvPicPr>
          <p:cNvPr id="71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375"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063649"/>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 </a:t>
            </a:r>
            <a:r>
              <a:rPr lang="en-IN" dirty="0" smtClean="0"/>
              <a:t>&amp; Structuring Your Presentation                              </a:t>
            </a:r>
            <a:endParaRPr lang="en-IN" dirty="0"/>
          </a:p>
        </p:txBody>
      </p:sp>
      <p:sp>
        <p:nvSpPr>
          <p:cNvPr id="3" name="Text Placeholder 2"/>
          <p:cNvSpPr>
            <a:spLocks noGrp="1"/>
          </p:cNvSpPr>
          <p:nvPr>
            <p:ph type="body" sz="quarter" idx="10"/>
          </p:nvPr>
        </p:nvSpPr>
        <p:spPr>
          <a:xfrm>
            <a:off x="304800" y="914400"/>
            <a:ext cx="8534400" cy="5334000"/>
          </a:xfrm>
          <a:ln>
            <a:solidFill>
              <a:srgbClr val="0070C0"/>
            </a:solidFill>
          </a:ln>
        </p:spPr>
        <p:txBody>
          <a:bodyPr/>
          <a:lstStyle/>
          <a:p>
            <a:r>
              <a:rPr lang="en-IN" dirty="0" smtClean="0"/>
              <a:t>You </a:t>
            </a:r>
            <a:r>
              <a:rPr lang="en-IN" dirty="0"/>
              <a:t>need to plan the structure of your presentation very carefully. Consider</a:t>
            </a:r>
            <a:r>
              <a:rPr lang="en-IN" dirty="0" smtClean="0"/>
              <a:t>:</a:t>
            </a:r>
          </a:p>
          <a:p>
            <a:pPr marL="457200" lvl="1" indent="0">
              <a:buNone/>
            </a:pPr>
            <a:r>
              <a:rPr lang="en-IN" sz="1800" i="1" dirty="0" smtClean="0"/>
              <a:t>– </a:t>
            </a:r>
            <a:r>
              <a:rPr lang="en-IN" sz="1800" i="1" dirty="0"/>
              <a:t>T</a:t>
            </a:r>
            <a:r>
              <a:rPr lang="en-IN" sz="1800" i="1" dirty="0" smtClean="0"/>
              <a:t>he </a:t>
            </a:r>
            <a:r>
              <a:rPr lang="en-IN" sz="1800" i="1" dirty="0"/>
              <a:t>time limit</a:t>
            </a:r>
          </a:p>
          <a:p>
            <a:pPr marL="457200" lvl="1" indent="0">
              <a:buNone/>
            </a:pPr>
            <a:r>
              <a:rPr lang="en-IN" sz="1800" i="1" dirty="0"/>
              <a:t>– T</a:t>
            </a:r>
            <a:r>
              <a:rPr lang="en-IN" sz="1800" i="1" dirty="0" smtClean="0"/>
              <a:t>he </a:t>
            </a:r>
            <a:r>
              <a:rPr lang="en-IN" sz="1800" i="1" dirty="0"/>
              <a:t>amount of information available, then determine how much of it you </a:t>
            </a:r>
            <a:r>
              <a:rPr lang="en-IN" sz="1800" i="1" dirty="0" smtClean="0"/>
              <a:t>	will </a:t>
            </a:r>
            <a:r>
              <a:rPr lang="en-IN" sz="1800" i="1" dirty="0"/>
              <a:t>cover</a:t>
            </a:r>
          </a:p>
          <a:p>
            <a:pPr marL="457200" lvl="1" indent="0">
              <a:buNone/>
            </a:pPr>
            <a:r>
              <a:rPr lang="en-IN" sz="1800" i="1" dirty="0"/>
              <a:t>– H</a:t>
            </a:r>
            <a:r>
              <a:rPr lang="en-IN" sz="1800" i="1" dirty="0" smtClean="0"/>
              <a:t>ow </a:t>
            </a:r>
            <a:r>
              <a:rPr lang="en-IN" sz="1800" i="1" dirty="0"/>
              <a:t>much detail you can include</a:t>
            </a:r>
          </a:p>
          <a:p>
            <a:r>
              <a:rPr lang="en-IN" dirty="0" smtClean="0"/>
              <a:t>Have </a:t>
            </a:r>
            <a:r>
              <a:rPr lang="en-IN" dirty="0"/>
              <a:t>a clear, organised structure for your presentation</a:t>
            </a:r>
            <a:r>
              <a:rPr lang="en-IN" dirty="0" smtClean="0"/>
              <a:t>.</a:t>
            </a:r>
          </a:p>
          <a:p>
            <a:r>
              <a:rPr lang="en-IN" dirty="0" smtClean="0"/>
              <a:t>It requires an introduction, body and conclusion.</a:t>
            </a:r>
          </a:p>
          <a:p>
            <a:pPr marL="457200" lvl="1" indent="0">
              <a:buNone/>
            </a:pPr>
            <a:r>
              <a:rPr lang="en-IN" sz="1800" i="1" dirty="0"/>
              <a:t>– </a:t>
            </a:r>
            <a:r>
              <a:rPr lang="en-IN" sz="1800" i="1" dirty="0" smtClean="0"/>
              <a:t> An introduction is like a roadmap that tells your audience the direction your 	presentation will take.</a:t>
            </a:r>
          </a:p>
          <a:p>
            <a:pPr marL="457200" lvl="1" indent="0">
              <a:buNone/>
            </a:pPr>
            <a:r>
              <a:rPr lang="en-IN" sz="1800" i="1" dirty="0"/>
              <a:t>– </a:t>
            </a:r>
            <a:r>
              <a:rPr lang="en-IN" sz="1800" i="1" dirty="0" smtClean="0"/>
              <a:t>The body of presentation is where you develop the main points and present 	examples and evidence.</a:t>
            </a:r>
          </a:p>
          <a:p>
            <a:pPr marL="457200" lvl="1" indent="0">
              <a:buNone/>
            </a:pPr>
            <a:r>
              <a:rPr lang="en-IN" sz="1800" i="1" dirty="0"/>
              <a:t>– </a:t>
            </a:r>
            <a:r>
              <a:rPr lang="en-IN" sz="1800" i="1" dirty="0" smtClean="0"/>
              <a:t>The conclusion is usually a summary of the main points made in the body of the 	talk.</a:t>
            </a:r>
          </a:p>
          <a:p>
            <a:pPr marL="0" indent="0">
              <a:buNone/>
            </a:pPr>
            <a:endParaRPr lang="en-IN" dirty="0"/>
          </a:p>
        </p:txBody>
      </p:sp>
    </p:spTree>
    <p:extLst>
      <p:ext uri="{BB962C8B-B14F-4D97-AF65-F5344CB8AC3E}">
        <p14:creationId xmlns:p14="http://schemas.microsoft.com/office/powerpoint/2010/main" val="37507691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sz="1400" dirty="0"/>
          </a:p>
        </p:txBody>
      </p:sp>
      <p:sp>
        <p:nvSpPr>
          <p:cNvPr id="3" name="Text Placeholder 2"/>
          <p:cNvSpPr>
            <a:spLocks noGrp="1"/>
          </p:cNvSpPr>
          <p:nvPr>
            <p:ph type="body" sz="quarter" idx="10"/>
          </p:nvPr>
        </p:nvSpPr>
        <p:spPr>
          <a:ln>
            <a:solidFill>
              <a:srgbClr val="0070C0"/>
            </a:solidFill>
          </a:ln>
        </p:spPr>
        <p:txBody>
          <a:bodyPr/>
          <a:lstStyle/>
          <a:p>
            <a:r>
              <a:rPr lang="en-IN" dirty="0"/>
              <a:t>Use your introduction to lay a clear foundation for the presentation to follow. </a:t>
            </a:r>
            <a:endParaRPr lang="en-IN" dirty="0" smtClean="0"/>
          </a:p>
          <a:p>
            <a:r>
              <a:rPr lang="en-IN" dirty="0" smtClean="0"/>
              <a:t>Capture </a:t>
            </a:r>
            <a:r>
              <a:rPr lang="en-IN" dirty="0"/>
              <a:t>your listeners’ </a:t>
            </a:r>
            <a:r>
              <a:rPr lang="en-IN" dirty="0" smtClean="0"/>
              <a:t>attention</a:t>
            </a:r>
          </a:p>
          <a:p>
            <a:pPr marL="400050" lvl="1" indent="0">
              <a:buNone/>
            </a:pPr>
            <a:r>
              <a:rPr lang="en-IN" sz="1800" i="1" dirty="0"/>
              <a:t>– </a:t>
            </a:r>
            <a:r>
              <a:rPr lang="en-IN" sz="1800" i="1" dirty="0" smtClean="0"/>
              <a:t>Begin </a:t>
            </a:r>
            <a:r>
              <a:rPr lang="en-IN" sz="1800" i="1" dirty="0"/>
              <a:t>with a question, a funny story, a startling comment, or anything that </a:t>
            </a:r>
            <a:r>
              <a:rPr lang="en-IN" sz="1800" i="1" dirty="0" smtClean="0"/>
              <a:t> 	will </a:t>
            </a:r>
            <a:r>
              <a:rPr lang="en-IN" sz="1800" i="1" dirty="0"/>
              <a:t>make them think.</a:t>
            </a:r>
          </a:p>
          <a:p>
            <a:r>
              <a:rPr lang="en-IN" dirty="0"/>
              <a:t>State your </a:t>
            </a:r>
            <a:r>
              <a:rPr lang="en-IN" dirty="0" smtClean="0"/>
              <a:t>purpose</a:t>
            </a:r>
          </a:p>
          <a:p>
            <a:pPr marL="400050" lvl="1" indent="0">
              <a:buNone/>
            </a:pPr>
            <a:r>
              <a:rPr lang="en-IN" sz="1800" i="1" dirty="0"/>
              <a:t>–</a:t>
            </a:r>
            <a:r>
              <a:rPr lang="en-IN" sz="1800" i="1" dirty="0" smtClean="0"/>
              <a:t> for </a:t>
            </a:r>
            <a:r>
              <a:rPr lang="en-IN" sz="1800" i="1" dirty="0"/>
              <a:t>example:</a:t>
            </a:r>
            <a:br>
              <a:rPr lang="en-IN" sz="1800" i="1" dirty="0"/>
            </a:br>
            <a:r>
              <a:rPr lang="en-IN" sz="1800" i="1" dirty="0"/>
              <a:t>	</a:t>
            </a:r>
            <a:r>
              <a:rPr lang="en-IN" sz="1800" i="1" dirty="0" smtClean="0"/>
              <a:t>‘</a:t>
            </a:r>
            <a:r>
              <a:rPr lang="en-IN" sz="1800" i="1" dirty="0"/>
              <a:t>I’m going to talk about...’</a:t>
            </a:r>
            <a:br>
              <a:rPr lang="en-IN" sz="1800" i="1" dirty="0"/>
            </a:br>
            <a:r>
              <a:rPr lang="en-IN" sz="1800" i="1" dirty="0" smtClean="0"/>
              <a:t>	‘</a:t>
            </a:r>
            <a:r>
              <a:rPr lang="en-IN" sz="1800" i="1" dirty="0"/>
              <a:t>This morning I want to explain…’</a:t>
            </a:r>
          </a:p>
          <a:p>
            <a:r>
              <a:rPr lang="en-IN" i="1" dirty="0"/>
              <a:t>Present an outline of your </a:t>
            </a:r>
            <a:r>
              <a:rPr lang="en-IN" i="1" dirty="0" smtClean="0"/>
              <a:t>talk</a:t>
            </a:r>
            <a:r>
              <a:rPr lang="en-IN" dirty="0" smtClean="0"/>
              <a:t> </a:t>
            </a:r>
          </a:p>
          <a:p>
            <a:pPr marL="400050" lvl="1" indent="0">
              <a:buNone/>
            </a:pPr>
            <a:r>
              <a:rPr lang="en-IN" sz="1800" i="1" dirty="0"/>
              <a:t>– </a:t>
            </a:r>
            <a:r>
              <a:rPr lang="en-IN" sz="1800" i="1" dirty="0" smtClean="0"/>
              <a:t>for </a:t>
            </a:r>
            <a:r>
              <a:rPr lang="en-IN" sz="1800" i="1" dirty="0"/>
              <a:t>example:</a:t>
            </a:r>
            <a:br>
              <a:rPr lang="en-IN" sz="1800" i="1" dirty="0"/>
            </a:br>
            <a:r>
              <a:rPr lang="en-IN" sz="1800" i="1" dirty="0" smtClean="0"/>
              <a:t>	‘</a:t>
            </a:r>
            <a:r>
              <a:rPr lang="en-IN" sz="1800" i="1" dirty="0"/>
              <a:t>I will concentrate on the following points: First of all…Then…</a:t>
            </a:r>
            <a:br>
              <a:rPr lang="en-IN" sz="1800" i="1" dirty="0"/>
            </a:br>
            <a:r>
              <a:rPr lang="en-IN" sz="1800" i="1" dirty="0" smtClean="0"/>
              <a:t>	This will </a:t>
            </a:r>
            <a:r>
              <a:rPr lang="en-IN" sz="1800" i="1" dirty="0"/>
              <a:t>lead to… And finally…’</a:t>
            </a:r>
          </a:p>
          <a:p>
            <a:endParaRPr lang="en-IN" sz="2000" i="1" dirty="0"/>
          </a:p>
        </p:txBody>
      </p:sp>
    </p:spTree>
    <p:extLst>
      <p:ext uri="{BB962C8B-B14F-4D97-AF65-F5344CB8AC3E}">
        <p14:creationId xmlns:p14="http://schemas.microsoft.com/office/powerpoint/2010/main" val="3971014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
            </a:r>
            <a:br>
              <a:rPr lang="en-IN" b="0" dirty="0" smtClean="0"/>
            </a:br>
            <a:r>
              <a:rPr lang="en-IN" dirty="0" smtClean="0"/>
              <a:t>The Body                                                                                   </a:t>
            </a:r>
            <a:r>
              <a:rPr lang="en-IN" b="0" dirty="0"/>
              <a:t/>
            </a:r>
            <a:br>
              <a:rPr lang="en-IN" b="0" dirty="0"/>
            </a:br>
            <a:endParaRPr lang="en-IN" dirty="0"/>
          </a:p>
        </p:txBody>
      </p:sp>
      <p:sp>
        <p:nvSpPr>
          <p:cNvPr id="3" name="Text Placeholder 2"/>
          <p:cNvSpPr>
            <a:spLocks noGrp="1"/>
          </p:cNvSpPr>
          <p:nvPr>
            <p:ph type="body" sz="quarter" idx="10"/>
          </p:nvPr>
        </p:nvSpPr>
        <p:spPr>
          <a:xfrm>
            <a:off x="304800" y="914400"/>
            <a:ext cx="8534400" cy="5334000"/>
          </a:xfrm>
          <a:ln>
            <a:solidFill>
              <a:srgbClr val="0070C0"/>
            </a:solidFill>
          </a:ln>
        </p:spPr>
        <p:txBody>
          <a:bodyPr/>
          <a:lstStyle/>
          <a:p>
            <a:r>
              <a:rPr lang="en-IN" dirty="0"/>
              <a:t>Present your main points one by one in logical order.</a:t>
            </a:r>
          </a:p>
          <a:p>
            <a:r>
              <a:rPr lang="en-IN" dirty="0"/>
              <a:t>Pause at the end of each point </a:t>
            </a:r>
            <a:endParaRPr lang="en-IN" dirty="0" smtClean="0"/>
          </a:p>
          <a:p>
            <a:r>
              <a:rPr lang="en-IN" dirty="0" smtClean="0"/>
              <a:t>Make </a:t>
            </a:r>
            <a:r>
              <a:rPr lang="en-IN" dirty="0"/>
              <a:t>it absolutely clear when you move to another point. </a:t>
            </a:r>
            <a:r>
              <a:rPr lang="en-IN" dirty="0" smtClean="0"/>
              <a:t>      For </a:t>
            </a:r>
            <a:r>
              <a:rPr lang="en-IN" dirty="0"/>
              <a:t>example</a:t>
            </a:r>
            <a:r>
              <a:rPr lang="en-IN" dirty="0" smtClean="0"/>
              <a:t>:</a:t>
            </a:r>
          </a:p>
          <a:p>
            <a:pPr marL="0" indent="0">
              <a:buNone/>
            </a:pPr>
            <a:r>
              <a:rPr lang="en-IN" sz="1800" dirty="0" smtClean="0"/>
              <a:t>       </a:t>
            </a:r>
            <a:r>
              <a:rPr lang="en-IN" sz="1800" i="1" dirty="0" smtClean="0"/>
              <a:t>– ‘</a:t>
            </a:r>
            <a:r>
              <a:rPr lang="en-IN" sz="1800" i="1" dirty="0"/>
              <a:t>The next point is that </a:t>
            </a:r>
            <a:r>
              <a:rPr lang="en-IN" sz="1800" i="1" dirty="0" smtClean="0"/>
              <a:t>...’ ,  ‘</a:t>
            </a:r>
            <a:r>
              <a:rPr lang="en-IN" sz="1800" i="1" dirty="0"/>
              <a:t>OK, now I am going to talk about </a:t>
            </a:r>
            <a:r>
              <a:rPr lang="en-IN" sz="1800" i="1" dirty="0" smtClean="0"/>
              <a:t>...’</a:t>
            </a:r>
          </a:p>
          <a:p>
            <a:r>
              <a:rPr lang="en-IN" dirty="0" smtClean="0"/>
              <a:t>Use clear examples to illustrate your points.</a:t>
            </a:r>
          </a:p>
          <a:p>
            <a:r>
              <a:rPr lang="en-IN" dirty="0" smtClean="0"/>
              <a:t>Don’t be repetitive. Make sure you don’t drag your point too long.</a:t>
            </a:r>
          </a:p>
          <a:p>
            <a:r>
              <a:rPr lang="en-IN" dirty="0"/>
              <a:t>The supporting information helps your audience understand, believe in and agree with your main points</a:t>
            </a:r>
            <a:r>
              <a:rPr lang="en-IN" dirty="0" smtClean="0"/>
              <a:t>.</a:t>
            </a:r>
          </a:p>
          <a:p>
            <a:pPr marL="0" indent="0">
              <a:buNone/>
            </a:pPr>
            <a:r>
              <a:rPr lang="en-IN" sz="1800" dirty="0"/>
              <a:t> </a:t>
            </a:r>
            <a:r>
              <a:rPr lang="en-IN" sz="1800" dirty="0" smtClean="0"/>
              <a:t>      </a:t>
            </a:r>
            <a:r>
              <a:rPr lang="en-IN" sz="1800" i="1" dirty="0" smtClean="0"/>
              <a:t>– </a:t>
            </a:r>
            <a:r>
              <a:rPr lang="en-IN" sz="1800" i="1" dirty="0"/>
              <a:t>This evidence might take the form of factual data, points of detail or an explanation </a:t>
            </a:r>
            <a:r>
              <a:rPr lang="en-IN" sz="1800" i="1" dirty="0" smtClean="0"/>
              <a:t>    	of </a:t>
            </a:r>
            <a:r>
              <a:rPr lang="en-IN" sz="1800" i="1" dirty="0"/>
              <a:t>process</a:t>
            </a:r>
            <a:r>
              <a:rPr lang="en-IN" sz="1800" i="1" dirty="0" smtClean="0"/>
              <a:t>.</a:t>
            </a:r>
          </a:p>
          <a:p>
            <a:pPr marL="0" indent="0">
              <a:buNone/>
            </a:pPr>
            <a:r>
              <a:rPr lang="en-IN" sz="1800" i="1" dirty="0"/>
              <a:t> </a:t>
            </a:r>
            <a:r>
              <a:rPr lang="en-IN" sz="1800" i="1" dirty="0" smtClean="0"/>
              <a:t>      – </a:t>
            </a:r>
            <a:r>
              <a:rPr lang="en-IN" sz="1800" i="1" dirty="0"/>
              <a:t>It might be presented in imaginative ways using diagrams, pictures or </a:t>
            </a:r>
            <a:r>
              <a:rPr lang="en-IN" sz="1800" i="1" dirty="0" smtClean="0"/>
              <a:t>video          	segments</a:t>
            </a:r>
            <a:r>
              <a:rPr lang="en-IN" sz="1800" i="1" dirty="0"/>
              <a:t>.</a:t>
            </a:r>
            <a:endParaRPr lang="en-IN" sz="1800" i="1" dirty="0" smtClean="0"/>
          </a:p>
          <a:p>
            <a:pPr marL="0" indent="0">
              <a:buNone/>
            </a:pPr>
            <a:endParaRPr lang="en-IN" dirty="0"/>
          </a:p>
        </p:txBody>
      </p:sp>
    </p:spTree>
    <p:extLst>
      <p:ext uri="{BB962C8B-B14F-4D97-AF65-F5344CB8AC3E}">
        <p14:creationId xmlns:p14="http://schemas.microsoft.com/office/powerpoint/2010/main" val="12219289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The Conclusion                                                                             </a:t>
            </a:r>
            <a:r>
              <a:rPr lang="en-IN" b="0" dirty="0"/>
              <a:t/>
            </a:r>
            <a:br>
              <a:rPr lang="en-IN" b="0" dirty="0"/>
            </a:br>
            <a:endParaRPr lang="en-IN" dirty="0"/>
          </a:p>
        </p:txBody>
      </p:sp>
      <p:sp>
        <p:nvSpPr>
          <p:cNvPr id="3" name="Text Placeholder 2"/>
          <p:cNvSpPr>
            <a:spLocks noGrp="1"/>
          </p:cNvSpPr>
          <p:nvPr>
            <p:ph type="body" sz="quarter" idx="10"/>
          </p:nvPr>
        </p:nvSpPr>
        <p:spPr>
          <a:ln>
            <a:solidFill>
              <a:srgbClr val="0070C0"/>
            </a:solidFill>
          </a:ln>
        </p:spPr>
        <p:txBody>
          <a:bodyPr/>
          <a:lstStyle/>
          <a:p>
            <a:r>
              <a:rPr lang="en-IN" dirty="0"/>
              <a:t>It is very important to leave your audience with a clear summary of everything you have covered.</a:t>
            </a:r>
          </a:p>
          <a:p>
            <a:r>
              <a:rPr lang="en-IN" dirty="0"/>
              <a:t>It is also important not to let the talk just fizzle out. Make it obvious that you have reached the end of the presentation.</a:t>
            </a:r>
          </a:p>
          <a:p>
            <a:r>
              <a:rPr lang="en-IN" dirty="0"/>
              <a:t>Summarise the main points again, using phrases like</a:t>
            </a:r>
            <a:r>
              <a:rPr lang="en-IN" dirty="0" smtClean="0"/>
              <a:t>:</a:t>
            </a:r>
          </a:p>
          <a:p>
            <a:pPr marL="0" indent="0">
              <a:buNone/>
            </a:pPr>
            <a:r>
              <a:rPr lang="en-IN" sz="1800" i="1" dirty="0" smtClean="0"/>
              <a:t>       – ‘To sum up...’</a:t>
            </a:r>
            <a:br>
              <a:rPr lang="en-IN" sz="1800" i="1" dirty="0" smtClean="0"/>
            </a:br>
            <a:r>
              <a:rPr lang="en-IN" sz="1800" i="1" dirty="0" smtClean="0"/>
              <a:t>       – ‘So, in conclusion...’</a:t>
            </a:r>
            <a:br>
              <a:rPr lang="en-IN" sz="1800" i="1" dirty="0" smtClean="0"/>
            </a:br>
            <a:r>
              <a:rPr lang="en-IN" sz="1800" i="1" dirty="0" smtClean="0"/>
              <a:t>       – ‘OK, to recap the main points…’</a:t>
            </a:r>
            <a:endParaRPr lang="en-IN" sz="1800" i="1" dirty="0"/>
          </a:p>
          <a:p>
            <a:r>
              <a:rPr lang="en-IN" dirty="0"/>
              <a:t>Restate the purpose of your talk, and say that you have achieved your aim</a:t>
            </a:r>
            <a:r>
              <a:rPr lang="en-IN" dirty="0" smtClean="0"/>
              <a:t>:</a:t>
            </a:r>
          </a:p>
          <a:p>
            <a:pPr marL="0" indent="0">
              <a:buNone/>
            </a:pPr>
            <a:r>
              <a:rPr lang="en-IN" sz="1800" i="1" dirty="0" smtClean="0"/>
              <a:t>       – ‘</a:t>
            </a:r>
            <a:r>
              <a:rPr lang="en-IN" sz="1800" i="1" dirty="0"/>
              <a:t>I think you can now see that...’</a:t>
            </a:r>
            <a:br>
              <a:rPr lang="en-IN" sz="1800" i="1" dirty="0"/>
            </a:br>
            <a:r>
              <a:rPr lang="en-IN" sz="1800" i="1" dirty="0" smtClean="0"/>
              <a:t>       – ‘</a:t>
            </a:r>
            <a:r>
              <a:rPr lang="en-IN" sz="1800" i="1" dirty="0"/>
              <a:t>My intention was ..., and it should now be clear that ...’</a:t>
            </a:r>
          </a:p>
          <a:p>
            <a:r>
              <a:rPr lang="en-IN" dirty="0"/>
              <a:t>Thank the audience, and invite questions</a:t>
            </a:r>
            <a:r>
              <a:rPr lang="en-IN" dirty="0" smtClean="0"/>
              <a:t>:</a:t>
            </a:r>
          </a:p>
          <a:p>
            <a:pPr marL="0" indent="0">
              <a:buNone/>
            </a:pPr>
            <a:r>
              <a:rPr lang="en-IN" sz="1800" i="1" dirty="0" smtClean="0"/>
              <a:t>       – ‘</a:t>
            </a:r>
            <a:r>
              <a:rPr lang="en-IN" sz="1800" i="1" dirty="0"/>
              <a:t>Thank you. Are there any questions?’</a:t>
            </a:r>
          </a:p>
          <a:p>
            <a:endParaRPr lang="en-IN" dirty="0"/>
          </a:p>
        </p:txBody>
      </p:sp>
    </p:spTree>
    <p:extLst>
      <p:ext uri="{BB962C8B-B14F-4D97-AF65-F5344CB8AC3E}">
        <p14:creationId xmlns:p14="http://schemas.microsoft.com/office/powerpoint/2010/main" val="9464597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Dealing With Nervousness!                                                         </a:t>
            </a:r>
            <a:endParaRPr lang="en-IN" sz="1000" dirty="0"/>
          </a:p>
        </p:txBody>
      </p:sp>
      <p:sp>
        <p:nvSpPr>
          <p:cNvPr id="3" name="Text Placeholder 2"/>
          <p:cNvSpPr>
            <a:spLocks noGrp="1"/>
          </p:cNvSpPr>
          <p:nvPr>
            <p:ph type="body" sz="quarter" idx="10"/>
          </p:nvPr>
        </p:nvSpPr>
        <p:spPr>
          <a:ln>
            <a:solidFill>
              <a:srgbClr val="0070C0"/>
            </a:solidFill>
          </a:ln>
        </p:spPr>
        <p:txBody>
          <a:bodyPr/>
          <a:lstStyle/>
          <a:p>
            <a:r>
              <a:rPr lang="en-IN" dirty="0"/>
              <a:t>The first few times you make a presentation, you will be nervous. </a:t>
            </a:r>
            <a:r>
              <a:rPr lang="en-IN" dirty="0" smtClean="0"/>
              <a:t>Its ok.</a:t>
            </a:r>
          </a:p>
          <a:p>
            <a:r>
              <a:rPr lang="en-IN" dirty="0"/>
              <a:t>Be well-prepared. </a:t>
            </a:r>
            <a:r>
              <a:rPr lang="en-IN" dirty="0" smtClean="0"/>
              <a:t>Rehearse/practice </a:t>
            </a:r>
            <a:r>
              <a:rPr lang="en-IN" dirty="0"/>
              <a:t>giving your </a:t>
            </a:r>
            <a:r>
              <a:rPr lang="en-IN" dirty="0" smtClean="0"/>
              <a:t>talk in front of mirror or friend</a:t>
            </a:r>
          </a:p>
          <a:p>
            <a:r>
              <a:rPr lang="en-IN" dirty="0" smtClean="0"/>
              <a:t>Revisit the flow in your mind</a:t>
            </a:r>
          </a:p>
          <a:p>
            <a:r>
              <a:rPr lang="en-IN" dirty="0" smtClean="0"/>
              <a:t>Revise the main points that should get convey </a:t>
            </a:r>
          </a:p>
          <a:p>
            <a:r>
              <a:rPr lang="en-IN" dirty="0" smtClean="0"/>
              <a:t>Don’t by heart your presentation/points</a:t>
            </a:r>
          </a:p>
          <a:p>
            <a:r>
              <a:rPr lang="en-IN" dirty="0" smtClean="0"/>
              <a:t>As you start delivering  you </a:t>
            </a:r>
            <a:r>
              <a:rPr lang="en-IN" dirty="0"/>
              <a:t>will feel less nervous, and </a:t>
            </a:r>
            <a:r>
              <a:rPr lang="en-IN" dirty="0" smtClean="0"/>
              <a:t>will </a:t>
            </a:r>
            <a:r>
              <a:rPr lang="en-IN" dirty="0"/>
              <a:t>able to control your nervousness.</a:t>
            </a:r>
          </a:p>
        </p:txBody>
      </p:sp>
    </p:spTree>
    <p:extLst>
      <p:ext uri="{BB962C8B-B14F-4D97-AF65-F5344CB8AC3E}">
        <p14:creationId xmlns:p14="http://schemas.microsoft.com/office/powerpoint/2010/main" val="20024425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Important Ingredients </a:t>
            </a:r>
            <a:r>
              <a:rPr lang="en-IN" dirty="0"/>
              <a:t>O</a:t>
            </a:r>
            <a:r>
              <a:rPr lang="en-IN" dirty="0" smtClean="0"/>
              <a:t>f Effective </a:t>
            </a:r>
            <a:r>
              <a:rPr lang="en-IN" dirty="0"/>
              <a:t>P</a:t>
            </a:r>
            <a:r>
              <a:rPr lang="en-IN" dirty="0" smtClean="0"/>
              <a:t>resentation</a:t>
            </a:r>
            <a:endParaRPr lang="en-IN" dirty="0"/>
          </a:p>
        </p:txBody>
      </p:sp>
      <p:sp>
        <p:nvSpPr>
          <p:cNvPr id="3" name="Text Placeholder 2"/>
          <p:cNvSpPr>
            <a:spLocks noGrp="1"/>
          </p:cNvSpPr>
          <p:nvPr>
            <p:ph type="body" sz="quarter" idx="10"/>
          </p:nvPr>
        </p:nvSpPr>
        <p:spPr>
          <a:ln>
            <a:solidFill>
              <a:srgbClr val="0070C0"/>
            </a:solidFill>
          </a:ln>
        </p:spPr>
        <p:txBody>
          <a:bodyPr/>
          <a:lstStyle/>
          <a:p>
            <a:pPr marL="0" indent="0">
              <a:buNone/>
            </a:pPr>
            <a:endParaRPr lang="en-IN" dirty="0"/>
          </a:p>
        </p:txBody>
      </p:sp>
      <p:pic>
        <p:nvPicPr>
          <p:cNvPr id="2050" name="Picture 2" descr="D:\presentation_skills\Presentation-skil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61912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74496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Elements Of Effective </a:t>
            </a:r>
            <a:r>
              <a:rPr lang="en-IN" dirty="0" smtClean="0"/>
              <a:t>Presentation                                    </a:t>
            </a:r>
            <a:r>
              <a:rPr lang="en-IN" dirty="0" smtClean="0"/>
              <a:t>                                                                       </a:t>
            </a:r>
            <a:endParaRPr lang="en-IN" dirty="0"/>
          </a:p>
        </p:txBody>
      </p:sp>
      <p:sp>
        <p:nvSpPr>
          <p:cNvPr id="3" name="Text Placeholder 2"/>
          <p:cNvSpPr>
            <a:spLocks noGrp="1"/>
          </p:cNvSpPr>
          <p:nvPr>
            <p:ph type="body" sz="quarter" idx="10"/>
          </p:nvPr>
        </p:nvSpPr>
        <p:spPr>
          <a:ln>
            <a:solidFill>
              <a:srgbClr val="0070C0"/>
            </a:solidFill>
          </a:ln>
        </p:spPr>
        <p:txBody>
          <a:bodyPr/>
          <a:lstStyle/>
          <a:p>
            <a:r>
              <a:rPr lang="en-IN" dirty="0"/>
              <a:t>Activity: List key points that you feel are important for effective </a:t>
            </a:r>
            <a:r>
              <a:rPr lang="en-IN" dirty="0" smtClean="0"/>
              <a:t>presentation</a:t>
            </a:r>
            <a:endParaRPr lang="en-IN" dirty="0"/>
          </a:p>
        </p:txBody>
      </p:sp>
    </p:spTree>
    <p:extLst>
      <p:ext uri="{BB962C8B-B14F-4D97-AF65-F5344CB8AC3E}">
        <p14:creationId xmlns:p14="http://schemas.microsoft.com/office/powerpoint/2010/main" val="219974065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Presentation </a:t>
            </a:r>
            <a:r>
              <a:rPr lang="en-IN" dirty="0"/>
              <a:t>Topics</a:t>
            </a:r>
            <a:endParaRPr lang="en-IN" sz="1000" dirty="0"/>
          </a:p>
        </p:txBody>
      </p:sp>
      <p:sp>
        <p:nvSpPr>
          <p:cNvPr id="3" name="Text Placeholder 2"/>
          <p:cNvSpPr>
            <a:spLocks noGrp="1"/>
          </p:cNvSpPr>
          <p:nvPr>
            <p:ph type="body" sz="quarter" idx="10"/>
          </p:nvPr>
        </p:nvSpPr>
        <p:spPr>
          <a:ln>
            <a:solidFill>
              <a:srgbClr val="0070C0"/>
            </a:solidFill>
          </a:ln>
        </p:spPr>
        <p:txBody>
          <a:bodyPr/>
          <a:lstStyle/>
          <a:p>
            <a:r>
              <a:rPr lang="en-IN" dirty="0"/>
              <a:t>Importance of emotional intelligence</a:t>
            </a:r>
          </a:p>
          <a:p>
            <a:r>
              <a:rPr lang="en-IN" dirty="0"/>
              <a:t>Stress management</a:t>
            </a:r>
          </a:p>
          <a:p>
            <a:r>
              <a:rPr lang="en-IN" dirty="0"/>
              <a:t>Importance of having an aim in your life</a:t>
            </a:r>
          </a:p>
          <a:p>
            <a:r>
              <a:rPr lang="en-IN" dirty="0"/>
              <a:t>Drawbacks of democracy</a:t>
            </a:r>
          </a:p>
          <a:p>
            <a:r>
              <a:rPr lang="en-IN" dirty="0"/>
              <a:t>Influence of media on your life</a:t>
            </a:r>
          </a:p>
          <a:p>
            <a:r>
              <a:rPr lang="en-IN" dirty="0"/>
              <a:t>Work from home</a:t>
            </a:r>
          </a:p>
          <a:p>
            <a:pPr marL="0" indent="0">
              <a:buNone/>
            </a:pPr>
            <a:endParaRPr lang="en-IN" dirty="0"/>
          </a:p>
        </p:txBody>
      </p:sp>
    </p:spTree>
    <p:extLst>
      <p:ext uri="{BB962C8B-B14F-4D97-AF65-F5344CB8AC3E}">
        <p14:creationId xmlns:p14="http://schemas.microsoft.com/office/powerpoint/2010/main" val="23840974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US" dirty="0"/>
          </a:p>
        </p:txBody>
      </p:sp>
      <p:sp>
        <p:nvSpPr>
          <p:cNvPr id="5" name="Text Placeholder 4"/>
          <p:cNvSpPr>
            <a:spLocks noGrp="1"/>
          </p:cNvSpPr>
          <p:nvPr>
            <p:ph type="body" sz="quarter" idx="10"/>
          </p:nvPr>
        </p:nvSpPr>
        <p:spPr>
          <a:ln>
            <a:solidFill>
              <a:srgbClr val="0070C0"/>
            </a:solidFill>
          </a:ln>
        </p:spPr>
        <p:txBody>
          <a:bodyPr/>
          <a:lstStyle/>
          <a:p>
            <a:pPr>
              <a:spcBef>
                <a:spcPts val="0"/>
              </a:spcBef>
            </a:pPr>
            <a:r>
              <a:rPr lang="en-US" sz="2000" dirty="0" smtClean="0"/>
              <a:t>Objective Behind Presentation</a:t>
            </a:r>
          </a:p>
          <a:p>
            <a:pPr>
              <a:lnSpc>
                <a:spcPct val="200000"/>
              </a:lnSpc>
            </a:pPr>
            <a:r>
              <a:rPr lang="en-US" sz="2000" dirty="0" smtClean="0"/>
              <a:t>Understand Your Audience</a:t>
            </a:r>
          </a:p>
          <a:p>
            <a:pPr>
              <a:lnSpc>
                <a:spcPct val="200000"/>
              </a:lnSpc>
            </a:pPr>
            <a:r>
              <a:rPr lang="en-IN" sz="2000" dirty="0"/>
              <a:t>Important Ingredients Of Effective </a:t>
            </a:r>
            <a:r>
              <a:rPr lang="en-IN" sz="2000" dirty="0" smtClean="0"/>
              <a:t>Presentation</a:t>
            </a:r>
          </a:p>
          <a:p>
            <a:pPr>
              <a:lnSpc>
                <a:spcPct val="200000"/>
              </a:lnSpc>
            </a:pPr>
            <a:r>
              <a:rPr lang="en-IN" sz="2000" dirty="0"/>
              <a:t>Key Elements Of Effective </a:t>
            </a:r>
            <a:r>
              <a:rPr lang="en-IN" sz="2000" dirty="0" smtClean="0"/>
              <a:t>Presentation</a:t>
            </a:r>
          </a:p>
          <a:p>
            <a:pPr>
              <a:lnSpc>
                <a:spcPct val="200000"/>
              </a:lnSpc>
            </a:pPr>
            <a:r>
              <a:rPr lang="en-IN" sz="2000" dirty="0"/>
              <a:t>Planning &amp; Structuring Your </a:t>
            </a:r>
            <a:r>
              <a:rPr lang="en-IN" sz="2000" dirty="0" smtClean="0"/>
              <a:t>Presentation</a:t>
            </a:r>
          </a:p>
          <a:p>
            <a:pPr>
              <a:lnSpc>
                <a:spcPct val="200000"/>
              </a:lnSpc>
            </a:pPr>
            <a:r>
              <a:rPr lang="en-IN" sz="2000" dirty="0" smtClean="0"/>
              <a:t>Introduction, body &amp; conclusion</a:t>
            </a:r>
          </a:p>
          <a:p>
            <a:pPr>
              <a:lnSpc>
                <a:spcPct val="200000"/>
              </a:lnSpc>
            </a:pPr>
            <a:r>
              <a:rPr lang="en-IN" sz="2000" dirty="0" smtClean="0"/>
              <a:t>Dealing With Nervousness</a:t>
            </a:r>
          </a:p>
          <a:p>
            <a:pPr>
              <a:lnSpc>
                <a:spcPct val="200000"/>
              </a:lnSpc>
            </a:pPr>
            <a:endParaRPr lang="en-IN" sz="2000" dirty="0" smtClean="0"/>
          </a:p>
          <a:p>
            <a:pPr>
              <a:lnSpc>
                <a:spcPct val="200000"/>
              </a:lnSpc>
            </a:pPr>
            <a:endParaRPr lang="en-IN" sz="2000" dirty="0" smtClean="0"/>
          </a:p>
          <a:p>
            <a:pPr>
              <a:lnSpc>
                <a:spcPct val="200000"/>
              </a:lnSpc>
            </a:pPr>
            <a:endParaRPr lang="en-US" sz="2000" dirty="0" smtClean="0"/>
          </a:p>
          <a:p>
            <a:endParaRPr lang="en-US" sz="2000" dirty="0" smtClean="0"/>
          </a:p>
          <a:p>
            <a:pPr>
              <a:spcBef>
                <a:spcPts val="0"/>
              </a:spcBef>
            </a:pPr>
            <a:endParaRPr lang="en-US" dirty="0"/>
          </a:p>
        </p:txBody>
      </p:sp>
    </p:spTree>
    <p:extLst>
      <p:ext uri="{BB962C8B-B14F-4D97-AF65-F5344CB8AC3E}">
        <p14:creationId xmlns:p14="http://schemas.microsoft.com/office/powerpoint/2010/main" val="252454778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Behind Presentation                                             </a:t>
            </a:r>
            <a:endParaRPr lang="en-IN" sz="1400" dirty="0"/>
          </a:p>
        </p:txBody>
      </p:sp>
      <p:sp>
        <p:nvSpPr>
          <p:cNvPr id="3" name="Text Placeholder 2"/>
          <p:cNvSpPr>
            <a:spLocks noGrp="1"/>
          </p:cNvSpPr>
          <p:nvPr>
            <p:ph type="body" sz="quarter" idx="10"/>
          </p:nvPr>
        </p:nvSpPr>
        <p:spPr>
          <a:ln>
            <a:solidFill>
              <a:srgbClr val="0070C0"/>
            </a:solidFill>
          </a:ln>
        </p:spPr>
        <p:txBody>
          <a:bodyPr/>
          <a:lstStyle/>
          <a:p>
            <a:r>
              <a:rPr lang="en-IN" dirty="0" smtClean="0"/>
              <a:t>Purpose behind presentation – Why is it important?</a:t>
            </a:r>
          </a:p>
          <a:p>
            <a:r>
              <a:rPr lang="en-IN" dirty="0" smtClean="0"/>
              <a:t>What </a:t>
            </a:r>
            <a:r>
              <a:rPr lang="en-IN" dirty="0"/>
              <a:t>you want to </a:t>
            </a:r>
            <a:r>
              <a:rPr lang="en-IN" dirty="0" smtClean="0"/>
              <a:t>achieve/communication goals?</a:t>
            </a:r>
          </a:p>
          <a:p>
            <a:pPr marL="400050" lvl="1" indent="0">
              <a:buNone/>
            </a:pPr>
            <a:r>
              <a:rPr lang="en-IN" sz="1800" i="1" dirty="0" smtClean="0"/>
              <a:t>– Persuade</a:t>
            </a:r>
            <a:r>
              <a:rPr lang="en-IN" sz="1800" i="1" dirty="0"/>
              <a:t>? </a:t>
            </a:r>
          </a:p>
          <a:p>
            <a:pPr marL="400050" lvl="1" indent="0">
              <a:buNone/>
            </a:pPr>
            <a:r>
              <a:rPr lang="en-IN" sz="1800" i="1" dirty="0" smtClean="0"/>
              <a:t>– Inform </a:t>
            </a:r>
            <a:r>
              <a:rPr lang="en-IN" sz="1800" i="1" dirty="0"/>
              <a:t>and educate? </a:t>
            </a:r>
          </a:p>
          <a:p>
            <a:pPr marL="400050" lvl="1" indent="0">
              <a:buNone/>
            </a:pPr>
            <a:r>
              <a:rPr lang="en-IN" sz="1800" i="1" dirty="0" smtClean="0"/>
              <a:t>– Inspire </a:t>
            </a:r>
            <a:r>
              <a:rPr lang="en-IN" sz="1800" i="1" dirty="0"/>
              <a:t>them to think about your </a:t>
            </a:r>
            <a:r>
              <a:rPr lang="en-IN" sz="1800" i="1" dirty="0" smtClean="0"/>
              <a:t>topic?</a:t>
            </a:r>
          </a:p>
          <a:p>
            <a:pPr marL="342900" lvl="1" indent="-342900">
              <a:buFont typeface="Wingdings" panose="05000000000000000000" pitchFamily="2" charset="2"/>
              <a:buChar char="§"/>
            </a:pPr>
            <a:r>
              <a:rPr lang="en-IN" sz="2400" dirty="0" smtClean="0"/>
              <a:t>What </a:t>
            </a:r>
            <a:r>
              <a:rPr lang="en-IN" sz="2400" dirty="0"/>
              <a:t>do you want your audience to </a:t>
            </a:r>
            <a:r>
              <a:rPr lang="en-IN" sz="2400" dirty="0" smtClean="0"/>
              <a:t>understand?</a:t>
            </a:r>
            <a:endParaRPr lang="en-IN" sz="2400" dirty="0"/>
          </a:p>
          <a:p>
            <a:pPr marL="400050" lvl="1" indent="0">
              <a:buNone/>
            </a:pPr>
            <a:endParaRPr lang="en-IN" i="1" dirty="0"/>
          </a:p>
          <a:p>
            <a:r>
              <a:rPr lang="en-IN" dirty="0" smtClean="0"/>
              <a:t>It helps decide your overall approach while presenting the topic</a:t>
            </a:r>
            <a:r>
              <a:rPr lang="en-IN" strike="sngStrike" dirty="0" smtClean="0"/>
              <a:t> </a:t>
            </a:r>
            <a:endParaRPr lang="en-IN" strike="sngStrike" dirty="0"/>
          </a:p>
          <a:p>
            <a:pPr marL="400050" lvl="1" indent="0">
              <a:buNone/>
            </a:pPr>
            <a:r>
              <a:rPr lang="en-IN" sz="1800" i="1" dirty="0" smtClean="0"/>
              <a:t>For </a:t>
            </a:r>
            <a:r>
              <a:rPr lang="en-IN" sz="1800" i="1" dirty="0"/>
              <a:t>example, a presentation to a seminar group might require a </a:t>
            </a:r>
            <a:r>
              <a:rPr lang="en-IN" sz="1800" i="1" dirty="0" smtClean="0"/>
              <a:t>balanced argument</a:t>
            </a:r>
            <a:r>
              <a:rPr lang="en-IN" sz="1800" i="1" dirty="0"/>
              <a:t>, whereas a charity appeal might require a more creative </a:t>
            </a:r>
            <a:r>
              <a:rPr lang="en-IN" sz="1800" i="1" dirty="0" smtClean="0"/>
              <a:t>approach</a:t>
            </a:r>
          </a:p>
          <a:p>
            <a:pPr marL="400050" lvl="1" indent="0">
              <a:buNone/>
            </a:pPr>
            <a:endParaRPr lang="en-IN" sz="1800" i="1" dirty="0" smtClean="0"/>
          </a:p>
          <a:p>
            <a:pPr marL="342900" lvl="1" indent="-342900">
              <a:buFont typeface="Wingdings" panose="05000000000000000000" pitchFamily="2" charset="2"/>
              <a:buChar char="§"/>
            </a:pPr>
            <a:r>
              <a:rPr lang="en-IN" sz="2400" dirty="0" smtClean="0"/>
              <a:t>How does these communication goals are linked with larger goals of your audience</a:t>
            </a:r>
          </a:p>
          <a:p>
            <a:endParaRPr lang="en-IN" dirty="0"/>
          </a:p>
        </p:txBody>
      </p:sp>
    </p:spTree>
    <p:extLst>
      <p:ext uri="{BB962C8B-B14F-4D97-AF65-F5344CB8AC3E}">
        <p14:creationId xmlns:p14="http://schemas.microsoft.com/office/powerpoint/2010/main" val="20155829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Understand Your Audience                                                            </a:t>
            </a:r>
            <a:r>
              <a:rPr lang="en-IN" dirty="0" smtClean="0"/>
              <a:t>                         </a:t>
            </a:r>
            <a:r>
              <a:rPr lang="en-IN" dirty="0"/>
              <a:t/>
            </a:r>
            <a:br>
              <a:rPr lang="en-IN" dirty="0"/>
            </a:br>
            <a:endParaRPr lang="en-IN" dirty="0"/>
          </a:p>
        </p:txBody>
      </p:sp>
      <p:sp>
        <p:nvSpPr>
          <p:cNvPr id="3" name="Text Placeholder 2"/>
          <p:cNvSpPr>
            <a:spLocks noGrp="1"/>
          </p:cNvSpPr>
          <p:nvPr>
            <p:ph type="body" sz="quarter" idx="10"/>
          </p:nvPr>
        </p:nvSpPr>
        <p:spPr>
          <a:ln>
            <a:solidFill>
              <a:srgbClr val="0070C0"/>
            </a:solidFill>
          </a:ln>
        </p:spPr>
        <p:txBody>
          <a:bodyPr/>
          <a:lstStyle/>
          <a:p>
            <a:r>
              <a:rPr lang="en-IN" dirty="0" smtClean="0"/>
              <a:t>Who are they? What is their background? Level of understanding? Interest in the topic?</a:t>
            </a:r>
          </a:p>
          <a:p>
            <a:pPr marL="0" indent="0">
              <a:buNone/>
            </a:pPr>
            <a:r>
              <a:rPr lang="en-IN" sz="1800" i="1" dirty="0"/>
              <a:t> </a:t>
            </a:r>
            <a:r>
              <a:rPr lang="en-IN" sz="1800" i="1" dirty="0" smtClean="0"/>
              <a:t>      – Different ways to know your audience</a:t>
            </a:r>
            <a:endParaRPr lang="en-IN" sz="1800" dirty="0" smtClean="0"/>
          </a:p>
          <a:p>
            <a:endParaRPr lang="en-IN" dirty="0" smtClean="0"/>
          </a:p>
          <a:p>
            <a:r>
              <a:rPr lang="en-IN" dirty="0" smtClean="0"/>
              <a:t>This would help you to – ‘Think </a:t>
            </a:r>
            <a:r>
              <a:rPr lang="en-IN" dirty="0"/>
              <a:t>in terms of your </a:t>
            </a:r>
            <a:r>
              <a:rPr lang="en-IN" dirty="0" smtClean="0"/>
              <a:t>audience’</a:t>
            </a:r>
          </a:p>
          <a:p>
            <a:pPr marL="400050" lvl="2" indent="0">
              <a:buNone/>
            </a:pPr>
            <a:r>
              <a:rPr lang="en-IN" i="1" dirty="0" smtClean="0"/>
              <a:t>– Consider </a:t>
            </a:r>
            <a:r>
              <a:rPr lang="en-IN" i="1" dirty="0"/>
              <a:t>the points they want to hear. </a:t>
            </a:r>
          </a:p>
          <a:p>
            <a:pPr marL="400050" lvl="2" indent="0">
              <a:buNone/>
            </a:pPr>
            <a:r>
              <a:rPr lang="en-IN" i="1" dirty="0" smtClean="0"/>
              <a:t>– Identify </a:t>
            </a:r>
            <a:r>
              <a:rPr lang="en-IN" i="1" dirty="0"/>
              <a:t>details they are likely to challenge. </a:t>
            </a:r>
            <a:endParaRPr lang="en-IN" i="1" dirty="0" smtClean="0"/>
          </a:p>
          <a:p>
            <a:pPr marL="400050" lvl="2" indent="0">
              <a:buNone/>
            </a:pPr>
            <a:r>
              <a:rPr lang="en-IN" i="1" dirty="0" smtClean="0"/>
              <a:t>– </a:t>
            </a:r>
            <a:r>
              <a:rPr lang="en-IN" i="1" dirty="0"/>
              <a:t>Be aware of aspects that may upset them. </a:t>
            </a:r>
          </a:p>
          <a:p>
            <a:pPr marL="400050" lvl="2" indent="0">
              <a:buNone/>
            </a:pPr>
            <a:r>
              <a:rPr lang="en-IN" i="1" dirty="0" smtClean="0"/>
              <a:t>– </a:t>
            </a:r>
            <a:r>
              <a:rPr lang="en-IN" i="1" dirty="0"/>
              <a:t>Anticipate the questions they are likely to ask</a:t>
            </a:r>
            <a:r>
              <a:rPr lang="en-IN" i="1" dirty="0" smtClean="0"/>
              <a:t>.</a:t>
            </a:r>
          </a:p>
          <a:p>
            <a:pPr marL="400050" lvl="2" indent="0">
              <a:buNone/>
            </a:pPr>
            <a:r>
              <a:rPr lang="en-IN" i="1" dirty="0" smtClean="0"/>
              <a:t>– Give relevant examples</a:t>
            </a:r>
          </a:p>
          <a:p>
            <a:pPr marL="400050" lvl="2" indent="0">
              <a:buNone/>
            </a:pPr>
            <a:r>
              <a:rPr lang="en-IN" i="1" dirty="0" smtClean="0"/>
              <a:t>– </a:t>
            </a:r>
            <a:r>
              <a:rPr lang="en-IN" i="1" dirty="0"/>
              <a:t>PLAN FOR EACH OF </a:t>
            </a:r>
            <a:r>
              <a:rPr lang="en-IN" i="1" dirty="0" smtClean="0"/>
              <a:t>THESE</a:t>
            </a:r>
          </a:p>
          <a:p>
            <a:endParaRPr lang="en-IN" sz="2000" dirty="0" smtClean="0"/>
          </a:p>
          <a:p>
            <a:r>
              <a:rPr lang="en-IN" dirty="0" smtClean="0"/>
              <a:t>If </a:t>
            </a:r>
            <a:r>
              <a:rPr lang="en-IN" dirty="0"/>
              <a:t>you fail to consider your audience’s needs, you will fail to appeal to their interest and imagination.</a:t>
            </a:r>
          </a:p>
          <a:p>
            <a:endParaRPr lang="en-IN" dirty="0"/>
          </a:p>
          <a:p>
            <a:endParaRPr lang="en-IN" dirty="0" smtClean="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8601282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 calcmode="lin" valueType="num">
                                      <p:cBhvr additive="base">
                                        <p:cTn id="6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 Your </a:t>
            </a:r>
            <a:r>
              <a:rPr lang="en-IN" dirty="0" smtClean="0"/>
              <a:t>Audience  - Example                                    </a:t>
            </a:r>
            <a:endParaRPr lang="en-IN" sz="1200" dirty="0"/>
          </a:p>
        </p:txBody>
      </p:sp>
      <p:sp>
        <p:nvSpPr>
          <p:cNvPr id="3" name="Text Placeholder 2"/>
          <p:cNvSpPr>
            <a:spLocks noGrp="1"/>
          </p:cNvSpPr>
          <p:nvPr>
            <p:ph type="body" sz="quarter" idx="10"/>
          </p:nvPr>
        </p:nvSpPr>
        <p:spPr>
          <a:ln>
            <a:solidFill>
              <a:srgbClr val="0070C0"/>
            </a:solidFill>
          </a:ln>
        </p:spPr>
        <p:txBody>
          <a:bodyPr/>
          <a:lstStyle/>
          <a:p>
            <a:r>
              <a:rPr lang="en-IN" i="1" dirty="0" smtClean="0"/>
              <a:t>Event: </a:t>
            </a:r>
            <a:r>
              <a:rPr lang="en-IN" dirty="0" smtClean="0"/>
              <a:t>An event coordinator for restaurant association asked presenter to deliver session on ‘social media’ at annual conference.</a:t>
            </a:r>
          </a:p>
          <a:p>
            <a:r>
              <a:rPr lang="en-IN" i="1" dirty="0" smtClean="0"/>
              <a:t>Presenter: </a:t>
            </a:r>
            <a:r>
              <a:rPr lang="en-IN" dirty="0" smtClean="0"/>
              <a:t>“Tell me everything about the audience.”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3" y="3200400"/>
            <a:ext cx="5113337"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6788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Elements Of Effective Presentation	</a:t>
            </a:r>
            <a:r>
              <a:rPr lang="en-IN" b="0" dirty="0" smtClean="0"/>
              <a:t>(1/4)                        </a:t>
            </a:r>
            <a:r>
              <a:rPr lang="en-IN" b="0" dirty="0" smtClean="0"/>
              <a:t>                   </a:t>
            </a:r>
            <a:endParaRPr lang="en-IN" b="0" dirty="0"/>
          </a:p>
        </p:txBody>
      </p:sp>
      <p:sp>
        <p:nvSpPr>
          <p:cNvPr id="3" name="Text Placeholder 2"/>
          <p:cNvSpPr>
            <a:spLocks noGrp="1"/>
          </p:cNvSpPr>
          <p:nvPr>
            <p:ph type="body" sz="quarter" idx="10"/>
          </p:nvPr>
        </p:nvSpPr>
        <p:spPr>
          <a:ln>
            <a:solidFill>
              <a:schemeClr val="accent1"/>
            </a:solidFill>
          </a:ln>
        </p:spPr>
        <p:txBody>
          <a:bodyPr/>
          <a:lstStyle/>
          <a:p>
            <a:r>
              <a:rPr lang="en-IN" b="1" i="1" dirty="0"/>
              <a:t>Talk</a:t>
            </a:r>
            <a:r>
              <a:rPr lang="en-IN" dirty="0"/>
              <a:t> to your audience, don't read to them</a:t>
            </a:r>
            <a:r>
              <a:rPr lang="en-IN" dirty="0" smtClean="0"/>
              <a:t>!</a:t>
            </a:r>
          </a:p>
          <a:p>
            <a:pPr marL="0" indent="0">
              <a:buNone/>
            </a:pPr>
            <a:r>
              <a:rPr lang="en-IN" sz="1800" i="1" dirty="0" smtClean="0"/>
              <a:t>        – Include </a:t>
            </a:r>
            <a:r>
              <a:rPr lang="en-IN" sz="1800" i="1" dirty="0"/>
              <a:t>everyone by looking at them and maintaining </a:t>
            </a:r>
            <a:r>
              <a:rPr lang="en-IN" sz="1800" i="1" dirty="0" smtClean="0"/>
              <a:t>eye-contact</a:t>
            </a:r>
          </a:p>
          <a:p>
            <a:pPr marL="0" indent="0">
              <a:buNone/>
            </a:pPr>
            <a:endParaRPr lang="en-IN" sz="1800" i="1" dirty="0" smtClean="0"/>
          </a:p>
          <a:p>
            <a:r>
              <a:rPr lang="en-IN" dirty="0" smtClean="0"/>
              <a:t>Use the Rule of 3: (logical flow)</a:t>
            </a:r>
          </a:p>
          <a:p>
            <a:pPr marL="400050" lvl="1" indent="0">
              <a:buNone/>
              <a:tabLst>
                <a:tab pos="450850" algn="l"/>
              </a:tabLst>
            </a:pPr>
            <a:r>
              <a:rPr lang="en-IN" sz="1800" i="1" dirty="0" smtClean="0"/>
              <a:t>– </a:t>
            </a:r>
            <a:r>
              <a:rPr lang="en-IN" sz="1800" i="1" dirty="0"/>
              <a:t>Tell them what you are going to tell them </a:t>
            </a:r>
          </a:p>
          <a:p>
            <a:pPr marL="400050" lvl="1" indent="0">
              <a:buNone/>
            </a:pPr>
            <a:r>
              <a:rPr lang="en-IN" sz="1800" i="1" dirty="0"/>
              <a:t>– Tell them </a:t>
            </a:r>
          </a:p>
          <a:p>
            <a:pPr marL="400050" lvl="1" indent="0">
              <a:buNone/>
            </a:pPr>
            <a:r>
              <a:rPr lang="en-IN" sz="1800" i="1" dirty="0"/>
              <a:t>– Tell them what you told them </a:t>
            </a:r>
            <a:endParaRPr lang="en-IN" sz="1800" i="1" dirty="0" smtClean="0"/>
          </a:p>
          <a:p>
            <a:pPr marL="400050" lvl="1" indent="0">
              <a:buNone/>
            </a:pPr>
            <a:endParaRPr lang="en-IN" sz="1800" i="1" dirty="0" smtClean="0"/>
          </a:p>
          <a:p>
            <a:pPr marL="342900" lvl="1" indent="-342900">
              <a:buFont typeface="Wingdings" panose="05000000000000000000" pitchFamily="2" charset="2"/>
              <a:buChar char="§"/>
            </a:pPr>
            <a:r>
              <a:rPr lang="en-IN" sz="2400" dirty="0" smtClean="0"/>
              <a:t>Watch </a:t>
            </a:r>
            <a:r>
              <a:rPr lang="en-IN" sz="2400" dirty="0"/>
              <a:t>your language</a:t>
            </a:r>
            <a:r>
              <a:rPr lang="en-IN" sz="2400" dirty="0" smtClean="0"/>
              <a:t>!</a:t>
            </a:r>
          </a:p>
          <a:p>
            <a:pPr marL="0" indent="0">
              <a:buNone/>
            </a:pPr>
            <a:r>
              <a:rPr lang="en-IN" sz="1800" i="1" dirty="0" smtClean="0"/>
              <a:t>       – </a:t>
            </a:r>
            <a:r>
              <a:rPr lang="en-IN" sz="1800" i="1" dirty="0"/>
              <a:t>Keep it simple. The aim is to communicate, not to show off your vocabulary.</a:t>
            </a:r>
          </a:p>
          <a:p>
            <a:pPr marL="0" indent="0">
              <a:buNone/>
            </a:pPr>
            <a:r>
              <a:rPr lang="en-IN" sz="1800" i="1" dirty="0"/>
              <a:t> </a:t>
            </a:r>
            <a:r>
              <a:rPr lang="en-IN" sz="1800" i="1" dirty="0" smtClean="0"/>
              <a:t>      – Emphasise </a:t>
            </a:r>
            <a:r>
              <a:rPr lang="en-IN" sz="1800" i="1" dirty="0"/>
              <a:t>the key points—and make sure people realise which are the key points. </a:t>
            </a:r>
            <a:r>
              <a:rPr lang="en-IN" sz="1800" i="1" dirty="0" smtClean="0"/>
              <a:t>	Repeat </a:t>
            </a:r>
            <a:r>
              <a:rPr lang="en-IN" sz="1800" i="1" dirty="0"/>
              <a:t>them using different phrasing.</a:t>
            </a:r>
          </a:p>
          <a:p>
            <a:pPr marL="0" indent="0">
              <a:buNone/>
            </a:pPr>
            <a:r>
              <a:rPr lang="en-IN" sz="1800" i="1" dirty="0"/>
              <a:t> </a:t>
            </a:r>
            <a:r>
              <a:rPr lang="en-IN" sz="1800" i="1" dirty="0" smtClean="0"/>
              <a:t>      – Check </a:t>
            </a:r>
            <a:r>
              <a:rPr lang="en-IN" sz="1800" i="1" dirty="0"/>
              <a:t>the pronunciation of difficult, unusual, or foreign words beforehand.</a:t>
            </a:r>
          </a:p>
          <a:p>
            <a:pPr marL="0" lvl="1" indent="0">
              <a:buNone/>
            </a:pPr>
            <a:endParaRPr lang="en-IN" sz="2400" dirty="0"/>
          </a:p>
          <a:p>
            <a:pPr marL="400050" lvl="1" indent="0">
              <a:buNone/>
            </a:pPr>
            <a:endParaRPr lang="en-IN" sz="1800" i="1" dirty="0"/>
          </a:p>
          <a:p>
            <a:pPr marL="400050" lvl="1" indent="0">
              <a:buNone/>
            </a:pPr>
            <a:endParaRPr lang="en-IN" sz="1800" i="1" dirty="0" smtClean="0"/>
          </a:p>
        </p:txBody>
      </p:sp>
    </p:spTree>
    <p:extLst>
      <p:ext uri="{BB962C8B-B14F-4D97-AF65-F5344CB8AC3E}">
        <p14:creationId xmlns:p14="http://schemas.microsoft.com/office/powerpoint/2010/main" val="29696680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Elements Of Effective </a:t>
            </a:r>
            <a:r>
              <a:rPr lang="en-IN" dirty="0" smtClean="0"/>
              <a:t>Presentation	</a:t>
            </a:r>
            <a:r>
              <a:rPr lang="en-IN" b="0" dirty="0" smtClean="0"/>
              <a:t>(2/4)                         </a:t>
            </a:r>
            <a:r>
              <a:rPr lang="en-IN" b="0" dirty="0" smtClean="0"/>
              <a:t>            </a:t>
            </a:r>
            <a:endParaRPr lang="en-IN" b="0" dirty="0"/>
          </a:p>
        </p:txBody>
      </p:sp>
      <p:sp>
        <p:nvSpPr>
          <p:cNvPr id="3" name="Text Placeholder 2"/>
          <p:cNvSpPr>
            <a:spLocks noGrp="1"/>
          </p:cNvSpPr>
          <p:nvPr>
            <p:ph type="body" sz="quarter" idx="10"/>
          </p:nvPr>
        </p:nvSpPr>
        <p:spPr>
          <a:ln>
            <a:solidFill>
              <a:srgbClr val="0070C0"/>
            </a:solidFill>
          </a:ln>
        </p:spPr>
        <p:txBody>
          <a:bodyPr/>
          <a:lstStyle/>
          <a:p>
            <a:r>
              <a:rPr lang="en-IN" dirty="0"/>
              <a:t>Use your voice to communicate clearly</a:t>
            </a:r>
          </a:p>
          <a:p>
            <a:pPr marL="0" indent="0">
              <a:buNone/>
            </a:pPr>
            <a:r>
              <a:rPr lang="en-IN" sz="1800" i="1" dirty="0" smtClean="0"/>
              <a:t>       – Speak </a:t>
            </a:r>
            <a:r>
              <a:rPr lang="en-IN" sz="1800" i="1" dirty="0"/>
              <a:t>loudly enough for everyone in the room to hear </a:t>
            </a:r>
            <a:r>
              <a:rPr lang="en-IN" sz="1800" i="1" dirty="0" smtClean="0"/>
              <a:t>you. Don’t Shout.   </a:t>
            </a:r>
          </a:p>
          <a:p>
            <a:pPr marL="0" indent="0">
              <a:buNone/>
            </a:pPr>
            <a:r>
              <a:rPr lang="en-IN" sz="1800" i="1" dirty="0" smtClean="0"/>
              <a:t>       – Speak slowly and clearly.</a:t>
            </a:r>
          </a:p>
          <a:p>
            <a:pPr marL="0" indent="0">
              <a:buNone/>
            </a:pPr>
            <a:r>
              <a:rPr lang="en-IN" sz="1800" i="1" dirty="0" smtClean="0"/>
              <a:t>       – Don’t </a:t>
            </a:r>
            <a:r>
              <a:rPr lang="en-IN" sz="1800" i="1" dirty="0"/>
              <a:t>rush! Speaking fast doesn’t make you seem smarter, it will only make it harder </a:t>
            </a:r>
            <a:r>
              <a:rPr lang="en-IN" sz="1800" i="1" dirty="0" smtClean="0"/>
              <a:t>	for </a:t>
            </a:r>
            <a:r>
              <a:rPr lang="en-IN" sz="1800" i="1" dirty="0"/>
              <a:t>other people to understand you</a:t>
            </a:r>
            <a:r>
              <a:rPr lang="en-IN" sz="1800" i="1" dirty="0" smtClean="0"/>
              <a:t>.</a:t>
            </a:r>
          </a:p>
          <a:p>
            <a:pPr marL="0" indent="0">
              <a:buNone/>
            </a:pPr>
            <a:r>
              <a:rPr lang="en-IN" sz="1800" i="1" dirty="0" smtClean="0"/>
              <a:t>       – Key </a:t>
            </a:r>
            <a:r>
              <a:rPr lang="en-IN" sz="1800" i="1" dirty="0"/>
              <a:t>words are important. Speak them out slowly and loudly.</a:t>
            </a:r>
          </a:p>
          <a:p>
            <a:pPr marL="0" indent="0">
              <a:buNone/>
            </a:pPr>
            <a:r>
              <a:rPr lang="en-IN" sz="1800" i="1" dirty="0" smtClean="0"/>
              <a:t>       – Vary </a:t>
            </a:r>
            <a:r>
              <a:rPr lang="en-IN" sz="1800" i="1" dirty="0"/>
              <a:t>your voice quality. If you always use the same volume and pitch (for example, </a:t>
            </a:r>
            <a:r>
              <a:rPr lang="en-IN" sz="1800" i="1" dirty="0" smtClean="0"/>
              <a:t>	all </a:t>
            </a:r>
            <a:r>
              <a:rPr lang="en-IN" sz="1800" i="1" dirty="0"/>
              <a:t>loud, or all soft, or in a monotone) your audience will switch off.</a:t>
            </a:r>
          </a:p>
          <a:p>
            <a:pPr marL="0" indent="0">
              <a:buNone/>
            </a:pPr>
            <a:r>
              <a:rPr lang="en-IN" sz="1800" i="1" dirty="0" smtClean="0"/>
              <a:t>       – When </a:t>
            </a:r>
            <a:r>
              <a:rPr lang="en-IN" sz="1800" i="1" dirty="0"/>
              <a:t>you begin a new point, use a higher pitch and volume.</a:t>
            </a:r>
          </a:p>
          <a:p>
            <a:pPr marL="0" indent="0">
              <a:buNone/>
            </a:pPr>
            <a:r>
              <a:rPr lang="en-IN" sz="1800" i="1" dirty="0" smtClean="0"/>
              <a:t>       – Slow </a:t>
            </a:r>
            <a:r>
              <a:rPr lang="en-IN" sz="1800" i="1" dirty="0"/>
              <a:t>down for key points.</a:t>
            </a:r>
          </a:p>
          <a:p>
            <a:pPr marL="0" indent="0">
              <a:buNone/>
            </a:pPr>
            <a:r>
              <a:rPr lang="en-IN" sz="1800" i="1" dirty="0" smtClean="0"/>
              <a:t>       – Use </a:t>
            </a:r>
            <a:r>
              <a:rPr lang="en-IN" sz="1800" i="1" dirty="0"/>
              <a:t>pauses—don't be afraid of short periods of silence. (They give you a chance to </a:t>
            </a:r>
            <a:r>
              <a:rPr lang="en-IN" sz="1800" i="1" dirty="0" smtClean="0"/>
              <a:t>	gather </a:t>
            </a:r>
            <a:r>
              <a:rPr lang="en-IN" sz="1800" i="1" dirty="0"/>
              <a:t>your thoughts, and your audience a chance to think.)</a:t>
            </a:r>
          </a:p>
          <a:p>
            <a:pPr marL="0" indent="0">
              <a:buNone/>
            </a:pPr>
            <a:endParaRPr lang="en-IN" sz="1800" dirty="0"/>
          </a:p>
        </p:txBody>
      </p:sp>
    </p:spTree>
    <p:extLst>
      <p:ext uri="{BB962C8B-B14F-4D97-AF65-F5344CB8AC3E}">
        <p14:creationId xmlns:p14="http://schemas.microsoft.com/office/powerpoint/2010/main" val="24036752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Elements Of Effective </a:t>
            </a:r>
            <a:r>
              <a:rPr lang="en-IN" dirty="0" smtClean="0"/>
              <a:t>Presentation	</a:t>
            </a:r>
            <a:r>
              <a:rPr lang="en-IN" b="0" dirty="0" smtClean="0"/>
              <a:t>(3/4)                         </a:t>
            </a:r>
            <a:endParaRPr lang="en-IN" sz="1200" b="0" dirty="0"/>
          </a:p>
        </p:txBody>
      </p:sp>
      <p:sp>
        <p:nvSpPr>
          <p:cNvPr id="3" name="Text Placeholder 2"/>
          <p:cNvSpPr>
            <a:spLocks noGrp="1"/>
          </p:cNvSpPr>
          <p:nvPr>
            <p:ph type="body" sz="quarter" idx="10"/>
          </p:nvPr>
        </p:nvSpPr>
        <p:spPr>
          <a:ln>
            <a:solidFill>
              <a:srgbClr val="0070C0"/>
            </a:solidFill>
          </a:ln>
        </p:spPr>
        <p:txBody>
          <a:bodyPr/>
          <a:lstStyle/>
          <a:p>
            <a:r>
              <a:rPr lang="en-IN" dirty="0"/>
              <a:t>Interact with the audience</a:t>
            </a:r>
          </a:p>
          <a:p>
            <a:pPr marL="0" indent="0">
              <a:buNone/>
            </a:pPr>
            <a:r>
              <a:rPr lang="en-IN" sz="1800" i="1" dirty="0"/>
              <a:t> </a:t>
            </a:r>
            <a:r>
              <a:rPr lang="en-IN" sz="1800" i="1" dirty="0" smtClean="0"/>
              <a:t>      – Be </a:t>
            </a:r>
            <a:r>
              <a:rPr lang="en-IN" sz="1800" i="1" dirty="0"/>
              <a:t>aware of how your audience is reacting</a:t>
            </a:r>
            <a:r>
              <a:rPr lang="en-IN" sz="1800" i="1" dirty="0" smtClean="0"/>
              <a:t>.</a:t>
            </a:r>
          </a:p>
          <a:p>
            <a:pPr marL="0" indent="0">
              <a:buNone/>
            </a:pPr>
            <a:r>
              <a:rPr lang="en-IN" sz="1800" i="1" dirty="0" smtClean="0"/>
              <a:t>       – Are </a:t>
            </a:r>
            <a:r>
              <a:rPr lang="en-IN" sz="1800" i="1" dirty="0"/>
              <a:t>they interested or bored? If they look confused, ask them </a:t>
            </a:r>
            <a:r>
              <a:rPr lang="en-IN" sz="1800" i="1" dirty="0" smtClean="0"/>
              <a:t>why</a:t>
            </a:r>
          </a:p>
          <a:p>
            <a:pPr marL="0" indent="0">
              <a:buNone/>
            </a:pPr>
            <a:r>
              <a:rPr lang="en-IN" sz="1800" i="1" dirty="0" smtClean="0"/>
              <a:t>       – Stop if necessary and explain a point again.</a:t>
            </a:r>
          </a:p>
          <a:p>
            <a:r>
              <a:rPr lang="en-IN" dirty="0" smtClean="0"/>
              <a:t>Check if the audience is still with you.           </a:t>
            </a:r>
          </a:p>
          <a:p>
            <a:pPr marL="0" indent="0">
              <a:buNone/>
            </a:pPr>
            <a:r>
              <a:rPr lang="en-IN" dirty="0" smtClean="0"/>
              <a:t>      </a:t>
            </a:r>
            <a:r>
              <a:rPr lang="en-IN" sz="1800" i="1" dirty="0" smtClean="0"/>
              <a:t>– ‘Is that clear?’</a:t>
            </a:r>
          </a:p>
          <a:p>
            <a:r>
              <a:rPr lang="en-IN" dirty="0" smtClean="0"/>
              <a:t>Be </a:t>
            </a:r>
            <a:r>
              <a:rPr lang="en-IN" dirty="0"/>
              <a:t>open to </a:t>
            </a:r>
            <a:r>
              <a:rPr lang="en-IN" dirty="0" smtClean="0"/>
              <a:t>questions</a:t>
            </a:r>
          </a:p>
          <a:p>
            <a:pPr marL="0" indent="0">
              <a:buNone/>
            </a:pPr>
            <a:r>
              <a:rPr lang="en-IN" i="1" dirty="0" smtClean="0"/>
              <a:t>      </a:t>
            </a:r>
            <a:r>
              <a:rPr lang="en-IN" sz="1800" i="1" dirty="0" smtClean="0"/>
              <a:t>– If </a:t>
            </a:r>
            <a:r>
              <a:rPr lang="en-IN" sz="1800" i="1" dirty="0"/>
              <a:t>someone raises a hand, or asks a question in the middle of your talk, answer it</a:t>
            </a:r>
            <a:r>
              <a:rPr lang="en-IN" sz="1800" i="1" dirty="0" smtClean="0"/>
              <a:t>. </a:t>
            </a:r>
          </a:p>
          <a:p>
            <a:pPr marL="0" indent="0">
              <a:buNone/>
            </a:pPr>
            <a:r>
              <a:rPr lang="en-IN" sz="1800" i="1" dirty="0"/>
              <a:t> </a:t>
            </a:r>
            <a:r>
              <a:rPr lang="en-IN" sz="1800" i="1" dirty="0" smtClean="0"/>
              <a:t>       – If </a:t>
            </a:r>
            <a:r>
              <a:rPr lang="en-IN" sz="1800" i="1" dirty="0"/>
              <a:t>you can't answer it, turn the question back out to the audience and let someone  </a:t>
            </a:r>
            <a:r>
              <a:rPr lang="en-IN" sz="1800" i="1" dirty="0" smtClean="0"/>
              <a:t> 	else </a:t>
            </a:r>
            <a:r>
              <a:rPr lang="en-IN" sz="1800" i="1" dirty="0"/>
              <a:t>answer it</a:t>
            </a:r>
            <a:r>
              <a:rPr lang="en-IN" sz="1800" i="1" dirty="0" smtClean="0"/>
              <a:t>!</a:t>
            </a:r>
          </a:p>
          <a:p>
            <a:pPr marL="0" indent="0">
              <a:buNone/>
            </a:pPr>
            <a:r>
              <a:rPr lang="en-IN" sz="1800" i="1" dirty="0" smtClean="0"/>
              <a:t>        – Questions </a:t>
            </a:r>
            <a:r>
              <a:rPr lang="en-IN" sz="1800" i="1" dirty="0"/>
              <a:t>are good. They show that the audience is listening with interest. </a:t>
            </a:r>
            <a:endParaRPr lang="en-IN" sz="1800" i="1" dirty="0" smtClean="0"/>
          </a:p>
          <a:p>
            <a:pPr marL="0" indent="0">
              <a:buNone/>
            </a:pPr>
            <a:r>
              <a:rPr lang="en-IN" sz="1800" i="1" dirty="0" smtClean="0"/>
              <a:t>        – They </a:t>
            </a:r>
            <a:r>
              <a:rPr lang="en-IN" sz="1800" i="1" dirty="0"/>
              <a:t>should not be regarded as an attack on you, but as a collaborative search for </a:t>
            </a:r>
            <a:r>
              <a:rPr lang="en-IN" sz="1800" i="1" dirty="0" smtClean="0"/>
              <a:t>	deeper </a:t>
            </a:r>
            <a:r>
              <a:rPr lang="en-IN" sz="1800" i="1" dirty="0"/>
              <a:t>understanding.</a:t>
            </a:r>
          </a:p>
          <a:p>
            <a:pPr marL="0" indent="0">
              <a:buNone/>
            </a:pPr>
            <a:endParaRPr lang="en-IN" sz="1800" dirty="0"/>
          </a:p>
        </p:txBody>
      </p:sp>
    </p:spTree>
    <p:extLst>
      <p:ext uri="{BB962C8B-B14F-4D97-AF65-F5344CB8AC3E}">
        <p14:creationId xmlns:p14="http://schemas.microsoft.com/office/powerpoint/2010/main" val="14995520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1000"/>
                                        <p:tgtEl>
                                          <p:spTgt spid="3">
                                            <p:txEl>
                                              <p:pRg st="8" end="8"/>
                                            </p:txEl>
                                          </p:spTgt>
                                        </p:tgtEl>
                                      </p:cBhvr>
                                    </p:animEffect>
                                    <p:anim calcmode="lin" valueType="num">
                                      <p:cBhvr>
                                        <p:cTn id="6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000"/>
                                        <p:tgtEl>
                                          <p:spTgt spid="3">
                                            <p:txEl>
                                              <p:pRg st="9" end="9"/>
                                            </p:txEl>
                                          </p:spTgt>
                                        </p:tgtEl>
                                      </p:cBhvr>
                                    </p:animEffect>
                                    <p:anim calcmode="lin" valueType="num">
                                      <p:cBhvr>
                                        <p:cTn id="6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fade">
                                      <p:cBhvr>
                                        <p:cTn id="74" dur="1000"/>
                                        <p:tgtEl>
                                          <p:spTgt spid="3">
                                            <p:txEl>
                                              <p:pRg st="10" end="10"/>
                                            </p:txEl>
                                          </p:spTgt>
                                        </p:tgtEl>
                                      </p:cBhvr>
                                    </p:animEffect>
                                    <p:anim calcmode="lin" valueType="num">
                                      <p:cBhvr>
                                        <p:cTn id="7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Elements Of Effective </a:t>
            </a:r>
            <a:r>
              <a:rPr lang="en-IN" dirty="0" smtClean="0"/>
              <a:t>Presentation	</a:t>
            </a:r>
            <a:r>
              <a:rPr lang="en-IN" b="0" dirty="0" smtClean="0"/>
              <a:t>(4/4)                        </a:t>
            </a:r>
            <a:endParaRPr lang="en-IN" b="0" dirty="0"/>
          </a:p>
        </p:txBody>
      </p:sp>
      <p:sp>
        <p:nvSpPr>
          <p:cNvPr id="3" name="Text Placeholder 2"/>
          <p:cNvSpPr>
            <a:spLocks noGrp="1"/>
          </p:cNvSpPr>
          <p:nvPr>
            <p:ph type="body" sz="quarter" idx="10"/>
          </p:nvPr>
        </p:nvSpPr>
        <p:spPr>
          <a:ln>
            <a:solidFill>
              <a:srgbClr val="0070C0"/>
            </a:solidFill>
          </a:ln>
        </p:spPr>
        <p:txBody>
          <a:bodyPr/>
          <a:lstStyle/>
          <a:p>
            <a:r>
              <a:rPr lang="en-IN" dirty="0"/>
              <a:t>Use your body to communicate, too!</a:t>
            </a:r>
          </a:p>
          <a:p>
            <a:pPr marL="0" indent="0">
              <a:buNone/>
            </a:pPr>
            <a:r>
              <a:rPr lang="en-IN" sz="1800" i="1" dirty="0" smtClean="0"/>
              <a:t>       – Stand </a:t>
            </a:r>
            <a:r>
              <a:rPr lang="en-IN" sz="1800" i="1" dirty="0"/>
              <a:t>straight and comfortably. Do not slouch or shuffle </a:t>
            </a:r>
            <a:r>
              <a:rPr lang="en-IN" sz="1800" i="1" dirty="0" smtClean="0"/>
              <a:t>about. Do not stand in front 	of your slides</a:t>
            </a:r>
            <a:endParaRPr lang="en-IN" sz="1800" i="1" dirty="0"/>
          </a:p>
          <a:p>
            <a:pPr marL="0" indent="0">
              <a:buNone/>
            </a:pPr>
            <a:r>
              <a:rPr lang="en-IN" sz="1800" i="1" dirty="0" smtClean="0"/>
              <a:t>       – Hold </a:t>
            </a:r>
            <a:r>
              <a:rPr lang="en-IN" sz="1800" i="1" dirty="0"/>
              <a:t>your head up. Look around and make eye-contact with people in the audience. </a:t>
            </a:r>
          </a:p>
          <a:p>
            <a:pPr marL="0" indent="0">
              <a:buNone/>
            </a:pPr>
            <a:r>
              <a:rPr lang="en-IN" sz="1800" i="1" dirty="0" smtClean="0"/>
              <a:t>       – </a:t>
            </a:r>
            <a:r>
              <a:rPr lang="en-IN" sz="1800" i="1" dirty="0"/>
              <a:t>Do not stare at a point on the carpet or the wall. If you don't include the audience,  </a:t>
            </a:r>
            <a:r>
              <a:rPr lang="en-IN" sz="1800" i="1" dirty="0" smtClean="0"/>
              <a:t>   	they </a:t>
            </a:r>
            <a:r>
              <a:rPr lang="en-IN" sz="1800" i="1" dirty="0"/>
              <a:t>won't listen to you.</a:t>
            </a:r>
          </a:p>
          <a:p>
            <a:pPr marL="0" indent="0">
              <a:buNone/>
            </a:pPr>
            <a:r>
              <a:rPr lang="en-IN" sz="1800" i="1" dirty="0" smtClean="0"/>
              <a:t>       – When </a:t>
            </a:r>
            <a:r>
              <a:rPr lang="en-IN" sz="1800" i="1" dirty="0"/>
              <a:t>you are talking to your friends, you naturally use your hands, your facial </a:t>
            </a:r>
            <a:r>
              <a:rPr lang="en-IN" sz="1800" i="1" dirty="0" smtClean="0"/>
              <a:t>	expression</a:t>
            </a:r>
            <a:r>
              <a:rPr lang="en-IN" sz="1800" i="1" dirty="0"/>
              <a:t>, and your body to add to your communication. Do it in your </a:t>
            </a:r>
            <a:r>
              <a:rPr lang="en-IN" sz="1800" i="1" dirty="0" smtClean="0"/>
              <a:t>	presentation </a:t>
            </a:r>
            <a:r>
              <a:rPr lang="en-IN" sz="1800" i="1" dirty="0"/>
              <a:t>as well. It will make things far more interesting for the audience.</a:t>
            </a:r>
          </a:p>
          <a:p>
            <a:pPr marL="0" indent="0">
              <a:buNone/>
            </a:pPr>
            <a:r>
              <a:rPr lang="en-IN" sz="1800" i="1" dirty="0"/>
              <a:t> </a:t>
            </a:r>
            <a:r>
              <a:rPr lang="en-IN" sz="1800" i="1" dirty="0" smtClean="0"/>
              <a:t>      – Don't </a:t>
            </a:r>
            <a:r>
              <a:rPr lang="en-IN" sz="1800" i="1" dirty="0"/>
              <a:t>turn your back on the audience</a:t>
            </a:r>
            <a:r>
              <a:rPr lang="en-IN" sz="1800" i="1" dirty="0" smtClean="0"/>
              <a:t>!</a:t>
            </a:r>
          </a:p>
          <a:p>
            <a:pPr marL="0" indent="0">
              <a:buNone/>
            </a:pPr>
            <a:r>
              <a:rPr lang="en-IN" sz="1800" i="1" dirty="0"/>
              <a:t> </a:t>
            </a:r>
            <a:r>
              <a:rPr lang="en-IN" sz="1800" i="1" dirty="0" smtClean="0"/>
              <a:t>      – </a:t>
            </a:r>
            <a:r>
              <a:rPr lang="en-IN" sz="1800" b="1" i="1" dirty="0" smtClean="0"/>
              <a:t>Note</a:t>
            </a:r>
            <a:r>
              <a:rPr lang="en-IN" sz="1800" b="1" i="1" dirty="0"/>
              <a:t>:</a:t>
            </a:r>
            <a:r>
              <a:rPr lang="en-IN" sz="1800" i="1" dirty="0"/>
              <a:t> When your audience stops looking, they’ve stopped </a:t>
            </a:r>
            <a:r>
              <a:rPr lang="en-IN" sz="1800" i="1" dirty="0" smtClean="0"/>
              <a:t>listening</a:t>
            </a:r>
            <a:endParaRPr lang="en-IN" sz="1800" i="1" dirty="0"/>
          </a:p>
          <a:p>
            <a:pPr marL="0" indent="0">
              <a:buNone/>
            </a:pPr>
            <a:endParaRPr lang="en-IN" dirty="0"/>
          </a:p>
        </p:txBody>
      </p:sp>
    </p:spTree>
    <p:extLst>
      <p:ext uri="{BB962C8B-B14F-4D97-AF65-F5344CB8AC3E}">
        <p14:creationId xmlns:p14="http://schemas.microsoft.com/office/powerpoint/2010/main" val="17529586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10335</TotalTime>
  <Words>818</Words>
  <Application>Microsoft Office PowerPoint</Application>
  <PresentationFormat>On-screen Show (4:3)</PresentationFormat>
  <Paragraphs>160</Paragraphs>
  <Slides>17</Slides>
  <Notes>5</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1_Office Theme</vt:lpstr>
      <vt:lpstr>3_Office Theme</vt:lpstr>
      <vt:lpstr>PowerPoint Presentation</vt:lpstr>
      <vt:lpstr>Content</vt:lpstr>
      <vt:lpstr>Objective Behind Presentation                                             </vt:lpstr>
      <vt:lpstr> Understand Your Audience                                                                                      </vt:lpstr>
      <vt:lpstr>Understand Your Audience  - Example                                    </vt:lpstr>
      <vt:lpstr>Key Elements Of Effective Presentation (1/4)                                           </vt:lpstr>
      <vt:lpstr>Key Elements Of Effective Presentation (2/4)                                     </vt:lpstr>
      <vt:lpstr>Key Elements Of Effective Presentation (3/4)                         </vt:lpstr>
      <vt:lpstr>Key Elements Of Effective Presentation (4/4)                        </vt:lpstr>
      <vt:lpstr>Planning &amp; Structuring Your Presentation                              </vt:lpstr>
      <vt:lpstr>Introduction                                                                                    </vt:lpstr>
      <vt:lpstr> The Body                                                                                    </vt:lpstr>
      <vt:lpstr> The Conclusion                                                                              </vt:lpstr>
      <vt:lpstr>Dealing With Nervousness!                                                         </vt:lpstr>
      <vt:lpstr>Summary: Important Ingredients Of Effective Presentation</vt:lpstr>
      <vt:lpstr>Key Elements Of Effective Presentation                                                                                                           </vt:lpstr>
      <vt:lpstr>Activity: Presentation Topics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Listening</dc:title>
  <dc:creator>Nandita Bhattacharya</dc:creator>
  <cp:lastModifiedBy>Namrata Marathe</cp:lastModifiedBy>
  <cp:revision>975</cp:revision>
  <dcterms:created xsi:type="dcterms:W3CDTF">2014-03-25T09:45:26Z</dcterms:created>
  <dcterms:modified xsi:type="dcterms:W3CDTF">2014-09-18T06:50:21Z</dcterms:modified>
</cp:coreProperties>
</file>