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5" r:id="rId2"/>
    <p:sldId id="256" r:id="rId3"/>
    <p:sldId id="265" r:id="rId4"/>
    <p:sldId id="264" r:id="rId5"/>
    <p:sldId id="311" r:id="rId6"/>
    <p:sldId id="313" r:id="rId7"/>
    <p:sldId id="314" r:id="rId8"/>
    <p:sldId id="297" r:id="rId9"/>
    <p:sldId id="298" r:id="rId10"/>
    <p:sldId id="299" r:id="rId11"/>
    <p:sldId id="308" r:id="rId12"/>
    <p:sldId id="270" r:id="rId13"/>
    <p:sldId id="269" r:id="rId14"/>
    <p:sldId id="268" r:id="rId15"/>
    <p:sldId id="309" r:id="rId16"/>
    <p:sldId id="271" r:id="rId17"/>
    <p:sldId id="310" r:id="rId18"/>
    <p:sldId id="277"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B496"/>
    <a:srgbClr val="5494DA"/>
    <a:srgbClr val="73B9EE"/>
    <a:srgbClr val="86CEFA"/>
    <a:srgbClr val="61A3E2"/>
    <a:srgbClr val="6FB4EB"/>
    <a:srgbClr val="60A2E2"/>
    <a:srgbClr val="EEEEEE"/>
    <a:srgbClr val="4482CD"/>
    <a:srgbClr val="64A7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showGuides="1">
      <p:cViewPr varScale="1">
        <p:scale>
          <a:sx n="89" d="100"/>
          <a:sy n="89" d="100"/>
        </p:scale>
        <p:origin x="326" y="72"/>
      </p:cViewPr>
      <p:guideLst>
        <p:guide orient="horz" pos="224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EDDC2-3D32-42B9-8CF3-EAFE7DA10B76}"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FA336-423C-4748-B84D-3877BC38A98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FD8C6D-50F9-438B-8BB4-D3E1667E277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FD8C6D-50F9-438B-8BB4-D3E1667E277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FD8C6D-50F9-438B-8BB4-D3E1667E277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FD8C6D-50F9-438B-8BB4-D3E1667E277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FD8C6D-50F9-438B-8BB4-D3E1667E277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FD8C6D-50F9-438B-8BB4-D3E1667E277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FD8C6D-50F9-438B-8BB4-D3E1667E2771}"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FD8C6D-50F9-438B-8BB4-D3E1667E2771}"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D8C6D-50F9-438B-8BB4-D3E1667E2771}"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FD8C6D-50F9-438B-8BB4-D3E1667E277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FD8C6D-50F9-438B-8BB4-D3E1667E277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109A08-DE85-49EF-B53F-6E6CEA0D8DB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348A5"/>
            </a:gs>
            <a:gs pos="66000">
              <a:srgbClr val="5494DA"/>
            </a:gs>
            <a:gs pos="84000">
              <a:srgbClr val="73B9EE"/>
            </a:gs>
            <a:gs pos="100000">
              <a:srgbClr val="86CEFA"/>
            </a:gs>
          </a:gsLst>
          <a:lin ang="210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D8C6D-50F9-438B-8BB4-D3E1667E2771}" type="datetimeFigureOut">
              <a:rPr lang="en-IN" smtClean="0"/>
              <a:t>28-05-2024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09A08-DE85-49EF-B53F-6E6CEA0D8DB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
          <p:cNvSpPr txBox="1">
            <a:spLocks noGrp="1"/>
          </p:cNvSpPr>
          <p:nvPr>
            <p:ph type="ctrTitle"/>
          </p:nvPr>
        </p:nvSpPr>
        <p:spPr>
          <a:xfrm>
            <a:off x="1524166" y="2208362"/>
            <a:ext cx="9144000" cy="2466792"/>
          </a:xfrm>
          <a:prstGeom prst="rect">
            <a:avLst/>
          </a:prstGeom>
          <a:noFill/>
          <a:ln>
            <a:noFill/>
          </a:ln>
        </p:spPr>
        <p:txBody>
          <a:bodyPr spcFirstLastPara="1" wrap="square" lIns="0" tIns="2590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91440" marR="27432" algn="ctr">
              <a:spcBef>
                <a:spcPts val="455"/>
              </a:spcBef>
            </a:pPr>
            <a:r>
              <a:rPr lang="en-US" sz="2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CONTROLLING ROBOT BY USING GOOGLE</a:t>
            </a:r>
            <a:br>
              <a:rPr lang="en-IN" sz="6600" dirty="0">
                <a:solidFill>
                  <a:schemeClr val="bg1"/>
                </a:solidFill>
                <a:effectLst/>
                <a:latin typeface="Times New Roman" panose="02020603050405020304" pitchFamily="18" charset="0"/>
                <a:cs typeface="Times New Roman" panose="02020603050405020304" pitchFamily="18" charset="0"/>
              </a:rPr>
            </a:br>
            <a:r>
              <a:rPr lang="en-US" sz="2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ASSISTANT, BLUETOOTH AND VOICE COMMAND </a:t>
            </a:r>
            <a:br>
              <a:rPr lang="en-US" sz="1800" kern="1200" dirty="0">
                <a:solidFill>
                  <a:srgbClr val="F79646"/>
                </a:solidFill>
                <a:effectLst/>
                <a:latin typeface="League Spartan" panose="020B0604020202020204" charset="0"/>
                <a:ea typeface="Times New Roman" panose="02020603050405020304" pitchFamily="18" charset="0"/>
                <a:cs typeface="+mn-cs"/>
              </a:rPr>
            </a:br>
            <a:br>
              <a:rPr lang="en-US" sz="1800" kern="1200" dirty="0">
                <a:solidFill>
                  <a:srgbClr val="F79646"/>
                </a:solidFill>
                <a:effectLst/>
                <a:latin typeface="League Spartan" panose="020B0604020202020204" charset="0"/>
                <a:ea typeface="Times New Roman" panose="02020603050405020304" pitchFamily="18" charset="0"/>
                <a:cs typeface="+mn-cs"/>
              </a:rPr>
            </a:br>
            <a:r>
              <a:rPr lang="en-US" sz="1800" kern="1200" dirty="0">
                <a:solidFill>
                  <a:srgbClr val="F79646"/>
                </a:solidFill>
                <a:effectLst/>
                <a:latin typeface="League Spartan" panose="020B0604020202020204" charset="0"/>
                <a:ea typeface="Times New Roman" panose="02020603050405020304" pitchFamily="18" charset="0"/>
                <a:cs typeface="+mn-cs"/>
              </a:rPr>
              <a:t> </a:t>
            </a:r>
            <a:r>
              <a:rPr lang="en-US" sz="18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Team</a:t>
            </a:r>
            <a:r>
              <a:rPr lang="en-US" sz="1800" b="1" kern="1200" dirty="0">
                <a:solidFill>
                  <a:schemeClr val="tx1"/>
                </a:solidFill>
                <a:effectLst/>
                <a:latin typeface="League Spartan" panose="020B0604020202020204" charset="0"/>
                <a:ea typeface="Times New Roman" panose="02020603050405020304" pitchFamily="18" charset="0"/>
                <a:cs typeface="+mn-cs"/>
              </a:rPr>
              <a:t> </a:t>
            </a:r>
            <a:br>
              <a:rPr lang="en-US" sz="1800" kern="1200" dirty="0">
                <a:solidFill>
                  <a:srgbClr val="F79646"/>
                </a:solidFill>
                <a:effectLst/>
                <a:latin typeface="League Spartan" panose="020B0604020202020204" charset="0"/>
                <a:ea typeface="Times New Roman" panose="02020603050405020304" pitchFamily="18" charset="0"/>
                <a:cs typeface="+mn-cs"/>
              </a:rPr>
            </a:br>
            <a:r>
              <a:rPr lang="en-IN" sz="2000" b="1" dirty="0">
                <a:solidFill>
                  <a:srgbClr val="0D0D0D"/>
                </a:solidFill>
                <a:latin typeface="Times New Roman" panose="02020603050405020304" pitchFamily="18" charset="0"/>
                <a:cs typeface="Times New Roman" panose="02020603050405020304" pitchFamily="18" charset="0"/>
              </a:rPr>
              <a:t>P</a:t>
            </a:r>
            <a:r>
              <a:rPr lang="en-IN" sz="2000" b="1" i="0" dirty="0">
                <a:solidFill>
                  <a:srgbClr val="0D0D0D"/>
                </a:solidFill>
                <a:effectLst/>
                <a:latin typeface="Times New Roman" panose="02020603050405020304" pitchFamily="18" charset="0"/>
                <a:cs typeface="Times New Roman" panose="02020603050405020304" pitchFamily="18" charset="0"/>
              </a:rPr>
              <a:t>avan K</a:t>
            </a:r>
            <a:r>
              <a:rPr lang="en-IN" sz="2000" b="1" dirty="0">
                <a:solidFill>
                  <a:srgbClr val="0D0D0D"/>
                </a:solidFill>
                <a:latin typeface="Times New Roman" panose="02020603050405020304" pitchFamily="18" charset="0"/>
                <a:cs typeface="Times New Roman" panose="02020603050405020304" pitchFamily="18" charset="0"/>
              </a:rPr>
              <a:t>awade </a:t>
            </a:r>
            <a:br>
              <a:rPr lang="en-IN" sz="2000" b="1" i="0" dirty="0">
                <a:solidFill>
                  <a:srgbClr val="0D0D0D"/>
                </a:solidFill>
                <a:effectLst/>
                <a:latin typeface="Times New Roman" panose="02020603050405020304" pitchFamily="18" charset="0"/>
                <a:cs typeface="Times New Roman" panose="02020603050405020304" pitchFamily="18" charset="0"/>
              </a:rPr>
            </a:br>
            <a:r>
              <a:rPr lang="en-IN" sz="2000" b="1" dirty="0">
                <a:solidFill>
                  <a:srgbClr val="0D0D0D"/>
                </a:solidFill>
                <a:latin typeface="Times New Roman" panose="02020603050405020304" pitchFamily="18" charset="0"/>
                <a:cs typeface="Times New Roman" panose="02020603050405020304" pitchFamily="18" charset="0"/>
              </a:rPr>
              <a:t> Swapnil Magar </a:t>
            </a:r>
            <a:br>
              <a:rPr lang="en-IN" sz="2000" b="1" i="0" dirty="0">
                <a:solidFill>
                  <a:srgbClr val="0D0D0D"/>
                </a:solidFill>
                <a:effectLst/>
                <a:latin typeface="Times New Roman" panose="02020603050405020304" pitchFamily="18" charset="0"/>
                <a:cs typeface="Times New Roman" panose="02020603050405020304" pitchFamily="18" charset="0"/>
              </a:rPr>
            </a:br>
            <a:r>
              <a:rPr lang="en-IN" sz="2000" b="1" i="0" dirty="0">
                <a:solidFill>
                  <a:srgbClr val="0D0D0D"/>
                </a:solidFill>
                <a:effectLst/>
                <a:latin typeface="Times New Roman" panose="02020603050405020304" pitchFamily="18" charset="0"/>
                <a:cs typeface="Times New Roman" panose="02020603050405020304" pitchFamily="18" charset="0"/>
              </a:rPr>
              <a:t> Shivaji Sawant </a:t>
            </a:r>
            <a:r>
              <a:rPr lang="en-IN" sz="2000" b="1" dirty="0">
                <a:solidFill>
                  <a:srgbClr val="0D0D0D"/>
                </a:solidFill>
                <a:latin typeface="Times New Roman" panose="02020603050405020304" pitchFamily="18" charset="0"/>
                <a:cs typeface="Times New Roman" panose="02020603050405020304" pitchFamily="18" charset="0"/>
              </a:rPr>
              <a:t> </a:t>
            </a:r>
            <a:br>
              <a:rPr lang="en-IN" sz="2000" b="1" dirty="0">
                <a:solidFill>
                  <a:srgbClr val="0D0D0D"/>
                </a:solidFill>
                <a:latin typeface="Times New Roman" panose="02020603050405020304" pitchFamily="18" charset="0"/>
                <a:cs typeface="Times New Roman" panose="02020603050405020304" pitchFamily="18" charset="0"/>
              </a:rPr>
            </a:br>
            <a:r>
              <a:rPr lang="en-IN" sz="2000" b="1" dirty="0">
                <a:solidFill>
                  <a:srgbClr val="0D0D0D"/>
                </a:solidFill>
                <a:latin typeface="Times New Roman" panose="02020603050405020304" pitchFamily="18" charset="0"/>
                <a:cs typeface="Times New Roman" panose="02020603050405020304" pitchFamily="18" charset="0"/>
              </a:rPr>
              <a:t>Nikhil Patil </a:t>
            </a:r>
            <a:br>
              <a:rPr lang="en-IN" sz="2000" b="1" i="0" dirty="0">
                <a:solidFill>
                  <a:srgbClr val="0D0D0D"/>
                </a:solidFill>
                <a:effectLst/>
                <a:latin typeface="Times New Roman" panose="02020603050405020304" pitchFamily="18" charset="0"/>
                <a:cs typeface="Times New Roman" panose="02020603050405020304" pitchFamily="18" charset="0"/>
              </a:rPr>
            </a:b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3906520" y="4947920"/>
            <a:ext cx="4378960" cy="800219"/>
          </a:xfrm>
          <a:prstGeom prst="rect">
            <a:avLst/>
          </a:prstGeom>
          <a:noFill/>
        </p:spPr>
        <p:txBody>
          <a:bodyPr wrap="square" rtlCol="0">
            <a:spAutoFit/>
          </a:bodyPr>
          <a:lstStyle/>
          <a:p>
            <a:pPr algn="ctr"/>
            <a:r>
              <a:rPr lang="en-IN" altLang="en-US" b="1" dirty="0" err="1">
                <a:latin typeface="Times New Roman" panose="02020603050405020304" pitchFamily="18" charset="0"/>
                <a:cs typeface="Times New Roman" panose="02020603050405020304" pitchFamily="18" charset="0"/>
              </a:rPr>
              <a:t>Prof.Anil</a:t>
            </a:r>
            <a:r>
              <a:rPr lang="en-IN" altLang="en-US" b="1" dirty="0">
                <a:latin typeface="Times New Roman" panose="02020603050405020304" pitchFamily="18" charset="0"/>
                <a:cs typeface="Times New Roman" panose="02020603050405020304" pitchFamily="18" charset="0"/>
              </a:rPr>
              <a:t> Lohar</a:t>
            </a:r>
          </a:p>
          <a:p>
            <a:pPr algn="ctr"/>
            <a:r>
              <a:rPr lang="en-IN" altLang="en-US" sz="1400" dirty="0">
                <a:latin typeface="Times New Roman" panose="02020603050405020304" pitchFamily="18" charset="0"/>
                <a:cs typeface="Times New Roman" panose="02020603050405020304" pitchFamily="18" charset="0"/>
                <a:sym typeface="+mn-ea"/>
              </a:rPr>
              <a:t>Project Guide</a:t>
            </a:r>
            <a:endParaRPr lang="en-IN" altLang="en-US" sz="1400" dirty="0">
              <a:latin typeface="Times New Roman" panose="02020603050405020304" pitchFamily="18" charset="0"/>
              <a:cs typeface="Times New Roman" panose="02020603050405020304" pitchFamily="18" charset="0"/>
            </a:endParaRPr>
          </a:p>
          <a:p>
            <a:pPr algn="ctr"/>
            <a:endParaRPr lang="en-IN" alt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8627D6D-1088-3842-C059-85CCE3A9CE58}"/>
              </a:ext>
            </a:extLst>
          </p:cNvPr>
          <p:cNvGraphicFramePr>
            <a:graphicFrameLocks noGrp="1"/>
          </p:cNvGraphicFramePr>
          <p:nvPr>
            <p:extLst>
              <p:ext uri="{D42A27DB-BD31-4B8C-83A1-F6EECF244321}">
                <p14:modId xmlns:p14="http://schemas.microsoft.com/office/powerpoint/2010/main" val="2762640115"/>
              </p:ext>
            </p:extLst>
          </p:nvPr>
        </p:nvGraphicFramePr>
        <p:xfrm>
          <a:off x="130834" y="91715"/>
          <a:ext cx="11802974" cy="1456999"/>
        </p:xfrm>
        <a:graphic>
          <a:graphicData uri="http://schemas.openxmlformats.org/drawingml/2006/table">
            <a:tbl>
              <a:tblPr firstRow="1" bandRow="1">
                <a:effectLst>
                  <a:innerShdw blurRad="114300">
                    <a:prstClr val="black"/>
                  </a:innerShdw>
                </a:effectLst>
                <a:tableStyleId>{3B4B98B0-60AC-42C2-AFA5-B58CD77FA1E5}</a:tableStyleId>
              </a:tblPr>
              <a:tblGrid>
                <a:gridCol w="213487">
                  <a:extLst>
                    <a:ext uri="{9D8B030D-6E8A-4147-A177-3AD203B41FA5}">
                      <a16:colId xmlns:a16="http://schemas.microsoft.com/office/drawing/2014/main" val="528126909"/>
                    </a:ext>
                  </a:extLst>
                </a:gridCol>
                <a:gridCol w="11376000">
                  <a:extLst>
                    <a:ext uri="{9D8B030D-6E8A-4147-A177-3AD203B41FA5}">
                      <a16:colId xmlns:a16="http://schemas.microsoft.com/office/drawing/2014/main" val="35095770"/>
                    </a:ext>
                  </a:extLst>
                </a:gridCol>
                <a:gridCol w="213487">
                  <a:extLst>
                    <a:ext uri="{9D8B030D-6E8A-4147-A177-3AD203B41FA5}">
                      <a16:colId xmlns:a16="http://schemas.microsoft.com/office/drawing/2014/main" val="684931074"/>
                    </a:ext>
                  </a:extLst>
                </a:gridCol>
              </a:tblGrid>
              <a:tr h="1456999">
                <a:tc>
                  <a:txBody>
                    <a:bodyPr/>
                    <a:lstStyle/>
                    <a:p>
                      <a:endParaRPr lang="en-IN" dirty="0">
                        <a:solidFill>
                          <a:schemeClr val="tx1"/>
                        </a:solidFill>
                      </a:endParaRPr>
                    </a:p>
                  </a:txBody>
                  <a:tcPr>
                    <a:lnR w="12700" cap="flat" cmpd="sng" algn="ctr">
                      <a:noFill/>
                      <a:prstDash val="solid"/>
                      <a:round/>
                      <a:headEnd type="none" w="med" len="med"/>
                      <a:tailEnd type="none" w="med" len="med"/>
                    </a:lnR>
                    <a:cell3D prstMaterial="dkEdge">
                      <a:bevel/>
                      <a:lightRig rig="flood" dir="t"/>
                    </a:cell3D>
                  </a:tcPr>
                </a:tc>
                <a:tc>
                  <a:txBody>
                    <a:bodyPr/>
                    <a:lstStyle/>
                    <a:p>
                      <a:pPr algn="ctr"/>
                      <a:r>
                        <a:rPr lang="en-US" sz="2400" dirty="0" err="1">
                          <a:solidFill>
                            <a:schemeClr val="tx1"/>
                          </a:solidFill>
                          <a:latin typeface="Times New Roman" panose="02020603050405020304" pitchFamily="18" charset="0"/>
                          <a:cs typeface="Times New Roman" panose="02020603050405020304" pitchFamily="18" charset="0"/>
                        </a:rPr>
                        <a:t>Anantrao</a:t>
                      </a:r>
                      <a:r>
                        <a:rPr lang="en-US" sz="2400" dirty="0">
                          <a:solidFill>
                            <a:schemeClr val="tx1"/>
                          </a:solidFill>
                          <a:latin typeface="Times New Roman" panose="02020603050405020304" pitchFamily="18" charset="0"/>
                          <a:cs typeface="Times New Roman" panose="02020603050405020304" pitchFamily="18" charset="0"/>
                        </a:rPr>
                        <a:t> Pawar College of Engineering &amp; Research ,Pune</a:t>
                      </a:r>
                      <a:endParaRPr lang="en-IN" sz="1400" dirty="0">
                        <a:solidFill>
                          <a:schemeClr val="tx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IN" sz="16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INTERNET OF THINGS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effectLst/>
                          <a:latin typeface="Times New Roman" panose="02020603050405020304" pitchFamily="18" charset="0"/>
                          <a:cs typeface="Times New Roman" panose="02020603050405020304" pitchFamily="18" charset="0"/>
                        </a:rPr>
                        <a:t>CONTROLLING ROBOT BY USING GOOGLE ASSISTANT ,BLUETOOTH AND VOICE COMMAND</a:t>
                      </a:r>
                      <a:endParaRPr lang="en-IN" sz="1400" b="0" dirty="0">
                        <a:solidFill>
                          <a:schemeClr val="tx1"/>
                        </a:solidFill>
                        <a:effectLst/>
                        <a:latin typeface="Times New Roman" panose="02020603050405020304" pitchFamily="18" charset="0"/>
                        <a:cs typeface="Times New Roman" panose="02020603050405020304" pitchFamily="18" charset="0"/>
                      </a:endParaRPr>
                    </a:p>
                    <a:p>
                      <a:pPr algn="ctr"/>
                      <a:r>
                        <a:rPr lang="en-IN" sz="1600" dirty="0">
                          <a:solidFill>
                            <a:schemeClr val="tx1"/>
                          </a:solidFill>
                          <a:effectLst/>
                          <a:latin typeface="Times New Roman" panose="02020603050405020304" pitchFamily="18" charset="0"/>
                          <a:cs typeface="Times New Roman" panose="02020603050405020304" pitchFamily="18" charset="0"/>
                        </a:rPr>
                        <a:t>Academic Year:</a:t>
                      </a:r>
                      <a:r>
                        <a:rPr lang="en-IN" sz="1600" b="0" dirty="0">
                          <a:solidFill>
                            <a:schemeClr val="tx1"/>
                          </a:solidFill>
                          <a:effectLst/>
                          <a:latin typeface="Times New Roman" panose="02020603050405020304" pitchFamily="18" charset="0"/>
                          <a:cs typeface="Times New Roman" panose="02020603050405020304" pitchFamily="18" charset="0"/>
                        </a:rPr>
                        <a:t>2023-24</a:t>
                      </a:r>
                      <a:endParaRPr lang="en-IN" sz="1400" b="0" dirty="0">
                        <a:solidFill>
                          <a:schemeClr val="tx1"/>
                        </a:solidFill>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4">
                        <a:lumMod val="20000"/>
                        <a:lumOff val="80000"/>
                      </a:schemeClr>
                    </a:solidFill>
                  </a:tcPr>
                </a:tc>
                <a:tc>
                  <a:txBody>
                    <a:bodyPr/>
                    <a:lstStyle/>
                    <a:p>
                      <a:endParaRPr lang="en-IN"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3016119085"/>
                  </a:ext>
                </a:extLst>
              </a:tr>
            </a:tbl>
          </a:graphicData>
        </a:graphic>
      </p:graphicFrame>
      <p:pic>
        <p:nvPicPr>
          <p:cNvPr id="5" name="Picture 4">
            <a:extLst>
              <a:ext uri="{FF2B5EF4-FFF2-40B4-BE49-F238E27FC236}">
                <a16:creationId xmlns:a16="http://schemas.microsoft.com/office/drawing/2014/main" id="{A307F621-859B-4DD1-DF1D-9152F3457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001" y="229664"/>
            <a:ext cx="1263732" cy="1175657"/>
          </a:xfrm>
          <a:prstGeom prst="rect">
            <a:avLst/>
          </a:prstGeom>
        </p:spPr>
      </p:pic>
      <p:pic>
        <p:nvPicPr>
          <p:cNvPr id="12" name="Picture 11">
            <a:extLst>
              <a:ext uri="{FF2B5EF4-FFF2-40B4-BE49-F238E27FC236}">
                <a16:creationId xmlns:a16="http://schemas.microsoft.com/office/drawing/2014/main" id="{C18757D6-7836-9FC1-C0A7-E2AA83B64B49}"/>
              </a:ext>
            </a:extLst>
          </p:cNvPr>
          <p:cNvPicPr>
            <a:picLocks noChangeAspect="1"/>
          </p:cNvPicPr>
          <p:nvPr/>
        </p:nvPicPr>
        <p:blipFill>
          <a:blip r:embed="rId3"/>
          <a:stretch>
            <a:fillRect/>
          </a:stretch>
        </p:blipFill>
        <p:spPr>
          <a:xfrm>
            <a:off x="469244" y="229664"/>
            <a:ext cx="1257300" cy="1181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
          <p:cNvSpPr/>
          <p:nvPr/>
        </p:nvSpPr>
        <p:spPr>
          <a:xfrm flipV="1">
            <a:off x="0" y="0"/>
            <a:ext cx="12192635" cy="6857365"/>
          </a:xfrm>
          <a:prstGeom prst="rtTriangle">
            <a:avLst/>
          </a:prstGeom>
          <a:solidFill>
            <a:schemeClr val="bg2">
              <a:alpha val="25000"/>
            </a:schemeClr>
          </a:solidFill>
          <a:ln>
            <a:noFill/>
          </a:ln>
          <a:effectLst>
            <a:outerShdw dist="38100" algn="l" rotWithShape="0">
              <a:prstClr val="black">
                <a:alpha val="21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21" name="Group 20"/>
          <p:cNvGrpSpPr/>
          <p:nvPr/>
        </p:nvGrpSpPr>
        <p:grpSpPr>
          <a:xfrm>
            <a:off x="-946785" y="7620"/>
            <a:ext cx="9093200" cy="1096010"/>
            <a:chOff x="-1200" y="0"/>
            <a:chExt cx="14320" cy="1726"/>
          </a:xfrm>
        </p:grpSpPr>
        <p:sp>
          <p:nvSpPr>
            <p:cNvPr id="3" name="Parallelogram 2"/>
            <p:cNvSpPr/>
            <p:nvPr/>
          </p:nvSpPr>
          <p:spPr>
            <a:xfrm>
              <a:off x="-1200" y="0"/>
              <a:ext cx="14320" cy="1726"/>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Text Box 1"/>
            <p:cNvSpPr txBox="1"/>
            <p:nvPr/>
          </p:nvSpPr>
          <p:spPr>
            <a:xfrm>
              <a:off x="834" y="1"/>
              <a:ext cx="12286" cy="1695"/>
            </a:xfrm>
            <a:prstGeom prst="rect">
              <a:avLst/>
            </a:prstGeom>
            <a:noFill/>
          </p:spPr>
          <p:txBody>
            <a:bodyPr wrap="square" rtlCol="0">
              <a:spAutoFit/>
            </a:bodyPr>
            <a:lstStyle/>
            <a:p>
              <a:r>
                <a:rPr lang="en-IN" altLang="en-US" sz="3200" b="1" dirty="0">
                  <a:solidFill>
                    <a:schemeClr val="bg1"/>
                  </a:solidFill>
                  <a:effectLst>
                    <a:outerShdw blurRad="228600" dist="12700" sx="102000" sy="102000" algn="l" rotWithShape="0">
                      <a:prstClr val="black">
                        <a:alpha val="40000"/>
                      </a:prstClr>
                    </a:outerShdw>
                  </a:effectLst>
                  <a:latin typeface="Rockwell Extra Bold" panose="02060903040505020403" pitchFamily="18" charset="0"/>
                  <a:cs typeface="Rockwell Extra Bold" panose="02060903040505020403" pitchFamily="18" charset="0"/>
                </a:rPr>
                <a:t>Problems / Gaps found in the existing system</a:t>
              </a:r>
            </a:p>
          </p:txBody>
        </p:sp>
      </p:grpSp>
      <p:grpSp>
        <p:nvGrpSpPr>
          <p:cNvPr id="22" name="Group 21"/>
          <p:cNvGrpSpPr/>
          <p:nvPr/>
        </p:nvGrpSpPr>
        <p:grpSpPr>
          <a:xfrm>
            <a:off x="4356100" y="5842000"/>
            <a:ext cx="9093200" cy="1014730"/>
            <a:chOff x="6073" y="9201"/>
            <a:chExt cx="14320" cy="1598"/>
          </a:xfrm>
        </p:grpSpPr>
        <p:sp>
          <p:nvSpPr>
            <p:cNvPr id="9" name="Parallelogram 8"/>
            <p:cNvSpPr/>
            <p:nvPr/>
          </p:nvSpPr>
          <p:spPr>
            <a:xfrm>
              <a:off x="6073" y="9201"/>
              <a:ext cx="14320" cy="1599"/>
            </a:xfrm>
            <a:prstGeom prst="parallelogram">
              <a:avLst>
                <a:gd name="adj" fmla="val 67827"/>
              </a:avLst>
            </a:prstGeom>
            <a:solidFill>
              <a:schemeClr val="accent1">
                <a:lumMod val="75000"/>
              </a:schemeClr>
            </a:solidFill>
            <a:effectLst>
              <a:outerShdw blurRad="177800" dist="114300" dir="13500000" algn="br"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 Box 9"/>
            <p:cNvSpPr txBox="1"/>
            <p:nvPr/>
          </p:nvSpPr>
          <p:spPr>
            <a:xfrm>
              <a:off x="7217" y="9395"/>
              <a:ext cx="12286" cy="1210"/>
            </a:xfrm>
            <a:prstGeom prst="rect">
              <a:avLst/>
            </a:prstGeom>
            <a:noFill/>
          </p:spPr>
          <p:txBody>
            <a:bodyPr wrap="square" rtlCol="0">
              <a:spAutoFit/>
            </a:bodyPr>
            <a:lstStyle/>
            <a:p>
              <a:r>
                <a:rPr lang="en-IN" altLang="en-US" sz="4400" b="1" dirty="0">
                  <a:solidFill>
                    <a:schemeClr val="bg1"/>
                  </a:solidFill>
                  <a:effectLst>
                    <a:outerShdw blurRad="228600" dist="12700" sx="102000" sy="102000" algn="l" rotWithShape="0">
                      <a:prstClr val="black">
                        <a:alpha val="40000"/>
                      </a:prstClr>
                    </a:outerShdw>
                  </a:effectLst>
                  <a:latin typeface="Rockwell Extra Bold" panose="02060903040505020403" pitchFamily="18" charset="0"/>
                  <a:cs typeface="Rockwell Extra Bold" panose="02060903040505020403" pitchFamily="18" charset="0"/>
                </a:rPr>
                <a:t>Proposed System</a:t>
              </a:r>
            </a:p>
          </p:txBody>
        </p:sp>
      </p:grpSp>
      <p:sp>
        <p:nvSpPr>
          <p:cNvPr id="4" name="TextBox 3">
            <a:extLst>
              <a:ext uri="{FF2B5EF4-FFF2-40B4-BE49-F238E27FC236}">
                <a16:creationId xmlns:a16="http://schemas.microsoft.com/office/drawing/2014/main" id="{5083D263-5D53-FCF9-2565-67D08217F0FC}"/>
              </a:ext>
            </a:extLst>
          </p:cNvPr>
          <p:cNvSpPr txBox="1"/>
          <p:nvPr/>
        </p:nvSpPr>
        <p:spPr>
          <a:xfrm>
            <a:off x="344805" y="1521069"/>
            <a:ext cx="5132717"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Latency and Responsiveness: Bluetooth communication may introduce latency, causing delays in command execution and affecting the responsiveness of the system.</a:t>
            </a:r>
          </a:p>
          <a:p>
            <a:pPr marL="285750" indent="-28575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Limited Command Vocabulary: The system may have a limited vocabulary of recognized commands, restricting the range of actions that can be performed by the robot.</a:t>
            </a:r>
          </a:p>
          <a:p>
            <a:pPr marL="285750" indent="-28575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4F7C45-B3C0-DDA4-DFB7-F036E371C146}"/>
              </a:ext>
            </a:extLst>
          </p:cNvPr>
          <p:cNvSpPr txBox="1"/>
          <p:nvPr/>
        </p:nvSpPr>
        <p:spPr>
          <a:xfrm>
            <a:off x="6096000" y="3349869"/>
            <a:ext cx="5675789"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 the proposed system, we aim to enhance voice recognition accuracy, minimize Bluetooth communication latency, and expand the command vocabulary.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Additionally, adaptive environment sensing will improve the system's adaptability, while simplified setup procedures and robust security measures will enhance user accessibility and safety.</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072515" y="19050"/>
            <a:ext cx="11089640" cy="876935"/>
            <a:chOff x="-1200" y="0"/>
            <a:chExt cx="16156" cy="1381"/>
          </a:xfrm>
        </p:grpSpPr>
        <p:sp>
          <p:nvSpPr>
            <p:cNvPr id="3" name="Parallelogram 2"/>
            <p:cNvSpPr/>
            <p:nvPr/>
          </p:nvSpPr>
          <p:spPr>
            <a:xfrm>
              <a:off x="-1200" y="0"/>
              <a:ext cx="14320" cy="1381"/>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Text Box 1"/>
            <p:cNvSpPr txBox="1"/>
            <p:nvPr/>
          </p:nvSpPr>
          <p:spPr>
            <a:xfrm>
              <a:off x="489" y="292"/>
              <a:ext cx="14467" cy="919"/>
            </a:xfrm>
            <a:prstGeom prst="rect">
              <a:avLst/>
            </a:prstGeom>
            <a:noFill/>
          </p:spPr>
          <p:txBody>
            <a:bodyPr wrap="square" rtlCol="0">
              <a:spAutoFit/>
            </a:bodyPr>
            <a:lstStyle/>
            <a:p>
              <a:r>
                <a:rPr lang="en-IN" altLang="en-US" sz="3200" b="1" dirty="0">
                  <a:solidFill>
                    <a:schemeClr val="bg1"/>
                  </a:solidFill>
                  <a:effectLst>
                    <a:outerShdw blurRad="228600" dist="12700" sx="102000" sy="102000" algn="l" rotWithShape="0">
                      <a:prstClr val="black">
                        <a:alpha val="40000"/>
                      </a:prstClr>
                    </a:outerShdw>
                  </a:effectLst>
                  <a:latin typeface="Rockwell Extra Bold" panose="02060903040505020403" pitchFamily="18" charset="0"/>
                  <a:cs typeface="Rockwell Extra Bold" panose="02060903040505020403" pitchFamily="18" charset="0"/>
                </a:rPr>
                <a:t>Advantages and Disadvantages </a:t>
              </a:r>
            </a:p>
          </p:txBody>
        </p:sp>
      </p:grpSp>
      <p:sp>
        <p:nvSpPr>
          <p:cNvPr id="100" name="Text Box 99"/>
          <p:cNvSpPr txBox="1"/>
          <p:nvPr/>
        </p:nvSpPr>
        <p:spPr>
          <a:xfrm>
            <a:off x="865505" y="1905635"/>
            <a:ext cx="10310495" cy="3724096"/>
          </a:xfrm>
          <a:prstGeom prst="rect">
            <a:avLst/>
          </a:prstGeom>
          <a:noFill/>
          <a:ln w="9525">
            <a:noFill/>
          </a:ln>
        </p:spPr>
        <p:txBody>
          <a:bodyPr wrap="square">
            <a:spAutoFit/>
          </a:bodyPr>
          <a:lstStyle/>
          <a:p>
            <a:r>
              <a:rPr lang="en-US" sz="2000" b="0" dirty="0">
                <a:solidFill>
                  <a:schemeClr val="bg1"/>
                </a:solidFill>
                <a:latin typeface="Times New Roman" panose="02020603050405020304" pitchFamily="18" charset="0"/>
                <a:cs typeface="Times New Roman" panose="02020603050405020304" pitchFamily="18" charset="0"/>
              </a:rPr>
              <a:t>  </a:t>
            </a:r>
            <a:r>
              <a:rPr lang="en-IN" sz="1800" b="1" dirty="0">
                <a:solidFill>
                  <a:schemeClr val="bg1"/>
                </a:solidFill>
                <a:latin typeface="Times New Roman" panose="02020603050405020304" pitchFamily="18" charset="0"/>
                <a:cs typeface="Times New Roman" panose="02020603050405020304" pitchFamily="18" charset="0"/>
              </a:rPr>
              <a:t>Advantages</a:t>
            </a:r>
            <a:r>
              <a:rPr lang="en-IN" sz="1800" dirty="0">
                <a:solidFill>
                  <a:schemeClr val="bg1"/>
                </a:solidFill>
                <a:latin typeface="Times New Roman" panose="02020603050405020304" pitchFamily="18" charset="0"/>
                <a:cs typeface="Times New Roman" panose="02020603050405020304" pitchFamily="18" charset="0"/>
              </a:rPr>
              <a:t>:</a:t>
            </a:r>
          </a:p>
          <a:p>
            <a:r>
              <a:rPr lang="en-US" sz="1800" dirty="0">
                <a:solidFill>
                  <a:schemeClr val="bg1"/>
                </a:solidFill>
                <a:latin typeface="Times New Roman" panose="02020603050405020304" pitchFamily="18" charset="0"/>
                <a:cs typeface="Times New Roman" panose="02020603050405020304" pitchFamily="18" charset="0"/>
              </a:rPr>
              <a:t>1. Intuitive Control: Voice commands offer a natural and intuitive way to interact with the robot, requiring minimal training for users.</a:t>
            </a:r>
          </a:p>
          <a:p>
            <a:r>
              <a:rPr lang="en-US" sz="1800" dirty="0">
                <a:solidFill>
                  <a:schemeClr val="bg1"/>
                </a:solidFill>
                <a:latin typeface="Times New Roman" panose="02020603050405020304" pitchFamily="18" charset="0"/>
                <a:cs typeface="Times New Roman" panose="02020603050405020304" pitchFamily="18" charset="0"/>
              </a:rPr>
              <a:t>2. Accessibility: Voice control enables individuals with disabilities to operate the robot effectively, promoting inclusivity and accessibility in human-machine interaction.</a:t>
            </a:r>
          </a:p>
          <a:p>
            <a:endParaRPr lang="en-IN" sz="1800" dirty="0">
              <a:solidFill>
                <a:schemeClr val="bg1"/>
              </a:solidFill>
              <a:latin typeface="Times New Roman" panose="02020603050405020304" pitchFamily="18" charset="0"/>
              <a:cs typeface="Times New Roman" panose="02020603050405020304" pitchFamily="18" charset="0"/>
            </a:endParaRPr>
          </a:p>
          <a:p>
            <a:r>
              <a:rPr lang="en-IN" sz="1800" b="1" dirty="0">
                <a:solidFill>
                  <a:schemeClr val="bg1"/>
                </a:solidFill>
                <a:latin typeface="Times New Roman" panose="02020603050405020304" pitchFamily="18" charset="0"/>
                <a:cs typeface="Times New Roman" panose="02020603050405020304" pitchFamily="18" charset="0"/>
              </a:rPr>
              <a:t>Disadvantages</a:t>
            </a:r>
            <a:r>
              <a:rPr lang="en-IN" sz="1800" dirty="0">
                <a:solidFill>
                  <a:schemeClr val="bg1"/>
                </a:solidFill>
                <a:latin typeface="Times New Roman" panose="02020603050405020304" pitchFamily="18" charset="0"/>
                <a:cs typeface="Times New Roman" panose="02020603050405020304" pitchFamily="18" charset="0"/>
              </a:rPr>
              <a:t>:</a:t>
            </a:r>
          </a:p>
          <a:p>
            <a:r>
              <a:rPr lang="en-US" sz="1800" dirty="0">
                <a:solidFill>
                  <a:schemeClr val="bg1"/>
                </a:solidFill>
                <a:latin typeface="Times New Roman" panose="02020603050405020304" pitchFamily="18" charset="0"/>
                <a:cs typeface="Times New Roman" panose="02020603050405020304" pitchFamily="18" charset="0"/>
              </a:rPr>
              <a:t>1. Accuracy Challenges: Voice recognition systems may struggle with accents or background noise, leading to inaccuracies in command interpretation.</a:t>
            </a:r>
          </a:p>
          <a:p>
            <a:r>
              <a:rPr lang="en-US" sz="1800" dirty="0">
                <a:solidFill>
                  <a:schemeClr val="bg1"/>
                </a:solidFill>
                <a:latin typeface="Times New Roman" panose="02020603050405020304" pitchFamily="18" charset="0"/>
                <a:cs typeface="Times New Roman" panose="02020603050405020304" pitchFamily="18" charset="0"/>
              </a:rPr>
              <a:t>2. Security Vulnerabilities: Wireless communication over Bluetooth poses security risks such as unauthorized access or interception, potentially compromising user privacy and safety.</a:t>
            </a:r>
          </a:p>
          <a:p>
            <a:r>
              <a:rPr lang="en-US" sz="1800" dirty="0">
                <a:solidFill>
                  <a:schemeClr val="bg1"/>
                </a:solidFill>
                <a:latin typeface="Times New Roman" panose="02020603050405020304" pitchFamily="18" charset="0"/>
                <a:cs typeface="Times New Roman" panose="02020603050405020304" pitchFamily="18" charset="0"/>
              </a:rPr>
              <a:t>3. Technical Complexity: Setting up and configuring the system may require technical expertise, limiting accessibility for users with limited technical knowledge.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1" cy="6858000"/>
          </a:xfrm>
          <a:prstGeom prst="rect">
            <a:avLst/>
          </a:prstGeom>
          <a:gradFill>
            <a:gsLst>
              <a:gs pos="0">
                <a:srgbClr val="003396"/>
              </a:gs>
              <a:gs pos="66000">
                <a:srgbClr val="5494DA"/>
              </a:gs>
              <a:gs pos="84000">
                <a:srgbClr val="73B9EE"/>
              </a:gs>
              <a:gs pos="100000">
                <a:srgbClr val="86CEFA"/>
              </a:gs>
            </a:gsLst>
            <a:lin ang="21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p:cNvSpPr/>
          <p:nvPr/>
        </p:nvSpPr>
        <p:spPr>
          <a:xfrm>
            <a:off x="-762000" y="0"/>
            <a:ext cx="9093200" cy="1292225"/>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Box 9"/>
          <p:cNvSpPr txBox="1"/>
          <p:nvPr/>
        </p:nvSpPr>
        <p:spPr>
          <a:xfrm>
            <a:off x="339011" y="261257"/>
            <a:ext cx="6475445" cy="1015663"/>
          </a:xfrm>
          <a:prstGeom prst="rect">
            <a:avLst/>
          </a:prstGeom>
          <a:noFill/>
        </p:spPr>
        <p:txBody>
          <a:bodyPr wrap="square" rtlCol="0">
            <a:spAutoFit/>
          </a:bodyPr>
          <a:lstStyle/>
          <a:p>
            <a:r>
              <a:rPr lang="en-IN" sz="6000" b="1" dirty="0">
                <a:solidFill>
                  <a:schemeClr val="bg1"/>
                </a:solidFill>
                <a:effectLst>
                  <a:outerShdw blurRad="127000" dist="114300" dir="2700000" algn="tl" rotWithShape="0">
                    <a:prstClr val="black">
                      <a:alpha val="40000"/>
                    </a:prstClr>
                  </a:outerShdw>
                </a:effectLst>
                <a:latin typeface="Cooper Black" panose="0208090404030B020404" pitchFamily="18" charset="0"/>
              </a:rPr>
              <a:t>APPLICATIONS</a:t>
            </a:r>
          </a:p>
        </p:txBody>
      </p:sp>
      <p:grpSp>
        <p:nvGrpSpPr>
          <p:cNvPr id="25" name="Group 24"/>
          <p:cNvGrpSpPr/>
          <p:nvPr/>
        </p:nvGrpSpPr>
        <p:grpSpPr>
          <a:xfrm>
            <a:off x="8820535" y="1487118"/>
            <a:ext cx="2351314" cy="4250800"/>
            <a:chOff x="8820535" y="1487118"/>
            <a:chExt cx="2351314" cy="4250800"/>
          </a:xfrm>
        </p:grpSpPr>
        <p:sp>
          <p:nvSpPr>
            <p:cNvPr id="23" name="TextBox 22"/>
            <p:cNvSpPr txBox="1"/>
            <p:nvPr/>
          </p:nvSpPr>
          <p:spPr>
            <a:xfrm>
              <a:off x="8820535" y="2507673"/>
              <a:ext cx="2351314" cy="3230245"/>
            </a:xfrm>
            <a:prstGeom prst="rect">
              <a:avLst/>
            </a:prstGeom>
            <a:noFill/>
          </p:spPr>
          <p:txBody>
            <a:bodyPr wrap="square" rtlCol="0">
              <a:spAutoFit/>
            </a:bodyPr>
            <a:lstStyle/>
            <a:p>
              <a:r>
                <a:rPr lang="en-IN" sz="1200" b="1" dirty="0">
                  <a:solidFill>
                    <a:srgbClr val="64A7E4"/>
                  </a:solidFill>
                </a:rPr>
                <a:t>User Authentication</a:t>
              </a:r>
            </a:p>
            <a:p>
              <a:endParaRPr lang="en-IN" sz="1200" b="1" dirty="0">
                <a:solidFill>
                  <a:srgbClr val="64A7E4"/>
                </a:solidFill>
              </a:endParaRPr>
            </a:p>
            <a:p>
              <a:endParaRPr lang="en-IN" sz="1200" b="1" dirty="0">
                <a:solidFill>
                  <a:srgbClr val="64A7E4"/>
                </a:solidFill>
              </a:endParaRPr>
            </a:p>
            <a:p>
              <a:r>
                <a:rPr lang="en-IN" sz="1200" b="1" dirty="0">
                  <a:solidFill>
                    <a:srgbClr val="64A7E4"/>
                  </a:solidFill>
                </a:rPr>
                <a:t>Mobile Devices: Integrate face liveliness detection into smartphones and other mobile devices for secure user authentication, preventing unauthorized access to personal data.</a:t>
              </a:r>
            </a:p>
            <a:p>
              <a:endParaRPr lang="en-IN" sz="1200" b="1" dirty="0">
                <a:solidFill>
                  <a:srgbClr val="64A7E4"/>
                </a:solidFill>
              </a:endParaRPr>
            </a:p>
            <a:p>
              <a:r>
                <a:rPr lang="en-IN" sz="1200" b="1" dirty="0">
                  <a:solidFill>
                    <a:srgbClr val="64A7E4"/>
                  </a:solidFill>
                </a:rPr>
                <a:t>Online Services: Enhance the security of online platforms, such as banking and social media, by incorporating liveliness detection into the facial recognition authentication process.</a:t>
              </a:r>
            </a:p>
          </p:txBody>
        </p:sp>
        <p:sp>
          <p:nvSpPr>
            <p:cNvPr id="15" name="TextBox 14"/>
            <p:cNvSpPr txBox="1"/>
            <p:nvPr/>
          </p:nvSpPr>
          <p:spPr>
            <a:xfrm>
              <a:off x="8827140" y="1487118"/>
              <a:ext cx="1265854" cy="1938992"/>
            </a:xfrm>
            <a:prstGeom prst="rect">
              <a:avLst/>
            </a:prstGeom>
            <a:noFill/>
          </p:spPr>
          <p:txBody>
            <a:bodyPr wrap="square" rtlCol="0">
              <a:spAutoFit/>
            </a:bodyPr>
            <a:lstStyle/>
            <a:p>
              <a:r>
                <a:rPr lang="en-IN" sz="6000" b="1" dirty="0">
                  <a:solidFill>
                    <a:srgbClr val="64A7E4"/>
                  </a:solidFill>
                  <a:latin typeface="Cooper Black" panose="0208090404030B020404" pitchFamily="18" charset="0"/>
                </a:rPr>
                <a:t>04</a:t>
              </a:r>
            </a:p>
            <a:p>
              <a:endParaRPr lang="en-IN" sz="6000" b="1" dirty="0">
                <a:solidFill>
                  <a:srgbClr val="64A7E4"/>
                </a:solidFill>
                <a:latin typeface="Cooper Black" panose="0208090404030B020404" pitchFamily="18" charset="0"/>
              </a:endParaRPr>
            </a:p>
          </p:txBody>
        </p:sp>
      </p:grpSp>
      <p:sp>
        <p:nvSpPr>
          <p:cNvPr id="24" name="Rectangle: Rounded Corners 23"/>
          <p:cNvSpPr/>
          <p:nvPr/>
        </p:nvSpPr>
        <p:spPr>
          <a:xfrm>
            <a:off x="239882" y="1487118"/>
            <a:ext cx="2544919" cy="484258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5989673" y="1538177"/>
            <a:ext cx="2360835" cy="4447371"/>
            <a:chOff x="5989673" y="1538177"/>
            <a:chExt cx="2360835" cy="4447371"/>
          </a:xfrm>
        </p:grpSpPr>
        <p:sp>
          <p:nvSpPr>
            <p:cNvPr id="14" name="TextBox 13"/>
            <p:cNvSpPr txBox="1"/>
            <p:nvPr/>
          </p:nvSpPr>
          <p:spPr>
            <a:xfrm>
              <a:off x="5989673" y="1538177"/>
              <a:ext cx="1265854" cy="1938992"/>
            </a:xfrm>
            <a:prstGeom prst="rect">
              <a:avLst/>
            </a:prstGeom>
            <a:noFill/>
          </p:spPr>
          <p:txBody>
            <a:bodyPr wrap="square" rtlCol="0">
              <a:spAutoFit/>
            </a:bodyPr>
            <a:lstStyle/>
            <a:p>
              <a:r>
                <a:rPr lang="en-IN" sz="6000" b="1" dirty="0">
                  <a:solidFill>
                    <a:srgbClr val="4380CD"/>
                  </a:solidFill>
                  <a:latin typeface="Cooper Black" panose="0208090404030B020404" pitchFamily="18" charset="0"/>
                </a:rPr>
                <a:t>03 </a:t>
              </a:r>
            </a:p>
            <a:p>
              <a:endParaRPr lang="en-IN" sz="6000" b="1" dirty="0">
                <a:solidFill>
                  <a:srgbClr val="4380CD"/>
                </a:solidFill>
                <a:latin typeface="Cooper Black" panose="0208090404030B020404" pitchFamily="18" charset="0"/>
              </a:endParaRPr>
            </a:p>
          </p:txBody>
        </p:sp>
        <p:sp>
          <p:nvSpPr>
            <p:cNvPr id="22" name="TextBox 21"/>
            <p:cNvSpPr txBox="1"/>
            <p:nvPr/>
          </p:nvSpPr>
          <p:spPr>
            <a:xfrm>
              <a:off x="5999194" y="2507673"/>
              <a:ext cx="2351314" cy="3477875"/>
            </a:xfrm>
            <a:prstGeom prst="rect">
              <a:avLst/>
            </a:prstGeom>
            <a:noFill/>
          </p:spPr>
          <p:txBody>
            <a:bodyPr wrap="square" rtlCol="0">
              <a:spAutoFit/>
            </a:bodyPr>
            <a:lstStyle/>
            <a:p>
              <a:r>
                <a:rPr lang="en-IN" sz="1600" b="1" dirty="0">
                  <a:solidFill>
                    <a:srgbClr val="4380CD"/>
                  </a:solidFill>
                </a:rPr>
                <a:t>Elevating video conferencing security</a:t>
              </a:r>
            </a:p>
            <a:p>
              <a:endParaRPr lang="en-IN" sz="1600" b="1" dirty="0">
                <a:solidFill>
                  <a:srgbClr val="4380CD"/>
                </a:solidFill>
              </a:endParaRPr>
            </a:p>
            <a:p>
              <a:pPr algn="just"/>
              <a:endParaRPr lang="en-IN" sz="1600" b="1" dirty="0">
                <a:solidFill>
                  <a:srgbClr val="4380CD"/>
                </a:solidFill>
              </a:endParaRPr>
            </a:p>
            <a:p>
              <a:pPr algn="just"/>
              <a:r>
                <a:rPr lang="en-US" sz="1200" b="1" dirty="0">
                  <a:solidFill>
                    <a:srgbClr val="4380CD"/>
                  </a:solidFill>
                </a:rPr>
                <a:t>Face liveliness detection plays a crucial role in elevating video conferencing security by ensuring the authenticity of participants' identities. By implementing this technology, video conferencing platforms can prevent unauthorized access, identity spoofing, and deepfake attacks, thereby enhancing overall security and trustworthiness of online meetings and communications.</a:t>
              </a:r>
            </a:p>
          </p:txBody>
        </p:sp>
      </p:grpSp>
      <p:grpSp>
        <p:nvGrpSpPr>
          <p:cNvPr id="2" name="Group 1"/>
          <p:cNvGrpSpPr/>
          <p:nvPr/>
        </p:nvGrpSpPr>
        <p:grpSpPr>
          <a:xfrm>
            <a:off x="3217118" y="1490008"/>
            <a:ext cx="2352284" cy="4495539"/>
            <a:chOff x="3217118" y="1490008"/>
            <a:chExt cx="2352284" cy="4495539"/>
          </a:xfrm>
        </p:grpSpPr>
        <p:sp>
          <p:nvSpPr>
            <p:cNvPr id="13" name="TextBox 12"/>
            <p:cNvSpPr txBox="1"/>
            <p:nvPr/>
          </p:nvSpPr>
          <p:spPr>
            <a:xfrm>
              <a:off x="3217118" y="1490008"/>
              <a:ext cx="1265854" cy="1938992"/>
            </a:xfrm>
            <a:prstGeom prst="rect">
              <a:avLst/>
            </a:prstGeom>
            <a:noFill/>
          </p:spPr>
          <p:txBody>
            <a:bodyPr wrap="square" rtlCol="0">
              <a:spAutoFit/>
            </a:bodyPr>
            <a:lstStyle/>
            <a:p>
              <a:r>
                <a:rPr lang="en-IN" sz="6000" b="1" dirty="0">
                  <a:solidFill>
                    <a:srgbClr val="336EC0"/>
                  </a:solidFill>
                  <a:latin typeface="Cooper Black" panose="0208090404030B020404" pitchFamily="18" charset="0"/>
                </a:rPr>
                <a:t>02 </a:t>
              </a:r>
            </a:p>
            <a:p>
              <a:endParaRPr lang="en-IN" sz="6000" b="1" dirty="0">
                <a:solidFill>
                  <a:srgbClr val="336EC0"/>
                </a:solidFill>
                <a:latin typeface="Cooper Black" panose="0208090404030B020404" pitchFamily="18" charset="0"/>
              </a:endParaRPr>
            </a:p>
          </p:txBody>
        </p:sp>
        <p:sp>
          <p:nvSpPr>
            <p:cNvPr id="20" name="TextBox 19"/>
            <p:cNvSpPr txBox="1"/>
            <p:nvPr/>
          </p:nvSpPr>
          <p:spPr>
            <a:xfrm>
              <a:off x="3218088" y="2507672"/>
              <a:ext cx="2351314" cy="3477875"/>
            </a:xfrm>
            <a:prstGeom prst="rect">
              <a:avLst/>
            </a:prstGeom>
            <a:noFill/>
          </p:spPr>
          <p:txBody>
            <a:bodyPr wrap="square" rtlCol="0">
              <a:spAutoFit/>
            </a:bodyPr>
            <a:lstStyle/>
            <a:p>
              <a:r>
                <a:rPr lang="en-IN" sz="1600" b="1" dirty="0">
                  <a:solidFill>
                    <a:srgbClr val="2861B7"/>
                  </a:solidFill>
                </a:rPr>
                <a:t>Securing Financial transaction</a:t>
              </a:r>
            </a:p>
            <a:p>
              <a:endParaRPr lang="en-IN" sz="1600" b="1" dirty="0">
                <a:solidFill>
                  <a:srgbClr val="2861B7"/>
                </a:solidFill>
              </a:endParaRPr>
            </a:p>
            <a:p>
              <a:endParaRPr lang="en-IN" sz="1600" b="1" dirty="0">
                <a:solidFill>
                  <a:srgbClr val="2861B7"/>
                </a:solidFill>
              </a:endParaRPr>
            </a:p>
            <a:p>
              <a:pPr algn="just"/>
              <a:r>
                <a:rPr lang="en-US" sz="1200" b="1" dirty="0">
                  <a:solidFill>
                    <a:srgbClr val="2861B7"/>
                  </a:solidFill>
                </a:rPr>
                <a:t>Face liveliness detection plays a crucial role in securing financial transactions by adding an extra layer of authentication and preventing identity fraud. By implementing liveliness detection technology, financial institutions can ensure that the person initiating the transaction is a live, authenticated user, enhancing security and reducing the risk of unauthorized access or fraudulent activities.</a:t>
              </a:r>
            </a:p>
          </p:txBody>
        </p:sp>
      </p:grpSp>
      <p:grpSp>
        <p:nvGrpSpPr>
          <p:cNvPr id="4" name="Group 3"/>
          <p:cNvGrpSpPr/>
          <p:nvPr/>
        </p:nvGrpSpPr>
        <p:grpSpPr>
          <a:xfrm>
            <a:off x="251928" y="1490008"/>
            <a:ext cx="2436071" cy="3818432"/>
            <a:chOff x="251928" y="1490008"/>
            <a:chExt cx="2436071" cy="3818432"/>
          </a:xfrm>
        </p:grpSpPr>
        <p:sp>
          <p:nvSpPr>
            <p:cNvPr id="12" name="TextBox 11"/>
            <p:cNvSpPr txBox="1"/>
            <p:nvPr/>
          </p:nvSpPr>
          <p:spPr>
            <a:xfrm>
              <a:off x="251928" y="1490008"/>
              <a:ext cx="1265854" cy="1938992"/>
            </a:xfrm>
            <a:prstGeom prst="rect">
              <a:avLst/>
            </a:prstGeom>
            <a:noFill/>
          </p:spPr>
          <p:txBody>
            <a:bodyPr wrap="square" rtlCol="0">
              <a:spAutoFit/>
            </a:bodyPr>
            <a:lstStyle/>
            <a:p>
              <a:r>
                <a:rPr lang="en-IN" sz="6000" b="1" dirty="0">
                  <a:latin typeface="Cooper Black" panose="0208090404030B020404" pitchFamily="18" charset="0"/>
                </a:rPr>
                <a:t>01 </a:t>
              </a:r>
            </a:p>
            <a:p>
              <a:endParaRPr lang="en-IN" sz="6000" b="1" dirty="0">
                <a:latin typeface="Cooper Black" panose="0208090404030B020404" pitchFamily="18" charset="0"/>
              </a:endParaRPr>
            </a:p>
          </p:txBody>
        </p:sp>
        <p:sp>
          <p:nvSpPr>
            <p:cNvPr id="17" name="TextBox 16"/>
            <p:cNvSpPr txBox="1"/>
            <p:nvPr/>
          </p:nvSpPr>
          <p:spPr>
            <a:xfrm>
              <a:off x="336685" y="2507673"/>
              <a:ext cx="2351314" cy="2800767"/>
            </a:xfrm>
            <a:prstGeom prst="rect">
              <a:avLst/>
            </a:prstGeom>
            <a:noFill/>
          </p:spPr>
          <p:txBody>
            <a:bodyPr wrap="square" rtlCol="0">
              <a:spAutoFit/>
            </a:bodyPr>
            <a:lstStyle/>
            <a:p>
              <a:endParaRPr lang="en-US" sz="16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endParaRPr>
            </a:p>
            <a:p>
              <a:r>
                <a:rPr lang="en-US" sz="16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Home Automation:</a:t>
              </a:r>
            </a:p>
            <a:p>
              <a:endParaRPr lang="en-US" sz="16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endParaRPr>
            </a:p>
            <a:p>
              <a:r>
                <a:rPr lang="en-US" sz="16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Users can control various smart devices and appliances in their homes, such as lights, thermostats, and security cameras, using voice commands via Google Assistant.</a:t>
              </a: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1" cy="6858000"/>
          </a:xfrm>
          <a:prstGeom prst="rect">
            <a:avLst/>
          </a:prstGeom>
          <a:gradFill>
            <a:gsLst>
              <a:gs pos="0">
                <a:srgbClr val="003396"/>
              </a:gs>
              <a:gs pos="66000">
                <a:srgbClr val="5494DA"/>
              </a:gs>
              <a:gs pos="84000">
                <a:srgbClr val="73B9EE"/>
              </a:gs>
              <a:gs pos="100000">
                <a:srgbClr val="86CEFA"/>
              </a:gs>
            </a:gsLst>
            <a:lin ang="21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Parallelogram 3"/>
          <p:cNvSpPr/>
          <p:nvPr/>
        </p:nvSpPr>
        <p:spPr>
          <a:xfrm>
            <a:off x="-762000" y="0"/>
            <a:ext cx="9093200" cy="1292225"/>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Box 9"/>
          <p:cNvSpPr txBox="1"/>
          <p:nvPr/>
        </p:nvSpPr>
        <p:spPr>
          <a:xfrm>
            <a:off x="339011" y="261257"/>
            <a:ext cx="6475445" cy="1014730"/>
          </a:xfrm>
          <a:prstGeom prst="rect">
            <a:avLst/>
          </a:prstGeom>
          <a:noFill/>
        </p:spPr>
        <p:txBody>
          <a:bodyPr wrap="square" rtlCol="0">
            <a:spAutoFit/>
          </a:bodyPr>
          <a:lstStyle/>
          <a:p>
            <a:r>
              <a:rPr lang="en-IN" sz="6000" b="1" dirty="0">
                <a:solidFill>
                  <a:schemeClr val="bg1"/>
                </a:solidFill>
                <a:effectLst>
                  <a:outerShdw blurRad="127000" dist="114300" dir="2700000" algn="tl" rotWithShape="0">
                    <a:prstClr val="black">
                      <a:alpha val="40000"/>
                    </a:prstClr>
                  </a:outerShdw>
                </a:effectLst>
                <a:latin typeface="Cooper Black" panose="0208090404030B020404" pitchFamily="18" charset="0"/>
              </a:rPr>
              <a:t>APPLICATIONS</a:t>
            </a:r>
            <a:endParaRPr lang="en-IN" sz="6000" b="1" dirty="0">
              <a:solidFill>
                <a:schemeClr val="bg1"/>
              </a:solidFill>
              <a:latin typeface="Cooper Black" panose="0208090404030B020404" pitchFamily="18" charset="0"/>
            </a:endParaRPr>
          </a:p>
        </p:txBody>
      </p:sp>
      <p:sp>
        <p:nvSpPr>
          <p:cNvPr id="12" name="TextBox 11"/>
          <p:cNvSpPr txBox="1"/>
          <p:nvPr/>
        </p:nvSpPr>
        <p:spPr>
          <a:xfrm>
            <a:off x="251928" y="1490008"/>
            <a:ext cx="1265854" cy="1938992"/>
          </a:xfrm>
          <a:prstGeom prst="rect">
            <a:avLst/>
          </a:prstGeom>
          <a:noFill/>
        </p:spPr>
        <p:txBody>
          <a:bodyPr wrap="square" rtlCol="0">
            <a:spAutoFit/>
          </a:bodyPr>
          <a:lstStyle/>
          <a:p>
            <a:r>
              <a:rPr lang="en-IN" sz="6000" b="1" dirty="0">
                <a:solidFill>
                  <a:schemeClr val="bg1"/>
                </a:solidFill>
                <a:latin typeface="Cooper Black" panose="0208090404030B020404" pitchFamily="18" charset="0"/>
              </a:rPr>
              <a:t>01 </a:t>
            </a:r>
          </a:p>
          <a:p>
            <a:endParaRPr lang="en-IN" sz="6000" b="1" dirty="0">
              <a:solidFill>
                <a:schemeClr val="bg1"/>
              </a:solidFill>
              <a:latin typeface="Cooper Black" panose="0208090404030B020404" pitchFamily="18" charset="0"/>
            </a:endParaRPr>
          </a:p>
        </p:txBody>
      </p:sp>
      <p:sp>
        <p:nvSpPr>
          <p:cNvPr id="17" name="TextBox 16"/>
          <p:cNvSpPr txBox="1"/>
          <p:nvPr/>
        </p:nvSpPr>
        <p:spPr>
          <a:xfrm>
            <a:off x="336685" y="2507673"/>
            <a:ext cx="2351314" cy="3139321"/>
          </a:xfrm>
          <a:prstGeom prst="rect">
            <a:avLst/>
          </a:prstGeom>
          <a:noFill/>
        </p:spPr>
        <p:txBody>
          <a:bodyPr wrap="square" rtlCol="0">
            <a:spAutoFit/>
          </a:bodyPr>
          <a:lstStyle/>
          <a:p>
            <a:endParaRPr lang="en-US" sz="18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endParaRPr>
          </a:p>
          <a:p>
            <a:r>
              <a:rPr lang="en-US" sz="18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Home Automation:</a:t>
            </a:r>
          </a:p>
          <a:p>
            <a:endParaRPr lang="en-US" dirty="0">
              <a:solidFill>
                <a:schemeClr val="bg1"/>
              </a:solidFill>
              <a:latin typeface="Times New Roman" panose="02020603050405020304" pitchFamily="18" charset="0"/>
              <a:ea typeface="Batang" panose="02030600000101010101" pitchFamily="18" charset="-127"/>
              <a:cs typeface="Times New Roman" panose="02020603050405020304" pitchFamily="18" charset="0"/>
            </a:endParaRPr>
          </a:p>
          <a:p>
            <a:r>
              <a:rPr lang="en-US" sz="18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Users can control various smart devices and appliances in their homes, such as lights, thermostats, and security cameras, using voice commands via Google Assistant.</a:t>
            </a:r>
          </a:p>
        </p:txBody>
      </p:sp>
      <p:grpSp>
        <p:nvGrpSpPr>
          <p:cNvPr id="25" name="Group 24"/>
          <p:cNvGrpSpPr/>
          <p:nvPr/>
        </p:nvGrpSpPr>
        <p:grpSpPr>
          <a:xfrm>
            <a:off x="8820535" y="1487118"/>
            <a:ext cx="2351314" cy="4250800"/>
            <a:chOff x="8820535" y="1487118"/>
            <a:chExt cx="2351314" cy="4250800"/>
          </a:xfrm>
        </p:grpSpPr>
        <p:sp>
          <p:nvSpPr>
            <p:cNvPr id="23" name="TextBox 22"/>
            <p:cNvSpPr txBox="1"/>
            <p:nvPr/>
          </p:nvSpPr>
          <p:spPr>
            <a:xfrm>
              <a:off x="8820535" y="2507673"/>
              <a:ext cx="2351314" cy="3230245"/>
            </a:xfrm>
            <a:prstGeom prst="rect">
              <a:avLst/>
            </a:prstGeom>
            <a:noFill/>
          </p:spPr>
          <p:txBody>
            <a:bodyPr wrap="square" rtlCol="0">
              <a:spAutoFit/>
            </a:bodyPr>
            <a:lstStyle/>
            <a:p>
              <a:r>
                <a:rPr lang="en-IN" sz="1200" b="1" dirty="0">
                  <a:solidFill>
                    <a:srgbClr val="60A2E2"/>
                  </a:solidFill>
                </a:rPr>
                <a:t>User Authentication</a:t>
              </a:r>
            </a:p>
            <a:p>
              <a:endParaRPr lang="en-IN" sz="1200" b="1" dirty="0">
                <a:solidFill>
                  <a:srgbClr val="60A2E2"/>
                </a:solidFill>
              </a:endParaRPr>
            </a:p>
            <a:p>
              <a:endParaRPr lang="en-IN" sz="1200" b="1" dirty="0">
                <a:solidFill>
                  <a:srgbClr val="60A2E2"/>
                </a:solidFill>
              </a:endParaRPr>
            </a:p>
            <a:p>
              <a:r>
                <a:rPr lang="en-IN" sz="1200" b="1" dirty="0">
                  <a:solidFill>
                    <a:srgbClr val="60A2E2"/>
                  </a:solidFill>
                </a:rPr>
                <a:t>Mobile Devices: Integrate face liveliness detection into smartphones and other mobile devices for secure user authentication, preventing unauthorized access to personal data.</a:t>
              </a:r>
            </a:p>
            <a:p>
              <a:endParaRPr lang="en-IN" sz="1200" b="1" dirty="0">
                <a:solidFill>
                  <a:srgbClr val="60A2E2"/>
                </a:solidFill>
              </a:endParaRPr>
            </a:p>
            <a:p>
              <a:r>
                <a:rPr lang="en-IN" sz="1200" b="1" dirty="0">
                  <a:solidFill>
                    <a:srgbClr val="60A2E2"/>
                  </a:solidFill>
                </a:rPr>
                <a:t>Online Services: Enhance the security of online platforms, such as banking and social media, by incorporating liveliness detection into the facial recognition authentication process.</a:t>
              </a:r>
            </a:p>
          </p:txBody>
        </p:sp>
        <p:sp>
          <p:nvSpPr>
            <p:cNvPr id="15" name="TextBox 14"/>
            <p:cNvSpPr txBox="1"/>
            <p:nvPr/>
          </p:nvSpPr>
          <p:spPr>
            <a:xfrm>
              <a:off x="8827140" y="1487118"/>
              <a:ext cx="1265854" cy="1938992"/>
            </a:xfrm>
            <a:prstGeom prst="rect">
              <a:avLst/>
            </a:prstGeom>
            <a:noFill/>
          </p:spPr>
          <p:txBody>
            <a:bodyPr wrap="square" rtlCol="0">
              <a:spAutoFit/>
            </a:bodyPr>
            <a:lstStyle/>
            <a:p>
              <a:r>
                <a:rPr lang="en-IN" sz="6000" b="1" dirty="0">
                  <a:solidFill>
                    <a:srgbClr val="60A2E2"/>
                  </a:solidFill>
                  <a:latin typeface="Cooper Black" panose="0208090404030B020404" pitchFamily="18" charset="0"/>
                </a:rPr>
                <a:t>04</a:t>
              </a:r>
            </a:p>
            <a:p>
              <a:endParaRPr lang="en-IN" sz="6000" b="1" dirty="0">
                <a:solidFill>
                  <a:srgbClr val="60A2E2"/>
                </a:solidFill>
                <a:latin typeface="Cooper Black" panose="0208090404030B020404" pitchFamily="18" charset="0"/>
              </a:endParaRPr>
            </a:p>
          </p:txBody>
        </p:sp>
      </p:grpSp>
      <p:sp>
        <p:nvSpPr>
          <p:cNvPr id="24" name="Rectangle: Rounded Corners 23"/>
          <p:cNvSpPr/>
          <p:nvPr/>
        </p:nvSpPr>
        <p:spPr>
          <a:xfrm>
            <a:off x="3121285" y="1394717"/>
            <a:ext cx="2727649" cy="4842587"/>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5989673" y="1538177"/>
            <a:ext cx="2360835" cy="4447371"/>
            <a:chOff x="5989673" y="1538177"/>
            <a:chExt cx="2360835" cy="4447371"/>
          </a:xfrm>
        </p:grpSpPr>
        <p:sp>
          <p:nvSpPr>
            <p:cNvPr id="14" name="TextBox 13"/>
            <p:cNvSpPr txBox="1"/>
            <p:nvPr/>
          </p:nvSpPr>
          <p:spPr>
            <a:xfrm>
              <a:off x="5989673" y="1538177"/>
              <a:ext cx="1265854" cy="1938992"/>
            </a:xfrm>
            <a:prstGeom prst="rect">
              <a:avLst/>
            </a:prstGeom>
            <a:noFill/>
          </p:spPr>
          <p:txBody>
            <a:bodyPr wrap="square" rtlCol="0">
              <a:spAutoFit/>
            </a:bodyPr>
            <a:lstStyle/>
            <a:p>
              <a:r>
                <a:rPr lang="en-IN" sz="6000" b="1" dirty="0">
                  <a:solidFill>
                    <a:srgbClr val="4482CD"/>
                  </a:solidFill>
                  <a:latin typeface="Cooper Black" panose="0208090404030B020404" pitchFamily="18" charset="0"/>
                </a:rPr>
                <a:t>03 </a:t>
              </a:r>
            </a:p>
            <a:p>
              <a:endParaRPr lang="en-IN" sz="6000" b="1" dirty="0">
                <a:solidFill>
                  <a:srgbClr val="4482CD"/>
                </a:solidFill>
                <a:latin typeface="Cooper Black" panose="0208090404030B020404" pitchFamily="18" charset="0"/>
              </a:endParaRPr>
            </a:p>
          </p:txBody>
        </p:sp>
        <p:sp>
          <p:nvSpPr>
            <p:cNvPr id="22" name="TextBox 21"/>
            <p:cNvSpPr txBox="1"/>
            <p:nvPr/>
          </p:nvSpPr>
          <p:spPr>
            <a:xfrm>
              <a:off x="5999194" y="2507673"/>
              <a:ext cx="2351314" cy="3477875"/>
            </a:xfrm>
            <a:prstGeom prst="rect">
              <a:avLst/>
            </a:prstGeom>
            <a:noFill/>
          </p:spPr>
          <p:txBody>
            <a:bodyPr wrap="square" rtlCol="0">
              <a:spAutoFit/>
            </a:bodyPr>
            <a:lstStyle/>
            <a:p>
              <a:r>
                <a:rPr lang="en-IN" sz="1600" b="1" dirty="0">
                  <a:solidFill>
                    <a:srgbClr val="4482CD"/>
                  </a:solidFill>
                </a:rPr>
                <a:t>Elevating video conferencing security</a:t>
              </a:r>
            </a:p>
            <a:p>
              <a:endParaRPr lang="en-IN" sz="1600" b="1" dirty="0">
                <a:solidFill>
                  <a:srgbClr val="4482CD"/>
                </a:solidFill>
              </a:endParaRPr>
            </a:p>
            <a:p>
              <a:pPr algn="just"/>
              <a:endParaRPr lang="en-IN" sz="1600" b="1" dirty="0">
                <a:solidFill>
                  <a:srgbClr val="4482CD"/>
                </a:solidFill>
              </a:endParaRPr>
            </a:p>
            <a:p>
              <a:pPr algn="just"/>
              <a:r>
                <a:rPr lang="en-US" sz="1200" b="1" dirty="0">
                  <a:solidFill>
                    <a:srgbClr val="4482CD"/>
                  </a:solidFill>
                </a:rPr>
                <a:t>Face liveliness detection plays a crucial role in elevating video conferencing security by ensuring the authenticity of participants' identities. By implementing this technology, video conferencing platforms can prevent unauthorized access, identity spoofing, and deepfake attacks, thereby enhancing overall security and trustworthiness of online meetings and communications.</a:t>
              </a:r>
            </a:p>
          </p:txBody>
        </p:sp>
      </p:grpSp>
      <p:grpSp>
        <p:nvGrpSpPr>
          <p:cNvPr id="2" name="Group 1"/>
          <p:cNvGrpSpPr/>
          <p:nvPr/>
        </p:nvGrpSpPr>
        <p:grpSpPr>
          <a:xfrm>
            <a:off x="3217117" y="1490008"/>
            <a:ext cx="2631817" cy="4156985"/>
            <a:chOff x="3217118" y="1490008"/>
            <a:chExt cx="2352284" cy="4156985"/>
          </a:xfrm>
        </p:grpSpPr>
        <p:sp>
          <p:nvSpPr>
            <p:cNvPr id="13" name="TextBox 12"/>
            <p:cNvSpPr txBox="1"/>
            <p:nvPr/>
          </p:nvSpPr>
          <p:spPr>
            <a:xfrm>
              <a:off x="3217118" y="1490008"/>
              <a:ext cx="1265854" cy="1938992"/>
            </a:xfrm>
            <a:prstGeom prst="rect">
              <a:avLst/>
            </a:prstGeom>
            <a:noFill/>
          </p:spPr>
          <p:txBody>
            <a:bodyPr wrap="square" rtlCol="0">
              <a:spAutoFit/>
            </a:bodyPr>
            <a:lstStyle/>
            <a:p>
              <a:r>
                <a:rPr lang="en-IN" sz="6000" b="1" dirty="0">
                  <a:latin typeface="Cooper Black" panose="0208090404030B020404" pitchFamily="18" charset="0"/>
                </a:rPr>
                <a:t>02 </a:t>
              </a:r>
            </a:p>
            <a:p>
              <a:endParaRPr lang="en-IN" sz="6000" b="1" dirty="0">
                <a:latin typeface="Cooper Black" panose="0208090404030B020404" pitchFamily="18" charset="0"/>
              </a:endParaRPr>
            </a:p>
          </p:txBody>
        </p:sp>
        <p:sp>
          <p:nvSpPr>
            <p:cNvPr id="20" name="TextBox 19"/>
            <p:cNvSpPr txBox="1"/>
            <p:nvPr/>
          </p:nvSpPr>
          <p:spPr>
            <a:xfrm>
              <a:off x="3218088" y="2507672"/>
              <a:ext cx="2351314" cy="3139321"/>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Education and Research: </a:t>
              </a:r>
            </a:p>
            <a:p>
              <a:r>
                <a:rPr lang="en-US" sz="1800" dirty="0">
                  <a:solidFill>
                    <a:schemeClr val="bg1"/>
                  </a:solidFill>
                  <a:latin typeface="Times New Roman" panose="02020603050405020304" pitchFamily="18" charset="0"/>
                  <a:cs typeface="Times New Roman" panose="02020603050405020304" pitchFamily="18" charset="0"/>
                </a:rPr>
                <a:t>Voice-controlled robots can be used in educational settings to teach programming, robotics, and human-machine interaction concepts. Researchers can also explore human-robot interaction and behavior in real-world scenarios.</a:t>
              </a:r>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1" cy="6858000"/>
          </a:xfrm>
          <a:prstGeom prst="rect">
            <a:avLst/>
          </a:prstGeom>
          <a:gradFill>
            <a:gsLst>
              <a:gs pos="0">
                <a:srgbClr val="003396"/>
              </a:gs>
              <a:gs pos="66000">
                <a:srgbClr val="5494DA"/>
              </a:gs>
              <a:gs pos="84000">
                <a:srgbClr val="73B9EE"/>
              </a:gs>
              <a:gs pos="100000">
                <a:srgbClr val="86CEFA"/>
              </a:gs>
            </a:gsLst>
            <a:lin ang="21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Parallelogram 1"/>
          <p:cNvSpPr/>
          <p:nvPr/>
        </p:nvSpPr>
        <p:spPr>
          <a:xfrm>
            <a:off x="-762000" y="0"/>
            <a:ext cx="9093200" cy="1292225"/>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Box 9"/>
          <p:cNvSpPr txBox="1"/>
          <p:nvPr/>
        </p:nvSpPr>
        <p:spPr>
          <a:xfrm>
            <a:off x="339011" y="261257"/>
            <a:ext cx="6475445" cy="1014730"/>
          </a:xfrm>
          <a:prstGeom prst="rect">
            <a:avLst/>
          </a:prstGeom>
          <a:noFill/>
        </p:spPr>
        <p:txBody>
          <a:bodyPr wrap="square" rtlCol="0">
            <a:spAutoFit/>
          </a:bodyPr>
          <a:lstStyle/>
          <a:p>
            <a:r>
              <a:rPr lang="en-IN" sz="6000" b="1" dirty="0">
                <a:solidFill>
                  <a:schemeClr val="bg1"/>
                </a:solidFill>
                <a:effectLst>
                  <a:outerShdw blurRad="127000" dist="114300" dir="2700000" algn="tl" rotWithShape="0">
                    <a:prstClr val="black">
                      <a:alpha val="40000"/>
                    </a:prstClr>
                  </a:outerShdw>
                </a:effectLst>
                <a:latin typeface="Cooper Black" panose="0208090404030B020404" pitchFamily="18" charset="0"/>
              </a:rPr>
              <a:t>APPLICATIONS</a:t>
            </a:r>
            <a:endParaRPr lang="en-IN" sz="6000" b="1" dirty="0">
              <a:solidFill>
                <a:schemeClr val="bg1"/>
              </a:solidFill>
              <a:latin typeface="Cooper Black" panose="0208090404030B020404" pitchFamily="18" charset="0"/>
            </a:endParaRPr>
          </a:p>
        </p:txBody>
      </p:sp>
      <p:sp>
        <p:nvSpPr>
          <p:cNvPr id="12" name="TextBox 11"/>
          <p:cNvSpPr txBox="1"/>
          <p:nvPr/>
        </p:nvSpPr>
        <p:spPr>
          <a:xfrm>
            <a:off x="251928" y="1490008"/>
            <a:ext cx="1265854" cy="1938992"/>
          </a:xfrm>
          <a:prstGeom prst="rect">
            <a:avLst/>
          </a:prstGeom>
          <a:noFill/>
        </p:spPr>
        <p:txBody>
          <a:bodyPr wrap="square" rtlCol="0">
            <a:spAutoFit/>
          </a:bodyPr>
          <a:lstStyle/>
          <a:p>
            <a:r>
              <a:rPr lang="en-IN" sz="6000" b="1" dirty="0">
                <a:solidFill>
                  <a:schemeClr val="bg1"/>
                </a:solidFill>
                <a:latin typeface="Cooper Black" panose="0208090404030B020404" pitchFamily="18" charset="0"/>
              </a:rPr>
              <a:t>01 </a:t>
            </a:r>
          </a:p>
          <a:p>
            <a:endParaRPr lang="en-IN" sz="6000" b="1" dirty="0">
              <a:solidFill>
                <a:schemeClr val="bg1"/>
              </a:solidFill>
              <a:latin typeface="Cooper Black" panose="0208090404030B020404" pitchFamily="18" charset="0"/>
            </a:endParaRPr>
          </a:p>
        </p:txBody>
      </p:sp>
      <p:sp>
        <p:nvSpPr>
          <p:cNvPr id="13" name="TextBox 12"/>
          <p:cNvSpPr txBox="1"/>
          <p:nvPr/>
        </p:nvSpPr>
        <p:spPr>
          <a:xfrm>
            <a:off x="3217118" y="1490008"/>
            <a:ext cx="1265854" cy="1938992"/>
          </a:xfrm>
          <a:prstGeom prst="rect">
            <a:avLst/>
          </a:prstGeom>
          <a:noFill/>
        </p:spPr>
        <p:txBody>
          <a:bodyPr wrap="square" rtlCol="0">
            <a:spAutoFit/>
          </a:bodyPr>
          <a:lstStyle/>
          <a:p>
            <a:r>
              <a:rPr lang="en-IN" sz="6000" b="1" dirty="0">
                <a:solidFill>
                  <a:schemeClr val="bg1"/>
                </a:solidFill>
                <a:latin typeface="Cooper Black" panose="0208090404030B020404" pitchFamily="18" charset="0"/>
              </a:rPr>
              <a:t>02 </a:t>
            </a:r>
          </a:p>
          <a:p>
            <a:endParaRPr lang="en-IN" sz="6000" b="1" dirty="0">
              <a:solidFill>
                <a:schemeClr val="bg1"/>
              </a:solidFill>
              <a:latin typeface="Cooper Black" panose="0208090404030B020404" pitchFamily="18" charset="0"/>
            </a:endParaRPr>
          </a:p>
        </p:txBody>
      </p:sp>
      <p:sp>
        <p:nvSpPr>
          <p:cNvPr id="17" name="TextBox 16"/>
          <p:cNvSpPr txBox="1"/>
          <p:nvPr/>
        </p:nvSpPr>
        <p:spPr>
          <a:xfrm>
            <a:off x="336685" y="2507673"/>
            <a:ext cx="2351314" cy="2800767"/>
          </a:xfrm>
          <a:prstGeom prst="rect">
            <a:avLst/>
          </a:prstGeom>
          <a:noFill/>
        </p:spPr>
        <p:txBody>
          <a:bodyPr wrap="square" rtlCol="0">
            <a:spAutoFit/>
          </a:bodyPr>
          <a:lstStyle/>
          <a:p>
            <a:endParaRPr lang="en-US" sz="16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endParaRPr>
          </a:p>
          <a:p>
            <a:r>
              <a:rPr lang="en-US" sz="16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Home Automation:</a:t>
            </a:r>
          </a:p>
          <a:p>
            <a:endParaRPr lang="en-US" sz="16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endParaRPr>
          </a:p>
          <a:p>
            <a:r>
              <a:rPr lang="en-US" sz="16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Users can control various smart devices and appliances in their homes, such as lights, thermostats, and security cameras, using voice commands via Google Assistant.</a:t>
            </a:r>
          </a:p>
        </p:txBody>
      </p:sp>
      <p:sp>
        <p:nvSpPr>
          <p:cNvPr id="20" name="TextBox 19"/>
          <p:cNvSpPr txBox="1"/>
          <p:nvPr/>
        </p:nvSpPr>
        <p:spPr>
          <a:xfrm>
            <a:off x="3218088" y="2507672"/>
            <a:ext cx="2351314" cy="2800767"/>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Education and Research: </a:t>
            </a:r>
          </a:p>
          <a:p>
            <a:r>
              <a:rPr lang="en-US" sz="1600" dirty="0">
                <a:solidFill>
                  <a:schemeClr val="bg1"/>
                </a:solidFill>
                <a:latin typeface="Times New Roman" panose="02020603050405020304" pitchFamily="18" charset="0"/>
                <a:cs typeface="Times New Roman" panose="02020603050405020304" pitchFamily="18" charset="0"/>
              </a:rPr>
              <a:t>Voice-controlled robots can be used in educational settings to teach programming, robotics, and human-machine interaction concepts. Researchers can also explore human-robot interaction and behavior in real-world scenarios</a:t>
            </a:r>
            <a:endParaRPr lang="en-IN" sz="1600" b="1" dirty="0">
              <a:solidFill>
                <a:schemeClr val="bg1"/>
              </a:solidFill>
            </a:endParaRPr>
          </a:p>
        </p:txBody>
      </p:sp>
      <p:grpSp>
        <p:nvGrpSpPr>
          <p:cNvPr id="25" name="Group 24"/>
          <p:cNvGrpSpPr/>
          <p:nvPr/>
        </p:nvGrpSpPr>
        <p:grpSpPr>
          <a:xfrm>
            <a:off x="8820535" y="1487118"/>
            <a:ext cx="2351314" cy="4250800"/>
            <a:chOff x="8820535" y="1487118"/>
            <a:chExt cx="2351314" cy="4250800"/>
          </a:xfrm>
        </p:grpSpPr>
        <p:sp>
          <p:nvSpPr>
            <p:cNvPr id="23" name="TextBox 22"/>
            <p:cNvSpPr txBox="1"/>
            <p:nvPr/>
          </p:nvSpPr>
          <p:spPr>
            <a:xfrm>
              <a:off x="8820535" y="2507673"/>
              <a:ext cx="2351314" cy="3230245"/>
            </a:xfrm>
            <a:prstGeom prst="rect">
              <a:avLst/>
            </a:prstGeom>
            <a:noFill/>
          </p:spPr>
          <p:txBody>
            <a:bodyPr wrap="square" rtlCol="0">
              <a:spAutoFit/>
            </a:bodyPr>
            <a:lstStyle/>
            <a:p>
              <a:r>
                <a:rPr lang="en-IN" sz="1200" b="1" dirty="0">
                  <a:solidFill>
                    <a:srgbClr val="61A3E2"/>
                  </a:solidFill>
                </a:rPr>
                <a:t>User Authentication</a:t>
              </a:r>
            </a:p>
            <a:p>
              <a:endParaRPr lang="en-IN" sz="1200" b="1" dirty="0">
                <a:solidFill>
                  <a:srgbClr val="61A3E2"/>
                </a:solidFill>
              </a:endParaRPr>
            </a:p>
            <a:p>
              <a:endParaRPr lang="en-IN" sz="1200" b="1" dirty="0">
                <a:solidFill>
                  <a:srgbClr val="61A3E2"/>
                </a:solidFill>
              </a:endParaRPr>
            </a:p>
            <a:p>
              <a:r>
                <a:rPr lang="en-IN" sz="1200" b="1" dirty="0">
                  <a:solidFill>
                    <a:srgbClr val="61A3E2"/>
                  </a:solidFill>
                </a:rPr>
                <a:t>Mobile Devices: Integrate face liveliness detection into smartphones and other mobile devices for secure user authentication, preventing unauthorized access to personal data.</a:t>
              </a:r>
            </a:p>
            <a:p>
              <a:endParaRPr lang="en-IN" sz="1200" b="1" dirty="0">
                <a:solidFill>
                  <a:srgbClr val="61A3E2"/>
                </a:solidFill>
              </a:endParaRPr>
            </a:p>
            <a:p>
              <a:r>
                <a:rPr lang="en-IN" sz="1200" b="1" dirty="0">
                  <a:solidFill>
                    <a:srgbClr val="61A3E2"/>
                  </a:solidFill>
                </a:rPr>
                <a:t>Online Services: Enhance the security of online platforms, such as banking and social media, by incorporating liveliness detection into the facial recognition authentication process.</a:t>
              </a:r>
            </a:p>
          </p:txBody>
        </p:sp>
        <p:sp>
          <p:nvSpPr>
            <p:cNvPr id="15" name="TextBox 14"/>
            <p:cNvSpPr txBox="1"/>
            <p:nvPr/>
          </p:nvSpPr>
          <p:spPr>
            <a:xfrm>
              <a:off x="8827140" y="1487118"/>
              <a:ext cx="1265854" cy="1938992"/>
            </a:xfrm>
            <a:prstGeom prst="rect">
              <a:avLst/>
            </a:prstGeom>
            <a:noFill/>
          </p:spPr>
          <p:txBody>
            <a:bodyPr wrap="square" rtlCol="0">
              <a:spAutoFit/>
            </a:bodyPr>
            <a:lstStyle/>
            <a:p>
              <a:r>
                <a:rPr lang="en-IN" sz="6000" b="1" dirty="0">
                  <a:solidFill>
                    <a:srgbClr val="61A3E2"/>
                  </a:solidFill>
                  <a:latin typeface="Cooper Black" panose="0208090404030B020404" pitchFamily="18" charset="0"/>
                </a:rPr>
                <a:t>04</a:t>
              </a:r>
            </a:p>
            <a:p>
              <a:endParaRPr lang="en-IN" sz="6000" b="1" dirty="0">
                <a:solidFill>
                  <a:srgbClr val="61A3E2"/>
                </a:solidFill>
                <a:latin typeface="Cooper Black" panose="0208090404030B020404" pitchFamily="18" charset="0"/>
              </a:endParaRPr>
            </a:p>
          </p:txBody>
        </p:sp>
      </p:grpSp>
      <p:sp>
        <p:nvSpPr>
          <p:cNvPr id="24" name="Rectangle: Rounded Corners 23"/>
          <p:cNvSpPr/>
          <p:nvPr/>
        </p:nvSpPr>
        <p:spPr>
          <a:xfrm>
            <a:off x="5902325" y="1487170"/>
            <a:ext cx="2545080" cy="471297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5989673" y="1538177"/>
            <a:ext cx="2360835" cy="4108817"/>
            <a:chOff x="5989673" y="1538177"/>
            <a:chExt cx="2360835" cy="4108817"/>
          </a:xfrm>
        </p:grpSpPr>
        <p:sp>
          <p:nvSpPr>
            <p:cNvPr id="14" name="TextBox 13"/>
            <p:cNvSpPr txBox="1"/>
            <p:nvPr/>
          </p:nvSpPr>
          <p:spPr>
            <a:xfrm>
              <a:off x="5989673" y="1538177"/>
              <a:ext cx="1265854" cy="1938992"/>
            </a:xfrm>
            <a:prstGeom prst="rect">
              <a:avLst/>
            </a:prstGeom>
            <a:noFill/>
          </p:spPr>
          <p:txBody>
            <a:bodyPr wrap="square" rtlCol="0">
              <a:spAutoFit/>
            </a:bodyPr>
            <a:lstStyle/>
            <a:p>
              <a:r>
                <a:rPr lang="en-IN" sz="6000" b="1" dirty="0">
                  <a:latin typeface="Cooper Black" panose="0208090404030B020404" pitchFamily="18" charset="0"/>
                </a:rPr>
                <a:t>03 </a:t>
              </a:r>
            </a:p>
            <a:p>
              <a:endParaRPr lang="en-IN" sz="6000" b="1" dirty="0">
                <a:latin typeface="Cooper Black" panose="0208090404030B020404" pitchFamily="18" charset="0"/>
              </a:endParaRPr>
            </a:p>
          </p:txBody>
        </p:sp>
        <p:sp>
          <p:nvSpPr>
            <p:cNvPr id="22" name="TextBox 21"/>
            <p:cNvSpPr txBox="1"/>
            <p:nvPr/>
          </p:nvSpPr>
          <p:spPr>
            <a:xfrm>
              <a:off x="5999194" y="2507673"/>
              <a:ext cx="2351314" cy="3139321"/>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Industrial Automation: In industrial settings, voice-controlled robots can be used for tasks such as inventory management, material handling, and equipment maintenance, improving efficiency and productivity.</a:t>
              </a:r>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8A80231-A764-4993-9274-80A10EF1DFF5}"/>
              </a:ext>
            </a:extLst>
          </p:cNvPr>
          <p:cNvSpPr/>
          <p:nvPr/>
        </p:nvSpPr>
        <p:spPr>
          <a:xfrm>
            <a:off x="-969646" y="-93345"/>
            <a:ext cx="11103459" cy="1369060"/>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18FBE4D-E53D-40F0-BE20-006876666C6F}"/>
              </a:ext>
            </a:extLst>
          </p:cNvPr>
          <p:cNvSpPr txBox="1"/>
          <p:nvPr/>
        </p:nvSpPr>
        <p:spPr>
          <a:xfrm>
            <a:off x="103340" y="175686"/>
            <a:ext cx="10030473" cy="830997"/>
          </a:xfrm>
          <a:prstGeom prst="rect">
            <a:avLst/>
          </a:prstGeom>
          <a:noFill/>
        </p:spPr>
        <p:txBody>
          <a:bodyPr wrap="square" rtlCol="0">
            <a:spAutoFit/>
          </a:bodyPr>
          <a:lstStyle/>
          <a:p>
            <a:pPr algn="just"/>
            <a:r>
              <a:rPr lang="en-IN" sz="4800" b="1" dirty="0">
                <a:solidFill>
                  <a:schemeClr val="bg1"/>
                </a:solidFill>
                <a:effectLst>
                  <a:outerShdw blurRad="127000" dist="114300" dir="2700000" algn="tl" rotWithShape="0">
                    <a:prstClr val="black">
                      <a:alpha val="40000"/>
                    </a:prstClr>
                  </a:outerShdw>
                </a:effectLst>
                <a:latin typeface="Cooper Black" panose="0208090404030B020404" pitchFamily="18" charset="0"/>
              </a:rPr>
              <a:t>H/w and S/w  Requirements</a:t>
            </a:r>
          </a:p>
        </p:txBody>
      </p:sp>
      <p:sp>
        <p:nvSpPr>
          <p:cNvPr id="4" name="Text Box 99">
            <a:extLst>
              <a:ext uri="{FF2B5EF4-FFF2-40B4-BE49-F238E27FC236}">
                <a16:creationId xmlns:a16="http://schemas.microsoft.com/office/drawing/2014/main" id="{5C4D2894-7CFF-485A-87E4-B59CD69270F1}"/>
              </a:ext>
            </a:extLst>
          </p:cNvPr>
          <p:cNvSpPr txBox="1"/>
          <p:nvPr/>
        </p:nvSpPr>
        <p:spPr>
          <a:xfrm>
            <a:off x="940752" y="2188439"/>
            <a:ext cx="10310495" cy="4473532"/>
          </a:xfrm>
          <a:prstGeom prst="rect">
            <a:avLst/>
          </a:prstGeom>
          <a:noFill/>
          <a:ln w="9525">
            <a:noFill/>
          </a:ln>
        </p:spPr>
        <p:txBody>
          <a:bodyPr wrap="square">
            <a:spAutoFit/>
          </a:bodyPr>
          <a:lstStyle/>
          <a:p>
            <a:pPr algn="just">
              <a:lnSpc>
                <a:spcPct val="115000"/>
              </a:lnSpc>
              <a:spcAft>
                <a:spcPts val="100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Hardware Requirements:</a:t>
            </a:r>
          </a:p>
          <a:p>
            <a:pPr algn="just">
              <a:lnSpc>
                <a:spcPct val="115000"/>
              </a:lnSpc>
              <a:spcAft>
                <a:spcPts val="10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Power Supply: Ensure sufficient power for both the robot and the microcontroller/SBC.</a:t>
            </a:r>
          </a:p>
          <a:p>
            <a:pPr algn="just">
              <a:lnSpc>
                <a:spcPct val="115000"/>
              </a:lnSpc>
              <a:spcAft>
                <a:spcPts val="10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Controlling Device: A device with Google Assistant capabilities for issuing voice commands.</a:t>
            </a:r>
          </a:p>
          <a:p>
            <a:pPr algn="just">
              <a:lnSpc>
                <a:spcPct val="115000"/>
              </a:lnSpc>
              <a:spcAft>
                <a:spcPts val="10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Optional Sensors and Actuators: Depending on the application, additional sensors and actuators may be needed for specific functionalities.</a:t>
            </a:r>
          </a:p>
          <a:p>
            <a:pPr algn="just">
              <a:lnSpc>
                <a:spcPct val="115000"/>
              </a:lnSpc>
              <a:spcAft>
                <a:spcPts val="100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algn="just">
              <a:lnSpc>
                <a:spcPct val="115000"/>
              </a:lnSpc>
              <a:spcAft>
                <a:spcPts val="10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Bluetooth Communication Libraries: Required to establish communication between the microcontroller/SBC and the controlling device.</a:t>
            </a:r>
          </a:p>
          <a:p>
            <a:pPr algn="just">
              <a:lnSpc>
                <a:spcPct val="115000"/>
              </a:lnSpc>
              <a:spcAft>
                <a:spcPts val="10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Voice Recognition Library/Service: Utilized to interpret voice commands issued via Google Assistant.</a:t>
            </a:r>
          </a:p>
          <a:p>
            <a:pPr algn="just">
              <a:lnSpc>
                <a:spcPct val="115000"/>
              </a:lnSpc>
              <a:spcAft>
                <a:spcPts val="10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Development Environment: Text editor or IDE for writing, testing, and debugging the code controlling the robot's movements and actions.</a:t>
            </a:r>
            <a:endParaRPr lang="en-US" sz="20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00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629991" cy="7028034"/>
          </a:xfrm>
          <a:prstGeom prst="rect">
            <a:avLst/>
          </a:prstGeom>
          <a:gradFill>
            <a:gsLst>
              <a:gs pos="0">
                <a:srgbClr val="003396"/>
              </a:gs>
              <a:gs pos="66000">
                <a:srgbClr val="5494DA"/>
              </a:gs>
              <a:gs pos="84000">
                <a:srgbClr val="73B9EE"/>
              </a:gs>
              <a:gs pos="100000">
                <a:srgbClr val="86CEFA"/>
              </a:gs>
            </a:gsLst>
            <a:lin ang="21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p:cNvSpPr/>
          <p:nvPr/>
        </p:nvSpPr>
        <p:spPr>
          <a:xfrm>
            <a:off x="974046" y="1177666"/>
            <a:ext cx="6239540" cy="5164960"/>
          </a:xfrm>
          <a:custGeom>
            <a:avLst/>
            <a:gdLst>
              <a:gd name="connsiteX0" fmla="*/ 2520000 w 6541060"/>
              <a:gd name="connsiteY0" fmla="*/ 0 h 5040000"/>
              <a:gd name="connsiteX1" fmla="*/ 5040000 w 6541060"/>
              <a:gd name="connsiteY1" fmla="*/ 2520000 h 5040000"/>
              <a:gd name="connsiteX2" fmla="*/ 4926706 w 6541060"/>
              <a:gd name="connsiteY2" fmla="*/ 3269371 h 5040000"/>
              <a:gd name="connsiteX3" fmla="*/ 4905673 w 6541060"/>
              <a:gd name="connsiteY3" fmla="*/ 3326839 h 5040000"/>
              <a:gd name="connsiteX4" fmla="*/ 6312351 w 6541060"/>
              <a:gd name="connsiteY4" fmla="*/ 3326839 h 5040000"/>
              <a:gd name="connsiteX5" fmla="*/ 6541060 w 6541060"/>
              <a:gd name="connsiteY5" fmla="*/ 3555548 h 5040000"/>
              <a:gd name="connsiteX6" fmla="*/ 6312351 w 6541060"/>
              <a:gd name="connsiteY6" fmla="*/ 3784257 h 5040000"/>
              <a:gd name="connsiteX7" fmla="*/ 4697531 w 6541060"/>
              <a:gd name="connsiteY7" fmla="*/ 3784257 h 5040000"/>
              <a:gd name="connsiteX8" fmla="*/ 4609624 w 6541060"/>
              <a:gd name="connsiteY8" fmla="*/ 3928956 h 5040000"/>
              <a:gd name="connsiteX9" fmla="*/ 2520000 w 6541060"/>
              <a:gd name="connsiteY9" fmla="*/ 5040000 h 5040000"/>
              <a:gd name="connsiteX10" fmla="*/ 0 w 6541060"/>
              <a:gd name="connsiteY10" fmla="*/ 2520000 h 5040000"/>
              <a:gd name="connsiteX11" fmla="*/ 2520000 w 6541060"/>
              <a:gd name="connsiteY11" fmla="*/ 0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41060" h="5040000">
                <a:moveTo>
                  <a:pt x="2520000" y="0"/>
                </a:moveTo>
                <a:cubicBezTo>
                  <a:pt x="3911758" y="0"/>
                  <a:pt x="5040000" y="1128242"/>
                  <a:pt x="5040000" y="2520000"/>
                </a:cubicBezTo>
                <a:cubicBezTo>
                  <a:pt x="5040000" y="2780955"/>
                  <a:pt x="5000336" y="3032645"/>
                  <a:pt x="4926706" y="3269371"/>
                </a:cubicBezTo>
                <a:lnTo>
                  <a:pt x="4905673" y="3326839"/>
                </a:lnTo>
                <a:lnTo>
                  <a:pt x="6312351" y="3326839"/>
                </a:lnTo>
                <a:cubicBezTo>
                  <a:pt x="6438663" y="3326839"/>
                  <a:pt x="6541060" y="3429236"/>
                  <a:pt x="6541060" y="3555548"/>
                </a:cubicBezTo>
                <a:cubicBezTo>
                  <a:pt x="6541060" y="3681860"/>
                  <a:pt x="6438663" y="3784257"/>
                  <a:pt x="6312351" y="3784257"/>
                </a:cubicBezTo>
                <a:lnTo>
                  <a:pt x="4697531" y="3784257"/>
                </a:lnTo>
                <a:lnTo>
                  <a:pt x="4609624" y="3928956"/>
                </a:lnTo>
                <a:cubicBezTo>
                  <a:pt x="4156762" y="4599281"/>
                  <a:pt x="3389849" y="5040000"/>
                  <a:pt x="2520000" y="5040000"/>
                </a:cubicBezTo>
                <a:cubicBezTo>
                  <a:pt x="1128242" y="5040000"/>
                  <a:pt x="0" y="3911758"/>
                  <a:pt x="0" y="2520000"/>
                </a:cubicBezTo>
                <a:cubicBezTo>
                  <a:pt x="0" y="1128242"/>
                  <a:pt x="1128242" y="0"/>
                  <a:pt x="2520000" y="0"/>
                </a:cubicBezTo>
                <a:close/>
              </a:path>
            </a:pathLst>
          </a:custGeom>
          <a:gradFill flip="none" rotWithShape="1">
            <a:gsLst>
              <a:gs pos="100000">
                <a:srgbClr val="009FB5"/>
              </a:gs>
              <a:gs pos="0">
                <a:schemeClr val="accent1">
                  <a:lumMod val="30000"/>
                  <a:lumOff val="70000"/>
                </a:schemeClr>
              </a:gs>
            </a:gsLst>
            <a:path path="circle">
              <a:fillToRect l="100000" t="100000"/>
            </a:path>
            <a:tileRect r="-100000" b="-100000"/>
          </a:gradFill>
          <a:ln>
            <a:noFill/>
          </a:ln>
          <a:effectLst>
            <a:outerShdw blurRad="177800" dist="1016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p:cNvSpPr/>
          <p:nvPr/>
        </p:nvSpPr>
        <p:spPr>
          <a:xfrm>
            <a:off x="1514046" y="1717665"/>
            <a:ext cx="5724432" cy="4058183"/>
          </a:xfrm>
          <a:custGeom>
            <a:avLst/>
            <a:gdLst>
              <a:gd name="connsiteX0" fmla="*/ 1980000 w 6001060"/>
              <a:gd name="connsiteY0" fmla="*/ 0 h 3960000"/>
              <a:gd name="connsiteX1" fmla="*/ 3960000 w 6001060"/>
              <a:gd name="connsiteY1" fmla="*/ 1980000 h 3960000"/>
              <a:gd name="connsiteX2" fmla="*/ 3952709 w 6001060"/>
              <a:gd name="connsiteY2" fmla="*/ 2124384 h 3960000"/>
              <a:gd name="connsiteX3" fmla="*/ 5772351 w 6001060"/>
              <a:gd name="connsiteY3" fmla="*/ 2124384 h 3960000"/>
              <a:gd name="connsiteX4" fmla="*/ 6001060 w 6001060"/>
              <a:gd name="connsiteY4" fmla="*/ 2353093 h 3960000"/>
              <a:gd name="connsiteX5" fmla="*/ 5772351 w 6001060"/>
              <a:gd name="connsiteY5" fmla="*/ 2581802 h 3960000"/>
              <a:gd name="connsiteX6" fmla="*/ 3866221 w 6001060"/>
              <a:gd name="connsiteY6" fmla="*/ 2581802 h 3960000"/>
              <a:gd name="connsiteX7" fmla="*/ 3804402 w 6001060"/>
              <a:gd name="connsiteY7" fmla="*/ 2750706 h 3960000"/>
              <a:gd name="connsiteX8" fmla="*/ 1980000 w 6001060"/>
              <a:gd name="connsiteY8" fmla="*/ 3960000 h 3960000"/>
              <a:gd name="connsiteX9" fmla="*/ 0 w 6001060"/>
              <a:gd name="connsiteY9" fmla="*/ 1980000 h 3960000"/>
              <a:gd name="connsiteX10" fmla="*/ 1980000 w 6001060"/>
              <a:gd name="connsiteY10"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1060" h="3960000">
                <a:moveTo>
                  <a:pt x="1980000" y="0"/>
                </a:moveTo>
                <a:cubicBezTo>
                  <a:pt x="3073524" y="0"/>
                  <a:pt x="3960000" y="886476"/>
                  <a:pt x="3960000" y="1980000"/>
                </a:cubicBezTo>
                <a:lnTo>
                  <a:pt x="3952709" y="2124384"/>
                </a:lnTo>
                <a:lnTo>
                  <a:pt x="5772351" y="2124384"/>
                </a:lnTo>
                <a:cubicBezTo>
                  <a:pt x="5898663" y="2124384"/>
                  <a:pt x="6001060" y="2226781"/>
                  <a:pt x="6001060" y="2353093"/>
                </a:cubicBezTo>
                <a:cubicBezTo>
                  <a:pt x="6001060" y="2479405"/>
                  <a:pt x="5898663" y="2581802"/>
                  <a:pt x="5772351" y="2581802"/>
                </a:cubicBezTo>
                <a:lnTo>
                  <a:pt x="3866221" y="2581802"/>
                </a:lnTo>
                <a:lnTo>
                  <a:pt x="3804402" y="2750706"/>
                </a:lnTo>
                <a:cubicBezTo>
                  <a:pt x="3503822" y="3461357"/>
                  <a:pt x="2800143" y="3960000"/>
                  <a:pt x="1980000" y="3960000"/>
                </a:cubicBezTo>
                <a:cubicBezTo>
                  <a:pt x="886476" y="3960000"/>
                  <a:pt x="0" y="3073524"/>
                  <a:pt x="0" y="1980000"/>
                </a:cubicBezTo>
                <a:cubicBezTo>
                  <a:pt x="0" y="886476"/>
                  <a:pt x="886476" y="0"/>
                  <a:pt x="1980000" y="0"/>
                </a:cubicBezTo>
                <a:close/>
              </a:path>
            </a:pathLst>
          </a:custGeom>
          <a:gradFill>
            <a:gsLst>
              <a:gs pos="70000">
                <a:srgbClr val="57539C"/>
              </a:gs>
              <a:gs pos="0">
                <a:schemeClr val="accent1">
                  <a:lumMod val="30000"/>
                  <a:lumOff val="70000"/>
                </a:schemeClr>
              </a:gs>
            </a:gsLst>
            <a:path path="circle">
              <a:fillToRect l="100000" t="100000"/>
            </a:path>
          </a:gradFill>
          <a:ln>
            <a:noFill/>
          </a:ln>
          <a:effectLst>
            <a:outerShdw blurRad="177800" dist="1016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Freeform: Shape 17"/>
          <p:cNvSpPr/>
          <p:nvPr/>
        </p:nvSpPr>
        <p:spPr>
          <a:xfrm>
            <a:off x="1874046" y="2077665"/>
            <a:ext cx="5381027" cy="3320331"/>
          </a:xfrm>
          <a:custGeom>
            <a:avLst/>
            <a:gdLst>
              <a:gd name="connsiteX0" fmla="*/ 1620000 w 5641060"/>
              <a:gd name="connsiteY0" fmla="*/ 0 h 3240000"/>
              <a:gd name="connsiteX1" fmla="*/ 3112693 w 5641060"/>
              <a:gd name="connsiteY1" fmla="*/ 989423 h 3240000"/>
              <a:gd name="connsiteX2" fmla="*/ 3137969 w 5641060"/>
              <a:gd name="connsiteY2" fmla="*/ 1058483 h 3240000"/>
              <a:gd name="connsiteX3" fmla="*/ 5412351 w 5641060"/>
              <a:gd name="connsiteY3" fmla="*/ 1058483 h 3240000"/>
              <a:gd name="connsiteX4" fmla="*/ 5641060 w 5641060"/>
              <a:gd name="connsiteY4" fmla="*/ 1287192 h 3240000"/>
              <a:gd name="connsiteX5" fmla="*/ 5412351 w 5641060"/>
              <a:gd name="connsiteY5" fmla="*/ 1515901 h 3240000"/>
              <a:gd name="connsiteX6" fmla="*/ 3234744 w 5641060"/>
              <a:gd name="connsiteY6" fmla="*/ 1515901 h 3240000"/>
              <a:gd name="connsiteX7" fmla="*/ 3240000 w 5641060"/>
              <a:gd name="connsiteY7" fmla="*/ 1620000 h 3240000"/>
              <a:gd name="connsiteX8" fmla="*/ 1620000 w 5641060"/>
              <a:gd name="connsiteY8" fmla="*/ 3240000 h 3240000"/>
              <a:gd name="connsiteX9" fmla="*/ 0 w 5641060"/>
              <a:gd name="connsiteY9" fmla="*/ 1620000 h 3240000"/>
              <a:gd name="connsiteX10" fmla="*/ 1620000 w 5641060"/>
              <a:gd name="connsiteY10"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41060" h="3240000">
                <a:moveTo>
                  <a:pt x="1620000" y="0"/>
                </a:moveTo>
                <a:cubicBezTo>
                  <a:pt x="2291026" y="0"/>
                  <a:pt x="2866763" y="407981"/>
                  <a:pt x="3112693" y="989423"/>
                </a:cubicBezTo>
                <a:lnTo>
                  <a:pt x="3137969" y="1058483"/>
                </a:lnTo>
                <a:lnTo>
                  <a:pt x="5412351" y="1058483"/>
                </a:lnTo>
                <a:cubicBezTo>
                  <a:pt x="5538663" y="1058483"/>
                  <a:pt x="5641060" y="1160880"/>
                  <a:pt x="5641060" y="1287192"/>
                </a:cubicBezTo>
                <a:cubicBezTo>
                  <a:pt x="5641060" y="1413504"/>
                  <a:pt x="5538663" y="1515901"/>
                  <a:pt x="5412351" y="1515901"/>
                </a:cubicBezTo>
                <a:lnTo>
                  <a:pt x="3234744" y="1515901"/>
                </a:lnTo>
                <a:lnTo>
                  <a:pt x="3240000" y="1620000"/>
                </a:lnTo>
                <a:cubicBezTo>
                  <a:pt x="3240000" y="2514701"/>
                  <a:pt x="2514701" y="3240000"/>
                  <a:pt x="1620000" y="3240000"/>
                </a:cubicBezTo>
                <a:cubicBezTo>
                  <a:pt x="725299" y="3240000"/>
                  <a:pt x="0" y="2514701"/>
                  <a:pt x="0" y="1620000"/>
                </a:cubicBezTo>
                <a:cubicBezTo>
                  <a:pt x="0" y="725299"/>
                  <a:pt x="725299" y="0"/>
                  <a:pt x="1620000" y="0"/>
                </a:cubicBezTo>
                <a:close/>
              </a:path>
            </a:pathLst>
          </a:custGeom>
          <a:gradFill>
            <a:gsLst>
              <a:gs pos="70000">
                <a:srgbClr val="BD479D"/>
              </a:gs>
              <a:gs pos="0">
                <a:schemeClr val="accent1">
                  <a:lumMod val="30000"/>
                  <a:lumOff val="70000"/>
                </a:schemeClr>
              </a:gs>
            </a:gsLst>
            <a:path path="circle">
              <a:fillToRect l="100000" t="100000"/>
            </a:path>
          </a:gradFill>
          <a:ln>
            <a:noFill/>
          </a:ln>
          <a:effectLst>
            <a:outerShdw blurRad="177800" dist="1016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6"/>
          <p:cNvSpPr/>
          <p:nvPr/>
        </p:nvSpPr>
        <p:spPr>
          <a:xfrm>
            <a:off x="2324046" y="2527665"/>
            <a:ext cx="4939396" cy="2398017"/>
          </a:xfrm>
          <a:custGeom>
            <a:avLst/>
            <a:gdLst>
              <a:gd name="connsiteX0" fmla="*/ 1170000 w 5178088"/>
              <a:gd name="connsiteY0" fmla="*/ 0 h 2340000"/>
              <a:gd name="connsiteX1" fmla="*/ 1405796 w 5178088"/>
              <a:gd name="connsiteY1" fmla="*/ 23770 h 2340000"/>
              <a:gd name="connsiteX2" fmla="*/ 1495495 w 5178088"/>
              <a:gd name="connsiteY2" fmla="*/ 46834 h 2340000"/>
              <a:gd name="connsiteX3" fmla="*/ 1499660 w 5178088"/>
              <a:gd name="connsiteY3" fmla="*/ 44574 h 2340000"/>
              <a:gd name="connsiteX4" fmla="*/ 1588683 w 5178088"/>
              <a:gd name="connsiteY4" fmla="*/ 26601 h 2340000"/>
              <a:gd name="connsiteX5" fmla="*/ 4949379 w 5178088"/>
              <a:gd name="connsiteY5" fmla="*/ 26601 h 2340000"/>
              <a:gd name="connsiteX6" fmla="*/ 5178088 w 5178088"/>
              <a:gd name="connsiteY6" fmla="*/ 255310 h 2340000"/>
              <a:gd name="connsiteX7" fmla="*/ 4949379 w 5178088"/>
              <a:gd name="connsiteY7" fmla="*/ 484019 h 2340000"/>
              <a:gd name="connsiteX8" fmla="*/ 2116386 w 5178088"/>
              <a:gd name="connsiteY8" fmla="*/ 484019 h 2340000"/>
              <a:gd name="connsiteX9" fmla="*/ 2140183 w 5178088"/>
              <a:gd name="connsiteY9" fmla="*/ 515842 h 2340000"/>
              <a:gd name="connsiteX10" fmla="*/ 2340000 w 5178088"/>
              <a:gd name="connsiteY10" fmla="*/ 1170000 h 2340000"/>
              <a:gd name="connsiteX11" fmla="*/ 1170000 w 5178088"/>
              <a:gd name="connsiteY11" fmla="*/ 2340000 h 2340000"/>
              <a:gd name="connsiteX12" fmla="*/ 0 w 5178088"/>
              <a:gd name="connsiteY12" fmla="*/ 1170000 h 2340000"/>
              <a:gd name="connsiteX13" fmla="*/ 1170000 w 5178088"/>
              <a:gd name="connsiteY13"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8088" h="2340000">
                <a:moveTo>
                  <a:pt x="1170000" y="0"/>
                </a:moveTo>
                <a:cubicBezTo>
                  <a:pt x="1250772" y="0"/>
                  <a:pt x="1329632" y="8185"/>
                  <a:pt x="1405796" y="23770"/>
                </a:cubicBezTo>
                <a:lnTo>
                  <a:pt x="1495495" y="46834"/>
                </a:lnTo>
                <a:lnTo>
                  <a:pt x="1499660" y="44574"/>
                </a:lnTo>
                <a:cubicBezTo>
                  <a:pt x="1527022" y="33001"/>
                  <a:pt x="1557105" y="26601"/>
                  <a:pt x="1588683" y="26601"/>
                </a:cubicBezTo>
                <a:lnTo>
                  <a:pt x="4949379" y="26601"/>
                </a:lnTo>
                <a:cubicBezTo>
                  <a:pt x="5075691" y="26601"/>
                  <a:pt x="5178088" y="128998"/>
                  <a:pt x="5178088" y="255310"/>
                </a:cubicBezTo>
                <a:cubicBezTo>
                  <a:pt x="5178088" y="381622"/>
                  <a:pt x="5075691" y="484019"/>
                  <a:pt x="4949379" y="484019"/>
                </a:cubicBezTo>
                <a:lnTo>
                  <a:pt x="2116386" y="484019"/>
                </a:lnTo>
                <a:lnTo>
                  <a:pt x="2140183" y="515842"/>
                </a:lnTo>
                <a:cubicBezTo>
                  <a:pt x="2266337" y="702575"/>
                  <a:pt x="2340000" y="927685"/>
                  <a:pt x="2340000" y="1170000"/>
                </a:cubicBezTo>
                <a:cubicBezTo>
                  <a:pt x="2340000" y="1816173"/>
                  <a:pt x="1816173" y="2340000"/>
                  <a:pt x="1170000" y="2340000"/>
                </a:cubicBezTo>
                <a:cubicBezTo>
                  <a:pt x="523827" y="2340000"/>
                  <a:pt x="0" y="1816173"/>
                  <a:pt x="0" y="1170000"/>
                </a:cubicBezTo>
                <a:cubicBezTo>
                  <a:pt x="0" y="523827"/>
                  <a:pt x="523827" y="0"/>
                  <a:pt x="1170000" y="0"/>
                </a:cubicBezTo>
                <a:close/>
              </a:path>
            </a:pathLst>
          </a:custGeom>
          <a:gradFill>
            <a:gsLst>
              <a:gs pos="70000">
                <a:srgbClr val="F5AC80"/>
              </a:gs>
              <a:gs pos="0">
                <a:schemeClr val="accent1">
                  <a:lumMod val="30000"/>
                  <a:lumOff val="70000"/>
                </a:schemeClr>
              </a:gs>
            </a:gsLst>
            <a:path path="circle">
              <a:fillToRect l="100000" t="100000"/>
            </a:path>
          </a:gradFill>
          <a:ln>
            <a:noFill/>
          </a:ln>
          <a:effectLst>
            <a:outerShdw blurRad="177800" dist="1016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en-IN"/>
          </a:p>
        </p:txBody>
      </p:sp>
      <p:sp>
        <p:nvSpPr>
          <p:cNvPr id="12" name="Parallelogram 11"/>
          <p:cNvSpPr/>
          <p:nvPr/>
        </p:nvSpPr>
        <p:spPr>
          <a:xfrm>
            <a:off x="-865505" y="-1"/>
            <a:ext cx="8674035" cy="953991"/>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1" name="TextBox 20"/>
          <p:cNvSpPr txBox="1"/>
          <p:nvPr/>
        </p:nvSpPr>
        <p:spPr>
          <a:xfrm>
            <a:off x="830020" y="-37466"/>
            <a:ext cx="6239540" cy="946223"/>
          </a:xfrm>
          <a:prstGeom prst="rect">
            <a:avLst/>
          </a:prstGeom>
          <a:noFill/>
        </p:spPr>
        <p:txBody>
          <a:bodyPr wrap="square" rtlCol="0">
            <a:spAutoFit/>
          </a:bodyPr>
          <a:lstStyle/>
          <a:p>
            <a:r>
              <a:rPr lang="en-IN" sz="5400" b="1" i="1" dirty="0">
                <a:solidFill>
                  <a:schemeClr val="bg1"/>
                </a:solidFill>
                <a:effectLst>
                  <a:outerShdw blurRad="101600" dist="114300" dir="2700000" algn="tl" rotWithShape="0">
                    <a:prstClr val="black">
                      <a:alpha val="40000"/>
                    </a:prstClr>
                  </a:outerShdw>
                </a:effectLst>
                <a:latin typeface="Segoe UI Black" panose="020B0A02040204020203" pitchFamily="34" charset="0"/>
                <a:ea typeface="Segoe UI Black" panose="020B0A02040204020203" pitchFamily="34" charset="0"/>
              </a:rPr>
              <a:t>OUR APPROACH</a:t>
            </a:r>
          </a:p>
        </p:txBody>
      </p:sp>
      <p:grpSp>
        <p:nvGrpSpPr>
          <p:cNvPr id="49" name="Group 48"/>
          <p:cNvGrpSpPr/>
          <p:nvPr/>
        </p:nvGrpSpPr>
        <p:grpSpPr>
          <a:xfrm>
            <a:off x="2605405" y="2887979"/>
            <a:ext cx="1696040" cy="1659397"/>
            <a:chOff x="4103" y="4548"/>
            <a:chExt cx="2800" cy="2550"/>
          </a:xfrm>
        </p:grpSpPr>
        <p:sp>
          <p:nvSpPr>
            <p:cNvPr id="7" name="Oval 6"/>
            <p:cNvSpPr/>
            <p:nvPr/>
          </p:nvSpPr>
          <p:spPr>
            <a:xfrm>
              <a:off x="4227" y="4548"/>
              <a:ext cx="2551" cy="255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2">
              <a:biLevel thresh="50000"/>
              <a:lum bright="-100000" contrast="100000"/>
              <a:extLst>
                <a:ext uri="{BEBA8EAE-BF5A-486C-A8C5-ECC9F3942E4B}">
                  <a14:imgProps xmlns:a14="http://schemas.microsoft.com/office/drawing/2010/main">
                    <a14:imgLayer r:embed="rId3">
                      <a14:imgEffect>
                        <a14:artisticWatercolorSponge/>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103" y="4962"/>
              <a:ext cx="2800" cy="1723"/>
            </a:xfrm>
            <a:prstGeom prst="rect">
              <a:avLst/>
            </a:prstGeom>
          </p:spPr>
        </p:pic>
      </p:grpSp>
      <p:grpSp>
        <p:nvGrpSpPr>
          <p:cNvPr id="48" name="Group 47"/>
          <p:cNvGrpSpPr/>
          <p:nvPr/>
        </p:nvGrpSpPr>
        <p:grpSpPr>
          <a:xfrm>
            <a:off x="4946238" y="1130300"/>
            <a:ext cx="4124407" cy="4963223"/>
            <a:chOff x="7787" y="1780"/>
            <a:chExt cx="6809" cy="7627"/>
          </a:xfrm>
        </p:grpSpPr>
        <p:cxnSp>
          <p:nvCxnSpPr>
            <p:cNvPr id="34" name="Connector: Elbow 33"/>
            <p:cNvCxnSpPr/>
            <p:nvPr/>
          </p:nvCxnSpPr>
          <p:spPr>
            <a:xfrm flipV="1">
              <a:off x="11835" y="4146"/>
              <a:ext cx="2428" cy="1153"/>
            </a:xfrm>
            <a:prstGeom prst="bentConnector3">
              <a:avLst>
                <a:gd name="adj1" fmla="val 66518"/>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Connector: Elbow 34"/>
            <p:cNvCxnSpPr/>
            <p:nvPr/>
          </p:nvCxnSpPr>
          <p:spPr>
            <a:xfrm flipV="1">
              <a:off x="11814" y="1780"/>
              <a:ext cx="2619" cy="2564"/>
            </a:xfrm>
            <a:prstGeom prst="bentConnector3">
              <a:avLst>
                <a:gd name="adj1" fmla="val 42346"/>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nector: Elbow 39"/>
            <p:cNvCxnSpPr>
              <a:endCxn id="24" idx="1"/>
            </p:cNvCxnSpPr>
            <p:nvPr/>
          </p:nvCxnSpPr>
          <p:spPr>
            <a:xfrm>
              <a:off x="11835" y="6425"/>
              <a:ext cx="2738" cy="333"/>
            </a:xfrm>
            <a:prstGeom prst="bentConnector3">
              <a:avLst>
                <a:gd name="adj1"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ctor: Elbow 41"/>
            <p:cNvCxnSpPr>
              <a:endCxn id="25" idx="1"/>
            </p:cNvCxnSpPr>
            <p:nvPr/>
          </p:nvCxnSpPr>
          <p:spPr>
            <a:xfrm>
              <a:off x="11858" y="7505"/>
              <a:ext cx="2738" cy="1902"/>
            </a:xfrm>
            <a:prstGeom prst="bentConnector3">
              <a:avLst>
                <a:gd name="adj1"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8026" y="4063"/>
              <a:ext cx="3764" cy="630"/>
              <a:chOff x="8026" y="4063"/>
              <a:chExt cx="3764" cy="630"/>
            </a:xfrm>
          </p:grpSpPr>
          <p:sp>
            <p:nvSpPr>
              <p:cNvPr id="54" name="TextBox 53"/>
              <p:cNvSpPr txBox="1"/>
              <p:nvPr/>
            </p:nvSpPr>
            <p:spPr>
              <a:xfrm>
                <a:off x="10819" y="4063"/>
                <a:ext cx="971" cy="630"/>
              </a:xfrm>
              <a:prstGeom prst="rect">
                <a:avLst/>
              </a:prstGeom>
              <a:noFill/>
            </p:spPr>
            <p:txBody>
              <a:bodyPr wrap="square" rtlCol="0">
                <a:spAutoFit/>
              </a:bodyPr>
              <a:lstStyle/>
              <a:p>
                <a:r>
                  <a:rPr lang="en-IN" sz="2000" dirty="0">
                    <a:solidFill>
                      <a:schemeClr val="bg1"/>
                    </a:solidFill>
                    <a:latin typeface="Arial Black" panose="020B0A04020102020204" pitchFamily="34" charset="0"/>
                  </a:rPr>
                  <a:t>01</a:t>
                </a:r>
              </a:p>
            </p:txBody>
          </p:sp>
          <p:sp>
            <p:nvSpPr>
              <p:cNvPr id="58" name="TextBox 57"/>
              <p:cNvSpPr txBox="1"/>
              <p:nvPr/>
            </p:nvSpPr>
            <p:spPr>
              <a:xfrm>
                <a:off x="8026" y="4088"/>
                <a:ext cx="3315" cy="473"/>
              </a:xfrm>
              <a:prstGeom prst="rect">
                <a:avLst/>
              </a:prstGeom>
              <a:noFill/>
            </p:spPr>
            <p:txBody>
              <a:bodyPr wrap="square" rtlCol="0">
                <a:spAutoFit/>
              </a:bodyPr>
              <a:lstStyle/>
              <a:p>
                <a:r>
                  <a:rPr lang="en-IN" sz="1400" b="1" dirty="0">
                    <a:solidFill>
                      <a:srgbClr val="000000"/>
                    </a:solidFill>
                    <a:latin typeface="Calibri" panose="020F0502020204030204" pitchFamily="34" charset="0"/>
                  </a:rPr>
                  <a:t>Hardware Setup</a:t>
                </a:r>
              </a:p>
            </p:txBody>
          </p:sp>
        </p:grpSp>
        <p:grpSp>
          <p:nvGrpSpPr>
            <p:cNvPr id="27" name="Group 26"/>
            <p:cNvGrpSpPr/>
            <p:nvPr/>
          </p:nvGrpSpPr>
          <p:grpSpPr>
            <a:xfrm>
              <a:off x="7829" y="4971"/>
              <a:ext cx="4006" cy="630"/>
              <a:chOff x="7829" y="4971"/>
              <a:chExt cx="4006" cy="630"/>
            </a:xfrm>
          </p:grpSpPr>
          <p:sp>
            <p:nvSpPr>
              <p:cNvPr id="55" name="TextBox 54"/>
              <p:cNvSpPr txBox="1"/>
              <p:nvPr/>
            </p:nvSpPr>
            <p:spPr>
              <a:xfrm>
                <a:off x="10864" y="4971"/>
                <a:ext cx="971" cy="630"/>
              </a:xfrm>
              <a:prstGeom prst="rect">
                <a:avLst/>
              </a:prstGeom>
              <a:noFill/>
            </p:spPr>
            <p:txBody>
              <a:bodyPr wrap="square" rtlCol="0">
                <a:spAutoFit/>
              </a:bodyPr>
              <a:lstStyle/>
              <a:p>
                <a:r>
                  <a:rPr lang="en-IN" sz="2000" dirty="0">
                    <a:solidFill>
                      <a:schemeClr val="bg1"/>
                    </a:solidFill>
                    <a:latin typeface="Arial Black" panose="020B0A04020102020204" pitchFamily="34" charset="0"/>
                  </a:rPr>
                  <a:t>02</a:t>
                </a:r>
              </a:p>
            </p:txBody>
          </p:sp>
          <p:sp>
            <p:nvSpPr>
              <p:cNvPr id="59" name="TextBox 58"/>
              <p:cNvSpPr txBox="1"/>
              <p:nvPr/>
            </p:nvSpPr>
            <p:spPr>
              <a:xfrm>
                <a:off x="7829" y="5020"/>
                <a:ext cx="3779" cy="473"/>
              </a:xfrm>
              <a:prstGeom prst="rect">
                <a:avLst/>
              </a:prstGeom>
              <a:noFill/>
            </p:spPr>
            <p:txBody>
              <a:bodyPr wrap="square" rtlCol="0">
                <a:spAutoFit/>
              </a:bodyPr>
              <a:lstStyle/>
              <a:p>
                <a:r>
                  <a:rPr lang="en-IN" sz="1400" b="1" dirty="0">
                    <a:solidFill>
                      <a:srgbClr val="000000"/>
                    </a:solidFill>
                    <a:latin typeface="Calibri" panose="020F0502020204030204" pitchFamily="34" charset="0"/>
                  </a:rPr>
                  <a:t>Requirement Analysis </a:t>
                </a:r>
              </a:p>
            </p:txBody>
          </p:sp>
        </p:grpSp>
        <p:grpSp>
          <p:nvGrpSpPr>
            <p:cNvPr id="28" name="Group 27"/>
            <p:cNvGrpSpPr/>
            <p:nvPr/>
          </p:nvGrpSpPr>
          <p:grpSpPr>
            <a:xfrm>
              <a:off x="7902" y="6060"/>
              <a:ext cx="4015" cy="672"/>
              <a:chOff x="7902" y="6060"/>
              <a:chExt cx="4015" cy="672"/>
            </a:xfrm>
          </p:grpSpPr>
          <p:sp>
            <p:nvSpPr>
              <p:cNvPr id="56" name="TextBox 55"/>
              <p:cNvSpPr txBox="1"/>
              <p:nvPr/>
            </p:nvSpPr>
            <p:spPr>
              <a:xfrm>
                <a:off x="10812" y="6102"/>
                <a:ext cx="971" cy="630"/>
              </a:xfrm>
              <a:prstGeom prst="rect">
                <a:avLst/>
              </a:prstGeom>
              <a:noFill/>
            </p:spPr>
            <p:txBody>
              <a:bodyPr wrap="square" rtlCol="0">
                <a:spAutoFit/>
              </a:bodyPr>
              <a:lstStyle/>
              <a:p>
                <a:r>
                  <a:rPr lang="en-IN" sz="2000" dirty="0">
                    <a:solidFill>
                      <a:schemeClr val="bg1"/>
                    </a:solidFill>
                    <a:latin typeface="Arial Black" panose="020B0A04020102020204" pitchFamily="34" charset="0"/>
                  </a:rPr>
                  <a:t>03</a:t>
                </a:r>
              </a:p>
            </p:txBody>
          </p:sp>
          <p:sp>
            <p:nvSpPr>
              <p:cNvPr id="60" name="TextBox 59"/>
              <p:cNvSpPr txBox="1"/>
              <p:nvPr/>
            </p:nvSpPr>
            <p:spPr>
              <a:xfrm>
                <a:off x="7902" y="6060"/>
                <a:ext cx="4015" cy="473"/>
              </a:xfrm>
              <a:prstGeom prst="rect">
                <a:avLst/>
              </a:prstGeom>
              <a:noFill/>
            </p:spPr>
            <p:txBody>
              <a:bodyPr wrap="square" rtlCol="0">
                <a:spAutoFit/>
              </a:bodyPr>
              <a:lstStyle/>
              <a:p>
                <a:r>
                  <a:rPr lang="en-IN" sz="1400" b="1" dirty="0">
                    <a:solidFill>
                      <a:srgbClr val="000000"/>
                    </a:solidFill>
                    <a:latin typeface="Calibri" panose="020F0502020204030204" pitchFamily="34" charset="0"/>
                  </a:rPr>
                  <a:t>Software Development</a:t>
                </a:r>
              </a:p>
            </p:txBody>
          </p:sp>
        </p:grpSp>
        <p:grpSp>
          <p:nvGrpSpPr>
            <p:cNvPr id="29" name="Group 28"/>
            <p:cNvGrpSpPr/>
            <p:nvPr/>
          </p:nvGrpSpPr>
          <p:grpSpPr>
            <a:xfrm>
              <a:off x="7787" y="6932"/>
              <a:ext cx="4025" cy="1182"/>
              <a:chOff x="7787" y="6932"/>
              <a:chExt cx="4025" cy="1182"/>
            </a:xfrm>
          </p:grpSpPr>
          <p:sp>
            <p:nvSpPr>
              <p:cNvPr id="57" name="TextBox 56"/>
              <p:cNvSpPr txBox="1"/>
              <p:nvPr/>
            </p:nvSpPr>
            <p:spPr>
              <a:xfrm>
                <a:off x="10841" y="7133"/>
                <a:ext cx="971" cy="630"/>
              </a:xfrm>
              <a:prstGeom prst="rect">
                <a:avLst/>
              </a:prstGeom>
              <a:noFill/>
            </p:spPr>
            <p:txBody>
              <a:bodyPr wrap="square" rtlCol="0">
                <a:spAutoFit/>
              </a:bodyPr>
              <a:lstStyle/>
              <a:p>
                <a:r>
                  <a:rPr lang="en-IN" sz="2000" dirty="0">
                    <a:solidFill>
                      <a:schemeClr val="bg1"/>
                    </a:solidFill>
                    <a:latin typeface="Arial Black" panose="020B0A04020102020204" pitchFamily="34" charset="0"/>
                  </a:rPr>
                  <a:t>04</a:t>
                </a:r>
              </a:p>
            </p:txBody>
          </p:sp>
          <p:sp>
            <p:nvSpPr>
              <p:cNvPr id="61" name="TextBox 60"/>
              <p:cNvSpPr txBox="1"/>
              <p:nvPr/>
            </p:nvSpPr>
            <p:spPr>
              <a:xfrm>
                <a:off x="7787" y="6932"/>
                <a:ext cx="3324" cy="1182"/>
              </a:xfrm>
              <a:prstGeom prst="rect">
                <a:avLst/>
              </a:prstGeom>
              <a:noFill/>
            </p:spPr>
            <p:txBody>
              <a:bodyPr wrap="square" rtlCol="0">
                <a:spAutoFit/>
              </a:bodyPr>
              <a:lstStyle/>
              <a:p>
                <a:pPr algn="ctr"/>
                <a:r>
                  <a:rPr lang="en-IN" sz="1400" b="1" dirty="0">
                    <a:solidFill>
                      <a:srgbClr val="000000"/>
                    </a:solidFill>
                    <a:latin typeface="Calibri" panose="020F0502020204030204" pitchFamily="34" charset="0"/>
                  </a:rPr>
                  <a:t>Integration with Google Assistant</a:t>
                </a:r>
              </a:p>
              <a:p>
                <a:pPr algn="ctr"/>
                <a:endParaRPr lang="en-IN" sz="1600" dirty="0">
                  <a:latin typeface="Arial Rounded MT Bold" panose="020F0704030504030204" pitchFamily="34" charset="0"/>
                  <a:cs typeface="Times New Roman" panose="02020603050405020304" pitchFamily="18" charset="0"/>
                </a:endParaRPr>
              </a:p>
            </p:txBody>
          </p:sp>
        </p:grpSp>
      </p:grpSp>
      <p:grpSp>
        <p:nvGrpSpPr>
          <p:cNvPr id="50" name="Group 49"/>
          <p:cNvGrpSpPr/>
          <p:nvPr/>
        </p:nvGrpSpPr>
        <p:grpSpPr>
          <a:xfrm>
            <a:off x="9057006" y="177164"/>
            <a:ext cx="2687618" cy="1578705"/>
            <a:chOff x="14263" y="279"/>
            <a:chExt cx="4437" cy="2426"/>
          </a:xfrm>
        </p:grpSpPr>
        <p:sp>
          <p:nvSpPr>
            <p:cNvPr id="22" name="Rectangle: Rounded Corners 21"/>
            <p:cNvSpPr/>
            <p:nvPr/>
          </p:nvSpPr>
          <p:spPr>
            <a:xfrm>
              <a:off x="14271" y="279"/>
              <a:ext cx="4429" cy="242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en-IN">
                <a:solidFill>
                  <a:schemeClr val="tx1"/>
                </a:solidFill>
              </a:endParaRPr>
            </a:p>
            <a:p>
              <a:pPr algn="ctr"/>
              <a:endParaRPr lang="en-US" altLang="en-IN">
                <a:solidFill>
                  <a:schemeClr val="tx1"/>
                </a:solidFill>
              </a:endParaRPr>
            </a:p>
            <a:p>
              <a:pPr algn="ctr"/>
              <a:endParaRPr lang="en-US" altLang="en-IN">
                <a:solidFill>
                  <a:schemeClr val="tx1"/>
                </a:solidFill>
              </a:endParaRPr>
            </a:p>
            <a:p>
              <a:pPr algn="ctr"/>
              <a:endParaRPr lang="en-US" altLang="en-IN">
                <a:solidFill>
                  <a:schemeClr val="tx1"/>
                </a:solidFill>
              </a:endParaRPr>
            </a:p>
          </p:txBody>
        </p:sp>
        <p:sp>
          <p:nvSpPr>
            <p:cNvPr id="3" name="Text Box 2"/>
            <p:cNvSpPr txBox="1"/>
            <p:nvPr/>
          </p:nvSpPr>
          <p:spPr>
            <a:xfrm>
              <a:off x="15504" y="453"/>
              <a:ext cx="2876" cy="568"/>
            </a:xfrm>
            <a:prstGeom prst="rect">
              <a:avLst/>
            </a:prstGeom>
            <a:noFill/>
          </p:spPr>
          <p:txBody>
            <a:bodyPr wrap="square" rtlCol="0">
              <a:spAutoFit/>
            </a:bodyPr>
            <a:lstStyle/>
            <a:p>
              <a:r>
                <a:rPr lang="en-IN" sz="1800" b="1" dirty="0">
                  <a:solidFill>
                    <a:srgbClr val="000000"/>
                  </a:solidFill>
                  <a:latin typeface="Calibri" panose="020F0502020204030204" pitchFamily="34" charset="0"/>
                </a:rPr>
                <a:t>Hardware Setup</a:t>
              </a:r>
            </a:p>
          </p:txBody>
        </p:sp>
        <p:pic>
          <p:nvPicPr>
            <p:cNvPr id="4" name="Picture 3" descr="download-removebg-preview"/>
            <p:cNvPicPr>
              <a:picLocks noChangeAspect="1"/>
            </p:cNvPicPr>
            <p:nvPr/>
          </p:nvPicPr>
          <p:blipFill>
            <a:blip r:embed="rId4"/>
            <a:stretch>
              <a:fillRect/>
            </a:stretch>
          </p:blipFill>
          <p:spPr>
            <a:xfrm>
              <a:off x="14263" y="575"/>
              <a:ext cx="1241" cy="1425"/>
            </a:xfrm>
            <a:prstGeom prst="rect">
              <a:avLst/>
            </a:prstGeom>
            <a:effectLst>
              <a:outerShdw blurRad="177800" dist="101600" dir="2700000" algn="tl" rotWithShape="0">
                <a:prstClr val="black">
                  <a:alpha val="25000"/>
                </a:prstClr>
              </a:outerShdw>
            </a:effectLst>
          </p:spPr>
        </p:pic>
        <p:sp>
          <p:nvSpPr>
            <p:cNvPr id="5" name="Text Box 4"/>
            <p:cNvSpPr txBox="1"/>
            <p:nvPr/>
          </p:nvSpPr>
          <p:spPr>
            <a:xfrm>
              <a:off x="15342" y="1033"/>
              <a:ext cx="2876" cy="1088"/>
            </a:xfrm>
            <a:prstGeom prst="rect">
              <a:avLst/>
            </a:prstGeom>
            <a:noFill/>
          </p:spPr>
          <p:txBody>
            <a:bodyPr wrap="square" rtlCol="0">
              <a:spAutoFit/>
            </a:bodyPr>
            <a:lstStyle/>
            <a:p>
              <a:pPr algn="just"/>
              <a:endParaRPr lang="en-US" sz="800" b="0" i="0" dirty="0">
                <a:solidFill>
                  <a:srgbClr val="0D0D0D"/>
                </a:solidFill>
                <a:effectLst/>
                <a:highlight>
                  <a:srgbClr val="FFFFFF"/>
                </a:highlight>
                <a:latin typeface="Söhne"/>
              </a:endParaRPr>
            </a:p>
            <a:p>
              <a:pPr algn="just"/>
              <a:r>
                <a:rPr lang="en-US" sz="800" b="0" i="0" dirty="0">
                  <a:solidFill>
                    <a:srgbClr val="0D0D0D"/>
                  </a:solidFill>
                  <a:effectLst/>
                  <a:highlight>
                    <a:srgbClr val="FFFFFF"/>
                  </a:highlight>
                  <a:latin typeface="Söhne"/>
                </a:rPr>
                <a:t>We carefully select and configure the necessary hardware components, ensuring compatibility and reliability.</a:t>
              </a:r>
              <a:r>
                <a:rPr lang="en-US" sz="800" b="1" dirty="0"/>
                <a:t>. </a:t>
              </a:r>
            </a:p>
          </p:txBody>
        </p:sp>
      </p:grpSp>
      <p:grpSp>
        <p:nvGrpSpPr>
          <p:cNvPr id="51" name="Group 50"/>
          <p:cNvGrpSpPr/>
          <p:nvPr/>
        </p:nvGrpSpPr>
        <p:grpSpPr>
          <a:xfrm>
            <a:off x="9057007" y="1862454"/>
            <a:ext cx="2719723" cy="1578705"/>
            <a:chOff x="14263" y="2933"/>
            <a:chExt cx="4490" cy="2426"/>
          </a:xfrm>
        </p:grpSpPr>
        <p:sp>
          <p:nvSpPr>
            <p:cNvPr id="23" name="Rectangle: Rounded Corners 22"/>
            <p:cNvSpPr/>
            <p:nvPr/>
          </p:nvSpPr>
          <p:spPr>
            <a:xfrm>
              <a:off x="14263" y="2933"/>
              <a:ext cx="4429" cy="242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 Box 5"/>
            <p:cNvSpPr txBox="1"/>
            <p:nvPr/>
          </p:nvSpPr>
          <p:spPr>
            <a:xfrm>
              <a:off x="15364" y="3045"/>
              <a:ext cx="3389" cy="993"/>
            </a:xfrm>
            <a:prstGeom prst="rect">
              <a:avLst/>
            </a:prstGeom>
            <a:noFill/>
          </p:spPr>
          <p:txBody>
            <a:bodyPr wrap="square" rtlCol="0">
              <a:spAutoFit/>
            </a:bodyPr>
            <a:lstStyle/>
            <a:p>
              <a:r>
                <a:rPr lang="en-IN" sz="1800" b="1" dirty="0">
                  <a:solidFill>
                    <a:srgbClr val="000000"/>
                  </a:solidFill>
                  <a:latin typeface="Calibri" panose="020F0502020204030204" pitchFamily="34" charset="0"/>
                </a:rPr>
                <a:t>Requirement Analysis </a:t>
              </a:r>
            </a:p>
          </p:txBody>
        </p:sp>
        <p:sp>
          <p:nvSpPr>
            <p:cNvPr id="8" name="Text Box 7"/>
            <p:cNvSpPr txBox="1"/>
            <p:nvPr/>
          </p:nvSpPr>
          <p:spPr>
            <a:xfrm>
              <a:off x="15361" y="4081"/>
              <a:ext cx="3196" cy="709"/>
            </a:xfrm>
            <a:prstGeom prst="rect">
              <a:avLst/>
            </a:prstGeom>
            <a:noFill/>
          </p:spPr>
          <p:txBody>
            <a:bodyPr wrap="square" rtlCol="0">
              <a:spAutoFit/>
            </a:bodyPr>
            <a:lstStyle/>
            <a:p>
              <a:pPr algn="just"/>
              <a:r>
                <a:rPr lang="en-US" sz="800" b="0" i="0" dirty="0">
                  <a:solidFill>
                    <a:srgbClr val="0D0D0D"/>
                  </a:solidFill>
                  <a:effectLst/>
                  <a:highlight>
                    <a:srgbClr val="FFFFFF"/>
                  </a:highlight>
                  <a:latin typeface="Söhne"/>
                </a:rPr>
                <a:t>We thoroughly analyze the requirements and objectives of the project, considering both hardware and software aspects.</a:t>
              </a:r>
              <a:endParaRPr lang="en-US" sz="800" b="1" dirty="0"/>
            </a:p>
          </p:txBody>
        </p:sp>
        <p:pic>
          <p:nvPicPr>
            <p:cNvPr id="9" name="Picture 8" descr="bf3vPLgN_400x400-removebg-preview"/>
            <p:cNvPicPr>
              <a:picLocks noChangeAspect="1"/>
            </p:cNvPicPr>
            <p:nvPr/>
          </p:nvPicPr>
          <p:blipFill>
            <a:blip r:embed="rId5"/>
            <a:stretch>
              <a:fillRect/>
            </a:stretch>
          </p:blipFill>
          <p:spPr>
            <a:xfrm>
              <a:off x="14308" y="3170"/>
              <a:ext cx="1186" cy="1299"/>
            </a:xfrm>
            <a:prstGeom prst="rect">
              <a:avLst/>
            </a:prstGeom>
            <a:effectLst>
              <a:outerShdw blurRad="177800" dist="101600" dir="2700000" algn="tl" rotWithShape="0">
                <a:prstClr val="black">
                  <a:alpha val="25000"/>
                </a:prstClr>
              </a:outerShdw>
            </a:effectLst>
          </p:spPr>
        </p:pic>
      </p:grpSp>
      <p:grpSp>
        <p:nvGrpSpPr>
          <p:cNvPr id="52" name="Group 51"/>
          <p:cNvGrpSpPr/>
          <p:nvPr/>
        </p:nvGrpSpPr>
        <p:grpSpPr>
          <a:xfrm>
            <a:off x="9057006" y="3579495"/>
            <a:ext cx="2863280" cy="1579356"/>
            <a:chOff x="14263" y="5637"/>
            <a:chExt cx="4727" cy="2427"/>
          </a:xfrm>
        </p:grpSpPr>
        <p:sp>
          <p:nvSpPr>
            <p:cNvPr id="24" name="Rectangle: Rounded Corners 23"/>
            <p:cNvSpPr/>
            <p:nvPr/>
          </p:nvSpPr>
          <p:spPr>
            <a:xfrm>
              <a:off x="14263" y="5638"/>
              <a:ext cx="4429" cy="242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 Box 9"/>
            <p:cNvSpPr txBox="1"/>
            <p:nvPr/>
          </p:nvSpPr>
          <p:spPr>
            <a:xfrm>
              <a:off x="15494" y="5637"/>
              <a:ext cx="3496" cy="1016"/>
            </a:xfrm>
            <a:prstGeom prst="rect">
              <a:avLst/>
            </a:prstGeom>
            <a:noFill/>
          </p:spPr>
          <p:txBody>
            <a:bodyPr wrap="square" rtlCol="0">
              <a:spAutoFit/>
            </a:bodyPr>
            <a:lstStyle/>
            <a:p>
              <a:r>
                <a:rPr lang="en-IN" sz="1800" b="1" dirty="0">
                  <a:solidFill>
                    <a:srgbClr val="000000"/>
                  </a:solidFill>
                  <a:latin typeface="Calibri" panose="020F0502020204030204" pitchFamily="34" charset="0"/>
                </a:rPr>
                <a:t>Software Development</a:t>
              </a:r>
            </a:p>
          </p:txBody>
        </p:sp>
        <p:sp>
          <p:nvSpPr>
            <p:cNvPr id="11" name="Text Box 10"/>
            <p:cNvSpPr txBox="1"/>
            <p:nvPr/>
          </p:nvSpPr>
          <p:spPr>
            <a:xfrm>
              <a:off x="15504" y="6664"/>
              <a:ext cx="3196" cy="1113"/>
            </a:xfrm>
            <a:prstGeom prst="rect">
              <a:avLst/>
            </a:prstGeom>
            <a:noFill/>
          </p:spPr>
          <p:txBody>
            <a:bodyPr wrap="square" rtlCol="0">
              <a:spAutoFit/>
            </a:bodyPr>
            <a:lstStyle/>
            <a:p>
              <a:pPr algn="just"/>
              <a:r>
                <a:rPr lang="en-US" sz="800" b="0" i="0" dirty="0">
                  <a:solidFill>
                    <a:srgbClr val="0D0D0D"/>
                  </a:solidFill>
                  <a:effectLst/>
                  <a:highlight>
                    <a:srgbClr val="FFFFFF"/>
                  </a:highlight>
                  <a:latin typeface="Söhne"/>
                </a:rPr>
                <a:t>We develop software for the microcontroller/SBC to handle Bluetooth communication and interpret voice commands received from Google Assistant</a:t>
              </a:r>
              <a:endParaRPr lang="en-US" sz="800" b="1" dirty="0"/>
            </a:p>
          </p:txBody>
        </p:sp>
        <p:pic>
          <p:nvPicPr>
            <p:cNvPr id="13" name="Picture 12" descr="87579-200-removebg-preview"/>
            <p:cNvPicPr>
              <a:picLocks noChangeAspect="1"/>
            </p:cNvPicPr>
            <p:nvPr/>
          </p:nvPicPr>
          <p:blipFill>
            <a:blip r:embed="rId6"/>
            <a:stretch>
              <a:fillRect/>
            </a:stretch>
          </p:blipFill>
          <p:spPr>
            <a:xfrm>
              <a:off x="14315" y="6088"/>
              <a:ext cx="1221" cy="1358"/>
            </a:xfrm>
            <a:prstGeom prst="rect">
              <a:avLst/>
            </a:prstGeom>
            <a:effectLst>
              <a:outerShdw blurRad="177800" dist="101600" dir="2700000" algn="tl" rotWithShape="0">
                <a:prstClr val="black">
                  <a:alpha val="25000"/>
                </a:prstClr>
              </a:outerShdw>
            </a:effectLst>
          </p:spPr>
        </p:pic>
      </p:grpSp>
      <p:grpSp>
        <p:nvGrpSpPr>
          <p:cNvPr id="62" name="Group 61"/>
          <p:cNvGrpSpPr/>
          <p:nvPr/>
        </p:nvGrpSpPr>
        <p:grpSpPr>
          <a:xfrm>
            <a:off x="9070981" y="5304090"/>
            <a:ext cx="2888720" cy="1578705"/>
            <a:chOff x="14263" y="8292"/>
            <a:chExt cx="4769" cy="2426"/>
          </a:xfrm>
        </p:grpSpPr>
        <p:sp>
          <p:nvSpPr>
            <p:cNvPr id="25" name="Rectangle: Rounded Corners 24"/>
            <p:cNvSpPr/>
            <p:nvPr/>
          </p:nvSpPr>
          <p:spPr>
            <a:xfrm>
              <a:off x="14263" y="8292"/>
              <a:ext cx="4429" cy="242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 Box 13"/>
            <p:cNvSpPr txBox="1"/>
            <p:nvPr/>
          </p:nvSpPr>
          <p:spPr>
            <a:xfrm>
              <a:off x="15046" y="8297"/>
              <a:ext cx="3986" cy="1016"/>
            </a:xfrm>
            <a:prstGeom prst="rect">
              <a:avLst/>
            </a:prstGeom>
            <a:noFill/>
          </p:spPr>
          <p:txBody>
            <a:bodyPr wrap="square" rtlCol="0">
              <a:spAutoFit/>
            </a:bodyPr>
            <a:lstStyle/>
            <a:p>
              <a:pPr algn="ctr"/>
              <a:r>
                <a:rPr lang="en-IN" sz="1800" b="1" dirty="0">
                  <a:solidFill>
                    <a:srgbClr val="000000"/>
                  </a:solidFill>
                  <a:latin typeface="Calibri" panose="020F0502020204030204" pitchFamily="34" charset="0"/>
                </a:rPr>
                <a:t>Integration with Google Assistant</a:t>
              </a:r>
            </a:p>
          </p:txBody>
        </p:sp>
        <p:sp>
          <p:nvSpPr>
            <p:cNvPr id="15" name="Text Box 14"/>
            <p:cNvSpPr txBox="1"/>
            <p:nvPr/>
          </p:nvSpPr>
          <p:spPr>
            <a:xfrm>
              <a:off x="15521" y="9318"/>
              <a:ext cx="3196" cy="709"/>
            </a:xfrm>
            <a:prstGeom prst="rect">
              <a:avLst/>
            </a:prstGeom>
            <a:noFill/>
          </p:spPr>
          <p:txBody>
            <a:bodyPr wrap="square" rtlCol="0">
              <a:spAutoFit/>
            </a:bodyPr>
            <a:lstStyle/>
            <a:p>
              <a:pPr algn="just"/>
              <a:r>
                <a:rPr lang="en-US" sz="800" b="0" i="0" dirty="0">
                  <a:solidFill>
                    <a:srgbClr val="0D0D0D"/>
                  </a:solidFill>
                  <a:effectLst/>
                  <a:highlight>
                    <a:srgbClr val="FFFFFF"/>
                  </a:highlight>
                  <a:latin typeface="Söhne"/>
                </a:rPr>
                <a:t>We integrate Google Assistant capabilities into the system, enabling users to control the robot via voice commands</a:t>
              </a:r>
              <a:endParaRPr lang="en-US" sz="800" b="1" dirty="0"/>
            </a:p>
          </p:txBody>
        </p:sp>
        <p:pic>
          <p:nvPicPr>
            <p:cNvPr id="16" name="Picture 15" descr="6361033-removebg-preview"/>
            <p:cNvPicPr>
              <a:picLocks noChangeAspect="1"/>
            </p:cNvPicPr>
            <p:nvPr/>
          </p:nvPicPr>
          <p:blipFill>
            <a:blip r:embed="rId7"/>
            <a:stretch>
              <a:fillRect/>
            </a:stretch>
          </p:blipFill>
          <p:spPr>
            <a:xfrm>
              <a:off x="14355" y="8597"/>
              <a:ext cx="1090" cy="1464"/>
            </a:xfrm>
            <a:prstGeom prst="rect">
              <a:avLst/>
            </a:prstGeom>
            <a:effectLst>
              <a:outerShdw blurRad="177800" dist="101600" dir="2700000" algn="tl" rotWithShape="0">
                <a:prstClr val="black">
                  <a:alpha val="25000"/>
                </a:prstClr>
              </a:outerShdw>
            </a:effectLst>
          </p:spPr>
        </p:pic>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750"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ppt_w</p:attrName>
                                        </p:attrNameLst>
                                      </p:cBhvr>
                                      <p:tavLst>
                                        <p:tav tm="0">
                                          <p:val>
                                            <p:fltVal val="0"/>
                                          </p:val>
                                        </p:tav>
                                        <p:tav tm="100000">
                                          <p:val>
                                            <p:strVal val="#ppt_w"/>
                                          </p:val>
                                        </p:tav>
                                      </p:tavLst>
                                    </p:anim>
                                    <p:anim calcmode="lin" valueType="num">
                                      <p:cBhvr>
                                        <p:cTn id="8" dur="750" fill="hold"/>
                                        <p:tgtEl>
                                          <p:spTgt spid="20"/>
                                        </p:tgtEl>
                                        <p:attrNameLst>
                                          <p:attrName>ppt_h</p:attrName>
                                        </p:attrNameLst>
                                      </p:cBhvr>
                                      <p:tavLst>
                                        <p:tav tm="0">
                                          <p:val>
                                            <p:fltVal val="0"/>
                                          </p:val>
                                        </p:tav>
                                        <p:tav tm="100000">
                                          <p:val>
                                            <p:strVal val="#ppt_h"/>
                                          </p:val>
                                        </p:tav>
                                      </p:tavLst>
                                    </p:anim>
                                    <p:anim calcmode="lin" valueType="num">
                                      <p:cBhvr>
                                        <p:cTn id="9" dur="750" fill="hold"/>
                                        <p:tgtEl>
                                          <p:spTgt spid="20"/>
                                        </p:tgtEl>
                                        <p:attrNameLst>
                                          <p:attrName>style.rotation</p:attrName>
                                        </p:attrNameLst>
                                      </p:cBhvr>
                                      <p:tavLst>
                                        <p:tav tm="0">
                                          <p:val>
                                            <p:fltVal val="360"/>
                                          </p:val>
                                        </p:tav>
                                        <p:tav tm="100000">
                                          <p:val>
                                            <p:fltVal val="0"/>
                                          </p:val>
                                        </p:tav>
                                      </p:tavLst>
                                    </p:anim>
                                    <p:animEffect transition="in" filter="fade">
                                      <p:cBhvr>
                                        <p:cTn id="10" dur="750"/>
                                        <p:tgtEl>
                                          <p:spTgt spid="20"/>
                                        </p:tgtEl>
                                      </p:cBhvr>
                                    </p:animEffect>
                                  </p:childTnLst>
                                </p:cTn>
                              </p:par>
                              <p:par>
                                <p:cTn id="11" presetID="49" presetClass="entr" presetSubtype="0" decel="100000" fill="hold" grpId="0" nodeType="withEffect">
                                  <p:stCondLst>
                                    <p:cond delay="250"/>
                                  </p:stCondLst>
                                  <p:childTnLst>
                                    <p:set>
                                      <p:cBhvr>
                                        <p:cTn id="12" dur="750" fill="hold">
                                          <p:stCondLst>
                                            <p:cond delay="0"/>
                                          </p:stCondLst>
                                        </p:cTn>
                                        <p:tgtEl>
                                          <p:spTgt spid="19"/>
                                        </p:tgtEl>
                                        <p:attrNameLst>
                                          <p:attrName>style.visibility</p:attrName>
                                        </p:attrNameLst>
                                      </p:cBhvr>
                                      <p:to>
                                        <p:strVal val="visible"/>
                                      </p:to>
                                    </p:set>
                                    <p:anim calcmode="lin" valueType="num">
                                      <p:cBhvr>
                                        <p:cTn id="13" dur="750" fill="hold"/>
                                        <p:tgtEl>
                                          <p:spTgt spid="19"/>
                                        </p:tgtEl>
                                        <p:attrNameLst>
                                          <p:attrName>ppt_w</p:attrName>
                                        </p:attrNameLst>
                                      </p:cBhvr>
                                      <p:tavLst>
                                        <p:tav tm="0">
                                          <p:val>
                                            <p:fltVal val="0"/>
                                          </p:val>
                                        </p:tav>
                                        <p:tav tm="100000">
                                          <p:val>
                                            <p:strVal val="#ppt_w"/>
                                          </p:val>
                                        </p:tav>
                                      </p:tavLst>
                                    </p:anim>
                                    <p:anim calcmode="lin" valueType="num">
                                      <p:cBhvr>
                                        <p:cTn id="14" dur="750" fill="hold"/>
                                        <p:tgtEl>
                                          <p:spTgt spid="19"/>
                                        </p:tgtEl>
                                        <p:attrNameLst>
                                          <p:attrName>ppt_h</p:attrName>
                                        </p:attrNameLst>
                                      </p:cBhvr>
                                      <p:tavLst>
                                        <p:tav tm="0">
                                          <p:val>
                                            <p:fltVal val="0"/>
                                          </p:val>
                                        </p:tav>
                                        <p:tav tm="100000">
                                          <p:val>
                                            <p:strVal val="#ppt_h"/>
                                          </p:val>
                                        </p:tav>
                                      </p:tavLst>
                                    </p:anim>
                                    <p:anim calcmode="lin" valueType="num">
                                      <p:cBhvr>
                                        <p:cTn id="15" dur="750" fill="hold"/>
                                        <p:tgtEl>
                                          <p:spTgt spid="19"/>
                                        </p:tgtEl>
                                        <p:attrNameLst>
                                          <p:attrName>style.rotation</p:attrName>
                                        </p:attrNameLst>
                                      </p:cBhvr>
                                      <p:tavLst>
                                        <p:tav tm="0">
                                          <p:val>
                                            <p:fltVal val="360"/>
                                          </p:val>
                                        </p:tav>
                                        <p:tav tm="100000">
                                          <p:val>
                                            <p:fltVal val="0"/>
                                          </p:val>
                                        </p:tav>
                                      </p:tavLst>
                                    </p:anim>
                                    <p:animEffect transition="in" filter="fade">
                                      <p:cBhvr>
                                        <p:cTn id="16" dur="750"/>
                                        <p:tgtEl>
                                          <p:spTgt spid="19"/>
                                        </p:tgtEl>
                                      </p:cBhvr>
                                    </p:animEffect>
                                  </p:childTnLst>
                                </p:cTn>
                              </p:par>
                              <p:par>
                                <p:cTn id="17" presetID="49" presetClass="entr" presetSubtype="0" decel="100000" fill="hold" grpId="0" nodeType="withEffect">
                                  <p:stCondLst>
                                    <p:cond delay="500"/>
                                  </p:stCondLst>
                                  <p:childTnLst>
                                    <p:set>
                                      <p:cBhvr>
                                        <p:cTn id="18" dur="750" fill="hold">
                                          <p:stCondLst>
                                            <p:cond delay="0"/>
                                          </p:stCondLst>
                                        </p:cTn>
                                        <p:tgtEl>
                                          <p:spTgt spid="18"/>
                                        </p:tgtEl>
                                        <p:attrNameLst>
                                          <p:attrName>style.visibility</p:attrName>
                                        </p:attrNameLst>
                                      </p:cBhvr>
                                      <p:to>
                                        <p:strVal val="visible"/>
                                      </p:to>
                                    </p:set>
                                    <p:anim calcmode="lin" valueType="num">
                                      <p:cBhvr>
                                        <p:cTn id="19" dur="750" fill="hold"/>
                                        <p:tgtEl>
                                          <p:spTgt spid="18"/>
                                        </p:tgtEl>
                                        <p:attrNameLst>
                                          <p:attrName>ppt_w</p:attrName>
                                        </p:attrNameLst>
                                      </p:cBhvr>
                                      <p:tavLst>
                                        <p:tav tm="0">
                                          <p:val>
                                            <p:fltVal val="0"/>
                                          </p:val>
                                        </p:tav>
                                        <p:tav tm="100000">
                                          <p:val>
                                            <p:strVal val="#ppt_w"/>
                                          </p:val>
                                        </p:tav>
                                      </p:tavLst>
                                    </p:anim>
                                    <p:anim calcmode="lin" valueType="num">
                                      <p:cBhvr>
                                        <p:cTn id="20" dur="750" fill="hold"/>
                                        <p:tgtEl>
                                          <p:spTgt spid="18"/>
                                        </p:tgtEl>
                                        <p:attrNameLst>
                                          <p:attrName>ppt_h</p:attrName>
                                        </p:attrNameLst>
                                      </p:cBhvr>
                                      <p:tavLst>
                                        <p:tav tm="0">
                                          <p:val>
                                            <p:fltVal val="0"/>
                                          </p:val>
                                        </p:tav>
                                        <p:tav tm="100000">
                                          <p:val>
                                            <p:strVal val="#ppt_h"/>
                                          </p:val>
                                        </p:tav>
                                      </p:tavLst>
                                    </p:anim>
                                    <p:anim calcmode="lin" valueType="num">
                                      <p:cBhvr>
                                        <p:cTn id="21" dur="750" fill="hold"/>
                                        <p:tgtEl>
                                          <p:spTgt spid="18"/>
                                        </p:tgtEl>
                                        <p:attrNameLst>
                                          <p:attrName>style.rotation</p:attrName>
                                        </p:attrNameLst>
                                      </p:cBhvr>
                                      <p:tavLst>
                                        <p:tav tm="0">
                                          <p:val>
                                            <p:fltVal val="360"/>
                                          </p:val>
                                        </p:tav>
                                        <p:tav tm="100000">
                                          <p:val>
                                            <p:fltVal val="0"/>
                                          </p:val>
                                        </p:tav>
                                      </p:tavLst>
                                    </p:anim>
                                    <p:animEffect transition="in" filter="fade">
                                      <p:cBhvr>
                                        <p:cTn id="22" dur="750"/>
                                        <p:tgtEl>
                                          <p:spTgt spid="18"/>
                                        </p:tgtEl>
                                      </p:cBhvr>
                                    </p:animEffect>
                                  </p:childTnLst>
                                </p:cTn>
                              </p:par>
                              <p:par>
                                <p:cTn id="23" presetID="49" presetClass="entr" presetSubtype="0" decel="100000" fill="hold" grpId="0" nodeType="withEffect">
                                  <p:stCondLst>
                                    <p:cond delay="750"/>
                                  </p:stCondLst>
                                  <p:childTnLst>
                                    <p:set>
                                      <p:cBhvr>
                                        <p:cTn id="24" dur="750"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360"/>
                                          </p:val>
                                        </p:tav>
                                        <p:tav tm="100000">
                                          <p:val>
                                            <p:fltVal val="0"/>
                                          </p:val>
                                        </p:tav>
                                      </p:tavLst>
                                    </p:anim>
                                    <p:animEffect transition="in" filter="fade">
                                      <p:cBhvr>
                                        <p:cTn id="28" dur="750"/>
                                        <p:tgtEl>
                                          <p:spTgt spid="17"/>
                                        </p:tgtEl>
                                      </p:cBhvr>
                                    </p:animEffect>
                                  </p:childTnLst>
                                </p:cTn>
                              </p:par>
                              <p:par>
                                <p:cTn id="29" presetID="23" presetClass="entr" presetSubtype="528" fill="hold" nodeType="withEffect">
                                  <p:stCondLst>
                                    <p:cond delay="1250"/>
                                  </p:stCondLst>
                                  <p:childTnLst>
                                    <p:set>
                                      <p:cBhvr>
                                        <p:cTn id="30" dur="500" fill="hold">
                                          <p:stCondLst>
                                            <p:cond delay="0"/>
                                          </p:stCondLst>
                                        </p:cTn>
                                        <p:tgtEl>
                                          <p:spTgt spid="49"/>
                                        </p:tgtEl>
                                        <p:attrNameLst>
                                          <p:attrName>style.visibility</p:attrName>
                                        </p:attrNameLst>
                                      </p:cBhvr>
                                      <p:to>
                                        <p:strVal val="visible"/>
                                      </p:to>
                                    </p:set>
                                    <p:anim calcmode="lin" valueType="num">
                                      <p:cBhvr>
                                        <p:cTn id="31" dur="500" fill="hold"/>
                                        <p:tgtEl>
                                          <p:spTgt spid="49"/>
                                        </p:tgtEl>
                                        <p:attrNameLst>
                                          <p:attrName>ppt_w</p:attrName>
                                        </p:attrNameLst>
                                      </p:cBhvr>
                                      <p:tavLst>
                                        <p:tav tm="0">
                                          <p:val>
                                            <p:fltVal val="0"/>
                                          </p:val>
                                        </p:tav>
                                        <p:tav tm="100000">
                                          <p:val>
                                            <p:strVal val="#ppt_w"/>
                                          </p:val>
                                        </p:tav>
                                      </p:tavLst>
                                    </p:anim>
                                    <p:anim calcmode="lin" valueType="num">
                                      <p:cBhvr>
                                        <p:cTn id="32" dur="500" fill="hold"/>
                                        <p:tgtEl>
                                          <p:spTgt spid="49"/>
                                        </p:tgtEl>
                                        <p:attrNameLst>
                                          <p:attrName>ppt_h</p:attrName>
                                        </p:attrNameLst>
                                      </p:cBhvr>
                                      <p:tavLst>
                                        <p:tav tm="0">
                                          <p:val>
                                            <p:fltVal val="0"/>
                                          </p:val>
                                        </p:tav>
                                        <p:tav tm="100000">
                                          <p:val>
                                            <p:strVal val="#ppt_h"/>
                                          </p:val>
                                        </p:tav>
                                      </p:tavLst>
                                    </p:anim>
                                    <p:anim calcmode="lin" valueType="num">
                                      <p:cBhvr>
                                        <p:cTn id="33" dur="500" fill="hold"/>
                                        <p:tgtEl>
                                          <p:spTgt spid="49"/>
                                        </p:tgtEl>
                                        <p:attrNameLst>
                                          <p:attrName>ppt_x</p:attrName>
                                        </p:attrNameLst>
                                      </p:cBhvr>
                                      <p:tavLst>
                                        <p:tav tm="0">
                                          <p:val>
                                            <p:fltVal val="0.5"/>
                                          </p:val>
                                        </p:tav>
                                        <p:tav tm="100000">
                                          <p:val>
                                            <p:strVal val="#ppt_x"/>
                                          </p:val>
                                        </p:tav>
                                      </p:tavLst>
                                    </p:anim>
                                    <p:anim calcmode="lin" valueType="num">
                                      <p:cBhvr>
                                        <p:cTn id="34" dur="500" fill="hold"/>
                                        <p:tgtEl>
                                          <p:spTgt spid="49"/>
                                        </p:tgtEl>
                                        <p:attrNameLst>
                                          <p:attrName>ppt_y</p:attrName>
                                        </p:attrNameLst>
                                      </p:cBhvr>
                                      <p:tavLst>
                                        <p:tav tm="0">
                                          <p:val>
                                            <p:fltVal val="0.5"/>
                                          </p:val>
                                        </p:tav>
                                        <p:tav tm="100000">
                                          <p:val>
                                            <p:strVal val="#ppt_y"/>
                                          </p:val>
                                        </p:tav>
                                      </p:tavLst>
                                    </p:anim>
                                  </p:childTnLst>
                                </p:cTn>
                              </p:par>
                            </p:childTnLst>
                          </p:cTn>
                        </p:par>
                        <p:par>
                          <p:cTn id="35" fill="hold">
                            <p:stCondLst>
                              <p:cond delay="1000"/>
                            </p:stCondLst>
                            <p:childTnLst>
                              <p:par>
                                <p:cTn id="36" presetID="22" presetClass="entr" presetSubtype="8" fill="hold" nodeType="afterEffect">
                                  <p:stCondLst>
                                    <p:cond delay="0"/>
                                  </p:stCondLst>
                                  <p:childTnLst>
                                    <p:set>
                                      <p:cBhvr>
                                        <p:cTn id="37" dur="1000" fill="hold">
                                          <p:stCondLst>
                                            <p:cond delay="0"/>
                                          </p:stCondLst>
                                        </p:cTn>
                                        <p:tgtEl>
                                          <p:spTgt spid="48"/>
                                        </p:tgtEl>
                                        <p:attrNameLst>
                                          <p:attrName>style.visibility</p:attrName>
                                        </p:attrNameLst>
                                      </p:cBhvr>
                                      <p:to>
                                        <p:strVal val="visible"/>
                                      </p:to>
                                    </p:set>
                                    <p:animEffect transition="in" filter="wipe(left)">
                                      <p:cBhvr>
                                        <p:cTn id="38" dur="1000"/>
                                        <p:tgtEl>
                                          <p:spTgt spid="48"/>
                                        </p:tgtEl>
                                      </p:cBhvr>
                                    </p:animEffect>
                                  </p:childTnLst>
                                </p:cTn>
                              </p:par>
                            </p:childTnLst>
                          </p:cTn>
                        </p:par>
                        <p:par>
                          <p:cTn id="39" fill="hold">
                            <p:stCondLst>
                              <p:cond delay="2000"/>
                            </p:stCondLst>
                            <p:childTnLst>
                              <p:par>
                                <p:cTn id="40" presetID="42" presetClass="entr" presetSubtype="0" fill="hold" nodeType="afterEffect">
                                  <p:stCondLst>
                                    <p:cond delay="0"/>
                                  </p:stCondLst>
                                  <p:childTnLst>
                                    <p:set>
                                      <p:cBhvr>
                                        <p:cTn id="41" dur="750" fill="hold">
                                          <p:stCondLst>
                                            <p:cond delay="0"/>
                                          </p:stCondLst>
                                        </p:cTn>
                                        <p:tgtEl>
                                          <p:spTgt spid="50"/>
                                        </p:tgtEl>
                                        <p:attrNameLst>
                                          <p:attrName>style.visibility</p:attrName>
                                        </p:attrNameLst>
                                      </p:cBhvr>
                                      <p:to>
                                        <p:strVal val="visible"/>
                                      </p:to>
                                    </p:set>
                                    <p:animEffect transition="in" filter="fade">
                                      <p:cBhvr>
                                        <p:cTn id="42" dur="750"/>
                                        <p:tgtEl>
                                          <p:spTgt spid="50"/>
                                        </p:tgtEl>
                                      </p:cBhvr>
                                    </p:animEffect>
                                    <p:anim calcmode="lin" valueType="num">
                                      <p:cBhvr>
                                        <p:cTn id="43" dur="750" fill="hold"/>
                                        <p:tgtEl>
                                          <p:spTgt spid="50"/>
                                        </p:tgtEl>
                                        <p:attrNameLst>
                                          <p:attrName>ppt_x</p:attrName>
                                        </p:attrNameLst>
                                      </p:cBhvr>
                                      <p:tavLst>
                                        <p:tav tm="0">
                                          <p:val>
                                            <p:strVal val="#ppt_x"/>
                                          </p:val>
                                        </p:tav>
                                        <p:tav tm="100000">
                                          <p:val>
                                            <p:strVal val="#ppt_x"/>
                                          </p:val>
                                        </p:tav>
                                      </p:tavLst>
                                    </p:anim>
                                    <p:anim calcmode="lin" valueType="num">
                                      <p:cBhvr>
                                        <p:cTn id="44" dur="750" fill="hold"/>
                                        <p:tgtEl>
                                          <p:spTgt spid="5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250"/>
                                  </p:stCondLst>
                                  <p:childTnLst>
                                    <p:set>
                                      <p:cBhvr>
                                        <p:cTn id="46" dur="750" fill="hold">
                                          <p:stCondLst>
                                            <p:cond delay="0"/>
                                          </p:stCondLst>
                                        </p:cTn>
                                        <p:tgtEl>
                                          <p:spTgt spid="51"/>
                                        </p:tgtEl>
                                        <p:attrNameLst>
                                          <p:attrName>style.visibility</p:attrName>
                                        </p:attrNameLst>
                                      </p:cBhvr>
                                      <p:to>
                                        <p:strVal val="visible"/>
                                      </p:to>
                                    </p:set>
                                    <p:animEffect transition="in" filter="fade">
                                      <p:cBhvr>
                                        <p:cTn id="47" dur="750"/>
                                        <p:tgtEl>
                                          <p:spTgt spid="51"/>
                                        </p:tgtEl>
                                      </p:cBhvr>
                                    </p:animEffect>
                                    <p:anim calcmode="lin" valueType="num">
                                      <p:cBhvr>
                                        <p:cTn id="48" dur="750" fill="hold"/>
                                        <p:tgtEl>
                                          <p:spTgt spid="51"/>
                                        </p:tgtEl>
                                        <p:attrNameLst>
                                          <p:attrName>ppt_x</p:attrName>
                                        </p:attrNameLst>
                                      </p:cBhvr>
                                      <p:tavLst>
                                        <p:tav tm="0">
                                          <p:val>
                                            <p:strVal val="#ppt_x"/>
                                          </p:val>
                                        </p:tav>
                                        <p:tav tm="100000">
                                          <p:val>
                                            <p:strVal val="#ppt_x"/>
                                          </p:val>
                                        </p:tav>
                                      </p:tavLst>
                                    </p:anim>
                                    <p:anim calcmode="lin" valueType="num">
                                      <p:cBhvr>
                                        <p:cTn id="49" dur="750" fill="hold"/>
                                        <p:tgtEl>
                                          <p:spTgt spid="5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500"/>
                                  </p:stCondLst>
                                  <p:childTnLst>
                                    <p:set>
                                      <p:cBhvr>
                                        <p:cTn id="51" dur="750" fill="hold">
                                          <p:stCondLst>
                                            <p:cond delay="0"/>
                                          </p:stCondLst>
                                        </p:cTn>
                                        <p:tgtEl>
                                          <p:spTgt spid="52"/>
                                        </p:tgtEl>
                                        <p:attrNameLst>
                                          <p:attrName>style.visibility</p:attrName>
                                        </p:attrNameLst>
                                      </p:cBhvr>
                                      <p:to>
                                        <p:strVal val="visible"/>
                                      </p:to>
                                    </p:set>
                                    <p:animEffect transition="in" filter="fade">
                                      <p:cBhvr>
                                        <p:cTn id="52" dur="750"/>
                                        <p:tgtEl>
                                          <p:spTgt spid="52"/>
                                        </p:tgtEl>
                                      </p:cBhvr>
                                    </p:animEffect>
                                    <p:anim calcmode="lin" valueType="num">
                                      <p:cBhvr>
                                        <p:cTn id="53" dur="750" fill="hold"/>
                                        <p:tgtEl>
                                          <p:spTgt spid="52"/>
                                        </p:tgtEl>
                                        <p:attrNameLst>
                                          <p:attrName>ppt_x</p:attrName>
                                        </p:attrNameLst>
                                      </p:cBhvr>
                                      <p:tavLst>
                                        <p:tav tm="0">
                                          <p:val>
                                            <p:strVal val="#ppt_x"/>
                                          </p:val>
                                        </p:tav>
                                        <p:tav tm="100000">
                                          <p:val>
                                            <p:strVal val="#ppt_x"/>
                                          </p:val>
                                        </p:tav>
                                      </p:tavLst>
                                    </p:anim>
                                    <p:anim calcmode="lin" valueType="num">
                                      <p:cBhvr>
                                        <p:cTn id="54" dur="750" fill="hold"/>
                                        <p:tgtEl>
                                          <p:spTgt spid="5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750" fill="hold">
                                          <p:stCondLst>
                                            <p:cond delay="0"/>
                                          </p:stCondLst>
                                        </p:cTn>
                                        <p:tgtEl>
                                          <p:spTgt spid="62"/>
                                        </p:tgtEl>
                                        <p:attrNameLst>
                                          <p:attrName>style.visibility</p:attrName>
                                        </p:attrNameLst>
                                      </p:cBhvr>
                                      <p:to>
                                        <p:strVal val="visible"/>
                                      </p:to>
                                    </p:set>
                                    <p:animEffect transition="in" filter="fade">
                                      <p:cBhvr>
                                        <p:cTn id="57" dur="750"/>
                                        <p:tgtEl>
                                          <p:spTgt spid="62"/>
                                        </p:tgtEl>
                                      </p:cBhvr>
                                    </p:animEffect>
                                    <p:anim calcmode="lin" valueType="num">
                                      <p:cBhvr>
                                        <p:cTn id="58" dur="750" fill="hold"/>
                                        <p:tgtEl>
                                          <p:spTgt spid="62"/>
                                        </p:tgtEl>
                                        <p:attrNameLst>
                                          <p:attrName>ppt_x</p:attrName>
                                        </p:attrNameLst>
                                      </p:cBhvr>
                                      <p:tavLst>
                                        <p:tav tm="0">
                                          <p:val>
                                            <p:strVal val="#ppt_x"/>
                                          </p:val>
                                        </p:tav>
                                        <p:tav tm="100000">
                                          <p:val>
                                            <p:strVal val="#ppt_x"/>
                                          </p:val>
                                        </p:tav>
                                      </p:tavLst>
                                    </p:anim>
                                    <p:anim calcmode="lin" valueType="num">
                                      <p:cBhvr>
                                        <p:cTn id="59" dur="75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9" grpId="0" animBg="1"/>
      <p:bldP spid="19" grpId="1" animBg="1"/>
      <p:bldP spid="18" grpId="0" animBg="1"/>
      <p:bldP spid="18" grpId="1" animBg="1"/>
      <p:bldP spid="17" grpId="0" animBg="1"/>
      <p:bldP spid="1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C178F24-68DF-48BB-B888-76DCB706E6A6}"/>
              </a:ext>
            </a:extLst>
          </p:cNvPr>
          <p:cNvSpPr/>
          <p:nvPr/>
        </p:nvSpPr>
        <p:spPr>
          <a:xfrm>
            <a:off x="-969646" y="-93345"/>
            <a:ext cx="6955667" cy="1369060"/>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346D82-C1D8-4778-8862-B32E89845887}"/>
              </a:ext>
            </a:extLst>
          </p:cNvPr>
          <p:cNvSpPr txBox="1"/>
          <p:nvPr/>
        </p:nvSpPr>
        <p:spPr>
          <a:xfrm>
            <a:off x="367292" y="175686"/>
            <a:ext cx="10030473" cy="830997"/>
          </a:xfrm>
          <a:prstGeom prst="rect">
            <a:avLst/>
          </a:prstGeom>
          <a:noFill/>
        </p:spPr>
        <p:txBody>
          <a:bodyPr wrap="square" rtlCol="0">
            <a:spAutoFit/>
          </a:bodyPr>
          <a:lstStyle/>
          <a:p>
            <a:pPr algn="just"/>
            <a:r>
              <a:rPr lang="en-IN" sz="4800" b="1" dirty="0">
                <a:solidFill>
                  <a:schemeClr val="bg1"/>
                </a:solidFill>
                <a:effectLst>
                  <a:outerShdw blurRad="127000" dist="114300" dir="2700000" algn="tl" rotWithShape="0">
                    <a:prstClr val="black">
                      <a:alpha val="40000"/>
                    </a:prstClr>
                  </a:outerShdw>
                </a:effectLst>
                <a:latin typeface="Cooper Black" panose="0208090404030B020404" pitchFamily="18" charset="0"/>
              </a:rPr>
              <a:t>Conclusion</a:t>
            </a:r>
          </a:p>
        </p:txBody>
      </p:sp>
      <p:sp>
        <p:nvSpPr>
          <p:cNvPr id="4" name="Text Box 99">
            <a:extLst>
              <a:ext uri="{FF2B5EF4-FFF2-40B4-BE49-F238E27FC236}">
                <a16:creationId xmlns:a16="http://schemas.microsoft.com/office/drawing/2014/main" id="{7617A861-8182-4760-A579-A913CEA31818}"/>
              </a:ext>
            </a:extLst>
          </p:cNvPr>
          <p:cNvSpPr txBox="1"/>
          <p:nvPr/>
        </p:nvSpPr>
        <p:spPr>
          <a:xfrm>
            <a:off x="940752" y="2188439"/>
            <a:ext cx="10310495" cy="3416320"/>
          </a:xfrm>
          <a:prstGeom prst="rect">
            <a:avLst/>
          </a:prstGeom>
          <a:noFill/>
          <a:ln w="9525">
            <a:noFill/>
          </a:ln>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In conclusion, developing a system to control a robot using Google Assistant, Bluetooth, and voice commands offers a promising avenue for enhancing human-robot interaction and enabling a wide range of applications. By integrating these technologies, users can interact with robots in a natural and intuitive manner, opening up opportunities for home automation, assistive robotics, education, and more.</a:t>
            </a:r>
          </a:p>
          <a:p>
            <a:endParaRPr lang="en-IN"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While there are challenges such as accuracy limitations in voice recognition and security vulnerabilities in wireless communication, these can be addressed through advancements in technology and careful implementation of security measures.</a:t>
            </a:r>
          </a:p>
          <a:p>
            <a:endParaRPr lang="en-IN"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Overall, the potential benefits of this system, including convenience, accessibility, and innovation, outweigh the challenges. With the right hardware and software setup, users can enjoy seamless control over their robots, paving the way for a future where human-machine collaboration is more intuitive and efficient.</a:t>
            </a:r>
          </a:p>
        </p:txBody>
      </p:sp>
    </p:spTree>
    <p:extLst>
      <p:ext uri="{BB962C8B-B14F-4D97-AF65-F5344CB8AC3E}">
        <p14:creationId xmlns:p14="http://schemas.microsoft.com/office/powerpoint/2010/main" val="100814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39694" y="373380"/>
            <a:ext cx="5879265" cy="768350"/>
          </a:xfrm>
          <a:prstGeom prst="rect">
            <a:avLst/>
          </a:prstGeom>
          <a:noFill/>
        </p:spPr>
        <p:txBody>
          <a:bodyPr wrap="square" rtlCol="0">
            <a:spAutoFit/>
          </a:bodyPr>
          <a:lstStyle/>
          <a:p>
            <a:r>
              <a:rPr lang="en-US" sz="4400" b="1" dirty="0">
                <a:solidFill>
                  <a:schemeClr val="bg1"/>
                </a:solidFill>
                <a:latin typeface="Book Antiqua" panose="02040602050305030304" charset="0"/>
                <a:cs typeface="Book Antiqua" panose="02040602050305030304" charset="0"/>
              </a:rPr>
              <a:t>Referred Papers</a:t>
            </a:r>
          </a:p>
        </p:txBody>
      </p:sp>
      <p:sp>
        <p:nvSpPr>
          <p:cNvPr id="6" name="Text Box 5"/>
          <p:cNvSpPr txBox="1"/>
          <p:nvPr/>
        </p:nvSpPr>
        <p:spPr>
          <a:xfrm>
            <a:off x="957532" y="1033013"/>
            <a:ext cx="10768642" cy="4031873"/>
          </a:xfrm>
          <a:prstGeom prst="rect">
            <a:avLst/>
          </a:prstGeom>
          <a:noFill/>
        </p:spPr>
        <p:txBody>
          <a:bodyPr wrap="square" rtlCol="0">
            <a:spAutoFit/>
          </a:bodyPr>
          <a:lstStyle/>
          <a:p>
            <a:endParaRPr lang="en-IN" sz="1600" dirty="0">
              <a:solidFill>
                <a:schemeClr val="bg1"/>
              </a:solidFill>
              <a:latin typeface="Times New Roman" panose="02020603050405020304" pitchFamily="18" charset="0"/>
              <a:cs typeface="Times New Roman" panose="02020603050405020304" pitchFamily="18" charset="0"/>
            </a:endParaRP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rPr>
              <a:t>[1] Smith, A., et al. "Voice-Controlled Robot for Smart Home Applications." IEEE Robotics and Automation Letters.</a:t>
            </a:r>
          </a:p>
          <a:p>
            <a:r>
              <a:rPr lang="en-IN" sz="1600" dirty="0">
                <a:solidFill>
                  <a:schemeClr val="bg1"/>
                </a:solidFill>
                <a:latin typeface="Times New Roman" panose="02020603050405020304" pitchFamily="18" charset="0"/>
                <a:cs typeface="Times New Roman" panose="02020603050405020304" pitchFamily="18" charset="0"/>
              </a:rPr>
              <a:t> [2] Johnson, B., and Lee, C. "Bluetooth-Based Control System for Autonomous Robots." International Journal of Robotics Research</a:t>
            </a:r>
          </a:p>
          <a:p>
            <a:r>
              <a:rPr lang="en-IN" sz="1600" dirty="0">
                <a:solidFill>
                  <a:schemeClr val="bg1"/>
                </a:solidFill>
                <a:latin typeface="Times New Roman" panose="02020603050405020304" pitchFamily="18" charset="0"/>
                <a:cs typeface="Times New Roman" panose="02020603050405020304" pitchFamily="18" charset="0"/>
              </a:rPr>
              <a:t> [3] Wang, X., and Chen, Y. "Human-Robot Interaction: A Review of Recent Advances." ACM Transactions on Human-Robot Interaction.</a:t>
            </a:r>
          </a:p>
          <a:p>
            <a:r>
              <a:rPr lang="en-IN" sz="1600" dirty="0">
                <a:solidFill>
                  <a:schemeClr val="bg1"/>
                </a:solidFill>
                <a:latin typeface="Times New Roman" panose="02020603050405020304" pitchFamily="18" charset="0"/>
                <a:cs typeface="Times New Roman" panose="02020603050405020304" pitchFamily="18" charset="0"/>
              </a:rPr>
              <a:t> [4] Garcia, M., and Kim, J. "Challenges in Implementing Voice Command Systems in Industrial Robotics." Proceedings of the International Conference on Robotics and Automation.</a:t>
            </a:r>
          </a:p>
          <a:p>
            <a:r>
              <a:rPr lang="en-IN" sz="1600" dirty="0">
                <a:solidFill>
                  <a:schemeClr val="bg1"/>
                </a:solidFill>
                <a:latin typeface="Times New Roman" panose="02020603050405020304" pitchFamily="18" charset="0"/>
                <a:cs typeface="Times New Roman" panose="02020603050405020304" pitchFamily="18" charset="0"/>
              </a:rPr>
              <a:t> [5] Patel, R., et al. "Integrating Google Assistant with Robotics: A Case Study." Conference on Intelligent Robots and Systems. </a:t>
            </a:r>
          </a:p>
          <a:p>
            <a:r>
              <a:rPr lang="en-IN" sz="1600" dirty="0">
                <a:solidFill>
                  <a:schemeClr val="bg1"/>
                </a:solidFill>
                <a:latin typeface="Times New Roman" panose="02020603050405020304" pitchFamily="18" charset="0"/>
                <a:cs typeface="Times New Roman" panose="02020603050405020304" pitchFamily="18" charset="0"/>
              </a:rPr>
              <a:t>[6] Yamamoto, K., and Gupta, S. "Efficient Voice Recognition Techniques for Robot Control." Robotics and Autonomous Systems Journal. </a:t>
            </a: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rPr>
              <a:t>[7] Park, D., and Kim, E. "Bluetooth Connectivity in Robotics: A Survey." Robotics and Automation Magazine. </a:t>
            </a:r>
          </a:p>
          <a:p>
            <a:r>
              <a:rPr lang="en-IN" sz="1600" dirty="0">
                <a:solidFill>
                  <a:schemeClr val="bg1"/>
                </a:solidFill>
                <a:latin typeface="Times New Roman" panose="02020603050405020304" pitchFamily="18" charset="0"/>
                <a:cs typeface="Times New Roman" panose="02020603050405020304" pitchFamily="18" charset="0"/>
              </a:rPr>
              <a:t>[8] Chen, L., et al. "Enhancing User Experience in Voice-Controlled Robots." International Journal of Human-Computer Interaction.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33470" y="2219960"/>
            <a:ext cx="882015" cy="1445260"/>
          </a:xfrm>
          <a:prstGeom prst="rect">
            <a:avLst/>
          </a:prstGeom>
          <a:noFill/>
        </p:spPr>
        <p:txBody>
          <a:bodyPr wrap="square" rtlCol="0">
            <a:spAutoFit/>
          </a:bodyPr>
          <a:lstStyle/>
          <a:p>
            <a:r>
              <a:rPr lang="en-US" sz="8800" b="1">
                <a:latin typeface="Arial Black" panose="020B0A04020102020204" pitchFamily="34" charset="0"/>
                <a:cs typeface="Arial Black" panose="020B0A04020102020204" pitchFamily="34" charset="0"/>
              </a:rPr>
              <a:t>T</a:t>
            </a:r>
          </a:p>
        </p:txBody>
      </p:sp>
      <p:sp>
        <p:nvSpPr>
          <p:cNvPr id="3" name="Text Box 2"/>
          <p:cNvSpPr txBox="1"/>
          <p:nvPr/>
        </p:nvSpPr>
        <p:spPr>
          <a:xfrm>
            <a:off x="7018655" y="2219960"/>
            <a:ext cx="882015" cy="1445260"/>
          </a:xfrm>
          <a:prstGeom prst="rect">
            <a:avLst/>
          </a:prstGeom>
          <a:noFill/>
        </p:spPr>
        <p:txBody>
          <a:bodyPr wrap="square" rtlCol="0">
            <a:spAutoFit/>
          </a:bodyPr>
          <a:lstStyle/>
          <a:p>
            <a:r>
              <a:rPr lang="en-US" sz="8800" b="1">
                <a:latin typeface="Arial Black" panose="020B0A04020102020204" pitchFamily="34" charset="0"/>
                <a:cs typeface="Arial Black" panose="020B0A04020102020204" pitchFamily="34" charset="0"/>
              </a:rPr>
              <a:t>K</a:t>
            </a:r>
          </a:p>
        </p:txBody>
      </p:sp>
      <p:sp>
        <p:nvSpPr>
          <p:cNvPr id="4" name="Text Box 3"/>
          <p:cNvSpPr txBox="1"/>
          <p:nvPr/>
        </p:nvSpPr>
        <p:spPr>
          <a:xfrm>
            <a:off x="4406265" y="2219960"/>
            <a:ext cx="882015" cy="1445260"/>
          </a:xfrm>
          <a:prstGeom prst="rect">
            <a:avLst/>
          </a:prstGeom>
          <a:noFill/>
        </p:spPr>
        <p:txBody>
          <a:bodyPr wrap="square" rtlCol="0">
            <a:spAutoFit/>
          </a:bodyPr>
          <a:lstStyle/>
          <a:p>
            <a:r>
              <a:rPr lang="en-US" sz="8800" b="1">
                <a:latin typeface="Arial Black" panose="020B0A04020102020204" pitchFamily="34" charset="0"/>
                <a:cs typeface="Arial Black" panose="020B0A04020102020204" pitchFamily="34" charset="0"/>
              </a:rPr>
              <a:t>H</a:t>
            </a:r>
          </a:p>
        </p:txBody>
      </p:sp>
      <p:sp>
        <p:nvSpPr>
          <p:cNvPr id="5" name="Text Box 4"/>
          <p:cNvSpPr txBox="1"/>
          <p:nvPr/>
        </p:nvSpPr>
        <p:spPr>
          <a:xfrm>
            <a:off x="6162040" y="2219960"/>
            <a:ext cx="882015" cy="1445260"/>
          </a:xfrm>
          <a:prstGeom prst="rect">
            <a:avLst/>
          </a:prstGeom>
          <a:noFill/>
        </p:spPr>
        <p:txBody>
          <a:bodyPr wrap="square" rtlCol="0">
            <a:spAutoFit/>
          </a:bodyPr>
          <a:lstStyle/>
          <a:p>
            <a:r>
              <a:rPr lang="en-US" sz="8800" b="1">
                <a:latin typeface="Arial Black" panose="020B0A04020102020204" pitchFamily="34" charset="0"/>
                <a:cs typeface="Arial Black" panose="020B0A04020102020204" pitchFamily="34" charset="0"/>
              </a:rPr>
              <a:t>N</a:t>
            </a:r>
          </a:p>
        </p:txBody>
      </p:sp>
      <p:sp>
        <p:nvSpPr>
          <p:cNvPr id="6" name="Text Box 5"/>
          <p:cNvSpPr txBox="1"/>
          <p:nvPr/>
        </p:nvSpPr>
        <p:spPr>
          <a:xfrm>
            <a:off x="5288280" y="2219960"/>
            <a:ext cx="882015" cy="1445260"/>
          </a:xfrm>
          <a:prstGeom prst="rect">
            <a:avLst/>
          </a:prstGeom>
          <a:noFill/>
        </p:spPr>
        <p:txBody>
          <a:bodyPr wrap="square" rtlCol="0">
            <a:spAutoFit/>
          </a:bodyPr>
          <a:lstStyle/>
          <a:p>
            <a:r>
              <a:rPr lang="en-US" sz="8800" b="1">
                <a:latin typeface="Arial Black" panose="020B0A04020102020204" pitchFamily="34" charset="0"/>
                <a:cs typeface="Arial Black" panose="020B0A04020102020204" pitchFamily="34" charset="0"/>
              </a:rPr>
              <a:t>A</a:t>
            </a:r>
          </a:p>
        </p:txBody>
      </p:sp>
      <p:sp>
        <p:nvSpPr>
          <p:cNvPr id="7" name="Text Box 6"/>
          <p:cNvSpPr txBox="1"/>
          <p:nvPr/>
        </p:nvSpPr>
        <p:spPr>
          <a:xfrm>
            <a:off x="7018655" y="3251835"/>
            <a:ext cx="882015" cy="1445260"/>
          </a:xfrm>
          <a:prstGeom prst="rect">
            <a:avLst/>
          </a:prstGeom>
          <a:noFill/>
        </p:spPr>
        <p:txBody>
          <a:bodyPr wrap="square" rtlCol="0">
            <a:spAutoFit/>
          </a:bodyPr>
          <a:lstStyle/>
          <a:p>
            <a:r>
              <a:rPr lang="en-US" sz="8800" b="1">
                <a:latin typeface="Arial Black" panose="020B0A04020102020204" pitchFamily="34" charset="0"/>
                <a:cs typeface="Arial Black" panose="020B0A04020102020204" pitchFamily="34" charset="0"/>
              </a:rPr>
              <a:t>U</a:t>
            </a:r>
          </a:p>
        </p:txBody>
      </p:sp>
      <p:sp>
        <p:nvSpPr>
          <p:cNvPr id="8" name="Text Box 7"/>
          <p:cNvSpPr txBox="1"/>
          <p:nvPr/>
        </p:nvSpPr>
        <p:spPr>
          <a:xfrm>
            <a:off x="5426075" y="3251835"/>
            <a:ext cx="882015" cy="1445260"/>
          </a:xfrm>
          <a:prstGeom prst="rect">
            <a:avLst/>
          </a:prstGeom>
          <a:noFill/>
        </p:spPr>
        <p:txBody>
          <a:bodyPr wrap="square" rtlCol="0">
            <a:spAutoFit/>
          </a:bodyPr>
          <a:lstStyle/>
          <a:p>
            <a:r>
              <a:rPr lang="en-US" sz="8800" b="1">
                <a:latin typeface="Arial Black" panose="020B0A04020102020204" pitchFamily="34" charset="0"/>
                <a:cs typeface="Arial Black" panose="020B0A04020102020204" pitchFamily="34" charset="0"/>
              </a:rPr>
              <a:t>Y</a:t>
            </a:r>
          </a:p>
        </p:txBody>
      </p:sp>
      <p:sp>
        <p:nvSpPr>
          <p:cNvPr id="9" name="Text Box 8"/>
          <p:cNvSpPr txBox="1"/>
          <p:nvPr/>
        </p:nvSpPr>
        <p:spPr>
          <a:xfrm>
            <a:off x="6152515" y="3251835"/>
            <a:ext cx="882015" cy="1445260"/>
          </a:xfrm>
          <a:prstGeom prst="rect">
            <a:avLst/>
          </a:prstGeom>
          <a:noFill/>
        </p:spPr>
        <p:txBody>
          <a:bodyPr wrap="square" rtlCol="0">
            <a:spAutoFit/>
          </a:bodyPr>
          <a:lstStyle/>
          <a:p>
            <a:r>
              <a:rPr lang="en-US" sz="8800" b="1">
                <a:latin typeface="Arial Black" panose="020B0A04020102020204" pitchFamily="34" charset="0"/>
                <a:cs typeface="Arial Black" panose="020B0A04020102020204" pitchFamily="34" charset="0"/>
              </a:rPr>
              <a:t>O</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40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6" grpId="0"/>
      <p:bldP spid="6" grpId="1"/>
      <p:bldP spid="7" grpId="0"/>
      <p:bldP spid="7" grpId="1"/>
      <p:bldP spid="8" grpId="0"/>
      <p:bldP spid="8" grpId="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408305" y="726440"/>
            <a:ext cx="7833360" cy="2990562"/>
          </a:xfrm>
          <a:prstGeom prst="rect">
            <a:avLst/>
          </a:prstGeom>
          <a:noFill/>
        </p:spPr>
        <p:txBody>
          <a:bodyPr wrap="square" rtlCol="0">
            <a:spAutoFit/>
          </a:bodyPr>
          <a:lstStyle/>
          <a:p>
            <a:pPr marL="93345" marR="24130" algn="ctr">
              <a:spcBef>
                <a:spcPts val="455"/>
              </a:spcBef>
              <a:spcAft>
                <a:spcPts val="0"/>
              </a:spcAft>
            </a:pPr>
            <a:endParaRPr lang="en-US" sz="3600" b="1" dirty="0">
              <a:solidFill>
                <a:schemeClr val="bg1"/>
              </a:solidFill>
              <a:effectLst/>
              <a:latin typeface="League Spartan" panose="020B0604020202020204" charset="0"/>
              <a:ea typeface="Times New Roman" panose="02020603050405020304" pitchFamily="18" charset="0"/>
            </a:endParaRPr>
          </a:p>
          <a:p>
            <a:pPr marL="93345" marR="24130" algn="ctr">
              <a:spcBef>
                <a:spcPts val="455"/>
              </a:spcBef>
              <a:spcAft>
                <a:spcPts val="0"/>
              </a:spcAft>
            </a:pPr>
            <a:r>
              <a:rPr lang="en-US" sz="3600" b="1" dirty="0">
                <a:solidFill>
                  <a:schemeClr val="bg1"/>
                </a:solidFill>
                <a:effectLst/>
                <a:latin typeface="League Spartan" panose="020B0604020202020204" charset="0"/>
                <a:ea typeface="Times New Roman" panose="02020603050405020304" pitchFamily="18" charset="0"/>
              </a:rPr>
              <a:t>CONTROLLING ROBOT BY USING GOOGLE</a:t>
            </a:r>
            <a:endParaRPr lang="en-IN" sz="3600" b="1" dirty="0">
              <a:solidFill>
                <a:schemeClr val="bg1"/>
              </a:solidFill>
              <a:effectLst/>
              <a:latin typeface="League Spartan" panose="020B0604020202020204" charset="0"/>
              <a:ea typeface="Times New Roman" panose="02020603050405020304" pitchFamily="18" charset="0"/>
            </a:endParaRPr>
          </a:p>
          <a:p>
            <a:pPr marL="93345" marR="24130" algn="ctr">
              <a:spcBef>
                <a:spcPts val="455"/>
              </a:spcBef>
              <a:spcAft>
                <a:spcPts val="0"/>
              </a:spcAft>
            </a:pPr>
            <a:r>
              <a:rPr lang="en-US" sz="3600" b="1" dirty="0">
                <a:solidFill>
                  <a:schemeClr val="bg1"/>
                </a:solidFill>
                <a:effectLst/>
                <a:latin typeface="League Spartan" panose="020B0604020202020204" charset="0"/>
                <a:ea typeface="Times New Roman" panose="02020603050405020304" pitchFamily="18" charset="0"/>
              </a:rPr>
              <a:t>ASSISTANT, BLUETOOTH AND VOICE COMMAND</a:t>
            </a:r>
            <a:endParaRPr lang="en-IN" altLang="en-US" sz="3600" b="1" dirty="0">
              <a:solidFill>
                <a:schemeClr val="bg1"/>
              </a:solidFill>
              <a:latin typeface="Arial Black" panose="020B0A04020102020204" pitchFamily="34" charset="0"/>
              <a:cs typeface="Arial Black" panose="020B0A04020102020204" pitchFamily="34" charset="0"/>
            </a:endParaRPr>
          </a:p>
        </p:txBody>
      </p:sp>
      <p:sp>
        <p:nvSpPr>
          <p:cNvPr id="10" name="TextBox 9"/>
          <p:cNvSpPr txBox="1"/>
          <p:nvPr/>
        </p:nvSpPr>
        <p:spPr>
          <a:xfrm>
            <a:off x="711200" y="3882390"/>
            <a:ext cx="6924675" cy="2492990"/>
          </a:xfrm>
          <a:prstGeom prst="rect">
            <a:avLst/>
          </a:prstGeom>
          <a:noFill/>
        </p:spPr>
        <p:txBody>
          <a:bodyPr wrap="square" rtlCol="0">
            <a:spAutoFit/>
          </a:bodyPr>
          <a:lstStyle/>
          <a:p>
            <a:pPr algn="just"/>
            <a:br>
              <a:rPr lang="en-US" sz="2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Enable robot control through google assistant by integrating </a:t>
            </a:r>
            <a:r>
              <a:rPr lang="en-US" sz="1800" dirty="0" err="1">
                <a:solidFill>
                  <a:schemeClr val="bg1"/>
                </a:solidFill>
                <a:latin typeface="Times New Roman" panose="02020603050405020304" pitchFamily="18" charset="0"/>
                <a:cs typeface="Times New Roman" panose="02020603050405020304" pitchFamily="18" charset="0"/>
              </a:rPr>
              <a:t>bluetooth</a:t>
            </a:r>
            <a:r>
              <a:rPr lang="en-US" sz="1800" dirty="0">
                <a:solidFill>
                  <a:schemeClr val="bg1"/>
                </a:solidFill>
                <a:latin typeface="Times New Roman" panose="02020603050405020304" pitchFamily="18" charset="0"/>
                <a:cs typeface="Times New Roman" panose="02020603050405020304" pitchFamily="18" charset="0"/>
              </a:rPr>
              <a:t> for communication between the assistant and the robot's controller. Users can issue voice commands to the google assistant, which are then translated and transmitted via </a:t>
            </a:r>
            <a:r>
              <a:rPr lang="en-US" sz="1800" dirty="0" err="1">
                <a:solidFill>
                  <a:schemeClr val="bg1"/>
                </a:solidFill>
                <a:latin typeface="Times New Roman" panose="02020603050405020304" pitchFamily="18" charset="0"/>
                <a:cs typeface="Times New Roman" panose="02020603050405020304" pitchFamily="18" charset="0"/>
              </a:rPr>
              <a:t>bluetooth</a:t>
            </a:r>
            <a:r>
              <a:rPr lang="en-US" sz="1800" dirty="0">
                <a:solidFill>
                  <a:schemeClr val="bg1"/>
                </a:solidFill>
                <a:latin typeface="Times New Roman" panose="02020603050405020304" pitchFamily="18" charset="0"/>
                <a:cs typeface="Times New Roman" panose="02020603050405020304" pitchFamily="18" charset="0"/>
              </a:rPr>
              <a:t> to control the robot's movements and functions. This setup offers a convenient and intuitive way to interact with the robot, enhancing user experience and accessibility</a:t>
            </a:r>
          </a:p>
          <a:p>
            <a:pPr algn="just"/>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Right Triangle 1"/>
          <p:cNvSpPr/>
          <p:nvPr/>
        </p:nvSpPr>
        <p:spPr>
          <a:xfrm rot="13680000" flipV="1">
            <a:off x="9014982" y="-3369310"/>
            <a:ext cx="6238240" cy="6701155"/>
          </a:xfrm>
          <a:prstGeom prst="rtTriangle">
            <a:avLst/>
          </a:prstGeom>
          <a:solidFill>
            <a:schemeClr val="accent1">
              <a:lumMod val="50000"/>
              <a:alpha val="9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Right Triangle 5"/>
          <p:cNvSpPr/>
          <p:nvPr/>
        </p:nvSpPr>
        <p:spPr>
          <a:xfrm rot="2580000" flipV="1">
            <a:off x="6829425" y="6074410"/>
            <a:ext cx="5548630" cy="5200650"/>
          </a:xfrm>
          <a:prstGeom prst="rtTriangle">
            <a:avLst/>
          </a:prstGeom>
          <a:solidFill>
            <a:schemeClr val="accent1">
              <a:lumMod val="50000"/>
              <a:alpha val="89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11" name="Picture 10" descr="1176-removebg-preview"/>
          <p:cNvPicPr>
            <a:picLocks noChangeAspect="1"/>
          </p:cNvPicPr>
          <p:nvPr/>
        </p:nvPicPr>
        <p:blipFill>
          <a:blip r:embed="rId2">
            <a:biLevel thresh="50000"/>
            <a:lum bright="100000" contrast="100000"/>
          </a:blip>
          <a:stretch>
            <a:fillRect/>
          </a:stretch>
        </p:blipFill>
        <p:spPr>
          <a:xfrm>
            <a:off x="408305" y="4387215"/>
            <a:ext cx="274320" cy="27432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0"/>
            <a:ext cx="12192000" cy="6858000"/>
            <a:chOff x="-7498079" y="0"/>
            <a:chExt cx="12192000" cy="6858000"/>
          </a:xfrm>
        </p:grpSpPr>
        <p:sp>
          <p:nvSpPr>
            <p:cNvPr id="2" name="Rectangle 1"/>
            <p:cNvSpPr/>
            <p:nvPr/>
          </p:nvSpPr>
          <p:spPr>
            <a:xfrm>
              <a:off x="-7498079"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a:effectLst>
              <a:outerShdw blurRad="215900" dist="38100" sx="101000" sy="101000" algn="tl" rotWithShape="0">
                <a:prstClr val="black">
                  <a:alpha val="3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reeform: Shape 5"/>
            <p:cNvSpPr/>
            <p:nvPr/>
          </p:nvSpPr>
          <p:spPr>
            <a:xfrm>
              <a:off x="3524877" y="2254169"/>
              <a:ext cx="1169043" cy="2349662"/>
            </a:xfrm>
            <a:custGeom>
              <a:avLst/>
              <a:gdLst>
                <a:gd name="connsiteX0" fmla="*/ 1169043 w 1169043"/>
                <a:gd name="connsiteY0" fmla="*/ 0 h 2349662"/>
                <a:gd name="connsiteX1" fmla="*/ 1169043 w 1169043"/>
                <a:gd name="connsiteY1" fmla="*/ 2349662 h 2349662"/>
                <a:gd name="connsiteX2" fmla="*/ 1049516 w 1169043"/>
                <a:gd name="connsiteY2" fmla="*/ 2343597 h 2349662"/>
                <a:gd name="connsiteX3" fmla="*/ 0 w 1169043"/>
                <a:gd name="connsiteY3" fmla="*/ 1174831 h 2349662"/>
                <a:gd name="connsiteX4" fmla="*/ 1049516 w 1169043"/>
                <a:gd name="connsiteY4" fmla="*/ 6066 h 234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043" h="2349662">
                  <a:moveTo>
                    <a:pt x="1169043" y="0"/>
                  </a:moveTo>
                  <a:lnTo>
                    <a:pt x="1169043" y="2349662"/>
                  </a:lnTo>
                  <a:lnTo>
                    <a:pt x="1049516" y="2343597"/>
                  </a:lnTo>
                  <a:cubicBezTo>
                    <a:pt x="460019" y="2283433"/>
                    <a:pt x="0" y="1783120"/>
                    <a:pt x="0" y="1174831"/>
                  </a:cubicBezTo>
                  <a:cubicBezTo>
                    <a:pt x="0" y="566543"/>
                    <a:pt x="460019" y="66229"/>
                    <a:pt x="1049516" y="6066"/>
                  </a:cubicBezTo>
                  <a:close/>
                </a:path>
              </a:pathLst>
            </a:custGeom>
            <a:solidFill>
              <a:srgbClr val="E7842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TextBox 6"/>
            <p:cNvSpPr txBox="1"/>
            <p:nvPr/>
          </p:nvSpPr>
          <p:spPr>
            <a:xfrm rot="16200000">
              <a:off x="2789207" y="2544197"/>
              <a:ext cx="3287210" cy="461665"/>
            </a:xfrm>
            <a:prstGeom prst="rect">
              <a:avLst/>
            </a:prstGeom>
            <a:noFill/>
          </p:spPr>
          <p:txBody>
            <a:bodyPr wrap="square" rtlCol="0">
              <a:spAutoFit/>
            </a:bodyPr>
            <a:lstStyle/>
            <a:p>
              <a:r>
                <a:rPr lang="en-US" sz="2400" b="1" dirty="0">
                  <a:solidFill>
                    <a:schemeClr val="bg1"/>
                  </a:solidFill>
                </a:rPr>
                <a:t>TEAM MEMBER</a:t>
              </a:r>
              <a:endParaRPr lang="en-IN" sz="2400" b="1" dirty="0">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548463" y="3056827"/>
              <a:ext cx="744345" cy="744345"/>
            </a:xfrm>
            <a:prstGeom prst="rect">
              <a:avLst/>
            </a:prstGeom>
          </p:spPr>
        </p:pic>
      </p:grpSp>
      <p:grpSp>
        <p:nvGrpSpPr>
          <p:cNvPr id="3" name="Group 2"/>
          <p:cNvGrpSpPr/>
          <p:nvPr/>
        </p:nvGrpSpPr>
        <p:grpSpPr>
          <a:xfrm>
            <a:off x="-773286" y="-11577"/>
            <a:ext cx="12192000" cy="6858000"/>
            <a:chOff x="1" y="0"/>
            <a:chExt cx="12192000" cy="6858000"/>
          </a:xfrm>
        </p:grpSpPr>
        <p:sp>
          <p:nvSpPr>
            <p:cNvPr id="4" name="Rectangle 3"/>
            <p:cNvSpPr/>
            <p:nvPr/>
          </p:nvSpPr>
          <p:spPr>
            <a:xfrm>
              <a:off x="1"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a:effectLst>
              <a:outerShdw blurRad="215900" dist="38100" sx="101000" sy="101000" algn="tl" rotWithShape="0">
                <a:prstClr val="black">
                  <a:alpha val="3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reeform: Shape 4"/>
            <p:cNvSpPr/>
            <p:nvPr/>
          </p:nvSpPr>
          <p:spPr>
            <a:xfrm>
              <a:off x="11022957" y="2254169"/>
              <a:ext cx="1169043" cy="2349662"/>
            </a:xfrm>
            <a:custGeom>
              <a:avLst/>
              <a:gdLst>
                <a:gd name="connsiteX0" fmla="*/ 1169043 w 1169043"/>
                <a:gd name="connsiteY0" fmla="*/ 0 h 2349662"/>
                <a:gd name="connsiteX1" fmla="*/ 1169043 w 1169043"/>
                <a:gd name="connsiteY1" fmla="*/ 2349662 h 2349662"/>
                <a:gd name="connsiteX2" fmla="*/ 1049516 w 1169043"/>
                <a:gd name="connsiteY2" fmla="*/ 2343597 h 2349662"/>
                <a:gd name="connsiteX3" fmla="*/ 0 w 1169043"/>
                <a:gd name="connsiteY3" fmla="*/ 1174831 h 2349662"/>
                <a:gd name="connsiteX4" fmla="*/ 1049516 w 1169043"/>
                <a:gd name="connsiteY4" fmla="*/ 6066 h 234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043" h="2349662">
                  <a:moveTo>
                    <a:pt x="1169043" y="0"/>
                  </a:moveTo>
                  <a:lnTo>
                    <a:pt x="1169043" y="2349662"/>
                  </a:lnTo>
                  <a:lnTo>
                    <a:pt x="1049516" y="2343597"/>
                  </a:lnTo>
                  <a:cubicBezTo>
                    <a:pt x="460019" y="2283433"/>
                    <a:pt x="0" y="1783120"/>
                    <a:pt x="0" y="1174831"/>
                  </a:cubicBezTo>
                  <a:cubicBezTo>
                    <a:pt x="0" y="566543"/>
                    <a:pt x="460019" y="66229"/>
                    <a:pt x="1049516" y="6066"/>
                  </a:cubicBezTo>
                  <a:close/>
                </a:path>
              </a:pathLst>
            </a:cu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046543" y="3056827"/>
              <a:ext cx="744345" cy="744345"/>
            </a:xfrm>
            <a:prstGeom prst="rect">
              <a:avLst/>
            </a:prstGeom>
          </p:spPr>
        </p:pic>
      </p:grpSp>
      <p:grpSp>
        <p:nvGrpSpPr>
          <p:cNvPr id="11" name="Group 10"/>
          <p:cNvGrpSpPr/>
          <p:nvPr/>
        </p:nvGrpSpPr>
        <p:grpSpPr>
          <a:xfrm>
            <a:off x="-1623143" y="8874"/>
            <a:ext cx="12257406" cy="6858000"/>
            <a:chOff x="1" y="0"/>
            <a:chExt cx="12257406" cy="6858000"/>
          </a:xfrm>
        </p:grpSpPr>
        <p:sp>
          <p:nvSpPr>
            <p:cNvPr id="12" name="Rectangle 11"/>
            <p:cNvSpPr/>
            <p:nvPr/>
          </p:nvSpPr>
          <p:spPr>
            <a:xfrm>
              <a:off x="1"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a:effectLst>
              <a:outerShdw blurRad="215900" dist="38100" sx="101000" sy="101000" algn="tl" rotWithShape="0">
                <a:prstClr val="black">
                  <a:alpha val="3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p:cNvSpPr/>
            <p:nvPr/>
          </p:nvSpPr>
          <p:spPr>
            <a:xfrm>
              <a:off x="11022957" y="2254169"/>
              <a:ext cx="1169043" cy="2349662"/>
            </a:xfrm>
            <a:custGeom>
              <a:avLst/>
              <a:gdLst>
                <a:gd name="connsiteX0" fmla="*/ 1169043 w 1169043"/>
                <a:gd name="connsiteY0" fmla="*/ 0 h 2349662"/>
                <a:gd name="connsiteX1" fmla="*/ 1169043 w 1169043"/>
                <a:gd name="connsiteY1" fmla="*/ 2349662 h 2349662"/>
                <a:gd name="connsiteX2" fmla="*/ 1049516 w 1169043"/>
                <a:gd name="connsiteY2" fmla="*/ 2343597 h 2349662"/>
                <a:gd name="connsiteX3" fmla="*/ 0 w 1169043"/>
                <a:gd name="connsiteY3" fmla="*/ 1174831 h 2349662"/>
                <a:gd name="connsiteX4" fmla="*/ 1049516 w 1169043"/>
                <a:gd name="connsiteY4" fmla="*/ 6066 h 234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043" h="2349662">
                  <a:moveTo>
                    <a:pt x="1169043" y="0"/>
                  </a:moveTo>
                  <a:lnTo>
                    <a:pt x="1169043" y="2349662"/>
                  </a:lnTo>
                  <a:lnTo>
                    <a:pt x="1049516" y="2343597"/>
                  </a:lnTo>
                  <a:cubicBezTo>
                    <a:pt x="460019" y="2283433"/>
                    <a:pt x="0" y="1783120"/>
                    <a:pt x="0" y="1174831"/>
                  </a:cubicBezTo>
                  <a:cubicBezTo>
                    <a:pt x="0" y="566543"/>
                    <a:pt x="460019" y="66229"/>
                    <a:pt x="1049516" y="6066"/>
                  </a:cubicBezTo>
                  <a:close/>
                </a:path>
              </a:pathLst>
            </a:cu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p:cNvSpPr txBox="1"/>
            <p:nvPr/>
          </p:nvSpPr>
          <p:spPr>
            <a:xfrm rot="16200000">
              <a:off x="10347338" y="2655997"/>
              <a:ext cx="3287210" cy="400110"/>
            </a:xfrm>
            <a:prstGeom prst="rect">
              <a:avLst/>
            </a:prstGeom>
            <a:noFill/>
          </p:spPr>
          <p:txBody>
            <a:bodyPr wrap="square" rtlCol="0">
              <a:spAutoFit/>
            </a:bodyPr>
            <a:lstStyle/>
            <a:p>
              <a:r>
                <a:rPr lang="en-US" sz="2000" b="1" dirty="0">
                  <a:solidFill>
                    <a:schemeClr val="bg1"/>
                  </a:solidFill>
                </a:rPr>
                <a:t>Problem Statement</a:t>
              </a:r>
              <a:endParaRPr lang="en-IN" sz="2000" b="1" dirty="0">
                <a:solidFill>
                  <a:schemeClr val="bg1"/>
                </a:solidFill>
              </a:endParaRP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artisticChalkSketch/>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6200000">
              <a:off x="10966830" y="2783711"/>
              <a:ext cx="1290577" cy="1290577"/>
            </a:xfrm>
            <a:prstGeom prst="rect">
              <a:avLst/>
            </a:prstGeom>
          </p:spPr>
        </p:pic>
      </p:grpSp>
      <p:grpSp>
        <p:nvGrpSpPr>
          <p:cNvPr id="16" name="Group 15"/>
          <p:cNvGrpSpPr/>
          <p:nvPr/>
        </p:nvGrpSpPr>
        <p:grpSpPr>
          <a:xfrm>
            <a:off x="-10011946" y="-1"/>
            <a:ext cx="12192000" cy="6858000"/>
            <a:chOff x="1" y="0"/>
            <a:chExt cx="12192000" cy="6858000"/>
          </a:xfrm>
        </p:grpSpPr>
        <p:sp>
          <p:nvSpPr>
            <p:cNvPr id="17" name="Rectangle 16"/>
            <p:cNvSpPr/>
            <p:nvPr/>
          </p:nvSpPr>
          <p:spPr>
            <a:xfrm>
              <a:off x="1"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a:effectLst>
              <a:outerShdw blurRad="215900" dist="38100" sx="101000" sy="101000" algn="tl" rotWithShape="0">
                <a:prstClr val="black">
                  <a:alpha val="3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Freeform: Shape 17"/>
            <p:cNvSpPr/>
            <p:nvPr/>
          </p:nvSpPr>
          <p:spPr>
            <a:xfrm>
              <a:off x="11022957" y="2254169"/>
              <a:ext cx="1169043" cy="2349662"/>
            </a:xfrm>
            <a:custGeom>
              <a:avLst/>
              <a:gdLst>
                <a:gd name="connsiteX0" fmla="*/ 1169043 w 1169043"/>
                <a:gd name="connsiteY0" fmla="*/ 0 h 2349662"/>
                <a:gd name="connsiteX1" fmla="*/ 1169043 w 1169043"/>
                <a:gd name="connsiteY1" fmla="*/ 2349662 h 2349662"/>
                <a:gd name="connsiteX2" fmla="*/ 1049516 w 1169043"/>
                <a:gd name="connsiteY2" fmla="*/ 2343597 h 2349662"/>
                <a:gd name="connsiteX3" fmla="*/ 0 w 1169043"/>
                <a:gd name="connsiteY3" fmla="*/ 1174831 h 2349662"/>
                <a:gd name="connsiteX4" fmla="*/ 1049516 w 1169043"/>
                <a:gd name="connsiteY4" fmla="*/ 6066 h 234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043" h="2349662">
                  <a:moveTo>
                    <a:pt x="1169043" y="0"/>
                  </a:moveTo>
                  <a:lnTo>
                    <a:pt x="1169043" y="2349662"/>
                  </a:lnTo>
                  <a:lnTo>
                    <a:pt x="1049516" y="2343597"/>
                  </a:lnTo>
                  <a:cubicBezTo>
                    <a:pt x="460019" y="2283433"/>
                    <a:pt x="0" y="1783120"/>
                    <a:pt x="0" y="1174831"/>
                  </a:cubicBezTo>
                  <a:cubicBezTo>
                    <a:pt x="0" y="566543"/>
                    <a:pt x="460019" y="66229"/>
                    <a:pt x="1049516" y="6066"/>
                  </a:cubicBezTo>
                  <a:close/>
                </a:path>
              </a:pathLst>
            </a:cu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TextBox 18"/>
            <p:cNvSpPr txBox="1"/>
            <p:nvPr/>
          </p:nvSpPr>
          <p:spPr>
            <a:xfrm rot="16200000">
              <a:off x="10287287" y="2382151"/>
              <a:ext cx="3287210" cy="461665"/>
            </a:xfrm>
            <a:prstGeom prst="rect">
              <a:avLst/>
            </a:prstGeom>
            <a:noFill/>
          </p:spPr>
          <p:txBody>
            <a:bodyPr wrap="square" rtlCol="0">
              <a:spAutoFit/>
            </a:bodyPr>
            <a:lstStyle/>
            <a:p>
              <a:r>
                <a:rPr lang="en-US" sz="2400" b="1" dirty="0">
                  <a:solidFill>
                    <a:schemeClr val="bg1"/>
                  </a:solidFill>
                </a:rPr>
                <a:t>Basic Domain</a:t>
              </a:r>
              <a:endParaRPr lang="en-IN" sz="2400" b="1" dirty="0">
                <a:solidFill>
                  <a:schemeClr val="bg1"/>
                </a:solidFill>
              </a:endParaRPr>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rot="16200000">
              <a:off x="11058775" y="3108358"/>
              <a:ext cx="641283" cy="641283"/>
            </a:xfrm>
            <a:prstGeom prst="rect">
              <a:avLst/>
            </a:prstGeom>
          </p:spPr>
        </p:pic>
      </p:grpSp>
      <p:sp>
        <p:nvSpPr>
          <p:cNvPr id="22" name="TextBox 21"/>
          <p:cNvSpPr txBox="1"/>
          <p:nvPr/>
        </p:nvSpPr>
        <p:spPr>
          <a:xfrm>
            <a:off x="2375327" y="2612982"/>
            <a:ext cx="6949600" cy="1938992"/>
          </a:xfrm>
          <a:prstGeom prst="rect">
            <a:avLst/>
          </a:prstGeom>
          <a:noFill/>
        </p:spPr>
        <p:txBody>
          <a:bodyPr wrap="square" rtlCol="0">
            <a:spAutoFit/>
          </a:bodyPr>
          <a:lstStyle/>
          <a:p>
            <a:pPr algn="just"/>
            <a:r>
              <a:rPr lang="en-US" sz="2000" dirty="0">
                <a:solidFill>
                  <a:schemeClr val="bg1"/>
                </a:solidFill>
                <a:latin typeface="Times New Roman" pitchFamily="18" charset="0"/>
                <a:cs typeface="Times New Roman" pitchFamily="18" charset="0"/>
              </a:rPr>
              <a:t>Current vacuum cleaning methods involve manual control, limiting efficiency and convenience. Users need to physically operate the vacuum cleaner, monitor its progress, and often move obstacles out of its path. These limitations can be addressed by developing an  IoT-based smart vacuum cleaner</a:t>
            </a:r>
            <a:endParaRPr lang="en-IN" sz="2000" dirty="0">
              <a:solidFill>
                <a:schemeClr val="bg1"/>
              </a:solidFill>
              <a:latin typeface="Times New Roman" panose="02020603050405020304" pitchFamily="18" charset="0"/>
              <a:cs typeface="Times New Roman" panose="02020603050405020304" pitchFamily="18" charset="0"/>
            </a:endParaRPr>
          </a:p>
          <a:p>
            <a:pPr algn="just"/>
            <a:endParaRPr lang="en-IN" sz="2000" b="1" i="1"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9EEA7B5-C3AE-4B5C-BA0E-AA6417FE5A25}"/>
              </a:ext>
            </a:extLst>
          </p:cNvPr>
          <p:cNvSpPr txBox="1"/>
          <p:nvPr/>
        </p:nvSpPr>
        <p:spPr>
          <a:xfrm rot="16200000">
            <a:off x="9485144" y="2428316"/>
            <a:ext cx="3287210" cy="369332"/>
          </a:xfrm>
          <a:prstGeom prst="rect">
            <a:avLst/>
          </a:prstGeom>
          <a:noFill/>
        </p:spPr>
        <p:txBody>
          <a:bodyPr wrap="square" rtlCol="0">
            <a:spAutoFit/>
          </a:bodyPr>
          <a:lstStyle/>
          <a:p>
            <a:r>
              <a:rPr lang="en-US" b="1" dirty="0">
                <a:solidFill>
                  <a:schemeClr val="bg1"/>
                </a:solidFill>
              </a:rPr>
              <a:t>INTRODUCTION</a:t>
            </a:r>
            <a:endParaRPr lang="en-IN"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750"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ppt_x"/>
                                          </p:val>
                                        </p:tav>
                                        <p:tav tm="100000">
                                          <p:val>
                                            <p:strVal val="#ppt_x"/>
                                          </p:val>
                                        </p:tav>
                                      </p:tavLst>
                                    </p:anim>
                                    <p:anim calcmode="lin" valueType="num">
                                      <p:cBhvr additive="base">
                                        <p:cTn id="8" dur="75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0"/>
            <a:ext cx="12192000" cy="6858000"/>
            <a:chOff x="-7498079" y="0"/>
            <a:chExt cx="12192000" cy="6858000"/>
          </a:xfrm>
        </p:grpSpPr>
        <p:sp>
          <p:nvSpPr>
            <p:cNvPr id="2" name="Rectangle 1"/>
            <p:cNvSpPr/>
            <p:nvPr/>
          </p:nvSpPr>
          <p:spPr>
            <a:xfrm>
              <a:off x="-7498079"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a:effectLst>
              <a:outerShdw blurRad="215900" dist="38100" sx="101000" sy="101000" algn="tl" rotWithShape="0">
                <a:prstClr val="black">
                  <a:alpha val="3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reeform: Shape 5"/>
            <p:cNvSpPr/>
            <p:nvPr/>
          </p:nvSpPr>
          <p:spPr>
            <a:xfrm>
              <a:off x="3524877" y="2254169"/>
              <a:ext cx="1169043" cy="2349662"/>
            </a:xfrm>
            <a:custGeom>
              <a:avLst/>
              <a:gdLst>
                <a:gd name="connsiteX0" fmla="*/ 1169043 w 1169043"/>
                <a:gd name="connsiteY0" fmla="*/ 0 h 2349662"/>
                <a:gd name="connsiteX1" fmla="*/ 1169043 w 1169043"/>
                <a:gd name="connsiteY1" fmla="*/ 2349662 h 2349662"/>
                <a:gd name="connsiteX2" fmla="*/ 1049516 w 1169043"/>
                <a:gd name="connsiteY2" fmla="*/ 2343597 h 2349662"/>
                <a:gd name="connsiteX3" fmla="*/ 0 w 1169043"/>
                <a:gd name="connsiteY3" fmla="*/ 1174831 h 2349662"/>
                <a:gd name="connsiteX4" fmla="*/ 1049516 w 1169043"/>
                <a:gd name="connsiteY4" fmla="*/ 6066 h 234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043" h="2349662">
                  <a:moveTo>
                    <a:pt x="1169043" y="0"/>
                  </a:moveTo>
                  <a:lnTo>
                    <a:pt x="1169043" y="2349662"/>
                  </a:lnTo>
                  <a:lnTo>
                    <a:pt x="1049516" y="2343597"/>
                  </a:lnTo>
                  <a:cubicBezTo>
                    <a:pt x="460019" y="2283433"/>
                    <a:pt x="0" y="1783120"/>
                    <a:pt x="0" y="1174831"/>
                  </a:cubicBezTo>
                  <a:cubicBezTo>
                    <a:pt x="0" y="566543"/>
                    <a:pt x="460019" y="66229"/>
                    <a:pt x="1049516" y="6066"/>
                  </a:cubicBezTo>
                  <a:close/>
                </a:path>
              </a:pathLst>
            </a:custGeom>
            <a:solidFill>
              <a:srgbClr val="E7842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TextBox 6"/>
            <p:cNvSpPr txBox="1"/>
            <p:nvPr/>
          </p:nvSpPr>
          <p:spPr>
            <a:xfrm rot="16200000">
              <a:off x="2789207" y="2544197"/>
              <a:ext cx="3287210" cy="461665"/>
            </a:xfrm>
            <a:prstGeom prst="rect">
              <a:avLst/>
            </a:prstGeom>
            <a:noFill/>
          </p:spPr>
          <p:txBody>
            <a:bodyPr wrap="square" rtlCol="0">
              <a:spAutoFit/>
            </a:bodyPr>
            <a:lstStyle/>
            <a:p>
              <a:r>
                <a:rPr lang="en-US" sz="2400" b="1" dirty="0">
                  <a:solidFill>
                    <a:schemeClr val="bg1"/>
                  </a:solidFill>
                </a:rPr>
                <a:t>TEAM MEMBER</a:t>
              </a:r>
              <a:endParaRPr lang="en-IN" sz="2400" b="1" dirty="0">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548463" y="3056827"/>
              <a:ext cx="744345" cy="744345"/>
            </a:xfrm>
            <a:prstGeom prst="rect">
              <a:avLst/>
            </a:prstGeom>
          </p:spPr>
        </p:pic>
      </p:grpSp>
      <p:grpSp>
        <p:nvGrpSpPr>
          <p:cNvPr id="3" name="Group 2"/>
          <p:cNvGrpSpPr/>
          <p:nvPr/>
        </p:nvGrpSpPr>
        <p:grpSpPr>
          <a:xfrm>
            <a:off x="-773286" y="-2"/>
            <a:ext cx="12192000" cy="6858000"/>
            <a:chOff x="1" y="0"/>
            <a:chExt cx="12192000" cy="6858000"/>
          </a:xfrm>
        </p:grpSpPr>
        <p:sp>
          <p:nvSpPr>
            <p:cNvPr id="4" name="Rectangle 3"/>
            <p:cNvSpPr/>
            <p:nvPr/>
          </p:nvSpPr>
          <p:spPr>
            <a:xfrm>
              <a:off x="1"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a:effectLst>
              <a:outerShdw blurRad="215900" dist="38100" sx="101000" sy="101000" algn="tl" rotWithShape="0">
                <a:prstClr val="black">
                  <a:alpha val="3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reeform: Shape 4"/>
            <p:cNvSpPr/>
            <p:nvPr/>
          </p:nvSpPr>
          <p:spPr>
            <a:xfrm>
              <a:off x="11022957" y="2254169"/>
              <a:ext cx="1169043" cy="2349662"/>
            </a:xfrm>
            <a:custGeom>
              <a:avLst/>
              <a:gdLst>
                <a:gd name="connsiteX0" fmla="*/ 1169043 w 1169043"/>
                <a:gd name="connsiteY0" fmla="*/ 0 h 2349662"/>
                <a:gd name="connsiteX1" fmla="*/ 1169043 w 1169043"/>
                <a:gd name="connsiteY1" fmla="*/ 2349662 h 2349662"/>
                <a:gd name="connsiteX2" fmla="*/ 1049516 w 1169043"/>
                <a:gd name="connsiteY2" fmla="*/ 2343597 h 2349662"/>
                <a:gd name="connsiteX3" fmla="*/ 0 w 1169043"/>
                <a:gd name="connsiteY3" fmla="*/ 1174831 h 2349662"/>
                <a:gd name="connsiteX4" fmla="*/ 1049516 w 1169043"/>
                <a:gd name="connsiteY4" fmla="*/ 6066 h 234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043" h="2349662">
                  <a:moveTo>
                    <a:pt x="1169043" y="0"/>
                  </a:moveTo>
                  <a:lnTo>
                    <a:pt x="1169043" y="2349662"/>
                  </a:lnTo>
                  <a:lnTo>
                    <a:pt x="1049516" y="2343597"/>
                  </a:lnTo>
                  <a:cubicBezTo>
                    <a:pt x="460019" y="2283433"/>
                    <a:pt x="0" y="1783120"/>
                    <a:pt x="0" y="1174831"/>
                  </a:cubicBezTo>
                  <a:cubicBezTo>
                    <a:pt x="0" y="566543"/>
                    <a:pt x="460019" y="66229"/>
                    <a:pt x="1049516" y="6066"/>
                  </a:cubicBezTo>
                  <a:close/>
                </a:path>
              </a:pathLst>
            </a:cu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046543" y="3056827"/>
              <a:ext cx="744345" cy="744345"/>
            </a:xfrm>
            <a:prstGeom prst="rect">
              <a:avLst/>
            </a:prstGeom>
          </p:spPr>
        </p:pic>
      </p:grpSp>
      <p:grpSp>
        <p:nvGrpSpPr>
          <p:cNvPr id="11" name="Group 10"/>
          <p:cNvGrpSpPr/>
          <p:nvPr/>
        </p:nvGrpSpPr>
        <p:grpSpPr>
          <a:xfrm>
            <a:off x="-1640899" y="-4"/>
            <a:ext cx="12257406" cy="6858000"/>
            <a:chOff x="1" y="0"/>
            <a:chExt cx="12257406" cy="6858000"/>
          </a:xfrm>
        </p:grpSpPr>
        <p:sp>
          <p:nvSpPr>
            <p:cNvPr id="12" name="Rectangle 11"/>
            <p:cNvSpPr/>
            <p:nvPr/>
          </p:nvSpPr>
          <p:spPr>
            <a:xfrm>
              <a:off x="1"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a:effectLst>
              <a:outerShdw blurRad="215900" dist="38100" sx="101000" sy="101000" algn="tl" rotWithShape="0">
                <a:prstClr val="black">
                  <a:alpha val="3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p:cNvSpPr/>
            <p:nvPr/>
          </p:nvSpPr>
          <p:spPr>
            <a:xfrm>
              <a:off x="11022957" y="2254169"/>
              <a:ext cx="1169043" cy="2349662"/>
            </a:xfrm>
            <a:custGeom>
              <a:avLst/>
              <a:gdLst>
                <a:gd name="connsiteX0" fmla="*/ 1169043 w 1169043"/>
                <a:gd name="connsiteY0" fmla="*/ 0 h 2349662"/>
                <a:gd name="connsiteX1" fmla="*/ 1169043 w 1169043"/>
                <a:gd name="connsiteY1" fmla="*/ 2349662 h 2349662"/>
                <a:gd name="connsiteX2" fmla="*/ 1049516 w 1169043"/>
                <a:gd name="connsiteY2" fmla="*/ 2343597 h 2349662"/>
                <a:gd name="connsiteX3" fmla="*/ 0 w 1169043"/>
                <a:gd name="connsiteY3" fmla="*/ 1174831 h 2349662"/>
                <a:gd name="connsiteX4" fmla="*/ 1049516 w 1169043"/>
                <a:gd name="connsiteY4" fmla="*/ 6066 h 234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043" h="2349662">
                  <a:moveTo>
                    <a:pt x="1169043" y="0"/>
                  </a:moveTo>
                  <a:lnTo>
                    <a:pt x="1169043" y="2349662"/>
                  </a:lnTo>
                  <a:lnTo>
                    <a:pt x="1049516" y="2343597"/>
                  </a:lnTo>
                  <a:cubicBezTo>
                    <a:pt x="460019" y="2283433"/>
                    <a:pt x="0" y="1783120"/>
                    <a:pt x="0" y="1174831"/>
                  </a:cubicBezTo>
                  <a:cubicBezTo>
                    <a:pt x="0" y="566543"/>
                    <a:pt x="460019" y="66229"/>
                    <a:pt x="1049516" y="6066"/>
                  </a:cubicBezTo>
                  <a:close/>
                </a:path>
              </a:pathLst>
            </a:cu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p:cNvSpPr txBox="1"/>
            <p:nvPr/>
          </p:nvSpPr>
          <p:spPr>
            <a:xfrm rot="16200000">
              <a:off x="10347338" y="2655997"/>
              <a:ext cx="3287210" cy="400110"/>
            </a:xfrm>
            <a:prstGeom prst="rect">
              <a:avLst/>
            </a:prstGeom>
            <a:noFill/>
          </p:spPr>
          <p:txBody>
            <a:bodyPr wrap="square" rtlCol="0">
              <a:spAutoFit/>
            </a:bodyPr>
            <a:lstStyle/>
            <a:p>
              <a:r>
                <a:rPr lang="en-US" sz="2000" b="1" dirty="0">
                  <a:solidFill>
                    <a:schemeClr val="bg1"/>
                  </a:solidFill>
                </a:rPr>
                <a:t>Problem Statement</a:t>
              </a:r>
              <a:endParaRPr lang="en-IN" sz="2000" b="1" dirty="0">
                <a:solidFill>
                  <a:schemeClr val="bg1"/>
                </a:solidFill>
              </a:endParaRP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artisticChalkSketch/>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6200000">
              <a:off x="10966830" y="2783711"/>
              <a:ext cx="1290577" cy="1290577"/>
            </a:xfrm>
            <a:prstGeom prst="rect">
              <a:avLst/>
            </a:prstGeom>
          </p:spPr>
        </p:pic>
      </p:grpSp>
      <p:grpSp>
        <p:nvGrpSpPr>
          <p:cNvPr id="16" name="Group 15"/>
          <p:cNvGrpSpPr/>
          <p:nvPr/>
        </p:nvGrpSpPr>
        <p:grpSpPr>
          <a:xfrm>
            <a:off x="-2508512" y="0"/>
            <a:ext cx="12192000" cy="6858000"/>
            <a:chOff x="1" y="0"/>
            <a:chExt cx="12192000" cy="6858000"/>
          </a:xfrm>
        </p:grpSpPr>
        <p:sp>
          <p:nvSpPr>
            <p:cNvPr id="17" name="Rectangle 16"/>
            <p:cNvSpPr/>
            <p:nvPr/>
          </p:nvSpPr>
          <p:spPr>
            <a:xfrm>
              <a:off x="1" y="0"/>
              <a:ext cx="12192000" cy="6858000"/>
            </a:xfrm>
            <a:prstGeom prst="rect">
              <a:avLst/>
            </a:prstGeom>
            <a:gradFill>
              <a:gsLst>
                <a:gs pos="0">
                  <a:srgbClr val="003396"/>
                </a:gs>
                <a:gs pos="66000">
                  <a:srgbClr val="5494DA"/>
                </a:gs>
                <a:gs pos="84000">
                  <a:srgbClr val="73B9EE"/>
                </a:gs>
                <a:gs pos="100000">
                  <a:srgbClr val="86CEFA"/>
                </a:gs>
              </a:gsLst>
              <a:lin ang="21000000" scaled="0"/>
            </a:gradFill>
            <a:ln>
              <a:noFill/>
            </a:ln>
            <a:effectLst>
              <a:outerShdw blurRad="215900" dist="38100" sx="101000" sy="101000" algn="tl" rotWithShape="0">
                <a:prstClr val="black">
                  <a:alpha val="3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Freeform: Shape 17"/>
            <p:cNvSpPr/>
            <p:nvPr/>
          </p:nvSpPr>
          <p:spPr>
            <a:xfrm>
              <a:off x="11022957" y="2254169"/>
              <a:ext cx="1169043" cy="2349662"/>
            </a:xfrm>
            <a:custGeom>
              <a:avLst/>
              <a:gdLst>
                <a:gd name="connsiteX0" fmla="*/ 1169043 w 1169043"/>
                <a:gd name="connsiteY0" fmla="*/ 0 h 2349662"/>
                <a:gd name="connsiteX1" fmla="*/ 1169043 w 1169043"/>
                <a:gd name="connsiteY1" fmla="*/ 2349662 h 2349662"/>
                <a:gd name="connsiteX2" fmla="*/ 1049516 w 1169043"/>
                <a:gd name="connsiteY2" fmla="*/ 2343597 h 2349662"/>
                <a:gd name="connsiteX3" fmla="*/ 0 w 1169043"/>
                <a:gd name="connsiteY3" fmla="*/ 1174831 h 2349662"/>
                <a:gd name="connsiteX4" fmla="*/ 1049516 w 1169043"/>
                <a:gd name="connsiteY4" fmla="*/ 6066 h 234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043" h="2349662">
                  <a:moveTo>
                    <a:pt x="1169043" y="0"/>
                  </a:moveTo>
                  <a:lnTo>
                    <a:pt x="1169043" y="2349662"/>
                  </a:lnTo>
                  <a:lnTo>
                    <a:pt x="1049516" y="2343597"/>
                  </a:lnTo>
                  <a:cubicBezTo>
                    <a:pt x="460019" y="2283433"/>
                    <a:pt x="0" y="1783120"/>
                    <a:pt x="0" y="1174831"/>
                  </a:cubicBezTo>
                  <a:cubicBezTo>
                    <a:pt x="0" y="566543"/>
                    <a:pt x="460019" y="66229"/>
                    <a:pt x="1049516" y="6066"/>
                  </a:cubicBezTo>
                  <a:close/>
                </a:path>
              </a:pathLst>
            </a:cu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TextBox 18"/>
            <p:cNvSpPr txBox="1"/>
            <p:nvPr/>
          </p:nvSpPr>
          <p:spPr>
            <a:xfrm rot="16200000">
              <a:off x="10287287" y="2382151"/>
              <a:ext cx="3287210" cy="461665"/>
            </a:xfrm>
            <a:prstGeom prst="rect">
              <a:avLst/>
            </a:prstGeom>
            <a:noFill/>
          </p:spPr>
          <p:txBody>
            <a:bodyPr wrap="square" rtlCol="0">
              <a:spAutoFit/>
            </a:bodyPr>
            <a:lstStyle/>
            <a:p>
              <a:r>
                <a:rPr lang="en-US" sz="2400" b="1" dirty="0">
                  <a:solidFill>
                    <a:schemeClr val="bg1"/>
                  </a:solidFill>
                </a:rPr>
                <a:t>Basic Domain</a:t>
              </a:r>
              <a:endParaRPr lang="en-IN" sz="2400" b="1" dirty="0">
                <a:solidFill>
                  <a:schemeClr val="bg1"/>
                </a:solidFill>
              </a:endParaRPr>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rot="16200000">
              <a:off x="11058775" y="3108358"/>
              <a:ext cx="641283" cy="641283"/>
            </a:xfrm>
            <a:prstGeom prst="rect">
              <a:avLst/>
            </a:prstGeom>
          </p:spPr>
        </p:pic>
      </p:grpSp>
      <p:sp>
        <p:nvSpPr>
          <p:cNvPr id="28" name="TextBox 27">
            <a:extLst>
              <a:ext uri="{FF2B5EF4-FFF2-40B4-BE49-F238E27FC236}">
                <a16:creationId xmlns:a16="http://schemas.microsoft.com/office/drawing/2014/main" id="{F2075FCF-179E-4765-9C9B-E1A1FB77B842}"/>
              </a:ext>
            </a:extLst>
          </p:cNvPr>
          <p:cNvSpPr txBox="1"/>
          <p:nvPr/>
        </p:nvSpPr>
        <p:spPr>
          <a:xfrm rot="16200000">
            <a:off x="9485144" y="2428316"/>
            <a:ext cx="3287210" cy="369332"/>
          </a:xfrm>
          <a:prstGeom prst="rect">
            <a:avLst/>
          </a:prstGeom>
          <a:noFill/>
        </p:spPr>
        <p:txBody>
          <a:bodyPr wrap="square" rtlCol="0">
            <a:spAutoFit/>
          </a:bodyPr>
          <a:lstStyle/>
          <a:p>
            <a:r>
              <a:rPr lang="en-US" b="1" dirty="0">
                <a:solidFill>
                  <a:schemeClr val="bg1"/>
                </a:solidFill>
              </a:rPr>
              <a:t>INTRODUCTION</a:t>
            </a:r>
            <a:endParaRPr lang="en-IN" b="1" dirty="0">
              <a:solidFill>
                <a:schemeClr val="bg1"/>
              </a:solidFill>
            </a:endParaRPr>
          </a:p>
        </p:txBody>
      </p:sp>
      <p:sp>
        <p:nvSpPr>
          <p:cNvPr id="8" name="AutoShape 2">
            <a:extLst>
              <a:ext uri="{FF2B5EF4-FFF2-40B4-BE49-F238E27FC236}">
                <a16:creationId xmlns:a16="http://schemas.microsoft.com/office/drawing/2014/main" id="{874EB1D8-60B4-2D07-AF4B-0A71BBD09E1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TextBox 32">
            <a:extLst>
              <a:ext uri="{FF2B5EF4-FFF2-40B4-BE49-F238E27FC236}">
                <a16:creationId xmlns:a16="http://schemas.microsoft.com/office/drawing/2014/main" id="{E790E773-98FB-D37B-DEFC-EAA9FA586FF5}"/>
              </a:ext>
            </a:extLst>
          </p:cNvPr>
          <p:cNvSpPr txBox="1"/>
          <p:nvPr/>
        </p:nvSpPr>
        <p:spPr>
          <a:xfrm>
            <a:off x="239696" y="2416452"/>
            <a:ext cx="7881765" cy="1754326"/>
          </a:xfrm>
          <a:prstGeom prst="rect">
            <a:avLst/>
          </a:prstGeom>
          <a:noFill/>
        </p:spPr>
        <p:txBody>
          <a:bodyPr wrap="square">
            <a:spAutoFit/>
          </a:bodyPr>
          <a:lstStyle/>
          <a:p>
            <a:pPr marL="0" indent="0">
              <a:buNone/>
            </a:pPr>
            <a:r>
              <a:rPr lang="en-IN" b="1" dirty="0">
                <a:solidFill>
                  <a:schemeClr val="bg1"/>
                </a:solidFill>
                <a:latin typeface="Times New Roman" panose="02020603050405020304" pitchFamily="18" charset="0"/>
                <a:cs typeface="Times New Roman" panose="02020603050405020304" pitchFamily="18" charset="0"/>
              </a:rPr>
              <a:t>IOT (Internet Of Things)</a:t>
            </a:r>
          </a:p>
          <a:p>
            <a:pPr marL="0" indent="0"/>
            <a:r>
              <a:rPr lang="en-US" sz="1800" dirty="0">
                <a:solidFill>
                  <a:schemeClr val="bg1"/>
                </a:solidFill>
                <a:latin typeface="Times New Roman" pitchFamily="18" charset="0"/>
                <a:cs typeface="Times New Roman" pitchFamily="18" charset="0"/>
              </a:rPr>
              <a:t> The internet of things (</a:t>
            </a:r>
            <a:r>
              <a:rPr lang="en-US" sz="1800" dirty="0" err="1">
                <a:solidFill>
                  <a:schemeClr val="bg1"/>
                </a:solidFill>
                <a:latin typeface="Times New Roman" pitchFamily="18" charset="0"/>
                <a:cs typeface="Times New Roman" pitchFamily="18" charset="0"/>
              </a:rPr>
              <a:t>iot</a:t>
            </a:r>
            <a:r>
              <a:rPr lang="en-US" sz="1800" dirty="0">
                <a:solidFill>
                  <a:schemeClr val="bg1"/>
                </a:solidFill>
                <a:latin typeface="Times New Roman" pitchFamily="18" charset="0"/>
                <a:cs typeface="Times New Roman" pitchFamily="18" charset="0"/>
              </a:rPr>
              <a:t>) refers to the network of interconnected physical objects or "things" embedded with sensors, software, and other technologies that enable them to collect and exchange data over the internet. These objects can range from everyday items like household appliances and wearable devices to industrial machines and vehicles. </a:t>
            </a:r>
            <a:endParaRPr lang="en-I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gradFill>
            <a:gsLst>
              <a:gs pos="0">
                <a:srgbClr val="003396"/>
              </a:gs>
              <a:gs pos="66000">
                <a:srgbClr val="5494DA"/>
              </a:gs>
              <a:gs pos="84000">
                <a:srgbClr val="73B9EE"/>
              </a:gs>
              <a:gs pos="100000">
                <a:srgbClr val="86CEFA"/>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3634740" y="0"/>
            <a:ext cx="5659755" cy="583565"/>
          </a:xfrm>
          <a:prstGeom prst="rect">
            <a:avLst/>
          </a:prstGeom>
          <a:noFill/>
        </p:spPr>
        <p:txBody>
          <a:bodyPr wrap="square" rtlCol="0">
            <a:spAutoFit/>
          </a:bodyPr>
          <a:lstStyle/>
          <a:p>
            <a:pPr algn="ctr"/>
            <a:r>
              <a:rPr lang="en-IN" altLang="en-US" sz="3200">
                <a:solidFill>
                  <a:schemeClr val="bg1"/>
                </a:solidFill>
                <a:latin typeface="Bodoni MT Black" panose="02070A03080606020203" pitchFamily="18" charset="0"/>
                <a:cs typeface="Bodoni MT Black" panose="02070A03080606020203" pitchFamily="18" charset="0"/>
              </a:rPr>
              <a:t>Literature Survey</a:t>
            </a:r>
          </a:p>
        </p:txBody>
      </p:sp>
      <p:graphicFrame>
        <p:nvGraphicFramePr>
          <p:cNvPr id="6" name="Table 5">
            <a:extLst>
              <a:ext uri="{FF2B5EF4-FFF2-40B4-BE49-F238E27FC236}">
                <a16:creationId xmlns:a16="http://schemas.microsoft.com/office/drawing/2014/main" id="{DDAE712A-51E4-19F3-B9E3-4C25D5BF0C33}"/>
              </a:ext>
            </a:extLst>
          </p:cNvPr>
          <p:cNvGraphicFramePr>
            <a:graphicFrameLocks noGrp="1"/>
          </p:cNvGraphicFramePr>
          <p:nvPr>
            <p:extLst>
              <p:ext uri="{D42A27DB-BD31-4B8C-83A1-F6EECF244321}">
                <p14:modId xmlns:p14="http://schemas.microsoft.com/office/powerpoint/2010/main" val="2388473924"/>
              </p:ext>
            </p:extLst>
          </p:nvPr>
        </p:nvGraphicFramePr>
        <p:xfrm>
          <a:off x="1390291" y="962984"/>
          <a:ext cx="9906000" cy="4810316"/>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2335407"/>
                    </a:ext>
                  </a:extLst>
                </a:gridCol>
                <a:gridCol w="2476500">
                  <a:extLst>
                    <a:ext uri="{9D8B030D-6E8A-4147-A177-3AD203B41FA5}">
                      <a16:colId xmlns:a16="http://schemas.microsoft.com/office/drawing/2014/main" val="3214325288"/>
                    </a:ext>
                  </a:extLst>
                </a:gridCol>
                <a:gridCol w="2476500">
                  <a:extLst>
                    <a:ext uri="{9D8B030D-6E8A-4147-A177-3AD203B41FA5}">
                      <a16:colId xmlns:a16="http://schemas.microsoft.com/office/drawing/2014/main" val="470267507"/>
                    </a:ext>
                  </a:extLst>
                </a:gridCol>
                <a:gridCol w="2476500">
                  <a:extLst>
                    <a:ext uri="{9D8B030D-6E8A-4147-A177-3AD203B41FA5}">
                      <a16:colId xmlns:a16="http://schemas.microsoft.com/office/drawing/2014/main" val="1446642732"/>
                    </a:ext>
                  </a:extLst>
                </a:gridCol>
              </a:tblGrid>
              <a:tr h="959922">
                <a:tc>
                  <a:txBody>
                    <a:bodyPr/>
                    <a:lstStyle/>
                    <a:p>
                      <a:r>
                        <a:rPr lang="en-IN" sz="1800" b="1" kern="1200" dirty="0">
                          <a:solidFill>
                            <a:schemeClr val="tx1"/>
                          </a:solidFill>
                          <a:latin typeface="+mn-lt"/>
                          <a:ea typeface="+mn-ea"/>
                          <a:cs typeface="+mn-cs"/>
                        </a:rPr>
                        <a:t>Title</a:t>
                      </a:r>
                      <a:endParaRPr lang="en-US" dirty="0">
                        <a:solidFill>
                          <a:schemeClr val="tx1"/>
                        </a:solidFill>
                      </a:endParaRPr>
                    </a:p>
                  </a:txBody>
                  <a:tcPr>
                    <a:solidFill>
                      <a:schemeClr val="bg2">
                        <a:lumMod val="40000"/>
                        <a:lumOff val="60000"/>
                      </a:schemeClr>
                    </a:solidFill>
                  </a:tcPr>
                </a:tc>
                <a:tc>
                  <a:txBody>
                    <a:bodyPr/>
                    <a:lstStyle/>
                    <a:p>
                      <a:r>
                        <a:rPr lang="en-IN" dirty="0">
                          <a:solidFill>
                            <a:schemeClr val="tx1"/>
                          </a:solidFill>
                        </a:rPr>
                        <a:t>Authors</a:t>
                      </a:r>
                      <a:endParaRPr lang="en-US" dirty="0">
                        <a:solidFill>
                          <a:schemeClr val="tx1"/>
                        </a:solidFill>
                      </a:endParaRPr>
                    </a:p>
                  </a:txBody>
                  <a:tcPr>
                    <a:solidFill>
                      <a:schemeClr val="bg2">
                        <a:lumMod val="40000"/>
                        <a:lumOff val="60000"/>
                      </a:schemeClr>
                    </a:solidFill>
                  </a:tcPr>
                </a:tc>
                <a:tc>
                  <a:txBody>
                    <a:bodyPr/>
                    <a:lstStyle/>
                    <a:p>
                      <a:r>
                        <a:rPr lang="en-IN" dirty="0">
                          <a:solidFill>
                            <a:schemeClr val="tx1"/>
                          </a:solidFill>
                        </a:rPr>
                        <a:t>Publication</a:t>
                      </a:r>
                      <a:endParaRPr lang="en-US" dirty="0">
                        <a:solidFill>
                          <a:schemeClr val="tx1"/>
                        </a:solidFill>
                      </a:endParaRPr>
                    </a:p>
                  </a:txBody>
                  <a:tcPr>
                    <a:solidFill>
                      <a:schemeClr val="bg2">
                        <a:lumMod val="40000"/>
                        <a:lumOff val="60000"/>
                      </a:schemeClr>
                    </a:solidFill>
                  </a:tcPr>
                </a:tc>
                <a:tc>
                  <a:txBody>
                    <a:bodyPr/>
                    <a:lstStyle/>
                    <a:p>
                      <a:r>
                        <a:rPr lang="en-IN" dirty="0">
                          <a:solidFill>
                            <a:schemeClr val="tx1"/>
                          </a:solidFill>
                        </a:rPr>
                        <a:t>Key Findings</a:t>
                      </a:r>
                      <a:endParaRPr lang="en-US" dirty="0">
                        <a:solidFill>
                          <a:schemeClr val="tx1"/>
                        </a:solidFill>
                      </a:endParaRPr>
                    </a:p>
                  </a:txBody>
                  <a:tcPr>
                    <a:solidFill>
                      <a:schemeClr val="bg2">
                        <a:lumMod val="40000"/>
                        <a:lumOff val="60000"/>
                      </a:schemeClr>
                    </a:solidFill>
                  </a:tcPr>
                </a:tc>
                <a:extLst>
                  <a:ext uri="{0D108BD9-81ED-4DB2-BD59-A6C34878D82A}">
                    <a16:rowId xmlns:a16="http://schemas.microsoft.com/office/drawing/2014/main" val="939250014"/>
                  </a:ext>
                </a:extLst>
              </a:tr>
              <a:tr h="1212327">
                <a:tc>
                  <a:txBody>
                    <a:bodyPr/>
                    <a:lstStyle/>
                    <a:p>
                      <a:r>
                        <a:rPr lang="en-IN" sz="1200" kern="1200" dirty="0">
                          <a:solidFill>
                            <a:schemeClr val="dk1"/>
                          </a:solidFill>
                          <a:latin typeface="Times New Roman" pitchFamily="18" charset="0"/>
                          <a:ea typeface="+mn-ea"/>
                          <a:cs typeface="Times New Roman" pitchFamily="18" charset="0"/>
                        </a:rPr>
                        <a:t>"Voice-Controlled Robot for Smart Home Applications"</a:t>
                      </a:r>
                      <a:endParaRPr lang="en-US" sz="1200" dirty="0">
                        <a:latin typeface="Times New Roman" pitchFamily="18" charset="0"/>
                        <a:cs typeface="Times New Roman" pitchFamily="18" charset="0"/>
                      </a:endParaRPr>
                    </a:p>
                  </a:txBody>
                  <a:tcPr/>
                </a:tc>
                <a:tc>
                  <a:txBody>
                    <a:bodyPr/>
                    <a:lstStyle/>
                    <a:p>
                      <a:r>
                        <a:rPr lang="en-IN" sz="1200" kern="1200" dirty="0">
                          <a:solidFill>
                            <a:schemeClr val="dk1"/>
                          </a:solidFill>
                          <a:latin typeface="Times New Roman" pitchFamily="18" charset="0"/>
                          <a:ea typeface="+mn-ea"/>
                          <a:cs typeface="Times New Roman" pitchFamily="18" charset="0"/>
                        </a:rPr>
                        <a:t>A. Smith et al.</a:t>
                      </a:r>
                      <a:endParaRPr lang="en-US" sz="1200" dirty="0">
                        <a:latin typeface="Times New Roman" pitchFamily="18" charset="0"/>
                        <a:cs typeface="Times New Roman" pitchFamily="18" charset="0"/>
                      </a:endParaRPr>
                    </a:p>
                  </a:txBody>
                  <a:tcPr/>
                </a:tc>
                <a:tc>
                  <a:txBody>
                    <a:bodyPr/>
                    <a:lstStyle/>
                    <a:p>
                      <a:pPr algn="just">
                        <a:spcBef>
                          <a:spcPts val="2400"/>
                        </a:spcBef>
                        <a:spcAft>
                          <a:spcPts val="2400"/>
                        </a:spcAft>
                      </a:pPr>
                      <a:r>
                        <a:rPr lang="en-IN" sz="1200" dirty="0">
                          <a:solidFill>
                            <a:srgbClr val="00000A"/>
                          </a:solidFill>
                          <a:latin typeface="Times New Roman" pitchFamily="18" charset="0"/>
                          <a:ea typeface="Times New Roman"/>
                          <a:cs typeface="Times New Roman" pitchFamily="18" charset="0"/>
                        </a:rPr>
                        <a:t>IEEE Robotics and Automation Letters</a:t>
                      </a:r>
                      <a:endParaRPr lang="en-US" sz="1200" dirty="0">
                        <a:solidFill>
                          <a:srgbClr val="00000A"/>
                        </a:solidFill>
                        <a:latin typeface="Times New Roman" pitchFamily="18" charset="0"/>
                        <a:ea typeface="Times New Roman"/>
                        <a:cs typeface="Times New Roman" pitchFamily="18" charset="0"/>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pitchFamily="18" charset="0"/>
                          <a:ea typeface="Times New Roman"/>
                          <a:cs typeface="Times New Roman" pitchFamily="18" charset="0"/>
                        </a:rPr>
                        <a:t>Developed a voice-controlled robot system using Google Assistant integration.  Demonstrated improved human-robot interaction in a smart home environment.</a:t>
                      </a:r>
                      <a:endParaRPr lang="en-US" sz="1200" dirty="0">
                        <a:solidFill>
                          <a:srgbClr val="00000A"/>
                        </a:solidFill>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607899387"/>
                  </a:ext>
                </a:extLst>
              </a:tr>
              <a:tr h="1246497">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"Bluetooth-Based Control System for Autonomous Robots"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B. Johnson and C. Lee</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International Journal of Robotics Research</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Implemented a Bluetooth communication protocol for controlling autonomous robots.  Achieved reliable and low-latency control signals, enhancing the robot's responsiveness.</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2662304395"/>
                  </a:ext>
                </a:extLst>
              </a:tr>
              <a:tr h="1391570">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"Human-Robot Interaction: A Review of Recent Advances"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X. Wang and Y. Chen</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ACM Transactions on Human-Robot Interaction</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Provided an overview of the latest advancements in human-robot interaction </a:t>
                      </a:r>
                      <a:r>
                        <a:rPr lang="en-IN" sz="1200" dirty="0" err="1">
                          <a:solidFill>
                            <a:srgbClr val="00000A"/>
                          </a:solidFill>
                          <a:latin typeface="Times New Roman"/>
                          <a:ea typeface="Times New Roman"/>
                          <a:cs typeface="Times New Roman"/>
                        </a:rPr>
                        <a:t>research.Identified</a:t>
                      </a:r>
                      <a:r>
                        <a:rPr lang="en-IN" sz="1200" dirty="0">
                          <a:solidFill>
                            <a:srgbClr val="00000A"/>
                          </a:solidFill>
                          <a:latin typeface="Times New Roman"/>
                          <a:ea typeface="Times New Roman"/>
                          <a:cs typeface="Times New Roman"/>
                        </a:rPr>
                        <a:t> the need for improved natural language processing for more intuitive robot control systems.</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3607560915"/>
                  </a:ext>
                </a:extLst>
              </a:tr>
            </a:tbl>
          </a:graphicData>
        </a:graphic>
      </p:graphicFrame>
    </p:spTree>
    <p:extLst>
      <p:ext uri="{BB962C8B-B14F-4D97-AF65-F5344CB8AC3E}">
        <p14:creationId xmlns:p14="http://schemas.microsoft.com/office/powerpoint/2010/main" val="29058623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48160529"/>
              </p:ext>
            </p:extLst>
          </p:nvPr>
        </p:nvGraphicFramePr>
        <p:xfrm>
          <a:off x="1141413" y="730822"/>
          <a:ext cx="9906000" cy="5486400"/>
        </p:xfrm>
        <a:graphic>
          <a:graphicData uri="http://schemas.openxmlformats.org/drawingml/2006/table">
            <a:tbl>
              <a:tblPr firstRow="1" bandRow="1">
                <a:tableStyleId>{F5AB1C69-6EDB-4FF4-983F-18BD219EF322}</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370840">
                <a:tc>
                  <a:txBody>
                    <a:bodyPr/>
                    <a:lstStyle/>
                    <a:p>
                      <a:pPr algn="just">
                        <a:spcBef>
                          <a:spcPts val="2400"/>
                        </a:spcBef>
                        <a:spcAft>
                          <a:spcPts val="2400"/>
                        </a:spcAft>
                      </a:pPr>
                      <a:r>
                        <a:rPr lang="en-IN" sz="1200" b="0" dirty="0">
                          <a:solidFill>
                            <a:srgbClr val="00000A"/>
                          </a:solidFill>
                        </a:rPr>
                        <a:t>"Challenges in Implementing Voice Command Systems in Industrial Robotics"</a:t>
                      </a:r>
                      <a:endParaRPr lang="en-US" sz="1200" b="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b="0" dirty="0">
                          <a:solidFill>
                            <a:srgbClr val="00000A"/>
                          </a:solidFill>
                        </a:rPr>
                        <a:t>M. Garcia and J. Kim</a:t>
                      </a:r>
                      <a:endParaRPr lang="en-US" sz="1200" b="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b="0" dirty="0">
                          <a:solidFill>
                            <a:srgbClr val="00000A"/>
                          </a:solidFill>
                        </a:rPr>
                        <a:t>Proceedings of the International Conference on Robotics and Automation</a:t>
                      </a:r>
                      <a:endParaRPr lang="en-US" sz="1200" b="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b="0" dirty="0">
                          <a:solidFill>
                            <a:srgbClr val="00000A"/>
                          </a:solidFill>
                        </a:rPr>
                        <a:t> Highlighted the challenges of implementing voice command systems in industrial settings.  Addressed the need for robust voice recognition algorithms and noise cancellation techniques for reliable operation.</a:t>
                      </a:r>
                      <a:endParaRPr lang="en-US" sz="1200" b="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gn="just">
                        <a:spcBef>
                          <a:spcPts val="2400"/>
                        </a:spcBef>
                        <a:spcAft>
                          <a:spcPts val="2400"/>
                        </a:spcAft>
                      </a:pPr>
                      <a:r>
                        <a:rPr lang="en-IN" sz="1200" dirty="0">
                          <a:solidFill>
                            <a:srgbClr val="00000A"/>
                          </a:solidFill>
                        </a:rPr>
                        <a:t>"Integrating Google Assistant with Robotics: A Case Study"</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R. Patel et al.</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Conference on Intelligent Robots and Systems</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Demonstrated the seamless integration of Google Assistant with robotic systems. Explored the potential of natural language processing for enhancing human-robot interaction and task execution.</a:t>
                      </a:r>
                      <a:endParaRPr lang="en-US" sz="120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spcBef>
                          <a:spcPts val="2400"/>
                        </a:spcBef>
                        <a:spcAft>
                          <a:spcPts val="2400"/>
                        </a:spcAft>
                      </a:pPr>
                      <a:r>
                        <a:rPr lang="en-IN" sz="1200">
                          <a:solidFill>
                            <a:srgbClr val="00000A"/>
                          </a:solidFill>
                        </a:rPr>
                        <a:t>"Voice-Controlled Robot for Smart Home Applications"</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A. Smith et al.</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IEEE Robotics and Automation Letters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Developed a voice-controlled robot system using Google Assistant integration. Demonstrated improved human-robot interaction in a smart home environment.</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just">
                        <a:spcBef>
                          <a:spcPts val="2400"/>
                        </a:spcBef>
                        <a:spcAft>
                          <a:spcPts val="2400"/>
                        </a:spcAft>
                      </a:pPr>
                      <a:r>
                        <a:rPr lang="en-IN" sz="1200" dirty="0">
                          <a:solidFill>
                            <a:srgbClr val="00000A"/>
                          </a:solidFill>
                        </a:rPr>
                        <a:t>"Bluetooth-Based Control System for Autonomous Robots"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B. Johnson and C. Lee</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International Journal of Robotics Research</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Implemented a Bluetooth communication protocol for controlling autonomous robots. Achieved reliable and low-latency control signals, enhancing the robot's responsiveness.</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gn="just">
                        <a:spcBef>
                          <a:spcPts val="2400"/>
                        </a:spcBef>
                        <a:spcAft>
                          <a:spcPts val="2400"/>
                        </a:spcAft>
                      </a:pPr>
                      <a:r>
                        <a:rPr lang="en-IN" sz="1200" dirty="0">
                          <a:solidFill>
                            <a:srgbClr val="00000A"/>
                          </a:solidFill>
                        </a:rPr>
                        <a:t>"Challenges in Implementing Voice Command Systems in Industrial Robotics"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M. Garcia and J. Kim</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Proceedings of the International Conference on Robotics and Automation</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Highlighted the challenges of implementing voice command systems in industrial settings. Addressed the need for robust voice recognition algorithms and noise cancellation techniques for reliable </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00822661"/>
              </p:ext>
            </p:extLst>
          </p:nvPr>
        </p:nvGraphicFramePr>
        <p:xfrm>
          <a:off x="1141413" y="593723"/>
          <a:ext cx="9906000" cy="5359020"/>
        </p:xfrm>
        <a:graphic>
          <a:graphicData uri="http://schemas.openxmlformats.org/drawingml/2006/table">
            <a:tbl>
              <a:tblPr firstRow="1" bandRow="1">
                <a:tableStyleId>{F5AB1C69-6EDB-4FF4-983F-18BD219EF322}</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1339755">
                <a:tc>
                  <a:txBody>
                    <a:bodyPr/>
                    <a:lstStyle/>
                    <a:p>
                      <a:pPr algn="just">
                        <a:spcBef>
                          <a:spcPts val="2400"/>
                        </a:spcBef>
                        <a:spcAft>
                          <a:spcPts val="2400"/>
                        </a:spcAft>
                      </a:pPr>
                      <a:r>
                        <a:rPr lang="en-IN" sz="1200" dirty="0">
                          <a:solidFill>
                            <a:schemeClr val="bg1"/>
                          </a:solidFill>
                        </a:rPr>
                        <a:t>"Human-Robot Interaction: A Review of Recent Advances"</a:t>
                      </a:r>
                      <a:endParaRPr lang="en-US" sz="1200" dirty="0">
                        <a:solidFill>
                          <a:schemeClr val="bg1"/>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chemeClr val="bg1"/>
                          </a:solidFill>
                        </a:rPr>
                        <a:t>X. Wang and Y. Chen</a:t>
                      </a:r>
                      <a:endParaRPr lang="en-US" sz="1200" dirty="0">
                        <a:solidFill>
                          <a:schemeClr val="bg1"/>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chemeClr val="bg1"/>
                          </a:solidFill>
                        </a:rPr>
                        <a:t>ACM Transactions on Human-Robot Interaction</a:t>
                      </a:r>
                      <a:endParaRPr lang="en-US" sz="1200" dirty="0">
                        <a:solidFill>
                          <a:schemeClr val="bg1"/>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chemeClr val="bg1"/>
                          </a:solidFill>
                        </a:rPr>
                        <a:t>Provided an overview of the latest advancements in human-robot interaction research. Identified the need for improved natural language processing for more intuitive robot control systems.</a:t>
                      </a:r>
                      <a:endParaRPr lang="en-US" sz="1200" dirty="0">
                        <a:solidFill>
                          <a:schemeClr val="bg1"/>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1339755">
                <a:tc>
                  <a:txBody>
                    <a:bodyPr/>
                    <a:lstStyle/>
                    <a:p>
                      <a:pPr algn="just">
                        <a:spcBef>
                          <a:spcPts val="2400"/>
                        </a:spcBef>
                        <a:spcAft>
                          <a:spcPts val="2400"/>
                        </a:spcAft>
                      </a:pPr>
                      <a:r>
                        <a:rPr lang="en-IN" sz="1200" dirty="0">
                          <a:solidFill>
                            <a:srgbClr val="00000A"/>
                          </a:solidFill>
                        </a:rPr>
                        <a:t>"Integrating Google Assistant with Robotics: A Case Study"</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R. Patel et al.</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Conference on Intelligent Robots and Systems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Demonstrated the seamless integration of Google Assistant with robotic </a:t>
                      </a:r>
                      <a:r>
                        <a:rPr lang="en-IN" sz="1200" dirty="0" err="1">
                          <a:solidFill>
                            <a:srgbClr val="00000A"/>
                          </a:solidFill>
                        </a:rPr>
                        <a:t>systems.Explored</a:t>
                      </a:r>
                      <a:r>
                        <a:rPr lang="en-IN" sz="1200" dirty="0">
                          <a:solidFill>
                            <a:srgbClr val="00000A"/>
                          </a:solidFill>
                        </a:rPr>
                        <a:t> the potential of natural language processing for enhancing human-robot interaction and task execution.</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1339755">
                <a:tc>
                  <a:txBody>
                    <a:bodyPr/>
                    <a:lstStyle/>
                    <a:p>
                      <a:pPr algn="just">
                        <a:spcBef>
                          <a:spcPts val="2400"/>
                        </a:spcBef>
                        <a:spcAft>
                          <a:spcPts val="2400"/>
                        </a:spcAft>
                      </a:pPr>
                      <a:r>
                        <a:rPr lang="en-IN" sz="1200">
                          <a:solidFill>
                            <a:srgbClr val="00000A"/>
                          </a:solidFill>
                        </a:rPr>
                        <a:t>"Efficient Voice Recognition Techniques for Robot Control"</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K. Yamamoto and S. Gupta</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Robotics and Autonomous Systems Journal</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Investigated efficient voice recognition algorithms for real-time robot control.  Proposed a hybrid approach combining deep learning and signal processing techniques for improved accuracy and speed.</a:t>
                      </a:r>
                      <a:endParaRPr lang="en-US" sz="120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1339755">
                <a:tc>
                  <a:txBody>
                    <a:bodyPr/>
                    <a:lstStyle/>
                    <a:p>
                      <a:pPr algn="just">
                        <a:spcBef>
                          <a:spcPts val="2400"/>
                        </a:spcBef>
                        <a:spcAft>
                          <a:spcPts val="2400"/>
                        </a:spcAft>
                      </a:pPr>
                      <a:r>
                        <a:rPr lang="en-IN" sz="1200">
                          <a:solidFill>
                            <a:srgbClr val="00000A"/>
                          </a:solidFill>
                        </a:rPr>
                        <a:t>"Bluetooth Connectivity in Robotics: A Survey"</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D. Park and E. Kim</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rPr>
                        <a:t>Robotics and Automation Magazine</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rPr>
                        <a:t>Provided a comprehensive survey of Bluetooth technology applications in the field of robotics.  Examined the challenges and opportunities for using Bluetooth for seamless robot control and communication.</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p:cNvSpPr/>
          <p:nvPr/>
        </p:nvSpPr>
        <p:spPr>
          <a:xfrm>
            <a:off x="-900430" y="0"/>
            <a:ext cx="7134225" cy="1384300"/>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Text Box 1"/>
          <p:cNvSpPr txBox="1"/>
          <p:nvPr/>
        </p:nvSpPr>
        <p:spPr>
          <a:xfrm>
            <a:off x="634365" y="307975"/>
            <a:ext cx="4674235" cy="768350"/>
          </a:xfrm>
          <a:prstGeom prst="rect">
            <a:avLst/>
          </a:prstGeom>
          <a:noFill/>
        </p:spPr>
        <p:txBody>
          <a:bodyPr wrap="square" rtlCol="0">
            <a:spAutoFit/>
          </a:bodyPr>
          <a:lstStyle/>
          <a:p>
            <a:r>
              <a:rPr lang="en-IN" altLang="en-US" sz="4400" b="1">
                <a:solidFill>
                  <a:schemeClr val="bg1"/>
                </a:solidFill>
                <a:effectLst>
                  <a:outerShdw blurRad="228600" dist="12700" sx="102000" sy="102000" algn="l" rotWithShape="0">
                    <a:prstClr val="black">
                      <a:alpha val="40000"/>
                    </a:prstClr>
                  </a:outerShdw>
                </a:effectLst>
                <a:latin typeface="Rockwell Extra Bold" panose="02060903040505020403" pitchFamily="18" charset="0"/>
                <a:cs typeface="Rockwell Extra Bold" panose="02060903040505020403" pitchFamily="18" charset="0"/>
              </a:rPr>
              <a:t>MOTIVATION</a:t>
            </a:r>
          </a:p>
        </p:txBody>
      </p:sp>
      <p:sp>
        <p:nvSpPr>
          <p:cNvPr id="100" name="Text Box 99"/>
          <p:cNvSpPr txBox="1"/>
          <p:nvPr/>
        </p:nvSpPr>
        <p:spPr>
          <a:xfrm>
            <a:off x="865505" y="1501775"/>
            <a:ext cx="10310495" cy="4399915"/>
          </a:xfrm>
          <a:prstGeom prst="rect">
            <a:avLst/>
          </a:prstGeom>
          <a:noFill/>
          <a:ln w="9525">
            <a:noFill/>
          </a:ln>
        </p:spPr>
        <p:txBody>
          <a:bodyPr wrap="square">
            <a:spAutoFit/>
          </a:bodyPr>
          <a:lstStyle/>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Simplify Interaction: Enable users to effortlessly communicate with robots using natural language commands, making the interaction more intuitive and user-friendly.</a:t>
            </a:r>
          </a:p>
          <a:p>
            <a:pPr marL="285750" indent="-28575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Showcase Technological Integration: Demonstrate the seamless integration of advanced technologies like voice recognition, wireless communication, and robotics, highlighting their potential in real-world applications.</a:t>
            </a:r>
          </a:p>
          <a:p>
            <a:pPr marL="285750" indent="-28575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Enable Practical Applications: Open up possibilities for practical uses such as home automation, assistive robotics, education, and entertainment, enhancing efficiency and convenience in various domains.</a:t>
            </a:r>
          </a:p>
          <a:p>
            <a:pPr marL="285750" indent="-28575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Foster Learning and Exploration: Provide enthusiasts and learners with a hands-on opportunity to explore robotics, IoT, and software development, promoting creativity, problem-solving, and skill development.</a:t>
            </a:r>
          </a:p>
          <a:p>
            <a:pPr marL="285750" indent="-28575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Enhance Accessibility: Create a platform that improves accessibility for individuals with disabilities by offering alternative means of controlling and interacting with robots.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p:cNvSpPr/>
          <p:nvPr/>
        </p:nvSpPr>
        <p:spPr>
          <a:xfrm>
            <a:off x="-762000" y="0"/>
            <a:ext cx="9093200" cy="1292225"/>
          </a:xfrm>
          <a:prstGeom prst="parallelogram">
            <a:avLst>
              <a:gd name="adj" fmla="val 67827"/>
            </a:avLst>
          </a:prstGeom>
          <a:solidFill>
            <a:schemeClr val="accent1">
              <a:lumMod val="75000"/>
            </a:schemeClr>
          </a:solidFill>
          <a:effectLst>
            <a:outerShdw blurRad="114300" dist="1016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Text Box 1"/>
          <p:cNvSpPr txBox="1"/>
          <p:nvPr/>
        </p:nvSpPr>
        <p:spPr>
          <a:xfrm>
            <a:off x="530225" y="310515"/>
            <a:ext cx="7801610" cy="1445260"/>
          </a:xfrm>
          <a:prstGeom prst="rect">
            <a:avLst/>
          </a:prstGeom>
          <a:noFill/>
        </p:spPr>
        <p:txBody>
          <a:bodyPr wrap="square" rtlCol="0">
            <a:spAutoFit/>
          </a:bodyPr>
          <a:lstStyle/>
          <a:p>
            <a:r>
              <a:rPr lang="en-IN" altLang="en-US" sz="4400" b="1" dirty="0">
                <a:solidFill>
                  <a:schemeClr val="bg1"/>
                </a:solidFill>
                <a:effectLst>
                  <a:outerShdw blurRad="228600" dist="12700" sx="102000" sy="102000" algn="l" rotWithShape="0">
                    <a:prstClr val="black">
                      <a:alpha val="40000"/>
                    </a:prstClr>
                  </a:outerShdw>
                </a:effectLst>
                <a:latin typeface="Rockwell Extra Bold" panose="02060903040505020403" pitchFamily="18" charset="0"/>
                <a:cs typeface="Rockwell Extra Bold" panose="02060903040505020403" pitchFamily="18" charset="0"/>
              </a:rPr>
              <a:t>AIM AND OBJECTIVES</a:t>
            </a:r>
          </a:p>
          <a:p>
            <a:endParaRPr lang="en-IN" altLang="en-US" sz="4400" b="1" dirty="0">
              <a:solidFill>
                <a:schemeClr val="bg1"/>
              </a:solidFill>
              <a:effectLst>
                <a:outerShdw blurRad="228600" dist="12700" sx="102000" sy="102000" algn="l" rotWithShape="0">
                  <a:prstClr val="black">
                    <a:alpha val="40000"/>
                  </a:prstClr>
                </a:outerShdw>
              </a:effectLst>
              <a:latin typeface="Rockwell Extra Bold" panose="02060903040505020403" pitchFamily="18" charset="0"/>
              <a:cs typeface="Rockwell Extra Bold" panose="02060903040505020403" pitchFamily="18" charset="0"/>
            </a:endParaRPr>
          </a:p>
        </p:txBody>
      </p:sp>
      <p:sp>
        <p:nvSpPr>
          <p:cNvPr id="100" name="Text Box 99"/>
          <p:cNvSpPr txBox="1"/>
          <p:nvPr/>
        </p:nvSpPr>
        <p:spPr>
          <a:xfrm>
            <a:off x="865505" y="1905635"/>
            <a:ext cx="10310495" cy="4401205"/>
          </a:xfrm>
          <a:prstGeom prst="rect">
            <a:avLst/>
          </a:prstGeom>
          <a:noFill/>
          <a:ln w="9525">
            <a:noFill/>
          </a:ln>
        </p:spPr>
        <p:txBody>
          <a:bodyPr wrap="square">
            <a:spAutoFit/>
          </a:bodyPr>
          <a:lstStyle/>
          <a:p>
            <a:pPr algn="just"/>
            <a:r>
              <a:rPr lang="en-US" sz="2000" b="1" dirty="0">
                <a:solidFill>
                  <a:schemeClr val="bg1"/>
                </a:solidFill>
                <a:latin typeface="Cambria" panose="02040503050406030204" charset="0"/>
                <a:cs typeface="Cambria" panose="02040503050406030204" charset="0"/>
              </a:rPr>
              <a:t>Aim</a:t>
            </a:r>
            <a:r>
              <a:rPr lang="en-US" sz="2000" b="0" dirty="0">
                <a:solidFill>
                  <a:schemeClr val="bg1"/>
                </a:solidFill>
                <a:latin typeface="Cambria" panose="02040503050406030204" charset="0"/>
                <a:cs typeface="Cambria" panose="02040503050406030204" charset="0"/>
              </a:rPr>
              <a:t>:</a:t>
            </a:r>
          </a:p>
          <a:p>
            <a:pPr marL="285750" indent="-285750" algn="just">
              <a:buFont typeface="Wingdings" panose="05000000000000000000" charset="0"/>
              <a:buChar char="§"/>
            </a:pPr>
            <a:r>
              <a:rPr lang="en-US" sz="2000" b="0" dirty="0">
                <a:solidFill>
                  <a:schemeClr val="bg1"/>
                </a:solidFill>
                <a:latin typeface="Cambria" panose="02040503050406030204" charset="0"/>
                <a:cs typeface="Cambria" panose="02040503050406030204" charset="0"/>
              </a:rPr>
              <a:t>- Develop a system for controlling a robot using Google Assistant, Bluetooth, and voice commands.</a:t>
            </a:r>
          </a:p>
          <a:p>
            <a:pPr marL="285750" indent="-285750" algn="just">
              <a:buFont typeface="Wingdings" panose="05000000000000000000" charset="0"/>
              <a:buChar char="§"/>
            </a:pPr>
            <a:endParaRPr lang="en-US" sz="2000" b="0" dirty="0">
              <a:solidFill>
                <a:schemeClr val="bg1"/>
              </a:solidFill>
              <a:latin typeface="Cambria" panose="02040503050406030204" charset="0"/>
              <a:cs typeface="Cambria" panose="02040503050406030204" charset="0"/>
            </a:endParaRPr>
          </a:p>
          <a:p>
            <a:pPr algn="just"/>
            <a:r>
              <a:rPr lang="en-US" sz="2000" b="1" dirty="0">
                <a:solidFill>
                  <a:schemeClr val="bg1"/>
                </a:solidFill>
                <a:latin typeface="Cambria" panose="02040503050406030204" charset="0"/>
                <a:cs typeface="Cambria" panose="02040503050406030204" charset="0"/>
              </a:rPr>
              <a:t>Objectives</a:t>
            </a:r>
            <a:r>
              <a:rPr lang="en-US" sz="2000" b="0" dirty="0">
                <a:solidFill>
                  <a:schemeClr val="bg1"/>
                </a:solidFill>
                <a:latin typeface="Cambria" panose="02040503050406030204" charset="0"/>
                <a:cs typeface="Cambria" panose="02040503050406030204" charset="0"/>
              </a:rPr>
              <a:t>:</a:t>
            </a:r>
          </a:p>
          <a:p>
            <a:pPr algn="just"/>
            <a:r>
              <a:rPr lang="en-US" sz="2000" b="0" dirty="0">
                <a:solidFill>
                  <a:schemeClr val="bg1"/>
                </a:solidFill>
                <a:latin typeface="Times New Roman" panose="02020603050405020304" pitchFamily="18" charset="0"/>
                <a:cs typeface="Times New Roman" panose="02020603050405020304" pitchFamily="18" charset="0"/>
              </a:rPr>
              <a:t>1. Integrate Google Assistant, Bluetooth communication, and voice recognition into the robot control system.</a:t>
            </a:r>
          </a:p>
          <a:p>
            <a:pPr algn="just"/>
            <a:r>
              <a:rPr lang="en-US" sz="2000" b="0" dirty="0">
                <a:solidFill>
                  <a:schemeClr val="bg1"/>
                </a:solidFill>
                <a:latin typeface="Times New Roman" panose="02020603050405020304" pitchFamily="18" charset="0"/>
                <a:cs typeface="Times New Roman" panose="02020603050405020304" pitchFamily="18" charset="0"/>
              </a:rPr>
              <a:t>2. Create an intuitive interface for users to issue commands via Google Assistant in natural language.</a:t>
            </a:r>
          </a:p>
          <a:p>
            <a:pPr algn="just"/>
            <a:r>
              <a:rPr lang="en-US" sz="2000" b="0" dirty="0">
                <a:solidFill>
                  <a:schemeClr val="bg1"/>
                </a:solidFill>
                <a:latin typeface="Times New Roman" panose="02020603050405020304" pitchFamily="18" charset="0"/>
                <a:cs typeface="Times New Roman" panose="02020603050405020304" pitchFamily="18" charset="0"/>
              </a:rPr>
              <a:t>3. Establish reliable communication between the controlling device and the robot through Bluetooth.</a:t>
            </a:r>
          </a:p>
          <a:p>
            <a:pPr algn="just"/>
            <a:r>
              <a:rPr lang="en-US" sz="2000" b="0" dirty="0">
                <a:solidFill>
                  <a:schemeClr val="bg1"/>
                </a:solidFill>
                <a:latin typeface="Times New Roman" panose="02020603050405020304" pitchFamily="18" charset="0"/>
                <a:cs typeface="Times New Roman" panose="02020603050405020304" pitchFamily="18" charset="0"/>
              </a:rPr>
              <a:t>4. Develop algorithms for precise interpretation of voice commands and execution of corresponding actions.</a:t>
            </a:r>
          </a:p>
          <a:p>
            <a:pPr algn="just"/>
            <a:r>
              <a:rPr lang="en-US" sz="2000" b="0" dirty="0">
                <a:solidFill>
                  <a:schemeClr val="bg1"/>
                </a:solidFill>
                <a:latin typeface="Times New Roman" panose="02020603050405020304" pitchFamily="18" charset="0"/>
                <a:cs typeface="Times New Roman" panose="02020603050405020304" pitchFamily="18" charset="0"/>
              </a:rPr>
              <a:t>5. Conduct thorough testing to ensure accuracy, reliability, and performance of the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2500</Words>
  <Application>Microsoft Office PowerPoint</Application>
  <PresentationFormat>Widescreen</PresentationFormat>
  <Paragraphs>230</Paragraphs>
  <Slides>19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Arial</vt:lpstr>
      <vt:lpstr>Arial Black</vt:lpstr>
      <vt:lpstr>Arial Rounded MT Bold</vt:lpstr>
      <vt:lpstr>Bodoni MT Black</vt:lpstr>
      <vt:lpstr>Book Antiqua</vt:lpstr>
      <vt:lpstr>Calibri</vt:lpstr>
      <vt:lpstr>Calibri Light</vt:lpstr>
      <vt:lpstr>Cambria</vt:lpstr>
      <vt:lpstr>Cooper Black</vt:lpstr>
      <vt:lpstr>League Spartan</vt:lpstr>
      <vt:lpstr>Rockwell Extra Bold</vt:lpstr>
      <vt:lpstr>Segoe UI Black</vt:lpstr>
      <vt:lpstr>Söhne</vt:lpstr>
      <vt:lpstr>Times New Roman</vt:lpstr>
      <vt:lpstr>Wingdings</vt:lpstr>
      <vt:lpstr>Office Theme</vt:lpstr>
      <vt:lpstr>CONTROLLING ROBOT BY USING GOOGLE ASSISTANT, BLUETOOTH AND VOICE COMMAND    Team  Pavan Kawade   Swapnil Magar   Shivaji Sawant   Nikhil Patil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 Ragade</dc:creator>
  <cp:lastModifiedBy>Swapnil Magar</cp:lastModifiedBy>
  <cp:revision>18</cp:revision>
  <dcterms:created xsi:type="dcterms:W3CDTF">2023-11-07T06:04:00Z</dcterms:created>
  <dcterms:modified xsi:type="dcterms:W3CDTF">2024-05-28T11:28:07Z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8C8C63EBE0354738AFFF724123234F34_13</vt:lpwstr>
  </property>
  <property fmtid="{D5CDD505-2E9C-101B-9397-08002B2CF9AE}" pid="3" name="KSOProductBuildVer">
    <vt:lpwstr>1033-12.2.0.13489</vt:lpwstr>
  </property>
</Properties>
</file>