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74CA6-8955-4826-A164-9CB480FE78D7}" v="9" dt="2023-11-20T06:07:29.008"/>
    <p1510:client id="{9C0162ED-2380-42A2-98B5-730FE38AD0F1}" v="37" dt="2023-11-19T14:59:21.40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il Magar" userId="b3e5228fc72311f9" providerId="LiveId" clId="{51E74CA6-8955-4826-A164-9CB480FE78D7}"/>
    <pc:docChg chg="undo redo custSel modSld">
      <pc:chgData name="Swapnil Magar" userId="b3e5228fc72311f9" providerId="LiveId" clId="{51E74CA6-8955-4826-A164-9CB480FE78D7}" dt="2023-11-20T07:36:08.669" v="136" actId="1076"/>
      <pc:docMkLst>
        <pc:docMk/>
      </pc:docMkLst>
      <pc:sldChg chg="addSp modSp mod">
        <pc:chgData name="Swapnil Magar" userId="b3e5228fc72311f9" providerId="LiveId" clId="{51E74CA6-8955-4826-A164-9CB480FE78D7}" dt="2023-11-20T07:36:08.669" v="136" actId="1076"/>
        <pc:sldMkLst>
          <pc:docMk/>
          <pc:sldMk cId="4225346497" sldId="257"/>
        </pc:sldMkLst>
        <pc:spChg chg="add mod">
          <ac:chgData name="Swapnil Magar" userId="b3e5228fc72311f9" providerId="LiveId" clId="{51E74CA6-8955-4826-A164-9CB480FE78D7}" dt="2023-11-20T06:07:55.317" v="101" actId="1076"/>
          <ac:spMkLst>
            <pc:docMk/>
            <pc:sldMk cId="4225346497" sldId="257"/>
            <ac:spMk id="2" creationId="{75BFE3FF-AA3F-969E-B959-10A4F47A2DAA}"/>
          </ac:spMkLst>
        </pc:spChg>
        <pc:graphicFrameChg chg="mod modGraphic">
          <ac:chgData name="Swapnil Magar" userId="b3e5228fc72311f9" providerId="LiveId" clId="{51E74CA6-8955-4826-A164-9CB480FE78D7}" dt="2023-11-20T06:12:08.052" v="135" actId="123"/>
          <ac:graphicFrameMkLst>
            <pc:docMk/>
            <pc:sldMk cId="4225346497" sldId="257"/>
            <ac:graphicFrameMk id="3" creationId="{904CC5E3-7DC7-12D0-9D9A-7A395545E14E}"/>
          </ac:graphicFrameMkLst>
        </pc:graphicFrameChg>
        <pc:graphicFrameChg chg="mod modGraphic">
          <ac:chgData name="Swapnil Magar" userId="b3e5228fc72311f9" providerId="LiveId" clId="{51E74CA6-8955-4826-A164-9CB480FE78D7}" dt="2023-11-20T07:36:08.669" v="136" actId="1076"/>
          <ac:graphicFrameMkLst>
            <pc:docMk/>
            <pc:sldMk cId="4225346497" sldId="257"/>
            <ac:graphicFrameMk id="4" creationId="{083EEF2C-0097-4C7A-AACE-2C6E72AEA5E5}"/>
          </ac:graphicFrameMkLst>
        </pc:graphicFrameChg>
        <pc:picChg chg="mod">
          <ac:chgData name="Swapnil Magar" userId="b3e5228fc72311f9" providerId="LiveId" clId="{51E74CA6-8955-4826-A164-9CB480FE78D7}" dt="2023-11-20T06:09:18.573" v="114" actId="1076"/>
          <ac:picMkLst>
            <pc:docMk/>
            <pc:sldMk cId="4225346497" sldId="257"/>
            <ac:picMk id="13" creationId="{28681FC8-66FB-2F5E-0EF5-917A53936AC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D898-73BF-7A50-18E0-82729579D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7510B3-6B20-3560-072D-735385D3E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F7D01B-0C58-7E0B-A4F2-0EB0F888958E}"/>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5" name="Footer Placeholder 4">
            <a:extLst>
              <a:ext uri="{FF2B5EF4-FFF2-40B4-BE49-F238E27FC236}">
                <a16:creationId xmlns:a16="http://schemas.microsoft.com/office/drawing/2014/main" id="{2BD0F8D2-71F3-0E8A-8F25-665088A1A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F1075-600D-E26D-F560-8D9F9EDC35B0}"/>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275546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8E23-CF32-A4FB-920B-A3BF50D644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B67EB1-2531-5D51-9344-9A49B2DDC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98C311-71D1-9E17-2031-008B14B08CCC}"/>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5" name="Footer Placeholder 4">
            <a:extLst>
              <a:ext uri="{FF2B5EF4-FFF2-40B4-BE49-F238E27FC236}">
                <a16:creationId xmlns:a16="http://schemas.microsoft.com/office/drawing/2014/main" id="{87DD92AF-42B4-3A73-37C2-B8920604B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3E58C-E32B-D94B-E899-ABA984294014}"/>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102081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FCD79-C94F-4D84-E833-303F36EFC5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48B9D6-46A2-B418-9C83-B4E7D7CBD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3C3A2-2B79-FB5B-9EEE-AAB1FB32E76A}"/>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5" name="Footer Placeholder 4">
            <a:extLst>
              <a:ext uri="{FF2B5EF4-FFF2-40B4-BE49-F238E27FC236}">
                <a16:creationId xmlns:a16="http://schemas.microsoft.com/office/drawing/2014/main" id="{25F16CF1-7733-D192-045B-F09C4BD54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10BCA-39F3-EF4B-2FD3-0695AF4B6ED1}"/>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139893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47B8-337D-12DF-FDD4-F1031DB3D9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3036E2-EC8C-A1E7-8716-06A72EC47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4A07F0-B18C-5AE3-F52E-0C1A2F1EE257}"/>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5" name="Footer Placeholder 4">
            <a:extLst>
              <a:ext uri="{FF2B5EF4-FFF2-40B4-BE49-F238E27FC236}">
                <a16:creationId xmlns:a16="http://schemas.microsoft.com/office/drawing/2014/main" id="{0CC594A2-C7F3-F501-96BD-A57D507D9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19DEF-F799-1029-22B7-3D850DC37DCC}"/>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288084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BB57-74A8-0C88-A6DA-74E742E8F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F1849-5E82-1916-ACB5-B28B3F237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1BBC8-8BAC-AF69-BCCD-BF3CB3186015}"/>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5" name="Footer Placeholder 4">
            <a:extLst>
              <a:ext uri="{FF2B5EF4-FFF2-40B4-BE49-F238E27FC236}">
                <a16:creationId xmlns:a16="http://schemas.microsoft.com/office/drawing/2014/main" id="{B01E26EE-7B99-5C67-F516-07F8FDE1D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3A6AA-7302-B0C7-38D7-7CD244D5E4C1}"/>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405499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B7C-A701-B8B1-D1C6-C3737541B1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5336E-B585-9874-E3B3-E79D42A9D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736BE0-CCC6-8BC0-AA1D-7AE3C264BA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203D86-8837-3C21-B4FE-C657A4241067}"/>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6" name="Footer Placeholder 5">
            <a:extLst>
              <a:ext uri="{FF2B5EF4-FFF2-40B4-BE49-F238E27FC236}">
                <a16:creationId xmlns:a16="http://schemas.microsoft.com/office/drawing/2014/main" id="{1CB54409-1BD6-063F-352C-101CBDF66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43C92A-6571-6497-000F-52DEAC18C095}"/>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372827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945D-9BB6-CD05-7FAA-6E4063FA54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89822F-5641-F90C-EFA9-3EA6A10F3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C30C6C-7529-EFF9-1DA9-3AF21D4F94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FDF63A-5D20-42E0-2D4D-37BCC10D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1C3A5-37E9-EA0B-6A8B-065C8D67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F1537-8499-128D-B4ED-632CF06B5318}"/>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8" name="Footer Placeholder 7">
            <a:extLst>
              <a:ext uri="{FF2B5EF4-FFF2-40B4-BE49-F238E27FC236}">
                <a16:creationId xmlns:a16="http://schemas.microsoft.com/office/drawing/2014/main" id="{69F9633C-7913-D4D9-ECAA-344B4E144A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A5CCFE-C7E6-3FF4-CA92-621164CB32DB}"/>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183366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F8D9-C54C-6416-7873-9469FA640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E225D5-E709-C9CA-5EFB-638958D0936F}"/>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4" name="Footer Placeholder 3">
            <a:extLst>
              <a:ext uri="{FF2B5EF4-FFF2-40B4-BE49-F238E27FC236}">
                <a16:creationId xmlns:a16="http://schemas.microsoft.com/office/drawing/2014/main" id="{E3B0765A-E8E7-1958-7BDF-E7B1DAC80A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6360C2-2DF2-656D-E755-F8812BA83207}"/>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141305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B4C493-FD20-781E-ABC6-F6A7F80E77B1}"/>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3" name="Footer Placeholder 2">
            <a:extLst>
              <a:ext uri="{FF2B5EF4-FFF2-40B4-BE49-F238E27FC236}">
                <a16:creationId xmlns:a16="http://schemas.microsoft.com/office/drawing/2014/main" id="{677E7F06-A14B-59BC-9C95-22F07B2CC7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CF1700-E9AA-56F0-05E7-7887871F2405}"/>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192465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DAD4-9A12-AA88-61CF-5016D500C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2C6E07-8C41-DE0A-655E-7167966CC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1B91E9-08A9-D1AC-269B-00F3A406F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3547B-AD3A-B7CE-4BC0-605215426BCE}"/>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6" name="Footer Placeholder 5">
            <a:extLst>
              <a:ext uri="{FF2B5EF4-FFF2-40B4-BE49-F238E27FC236}">
                <a16:creationId xmlns:a16="http://schemas.microsoft.com/office/drawing/2014/main" id="{B360644E-69E6-210B-975F-090778D6F8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36835-BF98-2B15-318A-24E781276513}"/>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42360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D902-3B6B-A7F7-0507-02B2891DA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9FC70A-775F-D456-E384-FDD9CC500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C840D4-2B3C-75A3-54B4-F73924CF1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D513F-2B6F-1F11-E0D3-562934021895}"/>
              </a:ext>
            </a:extLst>
          </p:cNvPr>
          <p:cNvSpPr>
            <a:spLocks noGrp="1"/>
          </p:cNvSpPr>
          <p:nvPr>
            <p:ph type="dt" sz="half" idx="10"/>
          </p:nvPr>
        </p:nvSpPr>
        <p:spPr/>
        <p:txBody>
          <a:bodyPr/>
          <a:lstStyle/>
          <a:p>
            <a:fld id="{0725DD32-3140-4C10-938B-BF65DA66FF16}" type="datetimeFigureOut">
              <a:rPr lang="en-IN" smtClean="0"/>
              <a:t>20-11-2023</a:t>
            </a:fld>
            <a:endParaRPr lang="en-IN"/>
          </a:p>
        </p:txBody>
      </p:sp>
      <p:sp>
        <p:nvSpPr>
          <p:cNvPr id="6" name="Footer Placeholder 5">
            <a:extLst>
              <a:ext uri="{FF2B5EF4-FFF2-40B4-BE49-F238E27FC236}">
                <a16:creationId xmlns:a16="http://schemas.microsoft.com/office/drawing/2014/main" id="{949679D8-5E94-E020-0539-2EBD3B0EA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8A0E4-5494-6157-97E5-C24B163265FF}"/>
              </a:ext>
            </a:extLst>
          </p:cNvPr>
          <p:cNvSpPr>
            <a:spLocks noGrp="1"/>
          </p:cNvSpPr>
          <p:nvPr>
            <p:ph type="sldNum" sz="quarter" idx="12"/>
          </p:nvPr>
        </p:nvSpPr>
        <p:spPr/>
        <p:txBody>
          <a:bodyPr/>
          <a:lstStyle/>
          <a:p>
            <a:fld id="{4451494C-0704-4D4F-AADB-4FA888C65A93}" type="slidenum">
              <a:rPr lang="en-IN" smtClean="0"/>
              <a:t>‹#›</a:t>
            </a:fld>
            <a:endParaRPr lang="en-IN"/>
          </a:p>
        </p:txBody>
      </p:sp>
    </p:spTree>
    <p:extLst>
      <p:ext uri="{BB962C8B-B14F-4D97-AF65-F5344CB8AC3E}">
        <p14:creationId xmlns:p14="http://schemas.microsoft.com/office/powerpoint/2010/main" val="17426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303602-BA0A-C1BD-D7F1-EE1BB8CBE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D32F3-B27F-865D-259E-1EC7A092B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AAA50-E32C-EC7F-65C3-947539E81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5DD32-3140-4C10-938B-BF65DA66FF16}" type="datetimeFigureOut">
              <a:rPr lang="en-IN" smtClean="0"/>
              <a:t>20-11-2023</a:t>
            </a:fld>
            <a:endParaRPr lang="en-IN"/>
          </a:p>
        </p:txBody>
      </p:sp>
      <p:sp>
        <p:nvSpPr>
          <p:cNvPr id="5" name="Footer Placeholder 4">
            <a:extLst>
              <a:ext uri="{FF2B5EF4-FFF2-40B4-BE49-F238E27FC236}">
                <a16:creationId xmlns:a16="http://schemas.microsoft.com/office/drawing/2014/main" id="{DFEB685F-5EFE-95EF-E82A-48B80F814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B5D83D-99F9-416A-1971-1208BC6F4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1494C-0704-4D4F-AADB-4FA888C65A93}" type="slidenum">
              <a:rPr lang="en-IN" smtClean="0"/>
              <a:t>‹#›</a:t>
            </a:fld>
            <a:endParaRPr lang="en-IN"/>
          </a:p>
        </p:txBody>
      </p:sp>
    </p:spTree>
    <p:extLst>
      <p:ext uri="{BB962C8B-B14F-4D97-AF65-F5344CB8AC3E}">
        <p14:creationId xmlns:p14="http://schemas.microsoft.com/office/powerpoint/2010/main" val="47229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3EEF2C-0097-4C7A-AACE-2C6E72AEA5E5}"/>
              </a:ext>
            </a:extLst>
          </p:cNvPr>
          <p:cNvGraphicFramePr>
            <a:graphicFrameLocks noGrp="1"/>
          </p:cNvGraphicFramePr>
          <p:nvPr>
            <p:extLst>
              <p:ext uri="{D42A27DB-BD31-4B8C-83A1-F6EECF244321}">
                <p14:modId xmlns:p14="http://schemas.microsoft.com/office/powerpoint/2010/main" val="1979223175"/>
              </p:ext>
            </p:extLst>
          </p:nvPr>
        </p:nvGraphicFramePr>
        <p:xfrm>
          <a:off x="157603" y="167238"/>
          <a:ext cx="11802974" cy="1456999"/>
        </p:xfrm>
        <a:graphic>
          <a:graphicData uri="http://schemas.openxmlformats.org/drawingml/2006/table">
            <a:tbl>
              <a:tblPr firstRow="1" bandRow="1">
                <a:effectLst>
                  <a:innerShdw blurRad="114300">
                    <a:prstClr val="black"/>
                  </a:innerShdw>
                </a:effectLst>
                <a:tableStyleId>{3B4B98B0-60AC-42C2-AFA5-B58CD77FA1E5}</a:tableStyleId>
              </a:tblPr>
              <a:tblGrid>
                <a:gridCol w="213487">
                  <a:extLst>
                    <a:ext uri="{9D8B030D-6E8A-4147-A177-3AD203B41FA5}">
                      <a16:colId xmlns:a16="http://schemas.microsoft.com/office/drawing/2014/main" val="1266458728"/>
                    </a:ext>
                  </a:extLst>
                </a:gridCol>
                <a:gridCol w="11376000">
                  <a:extLst>
                    <a:ext uri="{9D8B030D-6E8A-4147-A177-3AD203B41FA5}">
                      <a16:colId xmlns:a16="http://schemas.microsoft.com/office/drawing/2014/main" val="3404282993"/>
                    </a:ext>
                  </a:extLst>
                </a:gridCol>
                <a:gridCol w="213487">
                  <a:extLst>
                    <a:ext uri="{9D8B030D-6E8A-4147-A177-3AD203B41FA5}">
                      <a16:colId xmlns:a16="http://schemas.microsoft.com/office/drawing/2014/main" val="2224780876"/>
                    </a:ext>
                  </a:extLst>
                </a:gridCol>
              </a:tblGrid>
              <a:tr h="1456999">
                <a:tc>
                  <a:txBody>
                    <a:bodyPr/>
                    <a:lstStyle/>
                    <a:p>
                      <a:endParaRPr lang="en-IN" dirty="0"/>
                    </a:p>
                  </a:txBody>
                  <a:tcPr>
                    <a:lnR w="12700" cap="flat" cmpd="sng" algn="ctr">
                      <a:noFill/>
                      <a:prstDash val="solid"/>
                      <a:round/>
                      <a:headEnd type="none" w="med" len="med"/>
                      <a:tailEnd type="none" w="med" len="med"/>
                    </a:lnR>
                    <a:cell3D prstMaterial="dkEdge">
                      <a:bevel/>
                      <a:lightRig rig="flood" dir="t"/>
                    </a:cell3D>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ANANTRAO PAWAR COLLEGE OF ENGINEERING &amp; RESEARCH </a:t>
                      </a:r>
                      <a:endParaRPr lang="en-IN" sz="1200"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IN" sz="1600" b="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 OF THINGS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effectLst/>
                          <a:latin typeface="Times New Roman" panose="02020603050405020304" pitchFamily="18" charset="0"/>
                          <a:cs typeface="Times New Roman" panose="02020603050405020304" pitchFamily="18" charset="0"/>
                        </a:rPr>
                        <a:t>CONTROLLING ROBOT BY USING GOOGLE ASSISTANT ,BLUETOOTH AND VOICE COMMAND</a:t>
                      </a:r>
                      <a:endParaRPr lang="en-IN" sz="1400" b="0" dirty="0">
                        <a:solidFill>
                          <a:schemeClr val="bg1"/>
                        </a:solidFill>
                        <a:effectLst/>
                        <a:latin typeface="Times New Roman" panose="02020603050405020304" pitchFamily="18" charset="0"/>
                        <a:cs typeface="Times New Roman" panose="02020603050405020304" pitchFamily="18" charset="0"/>
                      </a:endParaRPr>
                    </a:p>
                    <a:p>
                      <a:pPr algn="ctr"/>
                      <a:r>
                        <a:rPr lang="en-IN" sz="1600" b="1" dirty="0">
                          <a:solidFill>
                            <a:schemeClr val="bg1"/>
                          </a:solidFill>
                          <a:effectLst/>
                          <a:latin typeface="Times New Roman" panose="02020603050405020304" pitchFamily="18" charset="0"/>
                          <a:cs typeface="Times New Roman" panose="02020603050405020304" pitchFamily="18" charset="0"/>
                        </a:rPr>
                        <a:t>Mentor: </a:t>
                      </a:r>
                      <a:r>
                        <a:rPr lang="en-IN" sz="1600" b="0" dirty="0">
                          <a:solidFill>
                            <a:schemeClr val="bg1"/>
                          </a:solidFill>
                          <a:effectLst/>
                          <a:latin typeface="Times New Roman" panose="02020603050405020304" pitchFamily="18" charset="0"/>
                          <a:cs typeface="Times New Roman" panose="02020603050405020304" pitchFamily="18" charset="0"/>
                        </a:rPr>
                        <a:t>Prof. Anil Lohar                                                                                    </a:t>
                      </a:r>
                      <a:r>
                        <a:rPr lang="en-IN" sz="1600" dirty="0">
                          <a:solidFill>
                            <a:schemeClr val="bg1"/>
                          </a:solidFill>
                          <a:effectLst/>
                          <a:latin typeface="Times New Roman" panose="02020603050405020304" pitchFamily="18" charset="0"/>
                          <a:cs typeface="Times New Roman" panose="02020603050405020304" pitchFamily="18" charset="0"/>
                        </a:rPr>
                        <a:t>Academic Year:</a:t>
                      </a:r>
                      <a:r>
                        <a:rPr lang="en-IN" sz="1600" b="0" dirty="0">
                          <a:solidFill>
                            <a:schemeClr val="bg1"/>
                          </a:solidFill>
                          <a:effectLst/>
                          <a:latin typeface="Times New Roman" panose="02020603050405020304" pitchFamily="18" charset="0"/>
                          <a:cs typeface="Times New Roman" panose="02020603050405020304" pitchFamily="18" charset="0"/>
                        </a:rPr>
                        <a:t>2023-24</a:t>
                      </a:r>
                      <a:endParaRPr lang="en-IN" sz="1400" b="0" dirty="0">
                        <a:solidFill>
                          <a:schemeClr val="bg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a:solidFill>
                            <a:schemeClr val="bg1"/>
                          </a:solidFill>
                          <a:effectLst/>
                          <a:latin typeface="Times New Roman" panose="02020603050405020304" pitchFamily="18" charset="0"/>
                          <a:cs typeface="Times New Roman" panose="02020603050405020304" pitchFamily="18" charset="0"/>
                        </a:rPr>
                        <a:t>Kawade Pavan, Magar Swapnil, Patil Nikhil , Sawant Shivaji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1"/>
                    </a:solidFill>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6174812"/>
                  </a:ext>
                </a:extLst>
              </a:tr>
            </a:tbl>
          </a:graphicData>
        </a:graphic>
      </p:graphicFrame>
      <p:graphicFrame>
        <p:nvGraphicFramePr>
          <p:cNvPr id="3" name="Table 4">
            <a:extLst>
              <a:ext uri="{FF2B5EF4-FFF2-40B4-BE49-F238E27FC236}">
                <a16:creationId xmlns:a16="http://schemas.microsoft.com/office/drawing/2014/main" id="{904CC5E3-7DC7-12D0-9D9A-7A395545E14E}"/>
              </a:ext>
            </a:extLst>
          </p:cNvPr>
          <p:cNvGraphicFramePr>
            <a:graphicFrameLocks noGrp="1"/>
          </p:cNvGraphicFramePr>
          <p:nvPr>
            <p:extLst>
              <p:ext uri="{D42A27DB-BD31-4B8C-83A1-F6EECF244321}">
                <p14:modId xmlns:p14="http://schemas.microsoft.com/office/powerpoint/2010/main" val="2915320296"/>
              </p:ext>
            </p:extLst>
          </p:nvPr>
        </p:nvGraphicFramePr>
        <p:xfrm>
          <a:off x="9109495" y="1897387"/>
          <a:ext cx="2851082" cy="4790884"/>
        </p:xfrm>
        <a:graphic>
          <a:graphicData uri="http://schemas.openxmlformats.org/drawingml/2006/table">
            <a:tbl>
              <a:tblPr firstRow="1" bandRow="1">
                <a:tableStyleId>{ED083AE6-46FA-4A59-8FB0-9F97EB10719F}</a:tableStyleId>
              </a:tblPr>
              <a:tblGrid>
                <a:gridCol w="2851082">
                  <a:extLst>
                    <a:ext uri="{9D8B030D-6E8A-4147-A177-3AD203B41FA5}">
                      <a16:colId xmlns:a16="http://schemas.microsoft.com/office/drawing/2014/main" val="830391373"/>
                    </a:ext>
                  </a:extLst>
                </a:gridCol>
              </a:tblGrid>
              <a:tr h="333694">
                <a:tc>
                  <a:txBody>
                    <a:bodyPr/>
                    <a:lstStyle/>
                    <a:p>
                      <a:pPr algn="ctr"/>
                      <a:r>
                        <a:rPr lang="en-IN" sz="1400" b="1" dirty="0">
                          <a:solidFill>
                            <a:schemeClr val="bg1"/>
                          </a:solidFill>
                          <a:latin typeface="Times New Roman" panose="02020603050405020304" pitchFamily="18" charset="0"/>
                          <a:cs typeface="Times New Roman" panose="02020603050405020304" pitchFamily="18" charset="0"/>
                        </a:rPr>
                        <a:t>ACKNOWLEDGEMENT </a:t>
                      </a:r>
                      <a:endParaRPr lang="en-IN" sz="14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extLst>
                  <a:ext uri="{0D108BD9-81ED-4DB2-BD59-A6C34878D82A}">
                    <a16:rowId xmlns:a16="http://schemas.microsoft.com/office/drawing/2014/main" val="2967588174"/>
                  </a:ext>
                </a:extLst>
              </a:tr>
              <a:tr h="1882608">
                <a:tc>
                  <a: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In the development of a robot controlled through Google Assistant, Bluetooth, and voice commands, it is crucial to acknowledge the collaborative efforts and contributions of various individuals and communities. The integration of hardware components, such as Arduino or Raspberry Pi, motor drivers, and Bluetooth modules like HC-05, owes much to the open-source community's wealth of code and tutorials. </a:t>
                      </a:r>
                      <a:endParaRPr lang="en-US" sz="1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bg1"/>
                    </a:solidFill>
                  </a:tcPr>
                </a:tc>
                <a:extLst>
                  <a:ext uri="{0D108BD9-81ED-4DB2-BD59-A6C34878D82A}">
                    <a16:rowId xmlns:a16="http://schemas.microsoft.com/office/drawing/2014/main" val="2911212014"/>
                  </a:ext>
                </a:extLst>
              </a:tr>
              <a:tr h="333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latin typeface="Times New Roman" panose="02020603050405020304" pitchFamily="18" charset="0"/>
                          <a:cs typeface="Times New Roman" panose="02020603050405020304" pitchFamily="18" charset="0"/>
                        </a:rPr>
                        <a:t> REFERENCES</a:t>
                      </a:r>
                    </a:p>
                  </a:txBody>
                  <a:tcPr>
                    <a:solidFill>
                      <a:schemeClr val="accent1"/>
                    </a:solidFill>
                  </a:tcPr>
                </a:tc>
                <a:extLst>
                  <a:ext uri="{0D108BD9-81ED-4DB2-BD59-A6C34878D82A}">
                    <a16:rowId xmlns:a16="http://schemas.microsoft.com/office/drawing/2014/main" val="3552053271"/>
                  </a:ext>
                </a:extLst>
              </a:tr>
              <a:tr h="2203256">
                <a:tc>
                  <a:txBody>
                    <a:bodyPr/>
                    <a:lstStyle/>
                    <a:p>
                      <a:pPr algn="just"/>
                      <a:r>
                        <a:rPr lang="en-IN" sz="1200" dirty="0">
                          <a:latin typeface="Times New Roman" panose="02020603050405020304" pitchFamily="18" charset="0"/>
                          <a:cs typeface="Times New Roman" panose="02020603050405020304" pitchFamily="18" charset="0"/>
                        </a:rPr>
                        <a:t>C.o. iRobot, ‘‘iRobot: Our History,” 29 May 2015. [Online]. Available,</a:t>
                      </a:r>
                    </a:p>
                    <a:p>
                      <a:pPr algn="just"/>
                      <a:r>
                        <a:rPr lang="en-IN" sz="1200" dirty="0">
                          <a:latin typeface="Times New Roman" panose="02020603050405020304" pitchFamily="18" charset="0"/>
                          <a:cs typeface="Times New Roman" panose="02020603050405020304" pitchFamily="18" charset="0"/>
                        </a:rPr>
                        <a:t>M. M. </a:t>
                      </a:r>
                      <a:r>
                        <a:rPr lang="en-IN" sz="1200" dirty="0" err="1">
                          <a:latin typeface="Times New Roman" panose="02020603050405020304" pitchFamily="18" charset="0"/>
                          <a:cs typeface="Times New Roman" panose="02020603050405020304" pitchFamily="18" charset="0"/>
                        </a:rPr>
                        <a:t>Bijaieh</a:t>
                      </a:r>
                      <a:r>
                        <a:rPr lang="en-IN" sz="1200" dirty="0">
                          <a:latin typeface="Times New Roman" panose="02020603050405020304" pitchFamily="18" charset="0"/>
                          <a:cs typeface="Times New Roman" panose="02020603050405020304" pitchFamily="18" charset="0"/>
                        </a:rPr>
                        <a:t>, W. W. Weaver, and R. D. </a:t>
                      </a:r>
                      <a:r>
                        <a:rPr lang="en-IN" sz="1200" dirty="0" err="1">
                          <a:latin typeface="Times New Roman" panose="02020603050405020304" pitchFamily="18" charset="0"/>
                          <a:cs typeface="Times New Roman" panose="02020603050405020304" pitchFamily="18" charset="0"/>
                        </a:rPr>
                        <a:t>Robinett</a:t>
                      </a:r>
                      <a:r>
                        <a:rPr lang="en-IN" sz="1200" dirty="0">
                          <a:latin typeface="Times New Roman" panose="02020603050405020304" pitchFamily="18" charset="0"/>
                          <a:cs typeface="Times New Roman" panose="02020603050405020304" pitchFamily="18" charset="0"/>
                        </a:rPr>
                        <a:t>, “Effects droop settings on energy storage systems</a:t>
                      </a:r>
                    </a:p>
                    <a:p>
                      <a:pPr algn="just"/>
                      <a:r>
                        <a:rPr lang="en-IN" sz="1200" dirty="0">
                          <a:latin typeface="Times New Roman" panose="02020603050405020304" pitchFamily="18" charset="0"/>
                          <a:cs typeface="Times New Roman" panose="02020603050405020304" pitchFamily="18" charset="0"/>
                        </a:rPr>
                        <a:t> of inverter-based </a:t>
                      </a:r>
                    </a:p>
                    <a:p>
                      <a:pPr algn="just"/>
                      <a:r>
                        <a:rPr lang="en-IN" sz="1200" dirty="0">
                          <a:latin typeface="Times New Roman" panose="02020603050405020304" pitchFamily="18" charset="0"/>
                          <a:cs typeface="Times New Roman" panose="02020603050405020304" pitchFamily="18" charset="0"/>
                        </a:rPr>
                        <a:t>microgrids,” </a:t>
                      </a:r>
                    </a:p>
                    <a:p>
                      <a:pPr algn="just"/>
                      <a:r>
                        <a:rPr lang="en-IN" sz="1200" dirty="0">
                          <a:latin typeface="Times New Roman" panose="02020603050405020304" pitchFamily="18" charset="0"/>
                          <a:cs typeface="Times New Roman" panose="02020603050405020304" pitchFamily="18" charset="0"/>
                        </a:rPr>
                        <a:t>Electrical Drives,</a:t>
                      </a:r>
                    </a:p>
                    <a:p>
                      <a:pPr algn="just"/>
                      <a:r>
                        <a:rPr lang="en-IN" sz="1200" dirty="0">
                          <a:latin typeface="Times New Roman" panose="02020603050405020304" pitchFamily="18" charset="0"/>
                          <a:cs typeface="Times New Roman" panose="02020603050405020304" pitchFamily="18" charset="0"/>
                        </a:rPr>
                        <a:t> Automation and </a:t>
                      </a:r>
                    </a:p>
                    <a:p>
                      <a:pPr algn="just"/>
                      <a:r>
                        <a:rPr lang="en-IN" sz="1200" dirty="0">
                          <a:latin typeface="Times New Roman" panose="02020603050405020304" pitchFamily="18" charset="0"/>
                          <a:cs typeface="Times New Roman" panose="02020603050405020304" pitchFamily="18" charset="0"/>
                        </a:rPr>
                        <a:t>Motion pp. </a:t>
                      </a:r>
                    </a:p>
                    <a:p>
                      <a:pPr algn="just"/>
                      <a:r>
                        <a:rPr lang="en-IN" sz="1200" dirty="0">
                          <a:latin typeface="Times New Roman" panose="02020603050405020304" pitchFamily="18" charset="0"/>
                          <a:cs typeface="Times New Roman" panose="02020603050405020304" pitchFamily="18" charset="0"/>
                        </a:rPr>
                        <a:t>75–80, June 2018. </a:t>
                      </a:r>
                    </a:p>
                  </a:txBody>
                  <a:tcPr>
                    <a:solidFill>
                      <a:schemeClr val="bg1"/>
                    </a:solidFill>
                  </a:tcPr>
                </a:tc>
                <a:extLst>
                  <a:ext uri="{0D108BD9-81ED-4DB2-BD59-A6C34878D82A}">
                    <a16:rowId xmlns:a16="http://schemas.microsoft.com/office/drawing/2014/main" val="3385298118"/>
                  </a:ext>
                </a:extLst>
              </a:tr>
            </a:tbl>
          </a:graphicData>
        </a:graphic>
      </p:graphicFrame>
      <p:graphicFrame>
        <p:nvGraphicFramePr>
          <p:cNvPr id="14" name="Table 15">
            <a:extLst>
              <a:ext uri="{FF2B5EF4-FFF2-40B4-BE49-F238E27FC236}">
                <a16:creationId xmlns:a16="http://schemas.microsoft.com/office/drawing/2014/main" id="{FE447364-165E-C6E6-3C4C-456A109AC497}"/>
              </a:ext>
            </a:extLst>
          </p:cNvPr>
          <p:cNvGraphicFramePr>
            <a:graphicFrameLocks noGrp="1"/>
          </p:cNvGraphicFramePr>
          <p:nvPr>
            <p:extLst>
              <p:ext uri="{D42A27DB-BD31-4B8C-83A1-F6EECF244321}">
                <p14:modId xmlns:p14="http://schemas.microsoft.com/office/powerpoint/2010/main" val="246874553"/>
              </p:ext>
            </p:extLst>
          </p:nvPr>
        </p:nvGraphicFramePr>
        <p:xfrm>
          <a:off x="274384" y="1916265"/>
          <a:ext cx="2615465" cy="4815840"/>
        </p:xfrm>
        <a:graphic>
          <a:graphicData uri="http://schemas.openxmlformats.org/drawingml/2006/table">
            <a:tbl>
              <a:tblPr firstRow="1" bandRow="1">
                <a:tableStyleId>{ED083AE6-46FA-4A59-8FB0-9F97EB10719F}</a:tableStyleId>
              </a:tblPr>
              <a:tblGrid>
                <a:gridCol w="2615465">
                  <a:extLst>
                    <a:ext uri="{9D8B030D-6E8A-4147-A177-3AD203B41FA5}">
                      <a16:colId xmlns:a16="http://schemas.microsoft.com/office/drawing/2014/main" val="1922898700"/>
                    </a:ext>
                  </a:extLst>
                </a:gridCol>
              </a:tblGrid>
              <a:tr h="303377">
                <a:tc>
                  <a:txBody>
                    <a:bodyPr/>
                    <a:lstStyle/>
                    <a:p>
                      <a:pPr algn="ctr"/>
                      <a:r>
                        <a:rPr lang="en-IN" sz="1400" dirty="0">
                          <a:solidFill>
                            <a:schemeClr val="bg1"/>
                          </a:solidFill>
                          <a:latin typeface="Times New Roman" panose="02020603050405020304" pitchFamily="18" charset="0"/>
                          <a:cs typeface="Times New Roman" panose="02020603050405020304" pitchFamily="18" charset="0"/>
                        </a:rPr>
                        <a:t>INTRODUCTION</a:t>
                      </a:r>
                    </a:p>
                  </a:txBody>
                  <a:tcPr>
                    <a:solidFill>
                      <a:schemeClr val="accent1"/>
                    </a:solidFill>
                  </a:tcPr>
                </a:tc>
                <a:extLst>
                  <a:ext uri="{0D108BD9-81ED-4DB2-BD59-A6C34878D82A}">
                    <a16:rowId xmlns:a16="http://schemas.microsoft.com/office/drawing/2014/main" val="3580029390"/>
                  </a:ext>
                </a:extLst>
              </a:tr>
              <a:tr h="1729252">
                <a:tc>
                  <a:txBody>
                    <a:bodyPr/>
                    <a:lstStyle/>
                    <a:p>
                      <a:pPr algn="just"/>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Robot Platform: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The heart of the project is a robot platform equipped with motors and wheels for movement.</a:t>
                      </a:r>
                    </a:p>
                    <a:p>
                      <a:pPr algn="just"/>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Microcontroller: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 microcontroller, such as Arduino or Raspberry Pi, serves as the brain of the robot. It processes incoming voice commands, controls the robot's movements, and manages the Bluetooth communication.</a:t>
                      </a:r>
                    </a:p>
                  </a:txBody>
                  <a:tcPr>
                    <a:solidFill>
                      <a:schemeClr val="bg1">
                        <a:alpha val="20000"/>
                      </a:schemeClr>
                    </a:solidFill>
                  </a:tcPr>
                </a:tc>
                <a:extLst>
                  <a:ext uri="{0D108BD9-81ED-4DB2-BD59-A6C34878D82A}">
                    <a16:rowId xmlns:a16="http://schemas.microsoft.com/office/drawing/2014/main" val="1836958813"/>
                  </a:ext>
                </a:extLst>
              </a:tr>
              <a:tr h="303377">
                <a:tc>
                  <a:txBody>
                    <a:bodyPr/>
                    <a:lstStyle/>
                    <a:p>
                      <a:pPr algn="ctr"/>
                      <a:r>
                        <a:rPr lang="en-IN" sz="1400" b="1" dirty="0">
                          <a:solidFill>
                            <a:schemeClr val="bg1"/>
                          </a:solidFill>
                          <a:latin typeface="Times New Roman" panose="02020603050405020304" pitchFamily="18" charset="0"/>
                          <a:cs typeface="Times New Roman" panose="02020603050405020304" pitchFamily="18" charset="0"/>
                        </a:rPr>
                        <a:t>OBJECTIVE</a:t>
                      </a:r>
                    </a:p>
                  </a:txBody>
                  <a:tcPr>
                    <a:solidFill>
                      <a:schemeClr val="accent1"/>
                    </a:solidFill>
                  </a:tcPr>
                </a:tc>
                <a:extLst>
                  <a:ext uri="{0D108BD9-81ED-4DB2-BD59-A6C34878D82A}">
                    <a16:rowId xmlns:a16="http://schemas.microsoft.com/office/drawing/2014/main" val="2580883368"/>
                  </a:ext>
                </a:extLst>
              </a:tr>
              <a:tr h="2384844">
                <a:tc>
                  <a:txBody>
                    <a:bodyPr/>
                    <a:lstStyle/>
                    <a:p>
                      <a:pPr algn="just"/>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Voice-Activated Control: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Enable users to control the robot through voice commands, creating an intuitive and hands-free interaction.</a:t>
                      </a:r>
                    </a:p>
                    <a:p>
                      <a:pPr algn="just"/>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Integration with Google Assistant: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Utilize Google Assistant's voice recognition capabilities to understand and process user commands effectively.</a:t>
                      </a:r>
                    </a:p>
                    <a:p>
                      <a:pPr algn="just"/>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Bluetooth Connectivity:</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Establish a stable Bluetooth connection between the user's device and the robot's microcontroller to enable real-time communication.</a:t>
                      </a:r>
                      <a:endParaRPr lang="en-IN" sz="1000" dirty="0">
                        <a:latin typeface="Times New Roman" panose="02020603050405020304" pitchFamily="18" charset="0"/>
                        <a:cs typeface="Times New Roman" panose="02020603050405020304" pitchFamily="18" charset="0"/>
                      </a:endParaRPr>
                    </a:p>
                  </a:txBody>
                  <a:tcPr>
                    <a:solidFill>
                      <a:schemeClr val="bg1">
                        <a:alpha val="20000"/>
                      </a:schemeClr>
                    </a:solidFill>
                  </a:tcPr>
                </a:tc>
                <a:extLst>
                  <a:ext uri="{0D108BD9-81ED-4DB2-BD59-A6C34878D82A}">
                    <a16:rowId xmlns:a16="http://schemas.microsoft.com/office/drawing/2014/main" val="1097324527"/>
                  </a:ext>
                </a:extLst>
              </a:tr>
            </a:tbl>
          </a:graphicData>
        </a:graphic>
      </p:graphicFrame>
      <p:graphicFrame>
        <p:nvGraphicFramePr>
          <p:cNvPr id="16" name="Table 16">
            <a:extLst>
              <a:ext uri="{FF2B5EF4-FFF2-40B4-BE49-F238E27FC236}">
                <a16:creationId xmlns:a16="http://schemas.microsoft.com/office/drawing/2014/main" id="{CED8A326-31F7-0B29-4DC5-482EDE9E659C}"/>
              </a:ext>
            </a:extLst>
          </p:cNvPr>
          <p:cNvGraphicFramePr>
            <a:graphicFrameLocks noGrp="1"/>
          </p:cNvGraphicFramePr>
          <p:nvPr>
            <p:extLst>
              <p:ext uri="{D42A27DB-BD31-4B8C-83A1-F6EECF244321}">
                <p14:modId xmlns:p14="http://schemas.microsoft.com/office/powerpoint/2010/main" val="624247450"/>
              </p:ext>
            </p:extLst>
          </p:nvPr>
        </p:nvGraphicFramePr>
        <p:xfrm>
          <a:off x="3010618" y="1896128"/>
          <a:ext cx="2700068" cy="4754510"/>
        </p:xfrm>
        <a:graphic>
          <a:graphicData uri="http://schemas.openxmlformats.org/drawingml/2006/table">
            <a:tbl>
              <a:tblPr firstRow="1" bandRow="1">
                <a:tableStyleId>{0E3FDE45-AF77-4B5C-9715-49D594BDF05E}</a:tableStyleId>
              </a:tblPr>
              <a:tblGrid>
                <a:gridCol w="2700068">
                  <a:extLst>
                    <a:ext uri="{9D8B030D-6E8A-4147-A177-3AD203B41FA5}">
                      <a16:colId xmlns:a16="http://schemas.microsoft.com/office/drawing/2014/main" val="1985563920"/>
                    </a:ext>
                  </a:extLst>
                </a:gridCol>
              </a:tblGrid>
              <a:tr h="233405">
                <a:tc>
                  <a:txBody>
                    <a:bodyPr/>
                    <a:lstStyle/>
                    <a:p>
                      <a:pPr algn="ctr"/>
                      <a:r>
                        <a:rPr lang="en-IN" sz="1400" dirty="0">
                          <a:solidFill>
                            <a:schemeClr val="bg1"/>
                          </a:solidFill>
                          <a:latin typeface="Times New Roman" panose="02020603050405020304" pitchFamily="18" charset="0"/>
                          <a:cs typeface="Times New Roman" panose="02020603050405020304" pitchFamily="18" charset="0"/>
                        </a:rPr>
                        <a:t>METHODOLOGY </a:t>
                      </a:r>
                    </a:p>
                  </a:txBody>
                  <a:tcPr>
                    <a:solidFill>
                      <a:schemeClr val="accent1"/>
                    </a:solidFill>
                  </a:tcPr>
                </a:tc>
                <a:extLst>
                  <a:ext uri="{0D108BD9-81ED-4DB2-BD59-A6C34878D82A}">
                    <a16:rowId xmlns:a16="http://schemas.microsoft.com/office/drawing/2014/main" val="3873677397"/>
                  </a:ext>
                </a:extLst>
              </a:tr>
              <a:tr h="2066871">
                <a:tc>
                  <a: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9788740"/>
                  </a:ext>
                </a:extLst>
              </a:tr>
              <a:tr h="315968">
                <a:tc>
                  <a:txBody>
                    <a:bodyPr/>
                    <a:lstStyle/>
                    <a:p>
                      <a:pPr algn="ctr"/>
                      <a:r>
                        <a:rPr lang="en-IN" sz="1400" b="1" dirty="0">
                          <a:solidFill>
                            <a:schemeClr val="bg1"/>
                          </a:solidFill>
                          <a:latin typeface="Times New Roman" panose="02020603050405020304" pitchFamily="18" charset="0"/>
                          <a:cs typeface="Times New Roman" panose="02020603050405020304" pitchFamily="18" charset="0"/>
                        </a:rPr>
                        <a:t>WORKING MODEL</a:t>
                      </a:r>
                    </a:p>
                  </a:txBody>
                  <a:tcPr>
                    <a:solidFill>
                      <a:schemeClr val="accent1"/>
                    </a:solidFill>
                  </a:tcPr>
                </a:tc>
                <a:extLst>
                  <a:ext uri="{0D108BD9-81ED-4DB2-BD59-A6C34878D82A}">
                    <a16:rowId xmlns:a16="http://schemas.microsoft.com/office/drawing/2014/main" val="1346321537"/>
                  </a:ext>
                </a:extLst>
              </a:tr>
              <a:tr h="2066871">
                <a:tc>
                  <a: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9070757"/>
                  </a:ext>
                </a:extLst>
              </a:tr>
            </a:tbl>
          </a:graphicData>
        </a:graphic>
      </p:graphicFrame>
      <p:pic>
        <p:nvPicPr>
          <p:cNvPr id="24" name="Picture 23">
            <a:extLst>
              <a:ext uri="{FF2B5EF4-FFF2-40B4-BE49-F238E27FC236}">
                <a16:creationId xmlns:a16="http://schemas.microsoft.com/office/drawing/2014/main" id="{FA0E58AF-E8DB-BEFF-96A1-49321A1B517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010618" y="4643197"/>
            <a:ext cx="2700068" cy="2042276"/>
          </a:xfrm>
          <a:prstGeom prst="rect">
            <a:avLst/>
          </a:prstGeom>
        </p:spPr>
      </p:pic>
      <p:pic>
        <p:nvPicPr>
          <p:cNvPr id="8" name="Picture 7" descr="robot.jpeg"/>
          <p:cNvPicPr>
            <a:picLocks noChangeAspect="1"/>
          </p:cNvPicPr>
          <p:nvPr/>
        </p:nvPicPr>
        <p:blipFill>
          <a:blip r:embed="rId4" cstate="print"/>
          <a:stretch>
            <a:fillRect/>
          </a:stretch>
        </p:blipFill>
        <p:spPr>
          <a:xfrm>
            <a:off x="3010618" y="2355012"/>
            <a:ext cx="2700068" cy="1863306"/>
          </a:xfrm>
          <a:prstGeom prst="rect">
            <a:avLst/>
          </a:prstGeom>
        </p:spPr>
      </p:pic>
      <p:pic>
        <p:nvPicPr>
          <p:cNvPr id="5" name="Picture 4">
            <a:extLst>
              <a:ext uri="{FF2B5EF4-FFF2-40B4-BE49-F238E27FC236}">
                <a16:creationId xmlns:a16="http://schemas.microsoft.com/office/drawing/2014/main" id="{44197865-9669-CB61-FFF4-D2268FF5C4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77" y="307910"/>
            <a:ext cx="1263733" cy="1175657"/>
          </a:xfrm>
          <a:prstGeom prst="rect">
            <a:avLst/>
          </a:prstGeom>
        </p:spPr>
      </p:pic>
      <p:pic>
        <p:nvPicPr>
          <p:cNvPr id="20" name="Picture 19">
            <a:extLst>
              <a:ext uri="{FF2B5EF4-FFF2-40B4-BE49-F238E27FC236}">
                <a16:creationId xmlns:a16="http://schemas.microsoft.com/office/drawing/2014/main" id="{569D4B17-8299-6123-7AAE-DE4340C732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9024" y="307910"/>
            <a:ext cx="1263732" cy="1175657"/>
          </a:xfrm>
          <a:prstGeom prst="rect">
            <a:avLst/>
          </a:prstGeom>
        </p:spPr>
      </p:pic>
      <p:graphicFrame>
        <p:nvGraphicFramePr>
          <p:cNvPr id="11" name="Table 10">
            <a:extLst>
              <a:ext uri="{FF2B5EF4-FFF2-40B4-BE49-F238E27FC236}">
                <a16:creationId xmlns:a16="http://schemas.microsoft.com/office/drawing/2014/main" id="{4A46BA8B-8784-757C-32B9-536F4BAB39C3}"/>
              </a:ext>
            </a:extLst>
          </p:cNvPr>
          <p:cNvGraphicFramePr>
            <a:graphicFrameLocks noGrp="1"/>
          </p:cNvGraphicFramePr>
          <p:nvPr>
            <p:extLst>
              <p:ext uri="{D42A27DB-BD31-4B8C-83A1-F6EECF244321}">
                <p14:modId xmlns:p14="http://schemas.microsoft.com/office/powerpoint/2010/main" val="4176296460"/>
              </p:ext>
            </p:extLst>
          </p:nvPr>
        </p:nvGraphicFramePr>
        <p:xfrm>
          <a:off x="5900468" y="1904465"/>
          <a:ext cx="3019245" cy="4781007"/>
        </p:xfrm>
        <a:graphic>
          <a:graphicData uri="http://schemas.openxmlformats.org/drawingml/2006/table">
            <a:tbl>
              <a:tblPr firstRow="1" bandRow="1">
                <a:tableStyleId>{ED083AE6-46FA-4A59-8FB0-9F97EB10719F}</a:tableStyleId>
              </a:tblPr>
              <a:tblGrid>
                <a:gridCol w="3019245">
                  <a:extLst>
                    <a:ext uri="{9D8B030D-6E8A-4147-A177-3AD203B41FA5}">
                      <a16:colId xmlns:a16="http://schemas.microsoft.com/office/drawing/2014/main" val="2151029972"/>
                    </a:ext>
                  </a:extLst>
                </a:gridCol>
              </a:tblGrid>
              <a:tr h="312524">
                <a:tc>
                  <a:txBody>
                    <a:bodyPr/>
                    <a:lstStyle/>
                    <a:p>
                      <a:pPr algn="ctr"/>
                      <a:r>
                        <a:rPr lang="en-IN" sz="1400" dirty="0">
                          <a:solidFill>
                            <a:schemeClr val="bg1"/>
                          </a:solidFill>
                          <a:latin typeface="Times New Roman" panose="02020603050405020304" pitchFamily="18" charset="0"/>
                          <a:cs typeface="Times New Roman" panose="02020603050405020304" pitchFamily="18" charset="0"/>
                        </a:rPr>
                        <a:t>SOFTWARE REQUIREMENTS </a:t>
                      </a:r>
                    </a:p>
                  </a:txBody>
                  <a:tcPr>
                    <a:solidFill>
                      <a:schemeClr val="accent1"/>
                    </a:solidFill>
                  </a:tcPr>
                </a:tc>
                <a:extLst>
                  <a:ext uri="{0D108BD9-81ED-4DB2-BD59-A6C34878D82A}">
                    <a16:rowId xmlns:a16="http://schemas.microsoft.com/office/drawing/2014/main" val="2625216242"/>
                  </a:ext>
                </a:extLst>
              </a:tr>
              <a:tr h="1171006">
                <a:tc>
                  <a:txBody>
                    <a:bodyPr/>
                    <a:lstStyle/>
                    <a:p>
                      <a:pPr marL="228600" indent="-228600" algn="l">
                        <a:buFont typeface="+mj-lt"/>
                        <a:buAutoNum type="arabicPeriod"/>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Voice Recognition Software</a:t>
                      </a:r>
                      <a:endParaRPr lang="en-IN" sz="1200" b="0" dirty="0">
                        <a:latin typeface="Times New Roman" panose="02020603050405020304" pitchFamily="18" charset="0"/>
                        <a:cs typeface="Times New Roman" panose="02020603050405020304" pitchFamily="18" charset="0"/>
                      </a:endParaRPr>
                    </a:p>
                    <a:p>
                      <a:pPr marL="228600" indent="-228600" algn="l">
                        <a:buFont typeface="+mj-lt"/>
                        <a:buAutoNum type="arabicPeriod"/>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Mobile App</a:t>
                      </a:r>
                      <a:endParaRPr lang="en-IN" sz="1200" b="0" dirty="0">
                        <a:latin typeface="Times New Roman" panose="02020603050405020304" pitchFamily="18" charset="0"/>
                        <a:cs typeface="Times New Roman" panose="02020603050405020304" pitchFamily="18" charset="0"/>
                      </a:endParaRPr>
                    </a:p>
                    <a:p>
                      <a:pPr marL="228600" indent="-228600" algn="l">
                        <a:buFont typeface="+mj-lt"/>
                        <a:buAutoNum type="arabicPeriod"/>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Arduino</a:t>
                      </a:r>
                      <a:endParaRPr lang="en-IN" sz="1200" b="0" dirty="0">
                        <a:latin typeface="Times New Roman" panose="02020603050405020304" pitchFamily="18" charset="0"/>
                        <a:cs typeface="Times New Roman" panose="02020603050405020304" pitchFamily="18" charset="0"/>
                      </a:endParaRPr>
                    </a:p>
                    <a:p>
                      <a:pPr marL="228600" indent="-228600" algn="l">
                        <a:buFont typeface="+mj-lt"/>
                        <a:buAutoNum type="arabicPeriod"/>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NLTK (Natural Language Toolkit)</a:t>
                      </a:r>
                      <a:endParaRPr lang="en-IN" sz="1200" b="0" dirty="0">
                        <a:latin typeface="Times New Roman" panose="02020603050405020304" pitchFamily="18" charset="0"/>
                        <a:cs typeface="Times New Roman" panose="02020603050405020304" pitchFamily="18" charset="0"/>
                      </a:endParaRPr>
                    </a:p>
                    <a:p>
                      <a:pPr marL="228600" indent="-228600" algn="l">
                        <a:buFont typeface="+mj-lt"/>
                        <a:buAutoNum type="arabicPeriod"/>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Robot Control Software</a:t>
                      </a:r>
                    </a:p>
                  </a:txBody>
                  <a:tcPr>
                    <a:solidFill>
                      <a:schemeClr val="bg1"/>
                    </a:solidFill>
                  </a:tcPr>
                </a:tc>
                <a:extLst>
                  <a:ext uri="{0D108BD9-81ED-4DB2-BD59-A6C34878D82A}">
                    <a16:rowId xmlns:a16="http://schemas.microsoft.com/office/drawing/2014/main" val="1748529540"/>
                  </a:ext>
                </a:extLst>
              </a:tr>
              <a:tr h="319289">
                <a:tc>
                  <a:txBody>
                    <a:bodyPr/>
                    <a:lstStyle/>
                    <a:p>
                      <a:pPr algn="ctr"/>
                      <a:r>
                        <a:rPr lang="en-IN" sz="1400" b="1" dirty="0">
                          <a:solidFill>
                            <a:schemeClr val="bg1"/>
                          </a:solidFill>
                          <a:latin typeface="Times New Roman" panose="02020603050405020304" pitchFamily="18" charset="0"/>
                          <a:cs typeface="Times New Roman" panose="02020603050405020304" pitchFamily="18" charset="0"/>
                        </a:rPr>
                        <a:t>CONCLUSION</a:t>
                      </a:r>
                    </a:p>
                  </a:txBody>
                  <a:tcPr>
                    <a:solidFill>
                      <a:schemeClr val="accent1"/>
                    </a:solidFill>
                  </a:tcPr>
                </a:tc>
                <a:extLst>
                  <a:ext uri="{0D108BD9-81ED-4DB2-BD59-A6C34878D82A}">
                    <a16:rowId xmlns:a16="http://schemas.microsoft.com/office/drawing/2014/main" val="6078126"/>
                  </a:ext>
                </a:extLst>
              </a:tr>
              <a:tr h="2978188">
                <a:tc>
                  <a: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Creating a robot controlled by google assistant, Bluetooth, and voice commands involves a combination of hardware and software integration. This project brings together technologies such as Arduino or raspberry pi for the robot's physical control, Bluetooth for wireless communication, and google assistant for voice command recognition. </a:t>
                      </a:r>
                    </a:p>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The collaborative efforts of open-source communities, hardware manufacturers, and cloud service providers contribute significantly to the successful implementation of such projects.</a:t>
                      </a:r>
                      <a:endParaRPr lang="en-IN" sz="10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894890889"/>
                  </a:ext>
                </a:extLst>
              </a:tr>
            </a:tbl>
          </a:graphicData>
        </a:graphic>
      </p:graphicFrame>
      <p:pic>
        <p:nvPicPr>
          <p:cNvPr id="13" name="Picture 12">
            <a:extLst>
              <a:ext uri="{FF2B5EF4-FFF2-40B4-BE49-F238E27FC236}">
                <a16:creationId xmlns:a16="http://schemas.microsoft.com/office/drawing/2014/main" id="{28681FC8-66FB-2F5E-0EF5-917A53936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92330" y="5658928"/>
            <a:ext cx="1256777" cy="891162"/>
          </a:xfrm>
          <a:prstGeom prst="rect">
            <a:avLst/>
          </a:prstGeom>
        </p:spPr>
      </p:pic>
      <p:sp>
        <p:nvSpPr>
          <p:cNvPr id="2" name="TextBox 1">
            <a:extLst>
              <a:ext uri="{FF2B5EF4-FFF2-40B4-BE49-F238E27FC236}">
                <a16:creationId xmlns:a16="http://schemas.microsoft.com/office/drawing/2014/main" id="{75BFE3FF-AA3F-969E-B959-10A4F47A2DAA}"/>
              </a:ext>
            </a:extLst>
          </p:cNvPr>
          <p:cNvSpPr txBox="1"/>
          <p:nvPr/>
        </p:nvSpPr>
        <p:spPr>
          <a:xfrm>
            <a:off x="10391423" y="5317502"/>
            <a:ext cx="1458592" cy="272415"/>
          </a:xfrm>
          <a:prstGeom prst="flowChartAlternateProcess">
            <a:avLst/>
          </a:prstGeom>
          <a:solidFill>
            <a:schemeClr val="accent1"/>
          </a:solidFill>
          <a:ln>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00" b="1" dirty="0">
                <a:solidFill>
                  <a:schemeClr val="bg1"/>
                </a:solidFill>
                <a:latin typeface="Times New Roman" panose="02020603050405020304" pitchFamily="18" charset="0"/>
                <a:cs typeface="Times New Roman" panose="02020603050405020304" pitchFamily="18" charset="0"/>
              </a:rPr>
              <a:t>PROJECT WORK</a:t>
            </a:r>
          </a:p>
        </p:txBody>
      </p:sp>
    </p:spTree>
    <p:extLst>
      <p:ext uri="{BB962C8B-B14F-4D97-AF65-F5344CB8AC3E}">
        <p14:creationId xmlns:p14="http://schemas.microsoft.com/office/powerpoint/2010/main" val="4225346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397</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Magar</dc:creator>
  <cp:lastModifiedBy>Swapnil Magar</cp:lastModifiedBy>
  <cp:revision>2</cp:revision>
  <dcterms:created xsi:type="dcterms:W3CDTF">2023-11-19T12:51:24Z</dcterms:created>
  <dcterms:modified xsi:type="dcterms:W3CDTF">2023-11-20T07:36:17Z</dcterms:modified>
</cp:coreProperties>
</file>