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31" r:id="rId1"/>
  </p:sldMasterIdLst>
  <p:notesMasterIdLst>
    <p:notesMasterId r:id="rId19"/>
  </p:notesMasterIdLst>
  <p:sldIdLst>
    <p:sldId id="256" r:id="rId2"/>
    <p:sldId id="257" r:id="rId3"/>
    <p:sldId id="258" r:id="rId4"/>
    <p:sldId id="259" r:id="rId5"/>
    <p:sldId id="275" r:id="rId6"/>
    <p:sldId id="273" r:id="rId7"/>
    <p:sldId id="260" r:id="rId8"/>
    <p:sldId id="268" r:id="rId9"/>
    <p:sldId id="269" r:id="rId10"/>
    <p:sldId id="270" r:id="rId11"/>
    <p:sldId id="261" r:id="rId12"/>
    <p:sldId id="266" r:id="rId13"/>
    <p:sldId id="263" r:id="rId14"/>
    <p:sldId id="271" r:id="rId15"/>
    <p:sldId id="274"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rpvQb2E3hef7PQrlRH2tq+oGm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4" d="100"/>
          <a:sy n="84" d="100"/>
        </p:scale>
        <p:origin x="16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il Magar" userId="b3e5228fc72311f9" providerId="LiveId" clId="{183100E0-4512-413F-8D2D-04BA00D143F5}"/>
    <pc:docChg chg="custSel modSld">
      <pc:chgData name="Swapnil Magar" userId="b3e5228fc72311f9" providerId="LiveId" clId="{183100E0-4512-413F-8D2D-04BA00D143F5}" dt="2023-11-08T07:52:37.143" v="89" actId="20577"/>
      <pc:docMkLst>
        <pc:docMk/>
      </pc:docMkLst>
      <pc:sldChg chg="modSp mod">
        <pc:chgData name="Swapnil Magar" userId="b3e5228fc72311f9" providerId="LiveId" clId="{183100E0-4512-413F-8D2D-04BA00D143F5}" dt="2023-11-08T07:52:37.143" v="89" actId="20577"/>
        <pc:sldMkLst>
          <pc:docMk/>
          <pc:sldMk cId="0" sldId="256"/>
        </pc:sldMkLst>
        <pc:spChg chg="mod">
          <ac:chgData name="Swapnil Magar" userId="b3e5228fc72311f9" providerId="LiveId" clId="{183100E0-4512-413F-8D2D-04BA00D143F5}" dt="2023-11-08T07:52:37.143" v="89" actId="20577"/>
          <ac:spMkLst>
            <pc:docMk/>
            <pc:sldMk cId="0" sldId="256"/>
            <ac:spMk id="103" creationId="{00000000-0000-0000-0000-000000000000}"/>
          </ac:spMkLst>
        </pc:spChg>
        <pc:spChg chg="mod">
          <ac:chgData name="Swapnil Magar" userId="b3e5228fc72311f9" providerId="LiveId" clId="{183100E0-4512-413F-8D2D-04BA00D143F5}" dt="2023-11-08T07:51:29.709" v="81" actId="20577"/>
          <ac:spMkLst>
            <pc:docMk/>
            <pc:sldMk cId="0" sldId="256"/>
            <ac:spMk id="106" creationId="{00000000-0000-0000-0000-000000000000}"/>
          </ac:spMkLst>
        </pc:spChg>
        <pc:spChg chg="mod">
          <ac:chgData name="Swapnil Magar" userId="b3e5228fc72311f9" providerId="LiveId" clId="{183100E0-4512-413F-8D2D-04BA00D143F5}" dt="2023-11-08T07:50:50.922" v="65"/>
          <ac:spMkLst>
            <pc:docMk/>
            <pc:sldMk cId="0" sldId="256"/>
            <ac:spMk id="108" creationId="{00000000-0000-0000-0000-000000000000}"/>
          </ac:spMkLst>
        </pc:spChg>
      </pc:sldChg>
      <pc:sldChg chg="modSp mod">
        <pc:chgData name="Swapnil Magar" userId="b3e5228fc72311f9" providerId="LiveId" clId="{183100E0-4512-413F-8D2D-04BA00D143F5}" dt="2023-11-08T07:50:51.424" v="66" actId="27636"/>
        <pc:sldMkLst>
          <pc:docMk/>
          <pc:sldMk cId="0" sldId="257"/>
        </pc:sldMkLst>
        <pc:spChg chg="mod">
          <ac:chgData name="Swapnil Magar" userId="b3e5228fc72311f9" providerId="LiveId" clId="{183100E0-4512-413F-8D2D-04BA00D143F5}" dt="2023-11-08T07:50:51.424" v="66" actId="27636"/>
          <ac:spMkLst>
            <pc:docMk/>
            <pc:sldMk cId="0" sldId="257"/>
            <ac:spMk id="114" creationId="{00000000-0000-0000-0000-000000000000}"/>
          </ac:spMkLst>
        </pc:spChg>
        <pc:spChg chg="mod">
          <ac:chgData name="Swapnil Magar" userId="b3e5228fc72311f9" providerId="LiveId" clId="{183100E0-4512-413F-8D2D-04BA00D143F5}" dt="2023-11-08T07:50:50.922" v="65"/>
          <ac:spMkLst>
            <pc:docMk/>
            <pc:sldMk cId="0" sldId="257"/>
            <ac:spMk id="117" creationId="{00000000-0000-0000-0000-000000000000}"/>
          </ac:spMkLst>
        </pc:spChg>
      </pc:sldChg>
      <pc:sldChg chg="modSp mod">
        <pc:chgData name="Swapnil Magar" userId="b3e5228fc72311f9" providerId="LiveId" clId="{183100E0-4512-413F-8D2D-04BA00D143F5}" dt="2023-11-08T07:52:04.933" v="83" actId="207"/>
        <pc:sldMkLst>
          <pc:docMk/>
          <pc:sldMk cId="519083068" sldId="258"/>
        </pc:sldMkLst>
        <pc:spChg chg="mod">
          <ac:chgData name="Swapnil Magar" userId="b3e5228fc72311f9" providerId="LiveId" clId="{183100E0-4512-413F-8D2D-04BA00D143F5}" dt="2023-11-08T07:52:04.933" v="83" actId="207"/>
          <ac:spMkLst>
            <pc:docMk/>
            <pc:sldMk cId="519083068" sldId="258"/>
            <ac:spMk id="3" creationId="{9AB6CB14-9896-7B1A-EE07-A1BDE99EF554}"/>
          </ac:spMkLst>
        </pc:spChg>
        <pc:spChg chg="mod">
          <ac:chgData name="Swapnil Magar" userId="b3e5228fc72311f9" providerId="LiveId" clId="{183100E0-4512-413F-8D2D-04BA00D143F5}" dt="2023-11-08T07:50:50.922" v="65"/>
          <ac:spMkLst>
            <pc:docMk/>
            <pc:sldMk cId="519083068" sldId="258"/>
            <ac:spMk id="4" creationId="{27741BC6-0A57-D356-97D5-9C847125593F}"/>
          </ac:spMkLst>
        </pc:spChg>
      </pc:sldChg>
      <pc:sldChg chg="modSp">
        <pc:chgData name="Swapnil Magar" userId="b3e5228fc72311f9" providerId="LiveId" clId="{183100E0-4512-413F-8D2D-04BA00D143F5}" dt="2023-11-08T07:50:50.922" v="65"/>
        <pc:sldMkLst>
          <pc:docMk/>
          <pc:sldMk cId="3976206801" sldId="259"/>
        </pc:sldMkLst>
        <pc:spChg chg="mod">
          <ac:chgData name="Swapnil Magar" userId="b3e5228fc72311f9" providerId="LiveId" clId="{183100E0-4512-413F-8D2D-04BA00D143F5}" dt="2023-11-08T07:50:50.922" v="65"/>
          <ac:spMkLst>
            <pc:docMk/>
            <pc:sldMk cId="3976206801" sldId="259"/>
            <ac:spMk id="2" creationId="{18A0C37D-C6CE-2FEA-A755-3990D92A430A}"/>
          </ac:spMkLst>
        </pc:spChg>
        <pc:spChg chg="mod">
          <ac:chgData name="Swapnil Magar" userId="b3e5228fc72311f9" providerId="LiveId" clId="{183100E0-4512-413F-8D2D-04BA00D143F5}" dt="2023-11-08T07:50:50.922" v="65"/>
          <ac:spMkLst>
            <pc:docMk/>
            <pc:sldMk cId="3976206801" sldId="259"/>
            <ac:spMk id="4" creationId="{9CA56BE2-1A53-9AD7-F622-0E73B01A48EF}"/>
          </ac:spMkLst>
        </pc:spChg>
      </pc:sldChg>
      <pc:sldChg chg="modSp">
        <pc:chgData name="Swapnil Magar" userId="b3e5228fc72311f9" providerId="LiveId" clId="{183100E0-4512-413F-8D2D-04BA00D143F5}" dt="2023-11-08T07:50:50.922" v="65"/>
        <pc:sldMkLst>
          <pc:docMk/>
          <pc:sldMk cId="2181273759" sldId="260"/>
        </pc:sldMkLst>
        <pc:spChg chg="mod">
          <ac:chgData name="Swapnil Magar" userId="b3e5228fc72311f9" providerId="LiveId" clId="{183100E0-4512-413F-8D2D-04BA00D143F5}" dt="2023-11-08T07:50:50.922" v="65"/>
          <ac:spMkLst>
            <pc:docMk/>
            <pc:sldMk cId="2181273759" sldId="260"/>
            <ac:spMk id="2" creationId="{8ED5739B-6B89-B308-AA78-2118FB4D7094}"/>
          </ac:spMkLst>
        </pc:spChg>
        <pc:spChg chg="mod">
          <ac:chgData name="Swapnil Magar" userId="b3e5228fc72311f9" providerId="LiveId" clId="{183100E0-4512-413F-8D2D-04BA00D143F5}" dt="2023-11-08T07:50:50.922" v="65"/>
          <ac:spMkLst>
            <pc:docMk/>
            <pc:sldMk cId="2181273759" sldId="260"/>
            <ac:spMk id="3" creationId="{B0E19E27-A5A0-DAF0-2F97-903D2807D802}"/>
          </ac:spMkLst>
        </pc:spChg>
        <pc:spChg chg="mod">
          <ac:chgData name="Swapnil Magar" userId="b3e5228fc72311f9" providerId="LiveId" clId="{183100E0-4512-413F-8D2D-04BA00D143F5}" dt="2023-11-08T07:50:50.922" v="65"/>
          <ac:spMkLst>
            <pc:docMk/>
            <pc:sldMk cId="2181273759" sldId="260"/>
            <ac:spMk id="4" creationId="{CFF15BA7-844D-1000-6E31-66C14DC2B076}"/>
          </ac:spMkLst>
        </pc:spChg>
      </pc:sldChg>
      <pc:sldChg chg="modSp">
        <pc:chgData name="Swapnil Magar" userId="b3e5228fc72311f9" providerId="LiveId" clId="{183100E0-4512-413F-8D2D-04BA00D143F5}" dt="2023-11-08T07:50:50.922" v="65"/>
        <pc:sldMkLst>
          <pc:docMk/>
          <pc:sldMk cId="1059263646" sldId="261"/>
        </pc:sldMkLst>
        <pc:spChg chg="mod">
          <ac:chgData name="Swapnil Magar" userId="b3e5228fc72311f9" providerId="LiveId" clId="{183100E0-4512-413F-8D2D-04BA00D143F5}" dt="2023-11-08T07:50:50.922" v="65"/>
          <ac:spMkLst>
            <pc:docMk/>
            <pc:sldMk cId="1059263646" sldId="261"/>
            <ac:spMk id="3" creationId="{0C34E862-6137-0438-C94D-49CF62C0FC2D}"/>
          </ac:spMkLst>
        </pc:spChg>
        <pc:spChg chg="mod">
          <ac:chgData name="Swapnil Magar" userId="b3e5228fc72311f9" providerId="LiveId" clId="{183100E0-4512-413F-8D2D-04BA00D143F5}" dt="2023-11-08T07:50:50.922" v="65"/>
          <ac:spMkLst>
            <pc:docMk/>
            <pc:sldMk cId="1059263646" sldId="261"/>
            <ac:spMk id="4" creationId="{001E806F-005A-CCFF-CA4A-65978ECAD7D7}"/>
          </ac:spMkLst>
        </pc:spChg>
      </pc:sldChg>
      <pc:sldChg chg="modSp">
        <pc:chgData name="Swapnil Magar" userId="b3e5228fc72311f9" providerId="LiveId" clId="{183100E0-4512-413F-8D2D-04BA00D143F5}" dt="2023-11-08T07:50:50.922" v="65"/>
        <pc:sldMkLst>
          <pc:docMk/>
          <pc:sldMk cId="546869990" sldId="262"/>
        </pc:sldMkLst>
        <pc:spChg chg="mod">
          <ac:chgData name="Swapnil Magar" userId="b3e5228fc72311f9" providerId="LiveId" clId="{183100E0-4512-413F-8D2D-04BA00D143F5}" dt="2023-11-08T07:50:50.922" v="65"/>
          <ac:spMkLst>
            <pc:docMk/>
            <pc:sldMk cId="546869990" sldId="262"/>
            <ac:spMk id="2" creationId="{F14FB50B-4F2F-9794-C278-4E809A577B0F}"/>
          </ac:spMkLst>
        </pc:spChg>
        <pc:spChg chg="mod">
          <ac:chgData name="Swapnil Magar" userId="b3e5228fc72311f9" providerId="LiveId" clId="{183100E0-4512-413F-8D2D-04BA00D143F5}" dt="2023-11-08T07:50:50.922" v="65"/>
          <ac:spMkLst>
            <pc:docMk/>
            <pc:sldMk cId="546869990" sldId="262"/>
            <ac:spMk id="3" creationId="{4496A0D5-4FF9-AD6A-ABE3-4A319D74B3A6}"/>
          </ac:spMkLst>
        </pc:spChg>
        <pc:spChg chg="mod">
          <ac:chgData name="Swapnil Magar" userId="b3e5228fc72311f9" providerId="LiveId" clId="{183100E0-4512-413F-8D2D-04BA00D143F5}" dt="2023-11-08T07:50:50.922" v="65"/>
          <ac:spMkLst>
            <pc:docMk/>
            <pc:sldMk cId="546869990" sldId="262"/>
            <ac:spMk id="4" creationId="{6F30238E-483E-2EE1-42A9-E304B5C8F640}"/>
          </ac:spMkLst>
        </pc:spChg>
      </pc:sldChg>
      <pc:sldChg chg="modSp">
        <pc:chgData name="Swapnil Magar" userId="b3e5228fc72311f9" providerId="LiveId" clId="{183100E0-4512-413F-8D2D-04BA00D143F5}" dt="2023-11-08T07:50:50.922" v="65"/>
        <pc:sldMkLst>
          <pc:docMk/>
          <pc:sldMk cId="1139099619" sldId="263"/>
        </pc:sldMkLst>
        <pc:spChg chg="mod">
          <ac:chgData name="Swapnil Magar" userId="b3e5228fc72311f9" providerId="LiveId" clId="{183100E0-4512-413F-8D2D-04BA00D143F5}" dt="2023-11-08T07:50:50.922" v="65"/>
          <ac:spMkLst>
            <pc:docMk/>
            <pc:sldMk cId="1139099619" sldId="263"/>
            <ac:spMk id="2" creationId="{37F00F2E-A4CD-CEAA-7937-0AA540C67AED}"/>
          </ac:spMkLst>
        </pc:spChg>
        <pc:spChg chg="mod">
          <ac:chgData name="Swapnil Magar" userId="b3e5228fc72311f9" providerId="LiveId" clId="{183100E0-4512-413F-8D2D-04BA00D143F5}" dt="2023-11-08T07:50:50.922" v="65"/>
          <ac:spMkLst>
            <pc:docMk/>
            <pc:sldMk cId="1139099619" sldId="263"/>
            <ac:spMk id="4" creationId="{C5ABE97E-FBF7-3A29-FF16-6256EFB766FF}"/>
          </ac:spMkLst>
        </pc:spChg>
      </pc:sldChg>
      <pc:sldChg chg="modSp">
        <pc:chgData name="Swapnil Magar" userId="b3e5228fc72311f9" providerId="LiveId" clId="{183100E0-4512-413F-8D2D-04BA00D143F5}" dt="2023-11-08T07:50:50.922" v="65"/>
        <pc:sldMkLst>
          <pc:docMk/>
          <pc:sldMk cId="4132340123" sldId="264"/>
        </pc:sldMkLst>
        <pc:spChg chg="mod">
          <ac:chgData name="Swapnil Magar" userId="b3e5228fc72311f9" providerId="LiveId" clId="{183100E0-4512-413F-8D2D-04BA00D143F5}" dt="2023-11-08T07:50:50.922" v="65"/>
          <ac:spMkLst>
            <pc:docMk/>
            <pc:sldMk cId="4132340123" sldId="264"/>
            <ac:spMk id="2" creationId="{89DE4CB7-2DD5-C172-C480-83C85DEB331C}"/>
          </ac:spMkLst>
        </pc:spChg>
        <pc:spChg chg="mod">
          <ac:chgData name="Swapnil Magar" userId="b3e5228fc72311f9" providerId="LiveId" clId="{183100E0-4512-413F-8D2D-04BA00D143F5}" dt="2023-11-08T07:50:50.922" v="65"/>
          <ac:spMkLst>
            <pc:docMk/>
            <pc:sldMk cId="4132340123" sldId="264"/>
            <ac:spMk id="3" creationId="{0D9D6585-00F8-15ED-F8BC-A8A0CB41C588}"/>
          </ac:spMkLst>
        </pc:spChg>
        <pc:spChg chg="mod">
          <ac:chgData name="Swapnil Magar" userId="b3e5228fc72311f9" providerId="LiveId" clId="{183100E0-4512-413F-8D2D-04BA00D143F5}" dt="2023-11-08T07:50:50.922" v="65"/>
          <ac:spMkLst>
            <pc:docMk/>
            <pc:sldMk cId="4132340123" sldId="264"/>
            <ac:spMk id="4" creationId="{E3195980-89DD-C482-BFB6-FB550A2FDC19}"/>
          </ac:spMkLst>
        </pc:spChg>
      </pc:sldChg>
      <pc:sldChg chg="modSp">
        <pc:chgData name="Swapnil Magar" userId="b3e5228fc72311f9" providerId="LiveId" clId="{183100E0-4512-413F-8D2D-04BA00D143F5}" dt="2023-11-08T07:50:50.922" v="65"/>
        <pc:sldMkLst>
          <pc:docMk/>
          <pc:sldMk cId="1475667738" sldId="265"/>
        </pc:sldMkLst>
        <pc:spChg chg="mod">
          <ac:chgData name="Swapnil Magar" userId="b3e5228fc72311f9" providerId="LiveId" clId="{183100E0-4512-413F-8D2D-04BA00D143F5}" dt="2023-11-08T07:50:50.922" v="65"/>
          <ac:spMkLst>
            <pc:docMk/>
            <pc:sldMk cId="1475667738" sldId="265"/>
            <ac:spMk id="4" creationId="{EAD2B598-6C96-9B4F-9BC5-1F9DA7E32D0C}"/>
          </ac:spMkLst>
        </pc:spChg>
      </pc:sldChg>
      <pc:sldChg chg="modSp">
        <pc:chgData name="Swapnil Magar" userId="b3e5228fc72311f9" providerId="LiveId" clId="{183100E0-4512-413F-8D2D-04BA00D143F5}" dt="2023-11-08T07:50:50.922" v="65"/>
        <pc:sldMkLst>
          <pc:docMk/>
          <pc:sldMk cId="0" sldId="266"/>
        </pc:sldMkLst>
        <pc:spChg chg="mod">
          <ac:chgData name="Swapnil Magar" userId="b3e5228fc72311f9" providerId="LiveId" clId="{183100E0-4512-413F-8D2D-04BA00D143F5}" dt="2023-11-08T07:50:50.922" v="65"/>
          <ac:spMkLst>
            <pc:docMk/>
            <pc:sldMk cId="0" sldId="266"/>
            <ac:spMk id="3" creationId="{00000000-0000-0000-0000-000000000000}"/>
          </ac:spMkLst>
        </pc:spChg>
        <pc:spChg chg="mod">
          <ac:chgData name="Swapnil Magar" userId="b3e5228fc72311f9" providerId="LiveId" clId="{183100E0-4512-413F-8D2D-04BA00D143F5}" dt="2023-11-08T07:50:50.922" v="65"/>
          <ac:spMkLst>
            <pc:docMk/>
            <pc:sldMk cId="0" sldId="266"/>
            <ac:spMk id="4" creationId="{00000000-0000-0000-0000-000000000000}"/>
          </ac:spMkLst>
        </pc:spChg>
      </pc:sldChg>
      <pc:sldChg chg="modSp">
        <pc:chgData name="Swapnil Magar" userId="b3e5228fc72311f9" providerId="LiveId" clId="{183100E0-4512-413F-8D2D-04BA00D143F5}" dt="2023-11-08T07:50:50.922" v="65"/>
        <pc:sldMkLst>
          <pc:docMk/>
          <pc:sldMk cId="0" sldId="267"/>
        </pc:sldMkLst>
        <pc:spChg chg="mod">
          <ac:chgData name="Swapnil Magar" userId="b3e5228fc72311f9" providerId="LiveId" clId="{183100E0-4512-413F-8D2D-04BA00D143F5}" dt="2023-11-08T07:50:50.922" v="65"/>
          <ac:spMkLst>
            <pc:docMk/>
            <pc:sldMk cId="0" sldId="267"/>
            <ac:spMk id="2" creationId="{00000000-0000-0000-0000-000000000000}"/>
          </ac:spMkLst>
        </pc:spChg>
        <pc:spChg chg="mod">
          <ac:chgData name="Swapnil Magar" userId="b3e5228fc72311f9" providerId="LiveId" clId="{183100E0-4512-413F-8D2D-04BA00D143F5}" dt="2023-11-08T07:50:50.922" v="65"/>
          <ac:spMkLst>
            <pc:docMk/>
            <pc:sldMk cId="0" sldId="267"/>
            <ac:spMk id="3" creationId="{00000000-0000-0000-0000-000000000000}"/>
          </ac:spMkLst>
        </pc:spChg>
        <pc:spChg chg="mod">
          <ac:chgData name="Swapnil Magar" userId="b3e5228fc72311f9" providerId="LiveId" clId="{183100E0-4512-413F-8D2D-04BA00D143F5}" dt="2023-11-08T07:50:50.922" v="65"/>
          <ac:spMkLst>
            <pc:docMk/>
            <pc:sldMk cId="0" sldId="267"/>
            <ac:spMk id="4" creationId="{00000000-0000-0000-0000-000000000000}"/>
          </ac:spMkLst>
        </pc:spChg>
      </pc:sldChg>
    </pc:docChg>
  </pc:docChgLst>
  <pc:docChgLst>
    <pc:chgData name="Swapnil Magar" userId="b3e5228fc72311f9" providerId="LiveId" clId="{1D2F1589-B676-4740-8C27-94882D97F2D0}"/>
    <pc:docChg chg="modSld">
      <pc:chgData name="Swapnil Magar" userId="b3e5228fc72311f9" providerId="LiveId" clId="{1D2F1589-B676-4740-8C27-94882D97F2D0}" dt="2024-04-14T06:03:50.129" v="2" actId="207"/>
      <pc:docMkLst>
        <pc:docMk/>
      </pc:docMkLst>
      <pc:sldChg chg="modSp mod">
        <pc:chgData name="Swapnil Magar" userId="b3e5228fc72311f9" providerId="LiveId" clId="{1D2F1589-B676-4740-8C27-94882D97F2D0}" dt="2024-04-14T06:03:50.129" v="2" actId="207"/>
        <pc:sldMkLst>
          <pc:docMk/>
          <pc:sldMk cId="4132340123" sldId="264"/>
        </pc:sldMkLst>
        <pc:spChg chg="mod">
          <ac:chgData name="Swapnil Magar" userId="b3e5228fc72311f9" providerId="LiveId" clId="{1D2F1589-B676-4740-8C27-94882D97F2D0}" dt="2024-04-14T06:03:50.129" v="2" actId="207"/>
          <ac:spMkLst>
            <pc:docMk/>
            <pc:sldMk cId="4132340123" sldId="264"/>
            <ac:spMk id="3" creationId="{0D9D6585-00F8-15ED-F8BC-A8A0CB41C5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None/>
              </a:pPr>
              <a:t>1</a:t>
            </a:fld>
            <a:endParaRPr sz="1800" b="0" i="0" u="none" strike="noStrike" cap="none">
              <a:solidFill>
                <a:schemeClr val="dk1"/>
              </a:solidFill>
              <a:latin typeface="Arial"/>
              <a:ea typeface="Arial"/>
              <a:cs typeface="Arial"/>
              <a:sym typeface="Arial"/>
            </a:endParaRPr>
          </a:p>
        </p:txBody>
      </p:sp>
      <p:sp>
        <p:nvSpPr>
          <p:cNvPr id="99" name="Google Shape;99;p1:notes"/>
          <p:cNvSpPr txBox="1">
            <a:spLocks noGrp="1"/>
          </p:cNvSpPr>
          <p:nvPr>
            <p:ph type="body" idx="1"/>
          </p:nvPr>
        </p:nvSpPr>
        <p:spPr>
          <a:xfrm>
            <a:off x="777960" y="4776840"/>
            <a:ext cx="6217920" cy="452556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1716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4226003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016431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966576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9841394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186115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208059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761911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9329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5245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79310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8062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2833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3849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9376467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solidFill>
                <a:schemeClr val="dk2"/>
              </a:solidFill>
            </a:endParaRPr>
          </a:p>
        </p:txBody>
      </p:sp>
    </p:spTree>
    <p:extLst>
      <p:ext uri="{BB962C8B-B14F-4D97-AF65-F5344CB8AC3E}">
        <p14:creationId xmlns:p14="http://schemas.microsoft.com/office/powerpoint/2010/main" val="25253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7354591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76096438"/>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10126417" TargetMode="External"/><Relationship Id="rId2" Type="http://schemas.openxmlformats.org/officeDocument/2006/relationships/hyperlink" Target="https://ieeexplore.ieee.org/document/9358839" TargetMode="External"/><Relationship Id="rId1" Type="http://schemas.openxmlformats.org/officeDocument/2006/relationships/slideLayout" Target="../slideLayouts/slideLayout2.xml"/><Relationship Id="rId5" Type="http://schemas.openxmlformats.org/officeDocument/2006/relationships/hyperlink" Target="https://www.ijeat.org/wp-content/uploads/papers/v9i1/A2220109119" TargetMode="External"/><Relationship Id="rId4" Type="http://schemas.openxmlformats.org/officeDocument/2006/relationships/hyperlink" Target="https://ieeexplore.ieee.org/document/974182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1621410" y="330311"/>
            <a:ext cx="9078013" cy="1144440"/>
          </a:xfrm>
          <a:prstGeom prst="rect">
            <a:avLst/>
          </a:prstGeom>
          <a:noFill/>
          <a:ln>
            <a:noFill/>
          </a:ln>
        </p:spPr>
        <p:txBody>
          <a:bodyPr spcFirstLastPara="1" wrap="square" lIns="91425" tIns="19425" rIns="91425" bIns="45700" anchor="b" anchorCtr="0">
            <a:noAutofit/>
          </a:bodyPr>
          <a:lstStyle/>
          <a:p>
            <a:pPr marL="0" marR="0" lvl="0" indent="0" algn="ctr" rtl="0">
              <a:lnSpc>
                <a:spcPct val="100000"/>
              </a:lnSpc>
              <a:spcBef>
                <a:spcPts val="0"/>
              </a:spcBef>
              <a:spcAft>
                <a:spcPts val="0"/>
              </a:spcAft>
              <a:buNone/>
            </a:pPr>
            <a:r>
              <a:rPr lang="en-US" sz="3200" b="0" i="0" u="none" strike="noStrike" cap="none" dirty="0" err="1">
                <a:solidFill>
                  <a:schemeClr val="dk1"/>
                </a:solidFill>
                <a:latin typeface="Times New Roman"/>
                <a:ea typeface="Times New Roman"/>
                <a:cs typeface="Times New Roman"/>
                <a:sym typeface="Times New Roman"/>
              </a:rPr>
              <a:t>Anantrao</a:t>
            </a:r>
            <a:r>
              <a:rPr lang="en-US" sz="3200" b="0" i="0" u="none" strike="noStrike" cap="none" dirty="0">
                <a:solidFill>
                  <a:schemeClr val="dk1"/>
                </a:solidFill>
                <a:latin typeface="Times New Roman"/>
                <a:ea typeface="Times New Roman"/>
                <a:cs typeface="Times New Roman"/>
                <a:sym typeface="Times New Roman"/>
              </a:rPr>
              <a:t> Pawar College of Engineering &amp; Research</a:t>
            </a:r>
            <a:endParaRPr dirty="0"/>
          </a:p>
          <a:p>
            <a:pPr marL="0" marR="0" lvl="0" indent="0" algn="ctr"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Department of Computer Engineering</a:t>
            </a:r>
            <a:endParaRPr sz="2000" b="0" i="0" u="none" strike="noStrike" cap="none" dirty="0">
              <a:solidFill>
                <a:schemeClr val="dk1"/>
              </a:solidFill>
              <a:latin typeface="Times New Roman"/>
              <a:ea typeface="Times New Roman"/>
              <a:cs typeface="Times New Roman"/>
              <a:sym typeface="Times New Roman"/>
            </a:endParaRPr>
          </a:p>
        </p:txBody>
      </p:sp>
      <p:sp>
        <p:nvSpPr>
          <p:cNvPr id="103" name="Google Shape;103;p1"/>
          <p:cNvSpPr txBox="1"/>
          <p:nvPr/>
        </p:nvSpPr>
        <p:spPr>
          <a:xfrm>
            <a:off x="1243583" y="1609344"/>
            <a:ext cx="10082661" cy="4383671"/>
          </a:xfrm>
          <a:prstGeom prst="rect">
            <a:avLst/>
          </a:prstGeom>
          <a:noFill/>
          <a:ln>
            <a:noFill/>
          </a:ln>
        </p:spPr>
        <p:txBody>
          <a:bodyPr spcFirstLastPara="1" wrap="square" lIns="0" tIns="25900" rIns="0" bIns="0" anchor="ctr" anchorCtr="0">
            <a:noAutofit/>
          </a:bodyPr>
          <a:lstStyle/>
          <a:p>
            <a:pPr marL="0" marR="0" lvl="0" indent="-127000" algn="ctr" rtl="0">
              <a:lnSpc>
                <a:spcPct val="100000"/>
              </a:lnSpc>
              <a:spcBef>
                <a:spcPts val="0"/>
              </a:spcBef>
              <a:spcAft>
                <a:spcPts val="0"/>
              </a:spcAft>
              <a:buClr>
                <a:schemeClr val="dk1"/>
              </a:buClr>
              <a:buSzPts val="2000"/>
              <a:buFont typeface="Calibri"/>
              <a:buChar char=" "/>
            </a:pPr>
            <a:endParaRPr lang="en-US" sz="2000" dirty="0">
              <a:solidFill>
                <a:schemeClr val="dk1"/>
              </a:solidFill>
              <a:latin typeface="Times New Roman"/>
              <a:ea typeface="Times New Roman"/>
              <a:cs typeface="Times New Roman"/>
              <a:sym typeface="Times New Roman"/>
            </a:endParaRPr>
          </a:p>
          <a:p>
            <a:pPr marL="0" marR="0" lvl="0" indent="-127000" algn="ctr" rtl="0">
              <a:lnSpc>
                <a:spcPct val="100000"/>
              </a:lnSpc>
              <a:spcBef>
                <a:spcPts val="0"/>
              </a:spcBef>
              <a:spcAft>
                <a:spcPts val="0"/>
              </a:spcAft>
              <a:buClr>
                <a:schemeClr val="dk1"/>
              </a:buClr>
              <a:buSzPts val="2000"/>
              <a:buFont typeface="Calibri"/>
              <a:buChar char=" "/>
            </a:pPr>
            <a:endParaRPr lang="en-US" sz="2000" dirty="0">
              <a:solidFill>
                <a:schemeClr val="dk1"/>
              </a:solidFill>
              <a:latin typeface="Times New Roman"/>
              <a:ea typeface="Times New Roman"/>
              <a:cs typeface="Times New Roman"/>
              <a:sym typeface="Times New Roman"/>
            </a:endParaRPr>
          </a:p>
          <a:p>
            <a:pPr marL="93345" marR="24130" algn="ctr">
              <a:spcBef>
                <a:spcPts val="455"/>
              </a:spcBef>
              <a:spcAft>
                <a:spcPts val="0"/>
              </a:spcAft>
            </a:pPr>
            <a:r>
              <a:rPr lang="en-US" sz="2800" dirty="0">
                <a:effectLst/>
                <a:latin typeface="Times New Roman" panose="02020603050405020304" pitchFamily="18" charset="0"/>
                <a:ea typeface="Times New Roman" panose="02020603050405020304" pitchFamily="18" charset="0"/>
              </a:rPr>
              <a:t>CONTROLLING ROBOT BY USING GOOGLE</a:t>
            </a:r>
            <a:endParaRPr lang="en-IN" sz="2800" dirty="0">
              <a:effectLst/>
              <a:latin typeface="Times New Roman" panose="02020603050405020304" pitchFamily="18" charset="0"/>
              <a:ea typeface="Times New Roman" panose="02020603050405020304" pitchFamily="18" charset="0"/>
            </a:endParaRPr>
          </a:p>
          <a:p>
            <a:pPr marL="93345" marR="24130" algn="ctr">
              <a:spcBef>
                <a:spcPts val="455"/>
              </a:spcBef>
              <a:spcAft>
                <a:spcPts val="0"/>
              </a:spcAft>
            </a:pPr>
            <a:r>
              <a:rPr lang="en-US" sz="2800" dirty="0">
                <a:effectLst/>
                <a:latin typeface="Times New Roman" panose="02020603050405020304" pitchFamily="18" charset="0"/>
                <a:ea typeface="Times New Roman" panose="02020603050405020304" pitchFamily="18" charset="0"/>
              </a:rPr>
              <a:t>ASSISTANT, BLUETOOTH AND VOICE COMMAND</a:t>
            </a:r>
            <a:endParaRPr lang="en-IN" sz="2800" dirty="0">
              <a:effectLst/>
              <a:latin typeface="Times New Roman" panose="02020603050405020304" pitchFamily="18" charset="0"/>
              <a:ea typeface="Times New Roman" panose="02020603050405020304" pitchFamily="18" charset="0"/>
            </a:endParaRPr>
          </a:p>
          <a:p>
            <a:pPr marL="0" marR="0" lvl="0" indent="-127000" algn="ctr" rtl="0">
              <a:lnSpc>
                <a:spcPct val="100000"/>
              </a:lnSpc>
              <a:spcBef>
                <a:spcPts val="0"/>
              </a:spcBef>
              <a:spcAft>
                <a:spcPts val="0"/>
              </a:spcAft>
              <a:buClr>
                <a:schemeClr val="dk1"/>
              </a:buClr>
              <a:buSzPts val="2000"/>
              <a:buFont typeface="Calibri"/>
              <a:buChar char=" "/>
            </a:pPr>
            <a:endParaRPr lang="en-US" sz="2000" b="1" dirty="0">
              <a:solidFill>
                <a:schemeClr val="dk1"/>
              </a:solidFill>
              <a:latin typeface="Times New Roman"/>
              <a:cs typeface="Times New Roman"/>
              <a:sym typeface="Times New Roman"/>
            </a:endParaRPr>
          </a:p>
          <a:p>
            <a:pPr algn="ctr">
              <a:buClr>
                <a:schemeClr val="dk1"/>
              </a:buClr>
              <a:buSzPts val="2000"/>
            </a:pPr>
            <a:r>
              <a:rPr lang="en-US" dirty="0">
                <a:solidFill>
                  <a:schemeClr val="dk1"/>
                </a:solidFill>
                <a:latin typeface="Times New Roman" panose="02020603050405020304" pitchFamily="18" charset="0"/>
                <a:cs typeface="Times New Roman" panose="02020603050405020304" pitchFamily="18" charset="0"/>
                <a:sym typeface="Times New Roman"/>
              </a:rPr>
              <a:t>Kawade Pavan</a:t>
            </a:r>
            <a:endParaRPr lang="en-US" dirty="0">
              <a:solidFill>
                <a:schemeClr val="dk1"/>
              </a:solidFill>
              <a:latin typeface="Times New Roman"/>
              <a:cs typeface="Times New Roman"/>
              <a:sym typeface="Times New Roman"/>
            </a:endParaRPr>
          </a:p>
          <a:p>
            <a:pPr marL="0" marR="0" lvl="0" indent="0" algn="ctr" rtl="0">
              <a:lnSpc>
                <a:spcPct val="100000"/>
              </a:lnSpc>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Times New Roman"/>
              </a:rPr>
              <a:t> </a:t>
            </a:r>
            <a:r>
              <a:rPr lang="en-US" sz="1800" dirty="0" err="1">
                <a:solidFill>
                  <a:schemeClr val="dk1"/>
                </a:solidFill>
                <a:latin typeface="Times New Roman" panose="02020603050405020304" pitchFamily="18" charset="0"/>
                <a:cs typeface="Times New Roman" panose="02020603050405020304" pitchFamily="18" charset="0"/>
                <a:sym typeface="Times New Roman"/>
              </a:rPr>
              <a:t>Magar</a:t>
            </a:r>
            <a:r>
              <a:rPr lang="en-US" sz="1800" dirty="0">
                <a:solidFill>
                  <a:schemeClr val="dk1"/>
                </a:solidFill>
                <a:latin typeface="Times New Roman" panose="02020603050405020304" pitchFamily="18" charset="0"/>
                <a:cs typeface="Times New Roman" panose="02020603050405020304" pitchFamily="18" charset="0"/>
                <a:sym typeface="Times New Roman"/>
              </a:rPr>
              <a:t> Swapnil</a:t>
            </a:r>
          </a:p>
          <a:p>
            <a:pPr algn="ctr"/>
            <a:r>
              <a:rPr lang="en-US" sz="1800" dirty="0">
                <a:solidFill>
                  <a:schemeClr val="dk1"/>
                </a:solidFill>
                <a:latin typeface="Times New Roman" panose="02020603050405020304" pitchFamily="18" charset="0"/>
                <a:cs typeface="Times New Roman" panose="02020603050405020304" pitchFamily="18" charset="0"/>
                <a:sym typeface="Times New Roman"/>
              </a:rPr>
              <a:t> </a:t>
            </a:r>
            <a:r>
              <a:rPr lang="en-US" sz="1800" dirty="0" err="1">
                <a:solidFill>
                  <a:schemeClr val="dk1"/>
                </a:solidFill>
                <a:latin typeface="Times New Roman" panose="02020603050405020304" pitchFamily="18" charset="0"/>
                <a:cs typeface="Times New Roman" panose="02020603050405020304" pitchFamily="18" charset="0"/>
                <a:sym typeface="Times New Roman"/>
              </a:rPr>
              <a:t>Sawant</a:t>
            </a:r>
            <a:r>
              <a:rPr lang="en-US" sz="1800" dirty="0">
                <a:solidFill>
                  <a:schemeClr val="dk1"/>
                </a:solidFill>
                <a:latin typeface="Times New Roman" panose="02020603050405020304" pitchFamily="18" charset="0"/>
                <a:cs typeface="Times New Roman" panose="02020603050405020304" pitchFamily="18" charset="0"/>
                <a:sym typeface="Times New Roman"/>
              </a:rPr>
              <a:t> </a:t>
            </a:r>
            <a:r>
              <a:rPr lang="en-US" sz="1800" dirty="0" err="1">
                <a:solidFill>
                  <a:schemeClr val="dk1"/>
                </a:solidFill>
                <a:latin typeface="Times New Roman" panose="02020603050405020304" pitchFamily="18" charset="0"/>
                <a:cs typeface="Times New Roman" panose="02020603050405020304" pitchFamily="18" charset="0"/>
                <a:sym typeface="Times New Roman"/>
              </a:rPr>
              <a:t>Shivaji</a:t>
            </a:r>
            <a:endParaRPr lang="en-US" sz="1800" dirty="0">
              <a:solidFill>
                <a:schemeClr val="dk1"/>
              </a:solidFill>
              <a:latin typeface="Times New Roman" panose="02020603050405020304" pitchFamily="18" charset="0"/>
              <a:cs typeface="Times New Roman" panose="02020603050405020304" pitchFamily="18" charset="0"/>
              <a:sym typeface="Times New Roman"/>
            </a:endParaRPr>
          </a:p>
          <a:p>
            <a:r>
              <a:rPr lang="en-US" dirty="0">
                <a:solidFill>
                  <a:schemeClr val="dk1"/>
                </a:solidFill>
                <a:latin typeface="Times New Roman" panose="02020603050405020304" pitchFamily="18" charset="0"/>
                <a:cs typeface="Times New Roman" panose="02020603050405020304" pitchFamily="18" charset="0"/>
                <a:sym typeface="Times New Roman"/>
              </a:rPr>
              <a:t>                                                                             </a:t>
            </a:r>
            <a:r>
              <a:rPr lang="en-US" sz="1800" dirty="0" err="1">
                <a:solidFill>
                  <a:schemeClr val="dk1"/>
                </a:solidFill>
                <a:latin typeface="Times New Roman" panose="02020603050405020304" pitchFamily="18" charset="0"/>
                <a:cs typeface="Times New Roman" panose="02020603050405020304" pitchFamily="18" charset="0"/>
                <a:sym typeface="Times New Roman"/>
              </a:rPr>
              <a:t>Patil</a:t>
            </a:r>
            <a:r>
              <a:rPr lang="en-US" sz="1800" dirty="0">
                <a:solidFill>
                  <a:schemeClr val="dk1"/>
                </a:solidFill>
                <a:latin typeface="Times New Roman" panose="02020603050405020304" pitchFamily="18" charset="0"/>
                <a:cs typeface="Times New Roman" panose="02020603050405020304" pitchFamily="18" charset="0"/>
                <a:sym typeface="Times New Roman"/>
              </a:rPr>
              <a:t> Nikhil </a:t>
            </a:r>
          </a:p>
          <a:p>
            <a:pPr marL="0" marR="0" lvl="0" indent="0" algn="ctr" rtl="0">
              <a:lnSpc>
                <a:spcPct val="100000"/>
              </a:lnSpc>
              <a:spcBef>
                <a:spcPts val="0"/>
              </a:spcBef>
              <a:spcAft>
                <a:spcPts val="0"/>
              </a:spcAft>
              <a:buNone/>
            </a:pPr>
            <a:r>
              <a:rPr lang="en-IN" sz="1800" b="0" i="0" u="none" strike="noStrike" cap="none" dirty="0">
                <a:solidFill>
                  <a:schemeClr val="dk1"/>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dirty="0"/>
          </a:p>
        </p:txBody>
      </p:sp>
      <p:pic>
        <p:nvPicPr>
          <p:cNvPr id="104" name="Google Shape;104;p1"/>
          <p:cNvPicPr preferRelativeResize="0"/>
          <p:nvPr/>
        </p:nvPicPr>
        <p:blipFill rotWithShape="1">
          <a:blip r:embed="rId3">
            <a:alphaModFix/>
          </a:blip>
          <a:srcRect/>
          <a:stretch/>
        </p:blipFill>
        <p:spPr>
          <a:xfrm>
            <a:off x="10828711" y="359280"/>
            <a:ext cx="922680" cy="1186200"/>
          </a:xfrm>
          <a:prstGeom prst="rect">
            <a:avLst/>
          </a:prstGeom>
          <a:noFill/>
          <a:ln>
            <a:noFill/>
          </a:ln>
        </p:spPr>
      </p:pic>
      <p:pic>
        <p:nvPicPr>
          <p:cNvPr id="105" name="Google Shape;105;p1"/>
          <p:cNvPicPr preferRelativeResize="0"/>
          <p:nvPr/>
        </p:nvPicPr>
        <p:blipFill rotWithShape="1">
          <a:blip r:embed="rId4">
            <a:alphaModFix/>
          </a:blip>
          <a:srcRect/>
          <a:stretch/>
        </p:blipFill>
        <p:spPr>
          <a:xfrm>
            <a:off x="229409" y="283464"/>
            <a:ext cx="1206199" cy="1216152"/>
          </a:xfrm>
          <a:prstGeom prst="rect">
            <a:avLst/>
          </a:prstGeom>
          <a:noFill/>
          <a:ln>
            <a:noFill/>
          </a:ln>
        </p:spPr>
      </p:pic>
      <p:sp>
        <p:nvSpPr>
          <p:cNvPr id="106" name="Google Shape;106;p1"/>
          <p:cNvSpPr txBox="1">
            <a:spLocks noGrp="1"/>
          </p:cNvSpPr>
          <p:nvPr>
            <p:ph type="dt" sz="half" idx="10"/>
          </p:nvPr>
        </p:nvSpPr>
        <p:spPr>
          <a:xfrm>
            <a:off x="9646581" y="6123658"/>
            <a:ext cx="1783419" cy="39714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00" dirty="0">
              <a:latin typeface="Times New Roman" pitchFamily="18" charset="0"/>
              <a:cs typeface="Times New Roman" pitchFamily="18" charset="0"/>
            </a:endParaRPr>
          </a:p>
        </p:txBody>
      </p:sp>
      <p:sp>
        <p:nvSpPr>
          <p:cNvPr id="108" name="Google Shape;108;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sz="1050" strike="noStrike">
                <a:solidFill>
                  <a:srgbClr val="FFFFFF"/>
                </a:solidFill>
                <a:latin typeface="Calibri"/>
                <a:ea typeface="Calibri"/>
                <a:cs typeface="Calibri"/>
                <a:sym typeface="Calibri"/>
              </a:rPr>
              <a:pPr marL="0" lvl="0" indent="0" algn="r"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141413" y="593723"/>
          <a:ext cx="9906000" cy="535902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1339755">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"Human-Robot Interaction: A Review of Recent Advances"</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X. Wang and Y. Chen</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ACM Transactions on Human-Robot Interaction</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Provided an overview of the latest advancements in human-robot interaction research. Identified the need for improved natural language processing for more intuitive robot control systems.</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extLst>
                  <a:ext uri="{0D108BD9-81ED-4DB2-BD59-A6C34878D82A}">
                    <a16:rowId xmlns:a16="http://schemas.microsoft.com/office/drawing/2014/main" val="10000"/>
                  </a:ext>
                </a:extLst>
              </a:tr>
              <a:tr h="1339755">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"Integrating Google Assistant with Robotics: A Case Study"</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R. Patel et al.</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Conference on Intelligent Robots and Systems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Demonstrated the seamless integration of Google Assistant with robotic </a:t>
                      </a:r>
                      <a:r>
                        <a:rPr lang="en-IN" sz="1200" dirty="0" err="1">
                          <a:solidFill>
                            <a:srgbClr val="00000A"/>
                          </a:solidFill>
                          <a:latin typeface="Times New Roman"/>
                          <a:ea typeface="Times New Roman"/>
                          <a:cs typeface="Times New Roman"/>
                        </a:rPr>
                        <a:t>systems.Explored</a:t>
                      </a:r>
                      <a:r>
                        <a:rPr lang="en-IN" sz="1200" dirty="0">
                          <a:solidFill>
                            <a:srgbClr val="00000A"/>
                          </a:solidFill>
                          <a:latin typeface="Times New Roman"/>
                          <a:ea typeface="Times New Roman"/>
                          <a:cs typeface="Times New Roman"/>
                        </a:rPr>
                        <a:t> the potential of natural language processing for enhancing human-robot interaction and task execution.</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1339755">
                <a:tc>
                  <a:txBody>
                    <a:bodyPr/>
                    <a:lstStyle/>
                    <a:p>
                      <a:pPr algn="just">
                        <a:spcBef>
                          <a:spcPts val="2400"/>
                        </a:spcBef>
                        <a:spcAft>
                          <a:spcPts val="2400"/>
                        </a:spcAft>
                      </a:pPr>
                      <a:r>
                        <a:rPr lang="en-IN" sz="1200">
                          <a:solidFill>
                            <a:srgbClr val="00000A"/>
                          </a:solidFill>
                          <a:latin typeface="Times New Roman"/>
                          <a:ea typeface="Times New Roman"/>
                          <a:cs typeface="Times New Roman"/>
                        </a:rPr>
                        <a:t>"Efficient Voice Recognition Techniques for Robot Control"</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K. Yamamoto and S. Gupta</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Robotics and Autonomous Systems Journal</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Investigated efficient voice recognition algorithms for real-time robot control.  Proposed a hybrid approach combining deep learning and signal processing techniques for improved accuracy and speed.</a:t>
                      </a:r>
                      <a:endParaRPr lang="en-US" sz="120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1339755">
                <a:tc>
                  <a:txBody>
                    <a:bodyPr/>
                    <a:lstStyle/>
                    <a:p>
                      <a:pPr algn="just">
                        <a:spcBef>
                          <a:spcPts val="2400"/>
                        </a:spcBef>
                        <a:spcAft>
                          <a:spcPts val="2400"/>
                        </a:spcAft>
                      </a:pPr>
                      <a:r>
                        <a:rPr lang="en-IN" sz="1200">
                          <a:solidFill>
                            <a:srgbClr val="00000A"/>
                          </a:solidFill>
                          <a:latin typeface="Times New Roman"/>
                          <a:ea typeface="Times New Roman"/>
                          <a:cs typeface="Times New Roman"/>
                        </a:rPr>
                        <a:t>"Bluetooth Connectivity in Robotics: A Survey"</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D. Park and E. Kim</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Robotics and Automation Magazine</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Provided a comprehensive survey of Bluetooth technology applications in the field of robotics.  Examined the challenges and opportunities for using Bluetooth for seamless robot control and communication.</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88C2-2938-5CDA-034D-6ADB63AE2B79}"/>
              </a:ext>
            </a:extLst>
          </p:cNvPr>
          <p:cNvSpPr>
            <a:spLocks noGrp="1"/>
          </p:cNvSpPr>
          <p:nvPr>
            <p:ph type="title"/>
          </p:nvPr>
        </p:nvSpPr>
        <p:spPr>
          <a:xfrm>
            <a:off x="1319882" y="637124"/>
            <a:ext cx="10058400" cy="873603"/>
          </a:xfrm>
        </p:spPr>
        <p:txBody>
          <a:bodyPr>
            <a:normAutofit/>
          </a:bodyPr>
          <a:lstStyle/>
          <a:p>
            <a:r>
              <a:rPr lang="en-US" dirty="0">
                <a:latin typeface="Times New Roman" panose="02020603050405020304" pitchFamily="18" charset="0"/>
                <a:cs typeface="Times New Roman" panose="02020603050405020304" pitchFamily="18" charset="0"/>
              </a:rPr>
              <a:t>Related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C34E862-6137-0438-C94D-49CF62C0FC2D}"/>
              </a:ext>
            </a:extLst>
          </p:cNvPr>
          <p:cNvSpPr>
            <a:spLocks noGrp="1"/>
          </p:cNvSpPr>
          <p:nvPr>
            <p:ph idx="1"/>
          </p:nvPr>
        </p:nvSpPr>
        <p:spPr/>
        <p:txBody>
          <a:bodyPr/>
          <a:lstStyle/>
          <a:p>
            <a:pPr>
              <a:buFont typeface="Wingdings" pitchFamily="2" charset="2"/>
              <a:buChar char="Ø"/>
            </a:pPr>
            <a:r>
              <a:rPr lang="en-US" sz="2000" b="1" dirty="0">
                <a:latin typeface="Times New Roman" pitchFamily="18" charset="0"/>
                <a:cs typeface="Times New Roman" pitchFamily="18" charset="0"/>
              </a:rPr>
              <a:t>Smart Home Ecosystems:</a:t>
            </a:r>
            <a:r>
              <a:rPr lang="en-US" sz="2000" dirty="0">
                <a:latin typeface="Times New Roman" pitchFamily="18" charset="0"/>
                <a:cs typeface="Times New Roman" pitchFamily="18" charset="0"/>
              </a:rPr>
              <a:t> Companies like Google (Google Nest) and Amazon (Amazon Echo) have developed smart home ecosystems that include voice-activated assistants. These platforms allow users to control smart devices, including vacuum cleaners, using voice commands and </a:t>
            </a:r>
            <a:r>
              <a:rPr lang="en-US" sz="2000" dirty="0" err="1">
                <a:latin typeface="Times New Roman" pitchFamily="18" charset="0"/>
                <a:cs typeface="Times New Roman" pitchFamily="18" charset="0"/>
              </a:rPr>
              <a:t>smartphone</a:t>
            </a:r>
            <a:r>
              <a:rPr lang="en-US" sz="2000" dirty="0">
                <a:latin typeface="Times New Roman" pitchFamily="18" charset="0"/>
                <a:cs typeface="Times New Roman" pitchFamily="18" charset="0"/>
              </a:rPr>
              <a:t> apps.</a:t>
            </a:r>
          </a:p>
          <a:p>
            <a:pPr>
              <a:buFont typeface="Wingdings" pitchFamily="2" charset="2"/>
              <a:buChar char="Ø"/>
            </a:pPr>
            <a:r>
              <a:rPr lang="en-US" sz="2000" b="1" dirty="0">
                <a:latin typeface="Times New Roman" pitchFamily="18" charset="0"/>
                <a:cs typeface="Times New Roman" pitchFamily="18" charset="0"/>
              </a:rPr>
              <a:t>Edge Computing in IoT:</a:t>
            </a:r>
            <a:r>
              <a:rPr lang="en-US" sz="2000" dirty="0">
                <a:latin typeface="Times New Roman" pitchFamily="18" charset="0"/>
                <a:cs typeface="Times New Roman" pitchFamily="18" charset="0"/>
              </a:rPr>
              <a:t> Edge computing involves processing data closer to the source (the device) rather than sending it to a remote server. This approach has been explored to reduce latency in smart vacuum cleaners' response times and optimize decision-making.</a:t>
            </a:r>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01E806F-005A-CCFF-CA4A-65978ECAD7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extLst>
      <p:ext uri="{BB962C8B-B14F-4D97-AF65-F5344CB8AC3E}">
        <p14:creationId xmlns:p14="http://schemas.microsoft.com/office/powerpoint/2010/main" val="105926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z="2000" b="1" dirty="0">
                <a:latin typeface="Times New Roman" pitchFamily="18" charset="0"/>
                <a:cs typeface="Times New Roman" pitchFamily="18" charset="0"/>
              </a:rPr>
              <a:t>Multi-Robot Systems:</a:t>
            </a:r>
            <a:r>
              <a:rPr lang="en-US" sz="2000" dirty="0">
                <a:latin typeface="Times New Roman" pitchFamily="18" charset="0"/>
                <a:cs typeface="Times New Roman" pitchFamily="18" charset="0"/>
              </a:rPr>
              <a:t> Some research has explored the collaboration of multiple robotic vacuum cleaners in cleaning larger areas efficiently. These systems use coordination algorithms to prevent collisions and overlap</a:t>
            </a:r>
            <a:r>
              <a:rPr lang="en-US" dirty="0"/>
              <a:t>.</a:t>
            </a:r>
          </a:p>
          <a:p>
            <a:pPr>
              <a:buFont typeface="Wingdings" pitchFamily="2" charset="2"/>
              <a:buChar char="Ø"/>
            </a:pPr>
            <a:r>
              <a:rPr lang="en-US" sz="2000" b="1" dirty="0">
                <a:latin typeface="Times New Roman" pitchFamily="18" charset="0"/>
                <a:cs typeface="Times New Roman" pitchFamily="18" charset="0"/>
              </a:rPr>
              <a:t>Navigation Algorithms:</a:t>
            </a:r>
            <a:r>
              <a:rPr lang="en-US" sz="2000" dirty="0">
                <a:latin typeface="Times New Roman" pitchFamily="18" charset="0"/>
                <a:cs typeface="Times New Roman" pitchFamily="18" charset="0"/>
              </a:rPr>
              <a:t> Various research papers and projects have focused on developing advanced navigation algorithms for robotic vacuum cleaners. These algorithms use mapping, localization, and path-planning techniques to ensure efficient coverage of cleaning areas.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0F2E-A4CD-CEAA-7937-0AA540C67AED}"/>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Architecture Diagram</a:t>
            </a:r>
            <a:br>
              <a:rPr lang="en-US" dirty="0"/>
            </a:br>
            <a:endParaRPr lang="en-IN" dirty="0"/>
          </a:p>
        </p:txBody>
      </p:sp>
      <p:sp>
        <p:nvSpPr>
          <p:cNvPr id="4" name="Slide Number Placeholder 3">
            <a:extLst>
              <a:ext uri="{FF2B5EF4-FFF2-40B4-BE49-F238E27FC236}">
                <a16:creationId xmlns:a16="http://schemas.microsoft.com/office/drawing/2014/main" id="{C5ABE97E-FBF7-3A29-FF16-6256EFB766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1310324" y="2356702"/>
            <a:ext cx="1527143" cy="11783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Uno</a:t>
            </a:r>
          </a:p>
          <a:p>
            <a:pPr algn="ctr"/>
            <a:r>
              <a:rPr lang="en-US" dirty="0"/>
              <a:t>+</a:t>
            </a:r>
          </a:p>
          <a:p>
            <a:pPr algn="ctr"/>
            <a:r>
              <a:rPr lang="en-US" dirty="0"/>
              <a:t>Motor Driver Shield</a:t>
            </a:r>
          </a:p>
        </p:txBody>
      </p:sp>
      <p:sp>
        <p:nvSpPr>
          <p:cNvPr id="6" name="Rectangle 5"/>
          <p:cNvSpPr/>
          <p:nvPr/>
        </p:nvSpPr>
        <p:spPr>
          <a:xfrm>
            <a:off x="1329178" y="4524866"/>
            <a:ext cx="1508289" cy="1216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Ultrasonic Sensor</a:t>
            </a:r>
          </a:p>
        </p:txBody>
      </p:sp>
      <p:sp>
        <p:nvSpPr>
          <p:cNvPr id="9" name="Down Arrow 8"/>
          <p:cNvSpPr/>
          <p:nvPr/>
        </p:nvSpPr>
        <p:spPr>
          <a:xfrm>
            <a:off x="1508288" y="3544477"/>
            <a:ext cx="235671" cy="970961"/>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0800000">
            <a:off x="2394407" y="3553907"/>
            <a:ext cx="216817" cy="978408"/>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7926" y="2262434"/>
            <a:ext cx="2884602" cy="228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RC Motor</a:t>
            </a:r>
          </a:p>
          <a:p>
            <a:pPr algn="ctr"/>
            <a:endParaRPr lang="en-US" dirty="0"/>
          </a:p>
          <a:p>
            <a:pPr algn="ctr"/>
            <a:endParaRPr lang="en-US" dirty="0"/>
          </a:p>
          <a:p>
            <a:pPr algn="ctr"/>
            <a:endParaRPr lang="en-US" dirty="0"/>
          </a:p>
          <a:p>
            <a:pPr algn="ctr"/>
            <a:endParaRPr lang="en-US" dirty="0"/>
          </a:p>
          <a:p>
            <a:pPr algn="ctr"/>
            <a:endParaRPr lang="en-US" dirty="0"/>
          </a:p>
        </p:txBody>
      </p:sp>
      <p:sp>
        <p:nvSpPr>
          <p:cNvPr id="12" name="Rectangle 11"/>
          <p:cNvSpPr/>
          <p:nvPr/>
        </p:nvSpPr>
        <p:spPr>
          <a:xfrm>
            <a:off x="5458120" y="3026003"/>
            <a:ext cx="1885359" cy="433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 Motor</a:t>
            </a:r>
          </a:p>
        </p:txBody>
      </p:sp>
      <p:sp>
        <p:nvSpPr>
          <p:cNvPr id="13" name="Rectangle 12"/>
          <p:cNvSpPr/>
          <p:nvPr/>
        </p:nvSpPr>
        <p:spPr>
          <a:xfrm>
            <a:off x="5476972" y="3676454"/>
            <a:ext cx="1866507" cy="452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Wheels</a:t>
            </a:r>
          </a:p>
        </p:txBody>
      </p:sp>
      <p:cxnSp>
        <p:nvCxnSpPr>
          <p:cNvPr id="15" name="Elbow Connector 14"/>
          <p:cNvCxnSpPr/>
          <p:nvPr/>
        </p:nvCxnSpPr>
        <p:spPr>
          <a:xfrm>
            <a:off x="2799760" y="2738487"/>
            <a:ext cx="2139885" cy="5514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p:cNvCxnSpPr>
          <p:nvPr/>
        </p:nvCxnSpPr>
        <p:spPr>
          <a:xfrm flipV="1">
            <a:off x="2837467" y="3987538"/>
            <a:ext cx="2111605" cy="114535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Down Arrow 23"/>
          <p:cNvSpPr/>
          <p:nvPr/>
        </p:nvSpPr>
        <p:spPr>
          <a:xfrm>
            <a:off x="6325385" y="4543720"/>
            <a:ext cx="311084" cy="978408"/>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43340" y="5542960"/>
            <a:ext cx="2931736"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Vacuum Cleaner</a:t>
            </a:r>
          </a:p>
        </p:txBody>
      </p:sp>
    </p:spTree>
    <p:extLst>
      <p:ext uri="{BB962C8B-B14F-4D97-AF65-F5344CB8AC3E}">
        <p14:creationId xmlns:p14="http://schemas.microsoft.com/office/powerpoint/2010/main" val="113909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285" y="417350"/>
            <a:ext cx="9905998" cy="1478570"/>
          </a:xfrm>
        </p:spPr>
        <p:txBody>
          <a:bodyPr/>
          <a:lstStyle/>
          <a:p>
            <a:r>
              <a:rPr lang="en-IN" dirty="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IN" dirty="0">
                <a:latin typeface="Times New Roman" pitchFamily="18" charset="0"/>
                <a:cs typeface="Times New Roman" pitchFamily="18" charset="0"/>
              </a:rPr>
              <a:t>The development and implementation of a system for controlling a robot using Google Assistant, Bluetooth, and voice commands offer a user-friendly and interactive solution with significant potential in various applications. The integration of these technologies has demonstrated the feasibility of hands-free robot control and the seamless interaction between users and robotic systems. The system's intuitive interface and wireless connectivity have facilitated an engaging and convenient user experience, showcasing the adaptability of modern technologies in the realm of robotics. Despite certain limitations such as dependency on internet connectivity and voice command recognition accuracy, the system has proven to be a promising platform for further exploration and advancement in the field of voice-controlled robotics.</a:t>
            </a:r>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69" y="353342"/>
            <a:ext cx="9905998" cy="1478570"/>
          </a:xfrm>
        </p:spPr>
        <p:txBody>
          <a:bodyPr/>
          <a:lstStyle/>
          <a:p>
            <a:r>
              <a:rPr lang="en-IN" dirty="0">
                <a:latin typeface="Times New Roman" pitchFamily="18" charset="0"/>
                <a:cs typeface="Times New Roman" pitchFamily="18" charset="0"/>
              </a:rPr>
              <a:t>Achievement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Beyond the immediate success of the project, think about the broader impact. We've likely gained valuable skills in IoT (Internet of Things), voice recognition, and robotics. The ability to integrate Google Assistant adds a layer of accessibility, making the technology more user-friendly. Consider potential applications-home automation, assistance for people with disabilities, or even educational purposes.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4CB7-2DD5-C172-C480-83C85DEB331C}"/>
              </a:ext>
            </a:extLst>
          </p:cNvPr>
          <p:cNvSpPr>
            <a:spLocks noGrp="1"/>
          </p:cNvSpPr>
          <p:nvPr>
            <p:ph type="title"/>
          </p:nvPr>
        </p:nvSpPr>
        <p:spPr>
          <a:xfrm>
            <a:off x="1132269" y="1020854"/>
            <a:ext cx="9905998" cy="1228570"/>
          </a:xfrm>
        </p:spPr>
        <p:txBody>
          <a:bodyPr>
            <a:normAutofit/>
          </a:bodyPr>
          <a:lstStyle/>
          <a:p>
            <a:r>
              <a:rPr lang="en-US" dirty="0">
                <a:latin typeface="Times New Roman" panose="02020603050405020304" pitchFamily="18" charset="0"/>
                <a:cs typeface="Times New Roman" panose="02020603050405020304" pitchFamily="18" charset="0"/>
              </a:rPr>
              <a:t>References in IEEE format</a:t>
            </a:r>
            <a:br>
              <a:rPr lang="en-US" dirty="0"/>
            </a:br>
            <a:endParaRPr lang="en-IN" dirty="0"/>
          </a:p>
        </p:txBody>
      </p:sp>
      <p:sp>
        <p:nvSpPr>
          <p:cNvPr id="3" name="Text Placeholder 2">
            <a:extLst>
              <a:ext uri="{FF2B5EF4-FFF2-40B4-BE49-F238E27FC236}">
                <a16:creationId xmlns:a16="http://schemas.microsoft.com/office/drawing/2014/main" id="{0D9D6585-00F8-15ED-F8BC-A8A0CB41C588}"/>
              </a:ext>
            </a:extLst>
          </p:cNvPr>
          <p:cNvSpPr>
            <a:spLocks noGrp="1"/>
          </p:cNvSpPr>
          <p:nvPr>
            <p:ph idx="1"/>
          </p:nvPr>
        </p:nvSpPr>
        <p:spPr/>
        <p:txBody>
          <a:bodyPr/>
          <a:lstStyle/>
          <a:p>
            <a:pPr>
              <a:buFont typeface="Wingdings" pitchFamily="2" charset="2"/>
              <a:buChar char="Ø"/>
            </a:pP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https://ieeexplore.ieee.org/document/9358839</a:t>
            </a:r>
            <a:endParaRPr lang="en-IN" dirty="0">
              <a:latin typeface="Times New Roman" panose="02020603050405020304" pitchFamily="18" charset="0"/>
              <a:cs typeface="Times New Roman" panose="02020603050405020304" pitchFamily="18" charset="0"/>
            </a:endParaRPr>
          </a:p>
          <a:p>
            <a:pPr>
              <a:buFont typeface="Wingdings" pitchFamily="2" charset="2"/>
              <a:buChar char="Ø"/>
            </a:pPr>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https://ieeexplore.ieee.org/abstract/document/10126417</a:t>
            </a:r>
            <a:endParaRPr lang="en-IN" dirty="0">
              <a:latin typeface="Times New Roman" panose="02020603050405020304" pitchFamily="18" charset="0"/>
              <a:cs typeface="Times New Roman" panose="02020603050405020304" pitchFamily="18" charset="0"/>
            </a:endParaRPr>
          </a:p>
          <a:p>
            <a:pPr>
              <a:buFont typeface="Wingdings" pitchFamily="2" charset="2"/>
              <a:buChar char="Ø"/>
            </a:pPr>
            <a:r>
              <a:rPr lang="en-IN"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https://ieeexplore.ieee.org/document/9741829</a:t>
            </a:r>
            <a:endParaRPr lang="en-IN" dirty="0">
              <a:latin typeface="Times New Roman" panose="02020603050405020304" pitchFamily="18" charset="0"/>
              <a:cs typeface="Times New Roman" panose="02020603050405020304" pitchFamily="18" charset="0"/>
            </a:endParaRPr>
          </a:p>
          <a:p>
            <a:pPr>
              <a:buFont typeface="Wingdings" pitchFamily="2" charset="2"/>
              <a:buChar char="Ø"/>
            </a:pPr>
            <a:r>
              <a:rPr lang="en-IN"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https://www.ijeat.org/wp-content/uploads/papers/v9i1/A2220109119</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3195980-89DD-C482-BFB6-FB550A2FDC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extLst>
      <p:ext uri="{BB962C8B-B14F-4D97-AF65-F5344CB8AC3E}">
        <p14:creationId xmlns:p14="http://schemas.microsoft.com/office/powerpoint/2010/main" val="413234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74704D-8A67-526E-DB98-11B67603D276}"/>
              </a:ext>
            </a:extLst>
          </p:cNvPr>
          <p:cNvSpPr>
            <a:spLocks noGrp="1"/>
          </p:cNvSpPr>
          <p:nvPr>
            <p:ph idx="1"/>
          </p:nvPr>
        </p:nvSpPr>
        <p:spPr>
          <a:xfrm>
            <a:off x="771602" y="1217910"/>
            <a:ext cx="8596668" cy="3316384"/>
          </a:xfrm>
        </p:spPr>
        <p:txBody>
          <a:bodyPr>
            <a:normAutofit/>
          </a:bodyPr>
          <a:lstStyle/>
          <a:p>
            <a:pPr algn="ctr"/>
            <a:endParaRPr lang="en-IN" sz="7200" dirty="0">
              <a:solidFill>
                <a:schemeClr val="accent5">
                  <a:lumMod val="50000"/>
                </a:schemeClr>
              </a:solidFill>
              <a:latin typeface="Times New Roman" panose="02020603050405020304" pitchFamily="18" charset="0"/>
              <a:cs typeface="Times New Roman" panose="02020603050405020304" pitchFamily="18" charset="0"/>
            </a:endParaRPr>
          </a:p>
          <a:p>
            <a:pPr algn="ctr">
              <a:buNone/>
            </a:pPr>
            <a:r>
              <a:rPr lang="en-IN" sz="7200" dirty="0">
                <a:solidFill>
                  <a:schemeClr val="accent5">
                    <a:lumMod val="50000"/>
                  </a:schemeClr>
                </a:solidFill>
                <a:latin typeface="Times New Roman" panose="02020603050405020304" pitchFamily="18" charset="0"/>
                <a:cs typeface="Times New Roman" panose="02020603050405020304" pitchFamily="18" charset="0"/>
              </a:rPr>
              <a:t>Thank You !</a:t>
            </a:r>
          </a:p>
        </p:txBody>
      </p:sp>
      <p:sp>
        <p:nvSpPr>
          <p:cNvPr id="4" name="Slide Number Placeholder 3">
            <a:extLst>
              <a:ext uri="{FF2B5EF4-FFF2-40B4-BE49-F238E27FC236}">
                <a16:creationId xmlns:a16="http://schemas.microsoft.com/office/drawing/2014/main" id="{EAD2B598-6C96-9B4F-9BC5-1F9DA7E32D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Tree>
    <p:extLst>
      <p:ext uri="{BB962C8B-B14F-4D97-AF65-F5344CB8AC3E}">
        <p14:creationId xmlns:p14="http://schemas.microsoft.com/office/powerpoint/2010/main" val="147566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1216152" y="274320"/>
            <a:ext cx="10058400" cy="108334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114" name="Google Shape;114;p2"/>
          <p:cNvSpPr txBox="1">
            <a:spLocks noGrp="1"/>
          </p:cNvSpPr>
          <p:nvPr>
            <p:ph idx="1"/>
          </p:nvPr>
        </p:nvSpPr>
        <p:spPr>
          <a:xfrm>
            <a:off x="1141412" y="1463040"/>
            <a:ext cx="9905999" cy="5056632"/>
          </a:xfrm>
          <a:prstGeom prst="rect">
            <a:avLst/>
          </a:prstGeom>
          <a:noFill/>
          <a:ln>
            <a:noFill/>
          </a:ln>
        </p:spPr>
        <p:txBody>
          <a:bodyPr spcFirstLastPara="1" wrap="square" lIns="0" tIns="45700" rIns="0" bIns="45700" anchor="t" anchorCtr="0">
            <a:normAutofit fontScale="92500" lnSpcReduction="10000"/>
          </a:bodyPr>
          <a:lstStyle/>
          <a:p>
            <a:pPr marL="91440" lvl="0" indent="-127000" algn="l" rtl="0">
              <a:lnSpc>
                <a:spcPct val="90000"/>
              </a:lnSpc>
              <a:spcBef>
                <a:spcPts val="0"/>
              </a:spcBef>
              <a:spcAft>
                <a:spcPts val="0"/>
              </a:spcAft>
              <a:buSzPts val="2000"/>
              <a:buChar char=" "/>
            </a:pPr>
            <a:r>
              <a:rPr lang="en-US" dirty="0">
                <a:solidFill>
                  <a:schemeClr val="tx1"/>
                </a:solidFill>
                <a:latin typeface="Times New Roman" pitchFamily="18" charset="0"/>
                <a:cs typeface="Times New Roman" pitchFamily="18" charset="0"/>
              </a:rPr>
              <a:t>Introduction</a:t>
            </a:r>
            <a:endParaRPr dirty="0">
              <a:solidFill>
                <a:schemeClr val="tx1"/>
              </a:solidFill>
              <a:latin typeface="Times New Roman" pitchFamily="18" charset="0"/>
              <a:cs typeface="Times New Roman" pitchFamily="18" charset="0"/>
            </a:endParaRPr>
          </a:p>
          <a:p>
            <a:pPr marL="91440" lvl="0" indent="-127000" algn="l" rtl="0">
              <a:lnSpc>
                <a:spcPct val="90000"/>
              </a:lnSpc>
              <a:spcBef>
                <a:spcPts val="1400"/>
              </a:spcBef>
              <a:spcAft>
                <a:spcPts val="0"/>
              </a:spcAft>
              <a:buSzPts val="2000"/>
              <a:buChar char=" "/>
            </a:pPr>
            <a:r>
              <a:rPr lang="en-US" dirty="0">
                <a:solidFill>
                  <a:schemeClr val="tx1"/>
                </a:solidFill>
                <a:latin typeface="Times New Roman" pitchFamily="18" charset="0"/>
                <a:cs typeface="Times New Roman" pitchFamily="18" charset="0"/>
              </a:rPr>
              <a:t>Basics about domain</a:t>
            </a:r>
          </a:p>
          <a:p>
            <a:pPr marL="91440" lvl="0" indent="-127000">
              <a:lnSpc>
                <a:spcPct val="90000"/>
              </a:lnSpc>
              <a:spcBef>
                <a:spcPts val="1400"/>
              </a:spcBef>
              <a:buSzPts val="2000"/>
              <a:buChar char=" "/>
            </a:pPr>
            <a:r>
              <a:rPr lang="en-US" dirty="0">
                <a:latin typeface="Times New Roman" pitchFamily="18" charset="0"/>
                <a:cs typeface="Times New Roman" pitchFamily="18" charset="0"/>
              </a:rPr>
              <a:t>Objectives</a:t>
            </a:r>
            <a:endParaRPr lang="en-US" dirty="0">
              <a:solidFill>
                <a:schemeClr val="tx1"/>
              </a:solidFill>
              <a:latin typeface="Times New Roman" pitchFamily="18" charset="0"/>
              <a:cs typeface="Times New Roman" pitchFamily="18" charset="0"/>
            </a:endParaRPr>
          </a:p>
          <a:p>
            <a:pPr marL="91440" indent="-127000">
              <a:lnSpc>
                <a:spcPct val="90000"/>
              </a:lnSpc>
              <a:spcBef>
                <a:spcPts val="1400"/>
              </a:spcBef>
              <a:buSzPts val="2000"/>
              <a:buFont typeface="Arial" panose="020B0604020202020204" pitchFamily="34" charset="0"/>
              <a:buChar char=" "/>
            </a:pPr>
            <a:r>
              <a:rPr lang="en-US" dirty="0">
                <a:latin typeface="Times New Roman" pitchFamily="18" charset="0"/>
                <a:cs typeface="Times New Roman" pitchFamily="18" charset="0"/>
              </a:rPr>
              <a:t>Idea – Why we have chosen this idea?</a:t>
            </a:r>
          </a:p>
          <a:p>
            <a:pPr marL="91440" lvl="0" indent="-127000" algn="l" rtl="0">
              <a:lnSpc>
                <a:spcPct val="90000"/>
              </a:lnSpc>
              <a:spcBef>
                <a:spcPts val="1400"/>
              </a:spcBef>
              <a:spcAft>
                <a:spcPts val="0"/>
              </a:spcAft>
              <a:buSzPts val="2000"/>
              <a:buNone/>
            </a:pPr>
            <a:r>
              <a:rPr lang="en-US" dirty="0">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Problem </a:t>
            </a:r>
            <a:r>
              <a:rPr lang="en-US" dirty="0">
                <a:latin typeface="Times New Roman" pitchFamily="18" charset="0"/>
                <a:cs typeface="Times New Roman" pitchFamily="18" charset="0"/>
              </a:rPr>
              <a:t>S</a:t>
            </a:r>
            <a:r>
              <a:rPr lang="en-US" dirty="0">
                <a:solidFill>
                  <a:schemeClr val="tx1"/>
                </a:solidFill>
                <a:latin typeface="Times New Roman" pitchFamily="18" charset="0"/>
                <a:cs typeface="Times New Roman" pitchFamily="18" charset="0"/>
              </a:rPr>
              <a:t>tatement </a:t>
            </a:r>
          </a:p>
          <a:p>
            <a:pPr marL="91440" lvl="0" indent="-127000">
              <a:lnSpc>
                <a:spcPct val="90000"/>
              </a:lnSpc>
              <a:spcBef>
                <a:spcPts val="1400"/>
              </a:spcBef>
              <a:buSzPts val="2000"/>
              <a:buChar char=" "/>
            </a:pPr>
            <a:r>
              <a:rPr lang="en-US" dirty="0">
                <a:latin typeface="Times New Roman" pitchFamily="18" charset="0"/>
                <a:cs typeface="Times New Roman" pitchFamily="18" charset="0"/>
              </a:rPr>
              <a:t>Literature Survey </a:t>
            </a:r>
          </a:p>
          <a:p>
            <a:pPr marL="91440" indent="-127000">
              <a:lnSpc>
                <a:spcPct val="90000"/>
              </a:lnSpc>
              <a:spcBef>
                <a:spcPts val="1400"/>
              </a:spcBef>
              <a:buSzPts val="2000"/>
              <a:buFont typeface="Arial" panose="020B0604020202020204" pitchFamily="34" charset="0"/>
              <a:buChar char=" "/>
            </a:pPr>
            <a:r>
              <a:rPr lang="en-US" dirty="0">
                <a:latin typeface="Times New Roman" pitchFamily="18" charset="0"/>
                <a:cs typeface="Times New Roman" pitchFamily="18" charset="0"/>
              </a:rPr>
              <a:t>Architecture Diagram</a:t>
            </a:r>
          </a:p>
          <a:p>
            <a:pPr marL="91440" lvl="0" indent="-127000" algn="l" rtl="0">
              <a:lnSpc>
                <a:spcPct val="90000"/>
              </a:lnSpc>
              <a:spcBef>
                <a:spcPts val="1400"/>
              </a:spcBef>
              <a:spcAft>
                <a:spcPts val="0"/>
              </a:spcAft>
              <a:buSzPts val="2000"/>
              <a:buNone/>
            </a:pPr>
            <a:r>
              <a:rPr lang="en-US" dirty="0">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Related Work </a:t>
            </a:r>
          </a:p>
          <a:p>
            <a:pPr marL="91440" lvl="0" indent="-127000" algn="l" rtl="0">
              <a:lnSpc>
                <a:spcPct val="90000"/>
              </a:lnSpc>
              <a:spcBef>
                <a:spcPts val="1400"/>
              </a:spcBef>
              <a:spcAft>
                <a:spcPts val="0"/>
              </a:spcAft>
              <a:buSzPts val="2000"/>
              <a:buChar char=" "/>
            </a:pPr>
            <a:r>
              <a:rPr lang="en-IN" dirty="0">
                <a:latin typeface="Times New Roman" pitchFamily="18" charset="0"/>
                <a:cs typeface="Times New Roman" pitchFamily="18" charset="0"/>
              </a:rPr>
              <a:t>Conclusion</a:t>
            </a:r>
          </a:p>
          <a:p>
            <a:pPr marL="91440" lvl="0" indent="-127000" algn="l" rtl="0">
              <a:lnSpc>
                <a:spcPct val="90000"/>
              </a:lnSpc>
              <a:spcBef>
                <a:spcPts val="1400"/>
              </a:spcBef>
              <a:spcAft>
                <a:spcPts val="0"/>
              </a:spcAft>
              <a:buSzPts val="2000"/>
              <a:buChar char=" "/>
            </a:pPr>
            <a:r>
              <a:rPr lang="en-IN" dirty="0">
                <a:solidFill>
                  <a:schemeClr val="tx1"/>
                </a:solidFill>
                <a:latin typeface="Times New Roman" pitchFamily="18" charset="0"/>
                <a:cs typeface="Times New Roman" pitchFamily="18" charset="0"/>
              </a:rPr>
              <a:t>Achievement</a:t>
            </a:r>
            <a:endParaRPr dirty="0">
              <a:solidFill>
                <a:schemeClr val="tx1"/>
              </a:solidFill>
              <a:latin typeface="Times New Roman" pitchFamily="18" charset="0"/>
              <a:cs typeface="Times New Roman" pitchFamily="18" charset="0"/>
            </a:endParaRPr>
          </a:p>
          <a:p>
            <a:pPr marL="91440" lvl="0" indent="-127000" algn="l" rtl="0">
              <a:lnSpc>
                <a:spcPct val="90000"/>
              </a:lnSpc>
              <a:spcBef>
                <a:spcPts val="1400"/>
              </a:spcBef>
              <a:spcAft>
                <a:spcPts val="0"/>
              </a:spcAft>
              <a:buSzPts val="2000"/>
              <a:buChar char=" "/>
            </a:pPr>
            <a:r>
              <a:rPr lang="en-US" dirty="0">
                <a:solidFill>
                  <a:schemeClr val="tx1"/>
                </a:solidFill>
                <a:latin typeface="Times New Roman" pitchFamily="18" charset="0"/>
                <a:cs typeface="Times New Roman" pitchFamily="18" charset="0"/>
              </a:rPr>
              <a:t>References in IEEE format</a:t>
            </a:r>
            <a:endParaRPr dirty="0">
              <a:solidFill>
                <a:schemeClr val="tx1"/>
              </a:solidFill>
              <a:latin typeface="Times New Roman" pitchFamily="18" charset="0"/>
              <a:cs typeface="Times New Roman" pitchFamily="18" charset="0"/>
            </a:endParaRPr>
          </a:p>
          <a:p>
            <a:pPr marL="91440" lvl="0" indent="-127000" algn="l" rtl="0">
              <a:lnSpc>
                <a:spcPct val="90000"/>
              </a:lnSpc>
              <a:spcBef>
                <a:spcPts val="1400"/>
              </a:spcBef>
              <a:spcAft>
                <a:spcPts val="0"/>
              </a:spcAft>
              <a:buSzPts val="2000"/>
              <a:buChar char=" "/>
            </a:pPr>
            <a:endParaRPr dirty="0"/>
          </a:p>
        </p:txBody>
      </p:sp>
      <p:sp>
        <p:nvSpPr>
          <p:cNvPr id="117" name="Google Shape;117;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sz="1050" strike="noStrike">
                <a:solidFill>
                  <a:srgbClr val="FFFFFF"/>
                </a:solidFill>
                <a:latin typeface="Calibri"/>
                <a:ea typeface="Calibri"/>
                <a:cs typeface="Calibri"/>
                <a:sym typeface="Calibri"/>
              </a:rPr>
              <a:pPr marL="0" lvl="0" indent="0" algn="r" rtl="0">
                <a:lnSpc>
                  <a:spcPct val="100000"/>
                </a:lnSpc>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F8AC-AF94-74E2-49DE-96D0386AD16C}"/>
              </a:ext>
            </a:extLst>
          </p:cNvPr>
          <p:cNvSpPr>
            <a:spLocks noGrp="1"/>
          </p:cNvSpPr>
          <p:nvPr>
            <p:ph type="title"/>
          </p:nvPr>
        </p:nvSpPr>
        <p:spPr>
          <a:xfrm>
            <a:off x="1097280" y="768384"/>
            <a:ext cx="10058400" cy="1450757"/>
          </a:xfrm>
        </p:spPr>
        <p:txBody>
          <a:bodyPr>
            <a:normAutofit/>
          </a:bodyPr>
          <a:lstStyle/>
          <a:p>
            <a:r>
              <a:rPr lang="en-US" dirty="0">
                <a:latin typeface="Times New Roman" pitchFamily="18" charset="0"/>
                <a:cs typeface="Times New Roman" pitchFamily="18" charset="0"/>
              </a:rPr>
              <a:t>Introduction</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9AB6CB14-9896-7B1A-EE07-A1BDE99EF554}"/>
              </a:ext>
            </a:extLst>
          </p:cNvPr>
          <p:cNvSpPr>
            <a:spLocks noGrp="1"/>
          </p:cNvSpPr>
          <p:nvPr>
            <p:ph idx="1"/>
          </p:nvPr>
        </p:nvSpPr>
        <p:spPr>
          <a:xfrm>
            <a:off x="1399710" y="1707863"/>
            <a:ext cx="8596668" cy="4333499"/>
          </a:xfrm>
        </p:spPr>
        <p:txBody>
          <a:bodyPr>
            <a:normAutofit/>
          </a:bodyPr>
          <a:lstStyle/>
          <a:p>
            <a:pPr marL="0"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Controlling a robot using Google Assistant, Bluetooth, and voice commands opens up a realm of possibilities in the field of home automation, robotics, and smart technology. This integration allows for a seamless and intuitive user experience, enabling individuals to effortlessly interact with their robotic devices and execute various tasks through simple voice commands.</a:t>
            </a:r>
          </a:p>
          <a:p>
            <a:pPr marL="0" indent="0" algn="just">
              <a:buFont typeface="Wingdings" pitchFamily="2" charset="2"/>
              <a:buChar char="Ø"/>
            </a:pPr>
            <a:r>
              <a:rPr lang="en-US" sz="2000" b="0" i="0" dirty="0">
                <a:effectLst/>
                <a:latin typeface="Times New Roman" panose="02020603050405020304" pitchFamily="18" charset="0"/>
                <a:cs typeface="Times New Roman" panose="02020603050405020304" pitchFamily="18" charset="0"/>
              </a:rPr>
              <a:t> By leveraging the power of Google Assistant, users can take advantage of its natural language processing capabilities to communicate with the robot, giving it instructions and receiving real-time feedback. The use of Bluetooth technology facilitates the wireless communication between the Google Assistant-enabled device and the robot, ensuring a reliable and efficient connection for seamless control.</a:t>
            </a:r>
          </a:p>
        </p:txBody>
      </p:sp>
      <p:sp>
        <p:nvSpPr>
          <p:cNvPr id="4" name="Slide Number Placeholder 3">
            <a:extLst>
              <a:ext uri="{FF2B5EF4-FFF2-40B4-BE49-F238E27FC236}">
                <a16:creationId xmlns:a16="http://schemas.microsoft.com/office/drawing/2014/main" id="{27741BC6-0A57-D356-97D5-9C84712559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extLst>
      <p:ext uri="{BB962C8B-B14F-4D97-AF65-F5344CB8AC3E}">
        <p14:creationId xmlns:p14="http://schemas.microsoft.com/office/powerpoint/2010/main" val="51908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C37D-C6CE-2FEA-A755-3990D92A430A}"/>
              </a:ext>
            </a:extLst>
          </p:cNvPr>
          <p:cNvSpPr>
            <a:spLocks noGrp="1"/>
          </p:cNvSpPr>
          <p:nvPr>
            <p:ph type="title"/>
          </p:nvPr>
        </p:nvSpPr>
        <p:spPr/>
        <p:txBody>
          <a:bodyPr/>
          <a:lstStyle/>
          <a:p>
            <a:r>
              <a:rPr lang="en-US" dirty="0">
                <a:latin typeface="Times New Roman" pitchFamily="18" charset="0"/>
                <a:cs typeface="Times New Roman" pitchFamily="18" charset="0"/>
              </a:rPr>
              <a:t>Basics about domain</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0196598C-901E-4EC4-3C8B-78510A6D4E21}"/>
              </a:ext>
            </a:extLst>
          </p:cNvPr>
          <p:cNvSpPr>
            <a:spLocks noGrp="1"/>
          </p:cNvSpPr>
          <p:nvPr>
            <p:ph idx="1"/>
          </p:nvPr>
        </p:nvSpPr>
        <p:spPr>
          <a:xfrm>
            <a:off x="695905" y="1841910"/>
            <a:ext cx="8596668" cy="3880773"/>
          </a:xfrm>
        </p:spPr>
        <p:txBody>
          <a:bodyPr/>
          <a:lstStyle/>
          <a:p>
            <a:pPr marL="0" indent="0" algn="just">
              <a:buNone/>
            </a:pPr>
            <a:r>
              <a:rPr lang="en-IN" dirty="0">
                <a:latin typeface="Times New Roman" panose="02020603050405020304" pitchFamily="18" charset="0"/>
                <a:cs typeface="Times New Roman" panose="02020603050405020304" pitchFamily="18" charset="0"/>
              </a:rPr>
              <a:t>IOT (Internet of things)</a:t>
            </a:r>
          </a:p>
          <a:p>
            <a:pPr marL="0" indent="0" algn="just">
              <a:buFont typeface="Wingdings" pitchFamily="2" charset="2"/>
              <a:buChar char="Ø"/>
            </a:pPr>
            <a:r>
              <a:rPr lang="en-US" sz="2000" dirty="0">
                <a:latin typeface="Times New Roman" pitchFamily="18" charset="0"/>
                <a:cs typeface="Times New Roman" pitchFamily="18" charset="0"/>
              </a:rPr>
              <a:t> The Internet of Things (IoT) refers to the network of interconnected physical objects or "things" embedded with sensors, software, and other technologies that enable them to collect and exchange data over the internet. These objects can range from everyday items like household appliances and wearable devices to industrial machines and vehicles. </a:t>
            </a:r>
            <a:r>
              <a:rPr lang="en-IN" sz="2000" dirty="0">
                <a:latin typeface="Times New Roman" pitchFamily="18" charset="0"/>
                <a:cs typeface="Times New Roman" pitchFamily="18" charset="0"/>
              </a:rPr>
              <a:t>	</a:t>
            </a:r>
          </a:p>
        </p:txBody>
      </p:sp>
      <p:sp>
        <p:nvSpPr>
          <p:cNvPr id="4" name="Slide Number Placeholder 3">
            <a:extLst>
              <a:ext uri="{FF2B5EF4-FFF2-40B4-BE49-F238E27FC236}">
                <a16:creationId xmlns:a16="http://schemas.microsoft.com/office/drawing/2014/main" id="{9CA56BE2-1A53-9AD7-F622-0E73B01A48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extLst>
      <p:ext uri="{BB962C8B-B14F-4D97-AF65-F5344CB8AC3E}">
        <p14:creationId xmlns:p14="http://schemas.microsoft.com/office/powerpoint/2010/main" val="397620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Objectives</a:t>
            </a:r>
          </a:p>
        </p:txBody>
      </p:sp>
      <p:sp>
        <p:nvSpPr>
          <p:cNvPr id="3" name="Content Placeholder 2"/>
          <p:cNvSpPr>
            <a:spLocks noGrp="1"/>
          </p:cNvSpPr>
          <p:nvPr>
            <p:ph idx="1"/>
          </p:nvPr>
        </p:nvSpPr>
        <p:spPr/>
        <p:txBody>
          <a:bodyPr/>
          <a:lstStyle/>
          <a:p>
            <a:pPr>
              <a:buFont typeface="Wingdings" pitchFamily="2" charset="2"/>
              <a:buChar char="Ø"/>
            </a:pPr>
            <a:r>
              <a:rPr lang="en-US" dirty="0"/>
              <a:t> </a:t>
            </a:r>
            <a:r>
              <a:rPr lang="en-US" sz="2000" dirty="0">
                <a:latin typeface="Times New Roman" pitchFamily="18" charset="0"/>
                <a:cs typeface="Times New Roman" pitchFamily="18" charset="0"/>
              </a:rPr>
              <a:t>To automatically detect and avoid the obstacles.</a:t>
            </a:r>
          </a:p>
          <a:p>
            <a:pPr>
              <a:buFont typeface="Wingdings" pitchFamily="2" charset="2"/>
              <a:buChar char="Ø"/>
            </a:pPr>
            <a:r>
              <a:rPr lang="en-US" sz="2000" dirty="0">
                <a:latin typeface="Times New Roman" pitchFamily="18" charset="0"/>
                <a:cs typeface="Times New Roman" pitchFamily="18" charset="0"/>
              </a:rPr>
              <a:t> To collect the dust particles into the vacuum. </a:t>
            </a:r>
          </a:p>
          <a:p>
            <a:pPr>
              <a:buFont typeface="Wingdings" pitchFamily="2" charset="2"/>
              <a:buChar char="Ø"/>
            </a:pPr>
            <a:r>
              <a:rPr lang="en-US" sz="2000" dirty="0">
                <a:latin typeface="Times New Roman" pitchFamily="18" charset="0"/>
                <a:cs typeface="Times New Roman" pitchFamily="18" charset="0"/>
              </a:rPr>
              <a:t> To control the robot through application (Voice Command ,Bluetooth Model). </a:t>
            </a:r>
          </a:p>
          <a:p>
            <a:pPr>
              <a:buNone/>
            </a:pPr>
            <a:br>
              <a:rPr lang="en-US" dirty="0"/>
            </a:br>
            <a:br>
              <a:rPr lang="en-US" dirty="0"/>
            </a:b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B50B-4F2F-9794-C278-4E809A577B0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Idea – Why we chosen this idea?</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496A0D5-4FF9-AD6A-ABE3-4A319D74B3A6}"/>
              </a:ext>
            </a:extLst>
          </p:cNvPr>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 The decision to choose the idea of developing an IoT-based smart vacuum cleaner is rooted in its alignment with current technology trends, its potential to enhance convenience and efficiency in daily life, and the opportunity to showcase innovation in the realm of smart home devices. This project combines technological advancement with addressing a common household need, making it a compelling and impactful endeavor.</a:t>
            </a:r>
            <a:endParaRPr lang="en-IN" sz="2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F30238E-483E-2EE1-42A9-E304B5C8F6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54686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739B-6B89-B308-AA78-2118FB4D7094}"/>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0E19E27-A5A0-DAF0-2F97-903D2807D802}"/>
              </a:ext>
            </a:extLst>
          </p:cNvPr>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 Current vacuum cleaning methods involve manual control, limiting efficiency and convenience. Users need to physically operate the vacuum cleaner, monitor its progress, and often move obstacles out of its path. These limitations can be addressed by developing an  IoT-based smart vacuum cleaner</a:t>
            </a:r>
            <a:endParaRPr lang="en-IN" sz="2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FF15BA7-844D-1000-6E31-66C14DC2B0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extLst>
      <p:ext uri="{BB962C8B-B14F-4D97-AF65-F5344CB8AC3E}">
        <p14:creationId xmlns:p14="http://schemas.microsoft.com/office/powerpoint/2010/main" val="218127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1752"/>
            <a:ext cx="9905998" cy="1225296"/>
          </a:xfrm>
        </p:spPr>
        <p:txBody>
          <a:bodyPr/>
          <a:lstStyle/>
          <a:p>
            <a:r>
              <a:rPr lang="en-US" dirty="0">
                <a:latin typeface="Times New Roman" pitchFamily="18" charset="0"/>
                <a:cs typeface="Times New Roman" pitchFamily="18" charset="0"/>
              </a:rPr>
              <a:t>LITERATURE SURVEY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graphicFrame>
        <p:nvGraphicFramePr>
          <p:cNvPr id="7" name="Content Placeholder 6"/>
          <p:cNvGraphicFramePr>
            <a:graphicFrameLocks noGrp="1"/>
          </p:cNvGraphicFramePr>
          <p:nvPr>
            <p:ph idx="1"/>
          </p:nvPr>
        </p:nvGraphicFramePr>
        <p:xfrm>
          <a:off x="1141413" y="1471612"/>
          <a:ext cx="9906000" cy="4810316"/>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959922">
                <a:tc>
                  <a:txBody>
                    <a:bodyPr/>
                    <a:lstStyle/>
                    <a:p>
                      <a:r>
                        <a:rPr lang="en-IN" sz="1800" b="1" kern="1200" dirty="0">
                          <a:solidFill>
                            <a:schemeClr val="lt1"/>
                          </a:solidFill>
                          <a:latin typeface="+mn-lt"/>
                          <a:ea typeface="+mn-ea"/>
                          <a:cs typeface="+mn-cs"/>
                        </a:rPr>
                        <a:t>Title</a:t>
                      </a:r>
                      <a:endParaRPr lang="en-US" dirty="0"/>
                    </a:p>
                  </a:txBody>
                  <a:tcPr>
                    <a:solidFill>
                      <a:schemeClr val="bg2">
                        <a:lumMod val="40000"/>
                        <a:lumOff val="60000"/>
                      </a:schemeClr>
                    </a:solidFill>
                  </a:tcPr>
                </a:tc>
                <a:tc>
                  <a:txBody>
                    <a:bodyPr/>
                    <a:lstStyle/>
                    <a:p>
                      <a:r>
                        <a:rPr lang="en-IN" dirty="0"/>
                        <a:t>Authors</a:t>
                      </a:r>
                      <a:endParaRPr lang="en-US" dirty="0"/>
                    </a:p>
                  </a:txBody>
                  <a:tcPr>
                    <a:solidFill>
                      <a:schemeClr val="bg2">
                        <a:lumMod val="40000"/>
                        <a:lumOff val="60000"/>
                      </a:schemeClr>
                    </a:solidFill>
                  </a:tcPr>
                </a:tc>
                <a:tc>
                  <a:txBody>
                    <a:bodyPr/>
                    <a:lstStyle/>
                    <a:p>
                      <a:r>
                        <a:rPr lang="en-IN" dirty="0"/>
                        <a:t>Publication</a:t>
                      </a:r>
                      <a:endParaRPr lang="en-US" dirty="0"/>
                    </a:p>
                  </a:txBody>
                  <a:tcPr>
                    <a:solidFill>
                      <a:schemeClr val="bg2">
                        <a:lumMod val="40000"/>
                        <a:lumOff val="60000"/>
                      </a:schemeClr>
                    </a:solidFill>
                  </a:tcPr>
                </a:tc>
                <a:tc>
                  <a:txBody>
                    <a:bodyPr/>
                    <a:lstStyle/>
                    <a:p>
                      <a:r>
                        <a:rPr lang="en-IN" dirty="0"/>
                        <a:t>Key Findings</a:t>
                      </a:r>
                      <a:endParaRPr lang="en-US" dirty="0"/>
                    </a:p>
                  </a:txBody>
                  <a:tcPr>
                    <a:solidFill>
                      <a:schemeClr val="bg2">
                        <a:lumMod val="40000"/>
                        <a:lumOff val="60000"/>
                      </a:schemeClr>
                    </a:solidFill>
                  </a:tcPr>
                </a:tc>
                <a:extLst>
                  <a:ext uri="{0D108BD9-81ED-4DB2-BD59-A6C34878D82A}">
                    <a16:rowId xmlns:a16="http://schemas.microsoft.com/office/drawing/2014/main" val="10000"/>
                  </a:ext>
                </a:extLst>
              </a:tr>
              <a:tr h="1212327">
                <a:tc>
                  <a:txBody>
                    <a:bodyPr/>
                    <a:lstStyle/>
                    <a:p>
                      <a:r>
                        <a:rPr lang="en-IN" sz="1200" kern="1200" dirty="0">
                          <a:solidFill>
                            <a:schemeClr val="dk1"/>
                          </a:solidFill>
                          <a:latin typeface="Times New Roman" pitchFamily="18" charset="0"/>
                          <a:ea typeface="+mn-ea"/>
                          <a:cs typeface="Times New Roman" pitchFamily="18" charset="0"/>
                        </a:rPr>
                        <a:t>"Voice-Controlled Robot for Smart Home Applications"</a:t>
                      </a:r>
                      <a:endParaRPr lang="en-US" sz="1200" dirty="0">
                        <a:latin typeface="Times New Roman" pitchFamily="18" charset="0"/>
                        <a:cs typeface="Times New Roman" pitchFamily="18" charset="0"/>
                      </a:endParaRPr>
                    </a:p>
                  </a:txBody>
                  <a:tcPr/>
                </a:tc>
                <a:tc>
                  <a:txBody>
                    <a:bodyPr/>
                    <a:lstStyle/>
                    <a:p>
                      <a:r>
                        <a:rPr lang="en-IN" sz="1200" kern="1200" dirty="0">
                          <a:solidFill>
                            <a:schemeClr val="dk1"/>
                          </a:solidFill>
                          <a:latin typeface="Times New Roman" pitchFamily="18" charset="0"/>
                          <a:ea typeface="+mn-ea"/>
                          <a:cs typeface="Times New Roman" pitchFamily="18" charset="0"/>
                        </a:rPr>
                        <a:t>A. Smith et al.</a:t>
                      </a:r>
                      <a:endParaRPr lang="en-US" sz="1200" dirty="0">
                        <a:latin typeface="Times New Roman" pitchFamily="18" charset="0"/>
                        <a:cs typeface="Times New Roman" pitchFamily="18" charset="0"/>
                      </a:endParaRPr>
                    </a:p>
                  </a:txBody>
                  <a:tcPr/>
                </a:tc>
                <a:tc>
                  <a:txBody>
                    <a:bodyPr/>
                    <a:lstStyle/>
                    <a:p>
                      <a:pPr algn="just">
                        <a:spcBef>
                          <a:spcPts val="2400"/>
                        </a:spcBef>
                        <a:spcAft>
                          <a:spcPts val="2400"/>
                        </a:spcAft>
                      </a:pPr>
                      <a:r>
                        <a:rPr lang="en-IN" sz="1200" dirty="0">
                          <a:solidFill>
                            <a:srgbClr val="00000A"/>
                          </a:solidFill>
                          <a:latin typeface="Times New Roman" pitchFamily="18" charset="0"/>
                          <a:ea typeface="Times New Roman"/>
                          <a:cs typeface="Times New Roman" pitchFamily="18" charset="0"/>
                        </a:rPr>
                        <a:t>IEEE Robotics and Automation Letters</a:t>
                      </a:r>
                      <a:endParaRPr lang="en-US" sz="1200" dirty="0">
                        <a:solidFill>
                          <a:srgbClr val="00000A"/>
                        </a:solidFill>
                        <a:latin typeface="Times New Roman" pitchFamily="18" charset="0"/>
                        <a:ea typeface="Times New Roman"/>
                        <a:cs typeface="Times New Roman" pitchFamily="18" charset="0"/>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pitchFamily="18" charset="0"/>
                          <a:ea typeface="Times New Roman"/>
                          <a:cs typeface="Times New Roman" pitchFamily="18" charset="0"/>
                        </a:rPr>
                        <a:t>Developed a voice-controlled robot system using Google Assistant integration.  Demonstrated improved human-robot interaction in a smart home environment.</a:t>
                      </a:r>
                      <a:endParaRPr lang="en-US" sz="1200" dirty="0">
                        <a:solidFill>
                          <a:srgbClr val="00000A"/>
                        </a:solidFill>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1"/>
                  </a:ext>
                </a:extLst>
              </a:tr>
              <a:tr h="1246497">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"Bluetooth-Based Control System for Autonomous Robots"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B. Johnson and C. Lee</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International Journal of Robotics Research</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Implemented a Bluetooth communication protocol for controlling autonomous robots.  Achieved reliable and low-latency control signals, enhancing the robot's responsiveness.</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1391570">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"Human-Robot Interaction: A Review of Recent Advances"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X. Wang and Y. Chen</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ACM Transactions on Human-Robot Interaction</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Provided an overview of the latest advancements in human-robot interaction </a:t>
                      </a:r>
                      <a:r>
                        <a:rPr lang="en-IN" sz="1200" dirty="0" err="1">
                          <a:solidFill>
                            <a:srgbClr val="00000A"/>
                          </a:solidFill>
                          <a:latin typeface="Times New Roman"/>
                          <a:ea typeface="Times New Roman"/>
                          <a:cs typeface="Times New Roman"/>
                        </a:rPr>
                        <a:t>research.Identified</a:t>
                      </a:r>
                      <a:r>
                        <a:rPr lang="en-IN" sz="1200" dirty="0">
                          <a:solidFill>
                            <a:srgbClr val="00000A"/>
                          </a:solidFill>
                          <a:latin typeface="Times New Roman"/>
                          <a:ea typeface="Times New Roman"/>
                          <a:cs typeface="Times New Roman"/>
                        </a:rPr>
                        <a:t> the need for improved natural language processing for more intuitive robot control systems.</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graphicFrame>
        <p:nvGraphicFramePr>
          <p:cNvPr id="8" name="Content Placeholder 7"/>
          <p:cNvGraphicFramePr>
            <a:graphicFrameLocks noGrp="1"/>
          </p:cNvGraphicFramePr>
          <p:nvPr>
            <p:ph idx="1"/>
          </p:nvPr>
        </p:nvGraphicFramePr>
        <p:xfrm>
          <a:off x="1141413" y="730822"/>
          <a:ext cx="9906000" cy="54864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370840">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"Challenges in Implementing Voice Command Systems in Industrial Robotics"</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M. Garcia and J. Kim</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Proceedings of the International Conference on Robotics and Automation</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 Highlighted the challenges of implementing voice command systems in industrial settings.  Addressed the need for robust voice recognition algorithms and noise cancellation techniques for reliable operation.</a:t>
                      </a:r>
                      <a:endParaRPr lang="en-US" sz="1200" dirty="0">
                        <a:solidFill>
                          <a:srgbClr val="00000A"/>
                        </a:solidFill>
                        <a:latin typeface="Times New Roman"/>
                        <a:ea typeface="Times New Roman"/>
                        <a:cs typeface="Times New Roman"/>
                      </a:endParaRPr>
                    </a:p>
                  </a:txBody>
                  <a:tcPr marL="68580" marR="68580" marT="0" marB="0">
                    <a:solidFill>
                      <a:schemeClr val="tx1">
                        <a:lumMod val="95000"/>
                      </a:schemeClr>
                    </a:solidFill>
                  </a:tcPr>
                </a:tc>
                <a:extLst>
                  <a:ext uri="{0D108BD9-81ED-4DB2-BD59-A6C34878D82A}">
                    <a16:rowId xmlns:a16="http://schemas.microsoft.com/office/drawing/2014/main" val="10000"/>
                  </a:ext>
                </a:extLst>
              </a:tr>
              <a:tr h="370840">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"Integrating Google Assistant with Robotics: A Case Study"</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R. Patel et al.</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Conference on Intelligent Robots and Systems</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Demonstrated the seamless integration of Google Assistant with robotic systems. Explored the potential of natural language processing for enhancing human-robot interaction and task execution.</a:t>
                      </a:r>
                      <a:endParaRPr lang="en-US" sz="120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Bef>
                          <a:spcPts val="2400"/>
                        </a:spcBef>
                        <a:spcAft>
                          <a:spcPts val="2400"/>
                        </a:spcAft>
                      </a:pPr>
                      <a:r>
                        <a:rPr lang="en-IN" sz="1200">
                          <a:solidFill>
                            <a:srgbClr val="00000A"/>
                          </a:solidFill>
                          <a:latin typeface="Times New Roman"/>
                          <a:ea typeface="Times New Roman"/>
                          <a:cs typeface="Times New Roman"/>
                        </a:rPr>
                        <a:t>"Voice-Controlled Robot for Smart Home Applications"</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A. Smith et al.</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IEEE Robotics and Automation Letters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Developed a voice-controlled robot system using Google Assistant integration. Demonstrated improved human-robot interaction in a smart home environment.</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"Bluetooth-Based Control System for Autonomous Robots"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B. Johnson and C. Lee</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International Journal of Robotics Research</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Implemented a Bluetooth communication protocol for controlling autonomous robots. Achieved reliable and low-latency control signals, enhancing the robot's responsiveness.</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"Challenges in Implementing Voice Command Systems in Industrial Robotics"</a:t>
                      </a:r>
                      <a:endParaRPr lang="en-US" sz="1200" dirty="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M. Garcia and J. Kim</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a:solidFill>
                            <a:srgbClr val="00000A"/>
                          </a:solidFill>
                          <a:latin typeface="Times New Roman"/>
                          <a:ea typeface="Times New Roman"/>
                          <a:cs typeface="Times New Roman"/>
                        </a:rPr>
                        <a:t>Proceedings of the International Conference on Robotics and Automation</a:t>
                      </a:r>
                      <a:endParaRPr lang="en-US" sz="1200">
                        <a:solidFill>
                          <a:srgbClr val="00000A"/>
                        </a:solidFill>
                        <a:latin typeface="Times New Roman"/>
                        <a:ea typeface="Times New Roman"/>
                        <a:cs typeface="Times New Roman"/>
                      </a:endParaRPr>
                    </a:p>
                  </a:txBody>
                  <a:tcPr marL="68580" marR="68580" marT="0" marB="0"/>
                </a:tc>
                <a:tc>
                  <a:txBody>
                    <a:bodyPr/>
                    <a:lstStyle/>
                    <a:p>
                      <a:pPr algn="just">
                        <a:spcBef>
                          <a:spcPts val="2400"/>
                        </a:spcBef>
                        <a:spcAft>
                          <a:spcPts val="2400"/>
                        </a:spcAft>
                      </a:pPr>
                      <a:r>
                        <a:rPr lang="en-IN" sz="1200" dirty="0">
                          <a:solidFill>
                            <a:srgbClr val="00000A"/>
                          </a:solidFill>
                          <a:latin typeface="Times New Roman"/>
                          <a:ea typeface="Times New Roman"/>
                          <a:cs typeface="Times New Roman"/>
                        </a:rPr>
                        <a:t>Highlighted the challenges of implementing voice command systems in industrial settings. Addressed the need for robust voice recognition algorithms and noise cancellation techniques for reliable </a:t>
                      </a:r>
                      <a:endParaRPr lang="en-US" sz="1200" dirty="0">
                        <a:solidFill>
                          <a:srgbClr val="00000A"/>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638</TotalTime>
  <Words>1444</Words>
  <Application>Microsoft Office PowerPoint</Application>
  <PresentationFormat>Widescreen</PresentationFormat>
  <Paragraphs>138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Tw Cen MT</vt:lpstr>
      <vt:lpstr>Wingdings</vt:lpstr>
      <vt:lpstr>Circuit</vt:lpstr>
      <vt:lpstr>PowerPoint Presentation</vt:lpstr>
      <vt:lpstr>Contents</vt:lpstr>
      <vt:lpstr>Introduction </vt:lpstr>
      <vt:lpstr>Basics about domain </vt:lpstr>
      <vt:lpstr>Objectives</vt:lpstr>
      <vt:lpstr>Idea – Why we chosen this idea? </vt:lpstr>
      <vt:lpstr>Problem statement   </vt:lpstr>
      <vt:lpstr>LITERATURE SURVEY </vt:lpstr>
      <vt:lpstr>PowerPoint Presentation</vt:lpstr>
      <vt:lpstr>PowerPoint Presentation</vt:lpstr>
      <vt:lpstr>Related Work</vt:lpstr>
      <vt:lpstr>PowerPoint Presentation</vt:lpstr>
      <vt:lpstr>Architecture Diagram </vt:lpstr>
      <vt:lpstr>Conclusion</vt:lpstr>
      <vt:lpstr>Achievement</vt:lpstr>
      <vt:lpstr>References in IEEE format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 Dept</dc:creator>
  <cp:lastModifiedBy>Swapnil Magar</cp:lastModifiedBy>
  <cp:revision>21</cp:revision>
  <dcterms:created xsi:type="dcterms:W3CDTF">2016-05-31T07:21:20Z</dcterms:created>
  <dcterms:modified xsi:type="dcterms:W3CDTF">2024-04-14T06:03:50Z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