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201207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253098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338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24680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729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3379014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1419011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179886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111540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EF1A5-6E69-457C-86C6-976B6DA79D34}"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327200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EF1A5-6E69-457C-86C6-976B6DA79D34}"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109037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EF1A5-6E69-457C-86C6-976B6DA79D34}"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10655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EF1A5-6E69-457C-86C6-976B6DA79D34}"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244105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EF1A5-6E69-457C-86C6-976B6DA79D34}"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206464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EF1A5-6E69-457C-86C6-976B6DA79D34}"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385828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EF1A5-6E69-457C-86C6-976B6DA79D34}"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3A986-A050-4C65-87BE-BDA267B1FB63}" type="slidenum">
              <a:rPr lang="en-IN" smtClean="0"/>
              <a:t>‹#›</a:t>
            </a:fld>
            <a:endParaRPr lang="en-IN"/>
          </a:p>
        </p:txBody>
      </p:sp>
    </p:spTree>
    <p:extLst>
      <p:ext uri="{BB962C8B-B14F-4D97-AF65-F5344CB8AC3E}">
        <p14:creationId xmlns:p14="http://schemas.microsoft.com/office/powerpoint/2010/main" val="349173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FEF1A5-6E69-457C-86C6-976B6DA79D34}" type="datetimeFigureOut">
              <a:rPr lang="en-IN" smtClean="0"/>
              <a:t>20-12-2023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B3A986-A050-4C65-87BE-BDA267B1FB63}" type="slidenum">
              <a:rPr lang="en-IN" smtClean="0"/>
              <a:t>‹#›</a:t>
            </a:fld>
            <a:endParaRPr lang="en-IN"/>
          </a:p>
        </p:txBody>
      </p:sp>
    </p:spTree>
    <p:extLst>
      <p:ext uri="{BB962C8B-B14F-4D97-AF65-F5344CB8AC3E}">
        <p14:creationId xmlns:p14="http://schemas.microsoft.com/office/powerpoint/2010/main" val="3535689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5036-DCDB-165D-4D71-FF8F7B444213}"/>
              </a:ext>
            </a:extLst>
          </p:cNvPr>
          <p:cNvSpPr>
            <a:spLocks noGrp="1"/>
          </p:cNvSpPr>
          <p:nvPr>
            <p:ph type="ctrTitle"/>
          </p:nvPr>
        </p:nvSpPr>
        <p:spPr/>
        <p:txBody>
          <a:bodyPr>
            <a:normAutofit fontScale="90000"/>
          </a:bodyPr>
          <a:lstStyle/>
          <a:p>
            <a:br>
              <a:rPr lang="en-IN" sz="6000" b="1" dirty="0">
                <a:solidFill>
                  <a:schemeClr val="accent2">
                    <a:lumMod val="60000"/>
                    <a:lumOff val="40000"/>
                  </a:schemeClr>
                </a:solidFill>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F868D1D-1D7F-D551-3FBF-F076BA9F4D71}"/>
              </a:ext>
            </a:extLst>
          </p:cNvPr>
          <p:cNvSpPr>
            <a:spLocks noGrp="1"/>
          </p:cNvSpPr>
          <p:nvPr>
            <p:ph type="subTitle" idx="1"/>
          </p:nvPr>
        </p:nvSpPr>
        <p:spPr>
          <a:xfrm>
            <a:off x="1524000" y="2769079"/>
            <a:ext cx="8197970" cy="2488721"/>
          </a:xfrm>
        </p:spPr>
        <p:txBody>
          <a:bodyPr>
            <a:normAutofit/>
          </a:bodyPr>
          <a:lstStyle/>
          <a:p>
            <a:pPr algn="ctr"/>
            <a:r>
              <a:rPr lang="en-IN" sz="3200" b="1" dirty="0">
                <a:solidFill>
                  <a:schemeClr val="accent2">
                    <a:lumMod val="50000"/>
                  </a:schemeClr>
                </a:solidFill>
                <a:effectLst/>
                <a:latin typeface="Times New Roman" panose="02020603050405020304" pitchFamily="18" charset="0"/>
                <a:ea typeface="Times New Roman" panose="02020603050405020304" pitchFamily="18" charset="0"/>
              </a:rPr>
              <a:t>Controlling Robot By Using Google Assistant, Bluetooth And Voice Command</a:t>
            </a:r>
            <a:endParaRPr lang="en-IN" sz="2400" dirty="0">
              <a:solidFill>
                <a:schemeClr val="accent2">
                  <a:lumMod val="50000"/>
                </a:schemeClr>
              </a:solidFill>
            </a:endParaRPr>
          </a:p>
        </p:txBody>
      </p:sp>
    </p:spTree>
    <p:extLst>
      <p:ext uri="{BB962C8B-B14F-4D97-AF65-F5344CB8AC3E}">
        <p14:creationId xmlns:p14="http://schemas.microsoft.com/office/powerpoint/2010/main" val="186720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DE35-3C2D-1751-4D56-7B9AF8AB06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EEA8BF5-9F68-EC2B-8F5A-0FC37C6C517C}"/>
              </a:ext>
            </a:extLst>
          </p:cNvPr>
          <p:cNvSpPr>
            <a:spLocks noGrp="1"/>
          </p:cNvSpPr>
          <p:nvPr>
            <p:ph idx="1"/>
          </p:nvPr>
        </p:nvSpPr>
        <p:spPr>
          <a:xfrm>
            <a:off x="677334" y="2622430"/>
            <a:ext cx="8596668" cy="3418932"/>
          </a:xfrm>
        </p:spPr>
        <p:txBody>
          <a:bodyPr/>
          <a:lstStyle/>
          <a:p>
            <a:pPr marL="0" indent="0" algn="ctr">
              <a:buNone/>
            </a:pPr>
            <a:r>
              <a:rPr lang="en-IN" sz="5400" dirty="0">
                <a:latin typeface="Times New Roman" panose="02020603050405020304" pitchFamily="18" charset="0"/>
                <a:cs typeface="Times New Roman" panose="02020603050405020304" pitchFamily="18" charset="0"/>
              </a:rPr>
              <a:t>THANK YOU</a:t>
            </a:r>
          </a:p>
          <a:p>
            <a:pPr algn="ctr"/>
            <a:endParaRPr lang="en-IN" dirty="0"/>
          </a:p>
        </p:txBody>
      </p:sp>
    </p:spTree>
    <p:extLst>
      <p:ext uri="{BB962C8B-B14F-4D97-AF65-F5344CB8AC3E}">
        <p14:creationId xmlns:p14="http://schemas.microsoft.com/office/powerpoint/2010/main" val="400149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72A3-83A4-4994-214D-EC7173EA78D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INTRODUCTION </a:t>
            </a:r>
            <a:endParaRPr lang="en-IN" sz="2800" dirty="0"/>
          </a:p>
        </p:txBody>
      </p:sp>
      <p:sp>
        <p:nvSpPr>
          <p:cNvPr id="3" name="Content Placeholder 2">
            <a:extLst>
              <a:ext uri="{FF2B5EF4-FFF2-40B4-BE49-F238E27FC236}">
                <a16:creationId xmlns:a16="http://schemas.microsoft.com/office/drawing/2014/main" id="{0DB83CEE-9A17-DE27-9A0D-9FF219AAAF66}"/>
              </a:ext>
            </a:extLst>
          </p:cNvPr>
          <p:cNvSpPr>
            <a:spLocks noGrp="1"/>
          </p:cNvSpPr>
          <p:nvPr>
            <p:ph idx="1"/>
          </p:nvPr>
        </p:nvSpPr>
        <p:spPr>
          <a:xfrm>
            <a:off x="677334" y="1354347"/>
            <a:ext cx="8596668" cy="4687016"/>
          </a:xfrm>
        </p:spPr>
        <p:txBody>
          <a:bodyPr>
            <a:normAutofit/>
          </a:bodyPr>
          <a:lstStyle/>
          <a:p>
            <a:pPr algn="just">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In today's rapidly advancing technological landscape, the integration of voice-activated assistants and robotics has become an exciting and innovative field. Controlling a robot using Google Assistant, Bluetooth, and voice commands opens up new possibilities for intuitive and hands-free interaction with machines. This project combines the power of Google Assistant's natural language processing, Bluetooth communication, and voice commands to create a seamless and user-friendly control system for a robot.</a:t>
            </a:r>
          </a:p>
          <a:p>
            <a:pPr algn="just">
              <a:lnSpc>
                <a:spcPct val="150000"/>
              </a:lnSpc>
            </a:pPr>
            <a:r>
              <a:rPr lang="en-US" sz="1600" b="1" i="0" dirty="0">
                <a:solidFill>
                  <a:schemeClr val="tx1"/>
                </a:solidFill>
                <a:effectLst/>
                <a:latin typeface="Times New Roman" panose="02020603050405020304" pitchFamily="18" charset="0"/>
                <a:cs typeface="Times New Roman" panose="02020603050405020304" pitchFamily="18" charset="0"/>
              </a:rPr>
              <a:t>Key Components: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Google Assistant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Bluetooth Communication</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Voice Command Recognition</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Robotics Platform</a:t>
            </a:r>
            <a:endParaRPr lang="en-US" sz="1600" b="0" i="0" dirty="0">
              <a:solidFill>
                <a:schemeClr val="tx1"/>
              </a:solidFill>
              <a:effectLst/>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51671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FCA1-3648-61A4-3C2D-86060E52C8D4}"/>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OBJECTIVE</a:t>
            </a:r>
            <a:endParaRPr lang="en-IN" sz="3000" dirty="0"/>
          </a:p>
        </p:txBody>
      </p:sp>
      <p:sp>
        <p:nvSpPr>
          <p:cNvPr id="3" name="Content Placeholder 2">
            <a:extLst>
              <a:ext uri="{FF2B5EF4-FFF2-40B4-BE49-F238E27FC236}">
                <a16:creationId xmlns:a16="http://schemas.microsoft.com/office/drawing/2014/main" id="{69D2F322-4B57-E7AD-CC9E-F40AEE082BFC}"/>
              </a:ext>
            </a:extLst>
          </p:cNvPr>
          <p:cNvSpPr>
            <a:spLocks noGrp="1"/>
          </p:cNvSpPr>
          <p:nvPr>
            <p:ph idx="1"/>
          </p:nvPr>
        </p:nvSpPr>
        <p:spPr>
          <a:xfrm>
            <a:off x="677334" y="1268083"/>
            <a:ext cx="8596668" cy="4773279"/>
          </a:xfrm>
        </p:spPr>
        <p:txBody>
          <a:bodyPr>
            <a:noAutofit/>
          </a:bodyPr>
          <a:lstStyle/>
          <a:p>
            <a:pPr algn="just">
              <a:lnSpc>
                <a:spcPct val="12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Voice-Activated Vacuum Cleaner Control:</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20000"/>
              </a:lnSpc>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Implement a robust integration between Google Assistant and the vacuum cleaner robot, allowing users to control the cleaning operations using natural language voice commands.</a:t>
            </a:r>
          </a:p>
          <a:p>
            <a:pPr algn="just">
              <a:lnSpc>
                <a:spcPct val="12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Bluetooth Communication:</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20000"/>
              </a:lnSpc>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Establish a reliable Bluetooth communication link between the user's device (such as a smartphone or smart speaker) and the vacuum cleaner robot. This connection enables wireless transmission of cleaning instructions.</a:t>
            </a:r>
          </a:p>
          <a:p>
            <a:pPr algn="just">
              <a:lnSpc>
                <a:spcPct val="12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Voice Command Recognition for Cleaning Operations: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20000"/>
              </a:lnSpc>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Develop a sophisticated voice command recognition system tailored for vacuum cleaner operations. This includes integrating speech-to-text algorithms to interpret cleaning instructions effectively.</a:t>
            </a:r>
          </a:p>
          <a:p>
            <a:pPr lvl="1" algn="just"/>
            <a:endParaRPr lang="en-IN" sz="1400" dirty="0"/>
          </a:p>
        </p:txBody>
      </p:sp>
    </p:spTree>
    <p:extLst>
      <p:ext uri="{BB962C8B-B14F-4D97-AF65-F5344CB8AC3E}">
        <p14:creationId xmlns:p14="http://schemas.microsoft.com/office/powerpoint/2010/main" val="67264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678D-771D-6151-C2FC-947471E73119}"/>
              </a:ext>
            </a:extLst>
          </p:cNvPr>
          <p:cNvSpPr>
            <a:spLocks noGrp="1"/>
          </p:cNvSpPr>
          <p:nvPr>
            <p:ph type="title"/>
          </p:nvPr>
        </p:nvSpPr>
        <p:spPr>
          <a:xfrm>
            <a:off x="677334" y="583720"/>
            <a:ext cx="8596668" cy="1320800"/>
          </a:xfrm>
        </p:spPr>
        <p:txBody>
          <a:bodyPr>
            <a:normAutofit/>
          </a:bodyPr>
          <a:lstStyle/>
          <a:p>
            <a:r>
              <a:rPr lang="en-IN" sz="2800" dirty="0">
                <a:latin typeface="Times New Roman" panose="02020603050405020304" pitchFamily="18" charset="0"/>
                <a:cs typeface="Times New Roman" panose="02020603050405020304" pitchFamily="18" charset="0"/>
              </a:rPr>
              <a:t>ABOUT THE PROBLEM</a:t>
            </a:r>
          </a:p>
        </p:txBody>
      </p:sp>
      <p:sp>
        <p:nvSpPr>
          <p:cNvPr id="3" name="Content Placeholder 2">
            <a:extLst>
              <a:ext uri="{FF2B5EF4-FFF2-40B4-BE49-F238E27FC236}">
                <a16:creationId xmlns:a16="http://schemas.microsoft.com/office/drawing/2014/main" id="{9410B66F-9D63-9E0A-C615-3C85E54528AE}"/>
              </a:ext>
            </a:extLst>
          </p:cNvPr>
          <p:cNvSpPr>
            <a:spLocks noGrp="1"/>
          </p:cNvSpPr>
          <p:nvPr>
            <p:ph idx="1"/>
          </p:nvPr>
        </p:nvSpPr>
        <p:spPr>
          <a:xfrm>
            <a:off x="677334" y="1072708"/>
            <a:ext cx="8596668" cy="3880773"/>
          </a:xfrm>
        </p:spPr>
        <p:txBody>
          <a:bodyPr>
            <a:normAutofit/>
          </a:bodyPr>
          <a:lstStyle/>
          <a:p>
            <a:pPr marL="0" indent="0" algn="just">
              <a:buNone/>
            </a:pP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In addressing the challenges of developing a robot control system using Google Assistant, Bluetooth, and voice commands with a focus on a vacuum cleaner, several critical issues emerge. First and foremost, creating a user-friendly interface for Google Assistant is paramount. This involves designing an intuitive setup that seamlessly configures cleaning preferences through voice commands while providing users with clear feedback on the vacuum cleaner's operational status.</a:t>
            </a:r>
          </a:p>
          <a:p>
            <a:pPr marL="0" indent="0" algn="just">
              <a:buNone/>
            </a:pPr>
            <a:r>
              <a:rPr lang="en-US" sz="1600" b="0" i="0" dirty="0">
                <a:effectLst/>
                <a:latin typeface="Times New Roman" panose="02020603050405020304" pitchFamily="18" charset="0"/>
                <a:cs typeface="Times New Roman" panose="02020603050405020304" pitchFamily="18" charset="0"/>
              </a:rPr>
              <a:t>Furthermore, the project encounters challenges in achieving a genuinely hands-free operation. The goal is to empower users to effortlessly manage and customize cleaning tasks solely through voice commands, necessitating a comprehensive solution to overcome potential obstacles in practical implementation.</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58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5EE5-82B3-2DAE-D1E7-D31BBD679C00}"/>
              </a:ext>
            </a:extLst>
          </p:cNvPr>
          <p:cNvSpPr>
            <a:spLocks noGrp="1"/>
          </p:cNvSpPr>
          <p:nvPr>
            <p:ph type="title"/>
          </p:nvPr>
        </p:nvSpPr>
        <p:spPr>
          <a:xfrm>
            <a:off x="677334" y="514709"/>
            <a:ext cx="8596668" cy="1320800"/>
          </a:xfrm>
        </p:spPr>
        <p:txBody>
          <a:bodyPr>
            <a:normAutofit/>
          </a:bodyPr>
          <a:lstStyle/>
          <a:p>
            <a:r>
              <a:rPr lang="en-IN" sz="2800" dirty="0">
                <a:latin typeface="Times New Roman" panose="02020603050405020304" pitchFamily="18" charset="0"/>
                <a:cs typeface="Times New Roman" panose="02020603050405020304" pitchFamily="18" charset="0"/>
              </a:rPr>
              <a:t>INOVACTION SOLUTION</a:t>
            </a:r>
          </a:p>
        </p:txBody>
      </p:sp>
      <p:sp>
        <p:nvSpPr>
          <p:cNvPr id="3" name="Content Placeholder 2">
            <a:extLst>
              <a:ext uri="{FF2B5EF4-FFF2-40B4-BE49-F238E27FC236}">
                <a16:creationId xmlns:a16="http://schemas.microsoft.com/office/drawing/2014/main" id="{A93FD1E8-02E6-945E-25CE-FD06AC0960AA}"/>
              </a:ext>
            </a:extLst>
          </p:cNvPr>
          <p:cNvSpPr>
            <a:spLocks noGrp="1"/>
          </p:cNvSpPr>
          <p:nvPr>
            <p:ph idx="1"/>
          </p:nvPr>
        </p:nvSpPr>
        <p:spPr>
          <a:xfrm>
            <a:off x="677334" y="1488613"/>
            <a:ext cx="8596668" cy="3880773"/>
          </a:xfrm>
        </p:spPr>
        <p:txBody>
          <a:bodyPr>
            <a:normAutofit fontScale="25000" lnSpcReduction="20000"/>
          </a:bodyPr>
          <a:lstStyle/>
          <a:p>
            <a:pPr marL="0" indent="0" algn="just">
              <a:buNone/>
            </a:pPr>
            <a:r>
              <a:rPr lang="en-US" sz="6400" b="1" i="0" dirty="0">
                <a:effectLst/>
                <a:latin typeface="Times New Roman" panose="02020603050405020304" pitchFamily="18" charset="0"/>
                <a:cs typeface="Times New Roman" panose="02020603050405020304" pitchFamily="18" charset="0"/>
              </a:rPr>
              <a:t>Innovative Solution:</a:t>
            </a:r>
            <a:endParaRPr lang="en-US" sz="6400" b="0" i="0" dirty="0">
              <a:effectLst/>
              <a:latin typeface="Times New Roman" panose="02020603050405020304" pitchFamily="18" charset="0"/>
              <a:cs typeface="Times New Roman" panose="02020603050405020304" pitchFamily="18" charset="0"/>
            </a:endParaRPr>
          </a:p>
          <a:p>
            <a:pPr marL="0" indent="0" algn="just">
              <a:buNone/>
            </a:pPr>
            <a:r>
              <a:rPr lang="en-US" sz="6400" b="0" i="0" dirty="0">
                <a:effectLst/>
                <a:latin typeface="Times New Roman" panose="02020603050405020304" pitchFamily="18" charset="0"/>
                <a:cs typeface="Times New Roman" panose="02020603050405020304" pitchFamily="18" charset="0"/>
              </a:rPr>
              <a:t>To address the challenges outlined in the development of a voice-controlled vacuum cleaner using Google Assistant, Bluetooth, and voice commands, an innovative solution is proposed. Leveraging state-of-the-art technologies and design principles, the solution focuses on the following key aspects:</a:t>
            </a:r>
          </a:p>
          <a:p>
            <a:pPr algn="just">
              <a:buFont typeface="+mj-lt"/>
              <a:buAutoNum type="arabicPeriod"/>
            </a:pPr>
            <a:r>
              <a:rPr lang="en-US" sz="6400" b="1" i="0" dirty="0">
                <a:effectLst/>
                <a:latin typeface="Times New Roman" panose="02020603050405020304" pitchFamily="18" charset="0"/>
                <a:cs typeface="Times New Roman" panose="02020603050405020304" pitchFamily="18" charset="0"/>
              </a:rPr>
              <a:t>Advanced Voice Recognition:</a:t>
            </a:r>
            <a:endParaRPr lang="en-US" sz="6400" b="0" i="0" dirty="0">
              <a:effectLst/>
              <a:latin typeface="Times New Roman" panose="02020603050405020304" pitchFamily="18" charset="0"/>
              <a:cs typeface="Times New Roman" panose="02020603050405020304" pitchFamily="18" charset="0"/>
            </a:endParaRPr>
          </a:p>
          <a:p>
            <a:pPr marL="457200" lvl="1" indent="0" algn="just">
              <a:buNone/>
            </a:pPr>
            <a:r>
              <a:rPr lang="en-US" sz="6400" b="0" i="0" dirty="0">
                <a:effectLst/>
                <a:latin typeface="Times New Roman" panose="02020603050405020304" pitchFamily="18" charset="0"/>
                <a:cs typeface="Times New Roman" panose="02020603050405020304" pitchFamily="18" charset="0"/>
              </a:rPr>
              <a:t>Implementing advanced natural language processing algorithms to enhance voice command recognition, allowing the vacuum cleaner to accurately interpret and execute diverse cleaning instructions.</a:t>
            </a:r>
          </a:p>
          <a:p>
            <a:pPr algn="just">
              <a:buFont typeface="+mj-lt"/>
              <a:buAutoNum type="arabicPeriod"/>
            </a:pPr>
            <a:r>
              <a:rPr lang="en-US" sz="6400" b="1" i="0" dirty="0">
                <a:effectLst/>
                <a:latin typeface="Times New Roman" panose="02020603050405020304" pitchFamily="18" charset="0"/>
                <a:cs typeface="Times New Roman" panose="02020603050405020304" pitchFamily="18" charset="0"/>
              </a:rPr>
              <a:t>Intuitive User Interface:</a:t>
            </a:r>
            <a:endParaRPr lang="en-US" sz="6400" b="0" i="0" dirty="0">
              <a:effectLst/>
              <a:latin typeface="Times New Roman" panose="02020603050405020304" pitchFamily="18" charset="0"/>
              <a:cs typeface="Times New Roman" panose="02020603050405020304" pitchFamily="18" charset="0"/>
            </a:endParaRPr>
          </a:p>
          <a:p>
            <a:pPr marL="457200" lvl="1" indent="0" algn="just">
              <a:buNone/>
            </a:pPr>
            <a:r>
              <a:rPr lang="en-US" sz="6400" b="0" i="0" dirty="0">
                <a:effectLst/>
                <a:latin typeface="Times New Roman" panose="02020603050405020304" pitchFamily="18" charset="0"/>
                <a:cs typeface="Times New Roman" panose="02020603050405020304" pitchFamily="18" charset="0"/>
              </a:rPr>
              <a:t>Designing an intuitive user interface for Google Assistant that seamlessly guides users through the setup process and enables easy customization of cleaning preferences using natural language voice commands.</a:t>
            </a:r>
          </a:p>
          <a:p>
            <a:pPr algn="just">
              <a:buFont typeface="+mj-lt"/>
              <a:buAutoNum type="arabicPeriod"/>
            </a:pPr>
            <a:r>
              <a:rPr lang="en-US" sz="6400" b="1" i="0" dirty="0">
                <a:effectLst/>
                <a:latin typeface="Times New Roman" panose="02020603050405020304" pitchFamily="18" charset="0"/>
                <a:cs typeface="Times New Roman" panose="02020603050405020304" pitchFamily="18" charset="0"/>
              </a:rPr>
              <a:t>Machine Learning for Adaptability:</a:t>
            </a:r>
            <a:endParaRPr lang="en-US" sz="6400" b="0" i="0" dirty="0">
              <a:effectLst/>
              <a:latin typeface="Times New Roman" panose="02020603050405020304" pitchFamily="18" charset="0"/>
              <a:cs typeface="Times New Roman" panose="02020603050405020304" pitchFamily="18" charset="0"/>
            </a:endParaRPr>
          </a:p>
          <a:p>
            <a:pPr marL="457200" lvl="1" indent="0" algn="just">
              <a:buNone/>
            </a:pPr>
            <a:r>
              <a:rPr lang="en-US" sz="6400" b="0" i="0" dirty="0">
                <a:effectLst/>
                <a:latin typeface="Times New Roman" panose="02020603050405020304" pitchFamily="18" charset="0"/>
                <a:cs typeface="Times New Roman" panose="02020603050405020304" pitchFamily="18" charset="0"/>
              </a:rPr>
              <a:t>Incorporating machine learning algorithms to enable the vacuum cleaner to adapt to different home environments, floor surfaces, and cleaning needs over time. This ensures continuous improvement in cleaning efficiency based on user habits and preferences.</a:t>
            </a:r>
          </a:p>
          <a:p>
            <a:pPr algn="just"/>
            <a:endParaRPr lang="en-IN" dirty="0"/>
          </a:p>
        </p:txBody>
      </p:sp>
    </p:spTree>
    <p:extLst>
      <p:ext uri="{BB962C8B-B14F-4D97-AF65-F5344CB8AC3E}">
        <p14:creationId xmlns:p14="http://schemas.microsoft.com/office/powerpoint/2010/main" val="367312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4363-6A0A-DCE5-AE9D-F61630E6B451}"/>
              </a:ext>
            </a:extLst>
          </p:cNvPr>
          <p:cNvSpPr>
            <a:spLocks noGrp="1"/>
          </p:cNvSpPr>
          <p:nvPr>
            <p:ph type="title"/>
          </p:nvPr>
        </p:nvSpPr>
        <p:spPr>
          <a:xfrm>
            <a:off x="677334" y="540589"/>
            <a:ext cx="8596668" cy="1320800"/>
          </a:xfrm>
        </p:spPr>
        <p:txBody>
          <a:bodyPr>
            <a:normAutofit/>
          </a:bodyPr>
          <a:lstStyle/>
          <a:p>
            <a:r>
              <a:rPr lang="en-IN" sz="2800" dirty="0">
                <a:latin typeface="Times New Roman" panose="02020603050405020304" pitchFamily="18" charset="0"/>
                <a:cs typeface="Times New Roman" panose="02020603050405020304" pitchFamily="18" charset="0"/>
              </a:rPr>
              <a:t>TARGET MARKET</a:t>
            </a:r>
          </a:p>
        </p:txBody>
      </p:sp>
      <p:sp>
        <p:nvSpPr>
          <p:cNvPr id="3" name="Content Placeholder 2">
            <a:extLst>
              <a:ext uri="{FF2B5EF4-FFF2-40B4-BE49-F238E27FC236}">
                <a16:creationId xmlns:a16="http://schemas.microsoft.com/office/drawing/2014/main" id="{115A5B63-906E-24F5-4B9A-867BE3D2D227}"/>
              </a:ext>
            </a:extLst>
          </p:cNvPr>
          <p:cNvSpPr>
            <a:spLocks noGrp="1"/>
          </p:cNvSpPr>
          <p:nvPr>
            <p:ph idx="1"/>
          </p:nvPr>
        </p:nvSpPr>
        <p:spPr>
          <a:xfrm>
            <a:off x="591070" y="1280694"/>
            <a:ext cx="8596668" cy="3880773"/>
          </a:xfrm>
        </p:spPr>
        <p:txBody>
          <a:bodyPr>
            <a:normAutofit/>
          </a:bodyPr>
          <a:lstStyle/>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Smart Home Enthusiasts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Busy Professionals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Tech-Savvy Homeowners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Families and Pet Owners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Urban Dwellers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Aging Population</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Technology Enthusiasts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Environmentally Conscious Consumers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Gift Market</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Global Market Reach</a:t>
            </a:r>
          </a:p>
          <a:p>
            <a:endParaRPr lang="en-IN" dirty="0"/>
          </a:p>
        </p:txBody>
      </p:sp>
    </p:spTree>
    <p:extLst>
      <p:ext uri="{BB962C8B-B14F-4D97-AF65-F5344CB8AC3E}">
        <p14:creationId xmlns:p14="http://schemas.microsoft.com/office/powerpoint/2010/main" val="260785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C05-961E-A881-FBB5-E61D1C173ACD}"/>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KEY RESOURCE</a:t>
            </a:r>
          </a:p>
        </p:txBody>
      </p:sp>
      <p:sp>
        <p:nvSpPr>
          <p:cNvPr id="3" name="Content Placeholder 2">
            <a:extLst>
              <a:ext uri="{FF2B5EF4-FFF2-40B4-BE49-F238E27FC236}">
                <a16:creationId xmlns:a16="http://schemas.microsoft.com/office/drawing/2014/main" id="{48664AE1-7154-610E-BEBC-F43EF4C4561E}"/>
              </a:ext>
            </a:extLst>
          </p:cNvPr>
          <p:cNvSpPr>
            <a:spLocks noGrp="1"/>
          </p:cNvSpPr>
          <p:nvPr>
            <p:ph idx="1"/>
          </p:nvPr>
        </p:nvSpPr>
        <p:spPr>
          <a:xfrm>
            <a:off x="677334" y="1440611"/>
            <a:ext cx="8596668" cy="4600751"/>
          </a:xfrm>
        </p:spPr>
        <p:txBody>
          <a:bodyPr>
            <a:normAutofit/>
          </a:bodyPr>
          <a:lstStyle/>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Technical Expertise</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Google Assistant SDK</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Bluetooth Technology</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Robotic Vacuum Cleaner Platform</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Voice Recognition Software</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Edge Computing Infrastructure</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Machine Learning Algorithms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User Interface Designers</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Documentation and Support Team</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Testing and Quality Assurance</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Global Connectivity Infrastructure</a:t>
            </a: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Innovation Labs and R&amp;D</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57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8B44-D6C6-5E03-9C17-C89E020D5BD8}"/>
              </a:ext>
            </a:extLst>
          </p:cNvPr>
          <p:cNvSpPr>
            <a:spLocks noGrp="1"/>
          </p:cNvSpPr>
          <p:nvPr>
            <p:ph type="title"/>
          </p:nvPr>
        </p:nvSpPr>
        <p:spPr/>
        <p:txBody>
          <a:bodyPr/>
          <a:lstStyle/>
          <a:p>
            <a:pPr algn="just"/>
            <a:r>
              <a:rPr lang="en-IN" sz="28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911F40-5093-EA88-8964-8C7871300F21}"/>
              </a:ext>
            </a:extLst>
          </p:cNvPr>
          <p:cNvSpPr>
            <a:spLocks noGrp="1"/>
          </p:cNvSpPr>
          <p:nvPr>
            <p:ph idx="1"/>
          </p:nvPr>
        </p:nvSpPr>
        <p:spPr>
          <a:xfrm>
            <a:off x="677334" y="1181819"/>
            <a:ext cx="8596668" cy="4859543"/>
          </a:xfrm>
        </p:spPr>
        <p:txBody>
          <a:bodyPr>
            <a:normAutofit/>
          </a:bodyPr>
          <a:lstStyle/>
          <a:p>
            <a:pPr marL="0" indent="0" algn="just">
              <a:buNone/>
            </a:pPr>
            <a:br>
              <a:rPr lang="en-US" sz="1600" dirty="0">
                <a:latin typeface="Times New Roman" panose="02020603050405020304" pitchFamily="18" charset="0"/>
                <a:cs typeface="Times New Roman" panose="02020603050405020304" pitchFamily="18" charset="0"/>
              </a:rPr>
            </a:br>
            <a:r>
              <a:rPr lang="en-US" sz="1600" b="0" i="0" dirty="0">
                <a:solidFill>
                  <a:srgbClr val="374151"/>
                </a:solidFill>
                <a:effectLst/>
                <a:latin typeface="Times New Roman" panose="02020603050405020304" pitchFamily="18" charset="0"/>
                <a:cs typeface="Times New Roman" panose="02020603050405020304" pitchFamily="18" charset="0"/>
              </a:rPr>
              <a:t>In conclusion, the development of a voice-controlled vacuum cleaner system, integrating Google Assistant, Bluetooth, and advanced robotic capabilities, represents a significant leap in smart home technology. With a focus on user-friendly interfaces, hands-free operation, and sensor integration, this innovative solution caters to a diverse market including smart home enthusiasts, busy professionals, and tech-savvy homeowners. The key resources, ranging from technical expertise to global connectivity infrastructure, contribute to the successful implementation and ongoing improvement of this cutting-edge system. As the demand for intelligent and convenient home automation rises, this voice-controlled vacuum cleaner stands at the forefront of technological innovation, providing users with an efficient and novel approach to home cleaning.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39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19B2-C458-7A19-8CC5-6B83A5FFFD33}"/>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UTILIZACTION OF FUNDS</a:t>
            </a:r>
          </a:p>
        </p:txBody>
      </p:sp>
      <p:sp>
        <p:nvSpPr>
          <p:cNvPr id="3" name="Content Placeholder 2">
            <a:extLst>
              <a:ext uri="{FF2B5EF4-FFF2-40B4-BE49-F238E27FC236}">
                <a16:creationId xmlns:a16="http://schemas.microsoft.com/office/drawing/2014/main" id="{BE783CA1-F9EE-6B8A-7ADA-C347B004C1EC}"/>
              </a:ext>
            </a:extLst>
          </p:cNvPr>
          <p:cNvSpPr>
            <a:spLocks noGrp="1"/>
          </p:cNvSpPr>
          <p:nvPr>
            <p:ph idx="1"/>
          </p:nvPr>
        </p:nvSpPr>
        <p:spPr>
          <a:xfrm>
            <a:off x="677334" y="1483743"/>
            <a:ext cx="8596668" cy="4557619"/>
          </a:xfrm>
        </p:spPr>
        <p:txBody>
          <a:bodyPr>
            <a:normAutofit/>
          </a:bodyPr>
          <a:lstStyle/>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Research and Development (R&amp;D)</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Talent Acquisition</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Hardware and Software Development</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Google Assistant Integration</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User Interface Design</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Testing and Quality Assurance</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Documentation and Customer Support</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Marketing and Promotion</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Globalization Efforts</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Continuous Improvement and Updates</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Security Measures</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Operational Costs</a:t>
            </a:r>
          </a:p>
          <a:p>
            <a:endParaRPr lang="en-IN" dirty="0"/>
          </a:p>
        </p:txBody>
      </p:sp>
    </p:spTree>
    <p:extLst>
      <p:ext uri="{BB962C8B-B14F-4D97-AF65-F5344CB8AC3E}">
        <p14:creationId xmlns:p14="http://schemas.microsoft.com/office/powerpoint/2010/main" val="16700644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721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 </vt:lpstr>
      <vt:lpstr>INTRODUCTION </vt:lpstr>
      <vt:lpstr>OBJECTIVE</vt:lpstr>
      <vt:lpstr>ABOUT THE PROBLEM</vt:lpstr>
      <vt:lpstr>INOVACTION SOLUTION</vt:lpstr>
      <vt:lpstr>TARGET MARKET</vt:lpstr>
      <vt:lpstr>KEY RESOURCE</vt:lpstr>
      <vt:lpstr>CONCLUSION</vt:lpstr>
      <vt:lpstr>UTILIZACTION OF FUNDS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Swapnil Magar</dc:creator>
  <cp:lastModifiedBy>Swapnil Magar</cp:lastModifiedBy>
  <cp:revision>2</cp:revision>
  <dcterms:created xsi:type="dcterms:W3CDTF">2023-12-18T16:08:56Z</dcterms:created>
  <dcterms:modified xsi:type="dcterms:W3CDTF">2023-12-20T12:30:12Z</dcterms:modified>
</cp:coreProperties>
</file>