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9" r:id="rId19"/>
    <p:sldId id="278" r:id="rId20"/>
    <p:sldId id="271" r:id="rId21"/>
    <p:sldId id="272" r:id="rId22"/>
    <p:sldId id="27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12"/>
  </p:normalViewPr>
  <p:slideViewPr>
    <p:cSldViewPr snapToGrid="0" snapToObjects="1">
      <p:cViewPr>
        <p:scale>
          <a:sx n="100" d="100"/>
          <a:sy n="100" d="100"/>
        </p:scale>
        <p:origin x="1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15741-FC00-A842-AD1E-48101C90ABFF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A6D6B-56C4-F646-A08C-40D03647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Project 3</a:t>
            </a:r>
          </a:p>
          <a:p>
            <a:r>
              <a:rPr lang="en-US" baseline="0" dirty="0" err="1"/>
              <a:t>OpenMP</a:t>
            </a:r>
            <a:r>
              <a:rPr lang="en-US" baseline="0" dirty="0"/>
              <a:t> divides the tasks among threads, no </a:t>
            </a:r>
            <a:r>
              <a:rPr lang="en-US" baseline="0"/>
              <a:t>default stealing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A6D6B-56C4-F646-A08C-40D03647B9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A6D6B-56C4-F646-A08C-40D03647B9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D93E-E962-024E-A421-F67BF5086935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5103-478E-F549-BBD3-26131EF3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Comparative Study of Multithreading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4166810"/>
            <a:ext cx="6858000" cy="19276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to</a:t>
            </a:r>
          </a:p>
          <a:p>
            <a:r>
              <a:rPr lang="en-US" dirty="0" smtClean="0"/>
              <a:t>Dr. Robert Chun</a:t>
            </a:r>
          </a:p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Swapnil Gaikwad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726" y="406066"/>
            <a:ext cx="1732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Presentation - 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34726" y="406066"/>
            <a:ext cx="1732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May 3, 2017</a:t>
            </a:r>
          </a:p>
        </p:txBody>
      </p:sp>
    </p:spTree>
    <p:extLst>
      <p:ext uri="{BB962C8B-B14F-4D97-AF65-F5344CB8AC3E}">
        <p14:creationId xmlns:p14="http://schemas.microsoft.com/office/powerpoint/2010/main" val="5342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Parameters</a:t>
            </a:r>
          </a:p>
          <a:p>
            <a:pPr lvl="1"/>
            <a:r>
              <a:rPr lang="en-US" dirty="0" smtClean="0"/>
              <a:t>Task Balance</a:t>
            </a:r>
          </a:p>
          <a:p>
            <a:pPr lvl="1"/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Task Granularity</a:t>
            </a:r>
          </a:p>
          <a:p>
            <a:pPr lvl="1"/>
            <a:endParaRPr lang="en-US" dirty="0"/>
          </a:p>
          <a:p>
            <a:r>
              <a:rPr lang="en-US" dirty="0" smtClean="0"/>
              <a:t>Hardware Parameters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Number of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824477" y="1904281"/>
            <a:ext cx="4690873" cy="32687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Unbalanced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3401928" cy="4298449"/>
          </a:xfrm>
        </p:spPr>
        <p:txBody>
          <a:bodyPr>
            <a:normAutofit/>
          </a:bodyPr>
          <a:lstStyle/>
          <a:p>
            <a:r>
              <a:rPr lang="en-US" sz="2400" dirty="0"/>
              <a:t>Example: Fibonacci Series</a:t>
            </a:r>
          </a:p>
          <a:p>
            <a:r>
              <a:rPr lang="en-US" sz="2400" dirty="0"/>
              <a:t>F(n) = F(n-1) + F(n-2)</a:t>
            </a:r>
          </a:p>
          <a:p>
            <a:r>
              <a:rPr lang="en-US" sz="2400" dirty="0"/>
              <a:t>Work Distribution among </a:t>
            </a:r>
            <a:r>
              <a:rPr lang="en-US" sz="2400" dirty="0" smtClean="0"/>
              <a:t>threads</a:t>
            </a:r>
          </a:p>
          <a:p>
            <a:r>
              <a:rPr lang="en-US" sz="2400" dirty="0" err="1" smtClean="0"/>
              <a:t>Cilk</a:t>
            </a:r>
            <a:r>
              <a:rPr lang="en-US" sz="2400" dirty="0" smtClean="0"/>
              <a:t> Plus = TBB &gt; </a:t>
            </a:r>
            <a:r>
              <a:rPr lang="en-US" sz="2400" dirty="0" err="1" smtClean="0"/>
              <a:t>OpenMP</a:t>
            </a:r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32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77" y="1904281"/>
            <a:ext cx="4690873" cy="3476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319582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Example: Merge Sort</a:t>
            </a:r>
          </a:p>
          <a:p>
            <a:r>
              <a:rPr lang="en-US" sz="2400" dirty="0"/>
              <a:t>Memory </a:t>
            </a:r>
            <a:r>
              <a:rPr lang="en-US" sz="2400" dirty="0" smtClean="0"/>
              <a:t>Management</a:t>
            </a:r>
          </a:p>
          <a:p>
            <a:endParaRPr lang="en-US" sz="2400" dirty="0"/>
          </a:p>
          <a:p>
            <a:r>
              <a:rPr lang="en-US" sz="2400" dirty="0" err="1" smtClean="0"/>
              <a:t>OpenMP</a:t>
            </a:r>
            <a:r>
              <a:rPr lang="en-US" sz="2400" dirty="0" smtClean="0"/>
              <a:t> =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 &gt; TBB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8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77" y="1904281"/>
            <a:ext cx="4690873" cy="341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Task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319582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Example: Matrix </a:t>
            </a:r>
            <a:r>
              <a:rPr lang="en-US" sz="2400" dirty="0" smtClean="0"/>
              <a:t>Multiplication</a:t>
            </a:r>
          </a:p>
          <a:p>
            <a:r>
              <a:rPr lang="en-US" sz="2400" dirty="0" smtClean="0"/>
              <a:t>Near Super-linear speed-up is possible</a:t>
            </a:r>
          </a:p>
          <a:p>
            <a:endParaRPr lang="en-US" sz="2400" dirty="0" smtClean="0"/>
          </a:p>
          <a:p>
            <a:r>
              <a:rPr lang="en-US" sz="2400" dirty="0" smtClean="0"/>
              <a:t>TBB =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&gt;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7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Hardware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13571"/>
              </p:ext>
            </p:extLst>
          </p:nvPr>
        </p:nvGraphicFramePr>
        <p:xfrm>
          <a:off x="628650" y="1690689"/>
          <a:ext cx="7886700" cy="485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3943350"/>
              </a:tblGrid>
              <a:tr h="5106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Intel</a:t>
                      </a:r>
                      <a:r>
                        <a:rPr lang="en-US" sz="2400" baseline="0" dirty="0" smtClean="0"/>
                        <a:t> Xeon Phi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Tilera</a:t>
                      </a:r>
                      <a:r>
                        <a:rPr lang="en-US" sz="2400" baseline="0" dirty="0" smtClean="0"/>
                        <a:t> TILEPro64</a:t>
                      </a:r>
                      <a:endParaRPr lang="en-US" sz="2400" dirty="0"/>
                    </a:p>
                  </a:txBody>
                  <a:tcPr/>
                </a:tc>
              </a:tr>
              <a:tr h="1417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cores connected by a bidirectional ring interconnect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composed of 64 tiles, interconnected via multiple 8x8 mesh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networks</a:t>
                      </a:r>
                    </a:p>
                  </a:txBody>
                  <a:tcPr/>
                </a:tc>
              </a:tr>
              <a:tr h="871247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a SIMD 512-bit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 VPU (Vector Processing Unit)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SIMD capability</a:t>
                      </a:r>
                    </a:p>
                  </a:txBody>
                  <a:tcPr/>
                </a:tc>
              </a:tr>
              <a:tr h="871247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VPU can process 16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single-precision or 8 double-precision operations per cycle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operations per cycle</a:t>
                      </a:r>
                      <a:endParaRPr lang="en-US" sz="2400" dirty="0"/>
                    </a:p>
                  </a:txBody>
                  <a:tcPr/>
                </a:tc>
              </a:tr>
              <a:tr h="87124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MatMul</a:t>
                      </a:r>
                      <a:r>
                        <a:rPr lang="en-US" sz="2400" dirty="0" smtClean="0"/>
                        <a:t>: </a:t>
                      </a:r>
                      <a:r>
                        <a:rPr lang="en-US" sz="2400" dirty="0" err="1" smtClean="0"/>
                        <a:t>OpenMP</a:t>
                      </a:r>
                      <a:r>
                        <a:rPr lang="en-US" sz="2400" dirty="0" smtClean="0"/>
                        <a:t> &gt; GPRM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MatMul</a:t>
                      </a:r>
                      <a:r>
                        <a:rPr lang="en-US" sz="2400" dirty="0" smtClean="0"/>
                        <a:t>: GPRM &gt; </a:t>
                      </a:r>
                      <a:r>
                        <a:rPr lang="en-US" sz="2400" dirty="0" err="1" smtClean="0"/>
                        <a:t>OpenMP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3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918200"/>
            <a:ext cx="82423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swapnilmg</a:t>
            </a:r>
            <a:r>
              <a:rPr lang="en-US" sz="2000" dirty="0"/>
              <a:t>/</a:t>
            </a:r>
            <a:r>
              <a:rPr lang="en-US" sz="2000" dirty="0" err="1"/>
              <a:t>MultithreadingFrameworks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2006600"/>
            <a:ext cx="44855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Serial Fibonacci:</a:t>
            </a:r>
          </a:p>
          <a:p>
            <a:r>
              <a:rPr lang="en-US" sz="2400" dirty="0" smtClean="0"/>
              <a:t>unsigned </a:t>
            </a:r>
            <a:r>
              <a:rPr lang="en-US" sz="2400" dirty="0"/>
              <a:t>long fib(unsigned long 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(n &lt; 2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n;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fib(n-1) + fib(n-2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unsigned long fib(unsigned long 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(n &lt;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	return 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unsigned long x,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/>
              <a:t>pragma </a:t>
            </a:r>
            <a:r>
              <a:rPr lang="en-US" dirty="0" err="1"/>
              <a:t>omp</a:t>
            </a:r>
            <a:r>
              <a:rPr lang="en-US" dirty="0"/>
              <a:t> task shared(x) </a:t>
            </a:r>
            <a:r>
              <a:rPr lang="en-US" dirty="0" err="1"/>
              <a:t>firstprivate</a:t>
            </a:r>
            <a:r>
              <a:rPr lang="en-US" dirty="0"/>
              <a:t>(n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x = fib(n-1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#pragma </a:t>
            </a:r>
            <a:r>
              <a:rPr lang="en-US" dirty="0" err="1"/>
              <a:t>omp</a:t>
            </a:r>
            <a:r>
              <a:rPr lang="en-US" dirty="0"/>
              <a:t> task shared(y) </a:t>
            </a:r>
            <a:r>
              <a:rPr lang="en-US" dirty="0" err="1"/>
              <a:t>firstprivate</a:t>
            </a:r>
            <a:r>
              <a:rPr lang="en-US" dirty="0"/>
              <a:t>(n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y = fib(n-2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#pragma 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err="1" smtClean="0"/>
              <a:t>taskwait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return x +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Cilk</a:t>
            </a:r>
            <a:r>
              <a:rPr lang="en-US" dirty="0" smtClean="0"/>
              <a:t> 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unsigned long fib(unsigned long 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if (n &lt;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	return 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unsigned long x = </a:t>
            </a:r>
            <a:r>
              <a:rPr lang="en-US" dirty="0" err="1"/>
              <a:t>cilk_spawn</a:t>
            </a:r>
            <a:r>
              <a:rPr lang="en-US" dirty="0"/>
              <a:t> fib(n-1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/>
              <a:t>long y = fib(n-2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cilk_sync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return x +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6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unsigned long fib (unsigned long n)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unsigned long sum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/>
              <a:t>task_scheduler_init</a:t>
            </a:r>
            <a:r>
              <a:rPr lang="en-US" sz="2400" dirty="0"/>
              <a:t> anonymous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/>
              <a:t>FibTask</a:t>
            </a:r>
            <a:r>
              <a:rPr lang="en-US" sz="2400" dirty="0"/>
              <a:t>&amp; a = *new(task::</a:t>
            </a:r>
            <a:r>
              <a:rPr lang="en-US" sz="2400" dirty="0" err="1"/>
              <a:t>allocate_root</a:t>
            </a:r>
            <a:r>
              <a:rPr lang="en-US" sz="2400" dirty="0"/>
              <a:t>()) </a:t>
            </a:r>
            <a:r>
              <a:rPr lang="en-US" sz="2400" dirty="0" err="1"/>
              <a:t>FibTask</a:t>
            </a:r>
            <a:r>
              <a:rPr lang="en-US" sz="2400" dirty="0"/>
              <a:t>(</a:t>
            </a:r>
            <a:r>
              <a:rPr lang="en-US" sz="2400" dirty="0" err="1"/>
              <a:t>n,&amp;sum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task::</a:t>
            </a:r>
            <a:r>
              <a:rPr lang="en-US" sz="2400" dirty="0" err="1"/>
              <a:t>spawn_root_and_wait</a:t>
            </a:r>
            <a:r>
              <a:rPr lang="en-US" sz="2400" dirty="0"/>
              <a:t>(a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return sum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8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TBB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587500"/>
            <a:ext cx="8661400" cy="5041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FibTask</a:t>
            </a:r>
            <a:r>
              <a:rPr lang="en-US" sz="1400" dirty="0"/>
              <a:t>: public task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public: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unsigned long n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unsigned long* </a:t>
            </a:r>
            <a:r>
              <a:rPr lang="en-US" sz="1400" dirty="0" err="1"/>
              <a:t>const</a:t>
            </a:r>
            <a:r>
              <a:rPr lang="en-US" sz="1400" dirty="0"/>
              <a:t> sum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/>
              <a:t>FibTask</a:t>
            </a:r>
            <a:r>
              <a:rPr lang="en-US" sz="1400" dirty="0"/>
              <a:t>( unsigned long n_, unsigned long* sum_ ) 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   	n(n</a:t>
            </a:r>
            <a:r>
              <a:rPr lang="en-US" sz="1400" dirty="0"/>
              <a:t>_), sum(sum_)    </a:t>
            </a:r>
            <a:r>
              <a:rPr lang="en-US" sz="1400" dirty="0" smtClean="0"/>
              <a:t>{}</a:t>
            </a:r>
          </a:p>
          <a:p>
            <a:pPr marL="0" indent="0">
              <a:buNone/>
            </a:pPr>
            <a:r>
              <a:rPr lang="en-US" sz="1400" dirty="0" smtClean="0"/>
              <a:t>    task</a:t>
            </a:r>
            <a:r>
              <a:rPr lang="en-US" sz="1400" dirty="0"/>
              <a:t>* execute()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mr-IN" sz="1400" dirty="0" err="1"/>
              <a:t>if</a:t>
            </a:r>
            <a:r>
              <a:rPr lang="mr-IN" sz="1400" dirty="0"/>
              <a:t>(</a:t>
            </a:r>
            <a:r>
              <a:rPr lang="mr-IN" sz="1400" dirty="0" err="1"/>
              <a:t>n</a:t>
            </a:r>
            <a:r>
              <a:rPr lang="mr-IN" sz="1400" dirty="0"/>
              <a:t> &lt; 30) </a:t>
            </a:r>
            <a:r>
              <a:rPr lang="mr-IN" sz="1400" dirty="0" smtClean="0"/>
              <a:t>{*</a:t>
            </a:r>
            <a:r>
              <a:rPr lang="mr-IN" sz="1400" dirty="0" err="1"/>
              <a:t>sum</a:t>
            </a:r>
            <a:r>
              <a:rPr lang="mr-IN" sz="1400" dirty="0"/>
              <a:t> = </a:t>
            </a:r>
            <a:r>
              <a:rPr lang="mr-IN" sz="1400" dirty="0" err="1"/>
              <a:t>SerialFib</a:t>
            </a:r>
            <a:r>
              <a:rPr lang="mr-IN" sz="1400" dirty="0"/>
              <a:t>(</a:t>
            </a:r>
            <a:r>
              <a:rPr lang="mr-IN" sz="1400" dirty="0" err="1"/>
              <a:t>n</a:t>
            </a:r>
            <a:r>
              <a:rPr lang="mr-IN" sz="1400" dirty="0" smtClean="0"/>
              <a:t>);} </a:t>
            </a:r>
            <a:r>
              <a:rPr lang="mr-IN" sz="1400" dirty="0" err="1"/>
              <a:t>else</a:t>
            </a:r>
            <a:r>
              <a:rPr lang="mr-IN" sz="1400" dirty="0"/>
              <a:t> {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unsigned long x, y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            	</a:t>
            </a:r>
            <a:r>
              <a:rPr lang="en-US" sz="1400" dirty="0" err="1" smtClean="0"/>
              <a:t>FibTask</a:t>
            </a:r>
            <a:r>
              <a:rPr lang="en-US" sz="1400" dirty="0"/>
              <a:t>&amp; a = *new( </a:t>
            </a:r>
            <a:r>
              <a:rPr lang="en-US" sz="1400" dirty="0" err="1"/>
              <a:t>allocate_child</a:t>
            </a:r>
            <a:r>
              <a:rPr lang="en-US" sz="1400" dirty="0"/>
              <a:t>() </a:t>
            </a:r>
            <a:r>
              <a:rPr lang="en-US" sz="1400" dirty="0" smtClean="0"/>
              <a:t>) </a:t>
            </a:r>
            <a:r>
              <a:rPr lang="en-US" sz="1400" dirty="0" err="1"/>
              <a:t>FibTask</a:t>
            </a:r>
            <a:r>
              <a:rPr lang="en-US" sz="1400" dirty="0"/>
              <a:t>(n-1,&amp;x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         	</a:t>
            </a:r>
            <a:r>
              <a:rPr lang="en-US" sz="1400" dirty="0" err="1" smtClean="0"/>
              <a:t>FibTask</a:t>
            </a:r>
            <a:r>
              <a:rPr lang="en-US" sz="1400" dirty="0"/>
              <a:t>&amp; b = *new( task::</a:t>
            </a:r>
            <a:r>
              <a:rPr lang="en-US" sz="1400" dirty="0" err="1"/>
              <a:t>allocate_root</a:t>
            </a:r>
            <a:r>
              <a:rPr lang="en-US" sz="1400" dirty="0"/>
              <a:t>() ) </a:t>
            </a:r>
            <a:r>
              <a:rPr lang="en-US" sz="1400" dirty="0" err="1"/>
              <a:t>FibTask</a:t>
            </a:r>
            <a:r>
              <a:rPr lang="en-US" sz="1400" dirty="0"/>
              <a:t>(n-2,&amp;y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set_ref_count</a:t>
            </a:r>
            <a:r>
              <a:rPr lang="en-US" sz="1400" dirty="0" smtClean="0"/>
              <a:t>(2);</a:t>
            </a:r>
          </a:p>
          <a:p>
            <a:pPr marL="0" indent="0">
              <a:buNone/>
            </a:pPr>
            <a:r>
              <a:rPr lang="en-US" sz="1400" dirty="0"/>
              <a:t>	spawn( a 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	task</a:t>
            </a:r>
            <a:r>
              <a:rPr lang="en-US" sz="1400" dirty="0"/>
              <a:t>::</a:t>
            </a:r>
            <a:r>
              <a:rPr lang="en-US" sz="1400" dirty="0" err="1"/>
              <a:t>spawn_and_wait_for_all</a:t>
            </a:r>
            <a:r>
              <a:rPr lang="en-US" sz="1400" dirty="0"/>
              <a:t>(b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mr-IN" sz="1400" dirty="0"/>
              <a:t>*</a:t>
            </a:r>
            <a:r>
              <a:rPr lang="mr-IN" sz="1400" dirty="0" err="1"/>
              <a:t>sum</a:t>
            </a:r>
            <a:r>
              <a:rPr lang="mr-IN" sz="1400" dirty="0"/>
              <a:t> = </a:t>
            </a:r>
            <a:r>
              <a:rPr lang="mr-IN" sz="1400" dirty="0" err="1"/>
              <a:t>x+y</a:t>
            </a:r>
            <a:r>
              <a:rPr lang="mr-IN" sz="1400" dirty="0" smtClean="0"/>
              <a:t>;</a:t>
            </a:r>
            <a:r>
              <a:rPr lang="en-US" sz="1400" dirty="0" smtClean="0"/>
              <a:t> }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9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Multithreading Frameworks</a:t>
            </a:r>
          </a:p>
          <a:p>
            <a:r>
              <a:rPr lang="en-US" dirty="0" smtClean="0"/>
              <a:t>Need for Comparison</a:t>
            </a:r>
          </a:p>
          <a:p>
            <a:r>
              <a:rPr lang="en-US" dirty="0" smtClean="0"/>
              <a:t>Comparison Parameters</a:t>
            </a:r>
          </a:p>
          <a:p>
            <a:pPr lvl="1"/>
            <a:r>
              <a:rPr lang="en-US" dirty="0" smtClean="0"/>
              <a:t>Software Parameters</a:t>
            </a:r>
          </a:p>
          <a:p>
            <a:pPr lvl="1"/>
            <a:r>
              <a:rPr lang="en-US" dirty="0" smtClean="0"/>
              <a:t>Hardware Parameters</a:t>
            </a:r>
          </a:p>
          <a:p>
            <a:r>
              <a:rPr lang="en-US" dirty="0" smtClean="0"/>
              <a:t>Demo Program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Demonstrated performance difference</a:t>
            </a:r>
          </a:p>
          <a:p>
            <a:r>
              <a:rPr lang="en-US" dirty="0" smtClean="0"/>
              <a:t>Identified some feature that impact speed-up</a:t>
            </a:r>
          </a:p>
          <a:p>
            <a:r>
              <a:rPr lang="en-US" dirty="0" smtClean="0"/>
              <a:t>Identified impact of hardware</a:t>
            </a:r>
          </a:p>
          <a:p>
            <a:endParaRPr lang="en-US" dirty="0"/>
          </a:p>
          <a:p>
            <a:r>
              <a:rPr lang="en-US" dirty="0" smtClean="0"/>
              <a:t>Create Quantifiable Rules</a:t>
            </a:r>
          </a:p>
          <a:p>
            <a:r>
              <a:rPr lang="en-US" dirty="0" smtClean="0"/>
              <a:t>Train models to select the best frameworks using Machine Learning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2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</a:t>
            </a:r>
            <a:r>
              <a:rPr lang="en-US" sz="2000" dirty="0"/>
              <a:t>. J. Arndt, T. </a:t>
            </a:r>
            <a:r>
              <a:rPr lang="en-US" sz="2000" dirty="0" err="1"/>
              <a:t>Lefherz</a:t>
            </a:r>
            <a:r>
              <a:rPr lang="en-US" sz="2000" dirty="0"/>
              <a:t> and H. Blume, "Abstracting Parallel Programming and its </a:t>
            </a:r>
            <a:r>
              <a:rPr lang="en-US" sz="2000" dirty="0" smtClean="0"/>
              <a:t>Analysis Towards </a:t>
            </a:r>
            <a:r>
              <a:rPr lang="en-US" sz="2000" dirty="0"/>
              <a:t>Framework Independent Development," in 2015 IEEE 9th International Symposium </a:t>
            </a:r>
            <a:r>
              <a:rPr lang="en-US" sz="2000" dirty="0" smtClean="0"/>
              <a:t>on Embedded </a:t>
            </a:r>
            <a:r>
              <a:rPr lang="en-US" sz="2000" dirty="0"/>
              <a:t>Multicore/Many-core Systems-on-Chip, Turin, 2015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</a:t>
            </a:r>
            <a:r>
              <a:rPr lang="en-US" sz="2000" dirty="0"/>
              <a:t>. </a:t>
            </a:r>
            <a:r>
              <a:rPr lang="en-US" sz="2000" dirty="0" err="1"/>
              <a:t>Ayguade</a:t>
            </a:r>
            <a:r>
              <a:rPr lang="en-US" sz="2000" dirty="0"/>
              <a:t>, N. </a:t>
            </a:r>
            <a:r>
              <a:rPr lang="en-US" sz="2000" dirty="0" err="1"/>
              <a:t>Copty</a:t>
            </a:r>
            <a:r>
              <a:rPr lang="en-US" sz="2000" dirty="0"/>
              <a:t>, A. Duran, J. </a:t>
            </a:r>
            <a:r>
              <a:rPr lang="en-US" sz="2000" dirty="0" err="1"/>
              <a:t>Hoeflinger</a:t>
            </a:r>
            <a:r>
              <a:rPr lang="en-US" sz="2000" dirty="0"/>
              <a:t>, Y. Lin, F. </a:t>
            </a:r>
            <a:r>
              <a:rPr lang="en-US" sz="2000" dirty="0" err="1"/>
              <a:t>Massaioli</a:t>
            </a:r>
            <a:r>
              <a:rPr lang="en-US" sz="2000" dirty="0"/>
              <a:t>, X. </a:t>
            </a:r>
            <a:r>
              <a:rPr lang="en-US" sz="2000" dirty="0" err="1"/>
              <a:t>Teruel</a:t>
            </a:r>
            <a:r>
              <a:rPr lang="en-US" sz="2000" dirty="0"/>
              <a:t>, P. </a:t>
            </a:r>
            <a:r>
              <a:rPr lang="en-US" sz="2000" dirty="0" err="1" smtClean="0"/>
              <a:t>Unnikrishnan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G. Zhang, "The design of </a:t>
            </a:r>
            <a:r>
              <a:rPr lang="en-US" sz="2000" dirty="0" err="1"/>
              <a:t>openmp</a:t>
            </a:r>
            <a:r>
              <a:rPr lang="en-US" sz="2000" dirty="0"/>
              <a:t> tasks," IEEE Transactions on Parallel and </a:t>
            </a:r>
            <a:r>
              <a:rPr lang="en-US" sz="2000" dirty="0" smtClean="0"/>
              <a:t>Distributed Systems</a:t>
            </a:r>
            <a:r>
              <a:rPr lang="en-US" sz="2000" dirty="0"/>
              <a:t>, vol. 20, no. 3, pp. 404-418, March 2009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</a:t>
            </a:r>
            <a:r>
              <a:rPr lang="en-US" sz="2000" dirty="0"/>
              <a:t>. </a:t>
            </a:r>
            <a:r>
              <a:rPr lang="en-US" sz="2000" dirty="0" err="1"/>
              <a:t>Saule</a:t>
            </a:r>
            <a:r>
              <a:rPr lang="en-US" sz="2000" dirty="0"/>
              <a:t> and </a:t>
            </a:r>
            <a:r>
              <a:rPr lang="en-US" sz="2000" dirty="0" err="1"/>
              <a:t>Ü</a:t>
            </a:r>
            <a:r>
              <a:rPr lang="en-US" sz="2000" dirty="0"/>
              <a:t>. </a:t>
            </a:r>
            <a:r>
              <a:rPr lang="en-US" sz="2000" dirty="0" err="1"/>
              <a:t>Çatalyürek</a:t>
            </a:r>
            <a:r>
              <a:rPr lang="en-US" sz="2000" dirty="0"/>
              <a:t>, "An Early Evaluation of the Scalability of Graph Algorithms on the Intel MIC Architecture," in 2012 IEEE 26th International Parallel and Distributed Processing Symposium Workshops &amp; PhD Forum, Shanghai, 2012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</a:t>
            </a:r>
            <a:r>
              <a:rPr lang="en-US" sz="2000" dirty="0"/>
              <a:t>. Kim and M. Voss, "Multicore Desktop Programming with Intel Threading Building Blocks," IEEE Software, vol. 28, no. 1, pp. 23-31, Jan.-Feb. 2011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4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A. </a:t>
            </a:r>
            <a:r>
              <a:rPr lang="en-US" dirty="0" err="1"/>
              <a:t>Tousimojarad</a:t>
            </a:r>
            <a:r>
              <a:rPr lang="en-US" dirty="0"/>
              <a:t> and W. </a:t>
            </a:r>
            <a:r>
              <a:rPr lang="en-US" dirty="0" err="1"/>
              <a:t>Vanderbauwhede</a:t>
            </a:r>
            <a:r>
              <a:rPr lang="en-US" dirty="0"/>
              <a:t>, "Number of Tasks, not Threads, is Key," in 2015 23rd </a:t>
            </a:r>
            <a:r>
              <a:rPr lang="en-US" dirty="0" err="1"/>
              <a:t>Euromicro</a:t>
            </a:r>
            <a:r>
              <a:rPr lang="en-US" dirty="0"/>
              <a:t> International Conference on Parallel, Distributed, and Network-Based Processing, Turku, 2015.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T. </a:t>
            </a:r>
            <a:r>
              <a:rPr lang="en-US" dirty="0" err="1"/>
              <a:t>Cormen</a:t>
            </a:r>
            <a:r>
              <a:rPr lang="en-US" dirty="0"/>
              <a:t>, C. </a:t>
            </a:r>
            <a:r>
              <a:rPr lang="en-US" dirty="0" err="1"/>
              <a:t>Leiserson</a:t>
            </a:r>
            <a:r>
              <a:rPr lang="en-US" dirty="0"/>
              <a:t>, R. </a:t>
            </a:r>
            <a:r>
              <a:rPr lang="en-US" dirty="0" err="1"/>
              <a:t>Rivest</a:t>
            </a:r>
            <a:r>
              <a:rPr lang="en-US" dirty="0"/>
              <a:t> and C. Stein, Introduction to Algorithms, Cambridge, MA: MIT Press, 2009.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Tilera</a:t>
            </a:r>
            <a:r>
              <a:rPr lang="en-US" dirty="0"/>
              <a:t>, "Tile processor user architecture manual ug105," April 2011. [Online]. Available: http://</a:t>
            </a:r>
            <a:r>
              <a:rPr lang="en-US" dirty="0" err="1"/>
              <a:t>www.tilera.com</a:t>
            </a:r>
            <a:r>
              <a:rPr lang="en-US" dirty="0"/>
              <a:t>/</a:t>
            </a:r>
            <a:r>
              <a:rPr lang="en-US" dirty="0" err="1"/>
              <a:t>scm</a:t>
            </a:r>
            <a:r>
              <a:rPr lang="en-US" dirty="0"/>
              <a:t>/docs/UG105-Optimization-Guide.pdf. [Accessed 22 April 2017].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“Comparing </a:t>
            </a:r>
            <a:r>
              <a:rPr lang="en-US" dirty="0" err="1"/>
              <a:t>Cilk</a:t>
            </a:r>
            <a:r>
              <a:rPr lang="en-US" dirty="0"/>
              <a:t> Plus.” [Online] Available: https://</a:t>
            </a:r>
            <a:r>
              <a:rPr lang="en-US" dirty="0" err="1"/>
              <a:t>www.cilkplus.org</a:t>
            </a:r>
            <a:r>
              <a:rPr lang="en-US" dirty="0"/>
              <a:t>/</a:t>
            </a:r>
            <a:r>
              <a:rPr lang="en-US" dirty="0" err="1"/>
              <a:t>faq</a:t>
            </a:r>
            <a:r>
              <a:rPr lang="en-US" dirty="0"/>
              <a:t>/24. [Accessed 22 April </a:t>
            </a:r>
            <a:r>
              <a:rPr lang="en-US" dirty="0" smtClean="0"/>
              <a:t>2017]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04150" cy="5730874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36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choice of frameworks</a:t>
            </a:r>
          </a:p>
          <a:p>
            <a:pPr lvl="1"/>
            <a:r>
              <a:rPr lang="en-US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 Plus</a:t>
            </a:r>
          </a:p>
          <a:p>
            <a:pPr lvl="1"/>
            <a:r>
              <a:rPr lang="en-US" dirty="0" smtClean="0"/>
              <a:t>Intel TBB</a:t>
            </a:r>
          </a:p>
          <a:p>
            <a:pPr lvl="1"/>
            <a:r>
              <a:rPr lang="en-US" dirty="0" smtClean="0"/>
              <a:t>GPRM</a:t>
            </a:r>
          </a:p>
          <a:p>
            <a:pPr lvl="1"/>
            <a:r>
              <a:rPr lang="en-US" dirty="0" smtClean="0"/>
              <a:t>And many more</a:t>
            </a:r>
          </a:p>
          <a:p>
            <a:r>
              <a:rPr lang="en-US" dirty="0" smtClean="0"/>
              <a:t>Problem of choosing correct framework</a:t>
            </a:r>
          </a:p>
          <a:p>
            <a:r>
              <a:rPr lang="en-US" dirty="0" smtClean="0"/>
              <a:t>Learning multiple frameworks</a:t>
            </a:r>
          </a:p>
          <a:p>
            <a:r>
              <a:rPr lang="en-US" dirty="0" smtClean="0"/>
              <a:t>Abstraction from frameworks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5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fork-join() model</a:t>
            </a:r>
          </a:p>
          <a:p>
            <a:r>
              <a:rPr lang="en-US" dirty="0" smtClean="0"/>
              <a:t>Available for C, C++, and Fortran</a:t>
            </a:r>
          </a:p>
          <a:p>
            <a:r>
              <a:rPr lang="en-US" dirty="0" smtClean="0"/>
              <a:t>Most popular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use, POC, migrations</a:t>
            </a:r>
          </a:p>
          <a:p>
            <a:pPr lvl="1"/>
            <a:r>
              <a:rPr lang="en-US" dirty="0" smtClean="0"/>
              <a:t>Loop level parallelism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Task Level Parallelism</a:t>
            </a:r>
          </a:p>
          <a:p>
            <a:pPr lvl="1"/>
            <a:r>
              <a:rPr lang="en-US" dirty="0" smtClean="0"/>
              <a:t>Nested Parallelism, Recursion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 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MIT </a:t>
            </a:r>
            <a:r>
              <a:rPr lang="en-US" dirty="0" err="1" smtClean="0"/>
              <a:t>Cilk</a:t>
            </a:r>
            <a:r>
              <a:rPr lang="en-US" dirty="0" smtClean="0"/>
              <a:t> C extension</a:t>
            </a:r>
          </a:p>
          <a:p>
            <a:r>
              <a:rPr lang="en-US" dirty="0" smtClean="0"/>
              <a:t>Available for C and C++</a:t>
            </a:r>
          </a:p>
          <a:p>
            <a:r>
              <a:rPr lang="en-US" dirty="0" smtClean="0"/>
              <a:t>Rising in popularity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Task level parallelism</a:t>
            </a:r>
          </a:p>
          <a:p>
            <a:pPr lvl="1"/>
            <a:r>
              <a:rPr lang="en-US" dirty="0" smtClean="0"/>
              <a:t>Task stealing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Works only on Intel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TBB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Intel Threading Building Blocks</a:t>
            </a:r>
          </a:p>
          <a:p>
            <a:r>
              <a:rPr lang="en-US" dirty="0" smtClean="0"/>
              <a:t>Object Oriented template based library</a:t>
            </a:r>
          </a:p>
          <a:p>
            <a:r>
              <a:rPr lang="en-US" dirty="0" smtClean="0"/>
              <a:t>Available for C++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modeling of complex workflows, </a:t>
            </a:r>
            <a:r>
              <a:rPr lang="en-US" i="1" dirty="0" smtClean="0"/>
              <a:t>flow graph</a:t>
            </a:r>
            <a:r>
              <a:rPr lang="en-US" dirty="0"/>
              <a:t> </a:t>
            </a:r>
            <a:r>
              <a:rPr lang="en-US" dirty="0" smtClean="0"/>
              <a:t>construct</a:t>
            </a:r>
          </a:p>
          <a:p>
            <a:pPr lvl="1"/>
            <a:r>
              <a:rPr lang="en-US" dirty="0" smtClean="0"/>
              <a:t>Video Compression, Graph processing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Template structure</a:t>
            </a:r>
          </a:p>
          <a:p>
            <a:pPr lvl="1"/>
            <a:r>
              <a:rPr lang="en-US" dirty="0" smtClean="0"/>
              <a:t>Comparatively hard implementation, POC</a:t>
            </a:r>
          </a:p>
          <a:p>
            <a:pPr lvl="1"/>
            <a:r>
              <a:rPr lang="en-US" dirty="0"/>
              <a:t>Works only on Intel </a:t>
            </a:r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462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Glasgow Parallel Reduction Model</a:t>
            </a:r>
          </a:p>
          <a:p>
            <a:r>
              <a:rPr lang="en-US" dirty="0" smtClean="0"/>
              <a:t>Template based Object-Oriented library like Intel TBB</a:t>
            </a:r>
          </a:p>
          <a:p>
            <a:r>
              <a:rPr lang="en-US" dirty="0" smtClean="0"/>
              <a:t>Available for C++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Universally available</a:t>
            </a:r>
          </a:p>
          <a:p>
            <a:pPr lvl="1"/>
            <a:r>
              <a:rPr lang="en-US" dirty="0" smtClean="0"/>
              <a:t>Task stealing, automated scheduling</a:t>
            </a:r>
            <a:r>
              <a:rPr lang="en-US" dirty="0"/>
              <a:t> </a:t>
            </a:r>
            <a:r>
              <a:rPr lang="en-US" dirty="0" smtClean="0"/>
              <a:t>and thread spawning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Template Structure</a:t>
            </a:r>
          </a:p>
          <a:p>
            <a:pPr lvl="1"/>
            <a:r>
              <a:rPr lang="en-US" dirty="0" smtClean="0"/>
              <a:t>Not popular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Money</a:t>
            </a:r>
          </a:p>
          <a:p>
            <a:endParaRPr lang="en-US" dirty="0"/>
          </a:p>
          <a:p>
            <a:r>
              <a:rPr lang="en-US" dirty="0" smtClean="0"/>
              <a:t>Dynamic Selection</a:t>
            </a:r>
          </a:p>
          <a:p>
            <a:r>
              <a:rPr lang="en-US" dirty="0" smtClean="0"/>
              <a:t>Automated Runtime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/>
              <a:t>Parallel Abstraction </a:t>
            </a:r>
            <a:r>
              <a:rPr lang="en-US" dirty="0" smtClean="0"/>
              <a:t>Layer (MPAL)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91916" y="2466474"/>
            <a:ext cx="1961148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Animal </a:t>
            </a:r>
            <a:r>
              <a:rPr lang="en-US" dirty="0" smtClean="0"/>
              <a:t>Speak()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38463" y="3717758"/>
            <a:ext cx="1159544" cy="625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3292" y="3688473"/>
            <a:ext cx="1159544" cy="625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0"/>
          </p:cNvCxnSpPr>
          <p:nvPr/>
        </p:nvCxnSpPr>
        <p:spPr>
          <a:xfrm flipH="1">
            <a:off x="1518235" y="3051841"/>
            <a:ext cx="260884" cy="665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3165861" y="3051841"/>
            <a:ext cx="287203" cy="63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8463" y="4925679"/>
            <a:ext cx="1159544" cy="625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Bark()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72152" y="4914423"/>
            <a:ext cx="1361824" cy="625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Meow()</a:t>
            </a:r>
            <a:endParaRPr lang="en-US" dirty="0"/>
          </a:p>
        </p:txBody>
      </p:sp>
      <p:cxnSp>
        <p:nvCxnSpPr>
          <p:cNvPr id="687" name="Straight Arrow Connector 686"/>
          <p:cNvCxnSpPr>
            <a:stCxn id="6" idx="4"/>
            <a:endCxn id="12" idx="0"/>
          </p:cNvCxnSpPr>
          <p:nvPr/>
        </p:nvCxnSpPr>
        <p:spPr>
          <a:xfrm>
            <a:off x="1518235" y="4343400"/>
            <a:ext cx="0" cy="58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7" idx="4"/>
            <a:endCxn id="13" idx="0"/>
          </p:cNvCxnSpPr>
          <p:nvPr/>
        </p:nvCxnSpPr>
        <p:spPr>
          <a:xfrm>
            <a:off x="3453064" y="4314115"/>
            <a:ext cx="0" cy="600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3" name="Oval 692"/>
          <p:cNvSpPr/>
          <p:nvPr/>
        </p:nvSpPr>
        <p:spPr>
          <a:xfrm>
            <a:off x="5489033" y="2466474"/>
            <a:ext cx="1961148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Abstract:: for()</a:t>
            </a:r>
            <a:endParaRPr lang="en-US" dirty="0"/>
          </a:p>
        </p:txBody>
      </p:sp>
      <p:sp>
        <p:nvSpPr>
          <p:cNvPr id="694" name="Oval 693"/>
          <p:cNvSpPr/>
          <p:nvPr/>
        </p:nvSpPr>
        <p:spPr>
          <a:xfrm>
            <a:off x="4824663" y="3717758"/>
            <a:ext cx="1449431" cy="625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OpenMp</a:t>
            </a:r>
            <a:endParaRPr lang="en-US" dirty="0"/>
          </a:p>
        </p:txBody>
      </p:sp>
      <p:sp>
        <p:nvSpPr>
          <p:cNvPr id="695" name="Oval 694"/>
          <p:cNvSpPr/>
          <p:nvPr/>
        </p:nvSpPr>
        <p:spPr>
          <a:xfrm>
            <a:off x="6769269" y="3688473"/>
            <a:ext cx="1484394" cy="625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 Plus</a:t>
            </a:r>
            <a:endParaRPr lang="en-US" dirty="0"/>
          </a:p>
        </p:txBody>
      </p:sp>
      <p:cxnSp>
        <p:nvCxnSpPr>
          <p:cNvPr id="696" name="Straight Arrow Connector 695"/>
          <p:cNvCxnSpPr>
            <a:stCxn id="696" idx="3"/>
            <a:endCxn id="697" idx="0"/>
          </p:cNvCxnSpPr>
          <p:nvPr/>
        </p:nvCxnSpPr>
        <p:spPr>
          <a:xfrm flipH="1">
            <a:off x="5515352" y="3051841"/>
            <a:ext cx="260884" cy="665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7" name="Straight Arrow Connector 696"/>
          <p:cNvCxnSpPr>
            <a:stCxn id="696" idx="5"/>
          </p:cNvCxnSpPr>
          <p:nvPr/>
        </p:nvCxnSpPr>
        <p:spPr>
          <a:xfrm>
            <a:off x="7162978" y="3051841"/>
            <a:ext cx="287203" cy="636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>
            <a:stCxn id="697" idx="4"/>
          </p:cNvCxnSpPr>
          <p:nvPr/>
        </p:nvCxnSpPr>
        <p:spPr>
          <a:xfrm>
            <a:off x="5515352" y="4343400"/>
            <a:ext cx="0" cy="58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/>
          <p:cNvCxnSpPr/>
          <p:nvPr/>
        </p:nvCxnSpPr>
        <p:spPr>
          <a:xfrm>
            <a:off x="7450181" y="4314115"/>
            <a:ext cx="0" cy="600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8" name="Rounded Rectangle 717"/>
          <p:cNvSpPr/>
          <p:nvPr/>
        </p:nvSpPr>
        <p:spPr>
          <a:xfrm>
            <a:off x="4824663" y="4914423"/>
            <a:ext cx="1449431" cy="788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719" name="Rounded Rectangle 718"/>
          <p:cNvSpPr/>
          <p:nvPr/>
        </p:nvSpPr>
        <p:spPr>
          <a:xfrm>
            <a:off x="6670006" y="4908968"/>
            <a:ext cx="1449431" cy="7885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r>
              <a:rPr lang="en-US" dirty="0" err="1" smtClean="0"/>
              <a:t>cilk_for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693" grpId="0" animBg="1"/>
      <p:bldP spid="694" grpId="0" animBg="1"/>
      <p:bldP spid="695" grpId="0" animBg="1"/>
      <p:bldP spid="718" grpId="0" animBg="1"/>
      <p:bldP spid="7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864</Words>
  <Application>Microsoft Macintosh PowerPoint</Application>
  <PresentationFormat>On-screen Show (4:3)</PresentationFormat>
  <Paragraphs>202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A Comparative Study of Multithreading Frameworks</vt:lpstr>
      <vt:lpstr>Overview</vt:lpstr>
      <vt:lpstr>Introduction</vt:lpstr>
      <vt:lpstr>OpenMP</vt:lpstr>
      <vt:lpstr>Intel Cilk Plus</vt:lpstr>
      <vt:lpstr>Intel TBB</vt:lpstr>
      <vt:lpstr>GPRM</vt:lpstr>
      <vt:lpstr>Need for Comparison</vt:lpstr>
      <vt:lpstr>Modular Parallel Abstraction Layer (MPAL)</vt:lpstr>
      <vt:lpstr>Comparison Parameters</vt:lpstr>
      <vt:lpstr>Unbalanced Tasks</vt:lpstr>
      <vt:lpstr>Space Complexity</vt:lpstr>
      <vt:lpstr>Task Granularity</vt:lpstr>
      <vt:lpstr>Hardware</vt:lpstr>
      <vt:lpstr>Program Example</vt:lpstr>
      <vt:lpstr>OpenMP</vt:lpstr>
      <vt:lpstr>Cilk Plus</vt:lpstr>
      <vt:lpstr>Intel TBB</vt:lpstr>
      <vt:lpstr>Intel TBB cont.</vt:lpstr>
      <vt:lpstr>Conclusion and Future Work</vt:lpstr>
      <vt:lpstr>References</vt:lpstr>
      <vt:lpstr>References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Multithreading Frameworks</dc:title>
  <dc:creator>Swapnil Gaikwad</dc:creator>
  <cp:lastModifiedBy>Swapnil Gaikwad</cp:lastModifiedBy>
  <cp:revision>28</cp:revision>
  <dcterms:created xsi:type="dcterms:W3CDTF">2017-05-01T23:30:34Z</dcterms:created>
  <dcterms:modified xsi:type="dcterms:W3CDTF">2017-05-03T22:29:19Z</dcterms:modified>
</cp:coreProperties>
</file>