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60"/>
  </p:normalViewPr>
  <p:slideViewPr>
    <p:cSldViewPr snapToGrid="0">
      <p:cViewPr>
        <p:scale>
          <a:sx n="30" d="100"/>
          <a:sy n="30" d="100"/>
        </p:scale>
        <p:origin x="-689" y="-3655"/>
      </p:cViewPr>
      <p:guideLst>
        <p:guide orient="horz" pos="10400"/>
        <p:guide pos="1373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291840" y="10226042"/>
            <a:ext cx="37307519" cy="705612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a:spLocks noGrp="1"/>
          </p:cNvSpPr>
          <p:nvPr>
            <p:ph type="subTitle" idx="1"/>
          </p:nvPr>
        </p:nvSpPr>
        <p:spPr>
          <a:xfrm>
            <a:off x="6583680" y="18653759"/>
            <a:ext cx="30723839" cy="8412480"/>
          </a:xfrm>
          <a:prstGeom prst="rect">
            <a:avLst/>
          </a:prstGeom>
          <a:noFill/>
          <a:ln>
            <a:noFill/>
          </a:ln>
        </p:spPr>
        <p:txBody>
          <a:bodyPr spcFirstLastPara="1" wrap="square" lIns="438900" tIns="219450" rIns="438900" bIns="219450" anchor="t" anchorCtr="0"/>
          <a:lstStyle>
            <a:lvl1pPr marR="0" lvl="0" algn="ctr" rtl="0">
              <a:lnSpc>
                <a:spcPct val="100000"/>
              </a:lnSpc>
              <a:spcBef>
                <a:spcPts val="3080"/>
              </a:spcBef>
              <a:spcAft>
                <a:spcPts val="0"/>
              </a:spcAft>
              <a:buClr>
                <a:srgbClr val="888888"/>
              </a:buClr>
              <a:buSzPts val="15400"/>
              <a:buFont typeface="Arial" panose="020B0604020202020204"/>
              <a:buNone/>
              <a:defRPr sz="15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2680"/>
              </a:spcBef>
              <a:spcAft>
                <a:spcPts val="0"/>
              </a:spcAft>
              <a:buClr>
                <a:srgbClr val="888888"/>
              </a:buClr>
              <a:buSzPts val="13400"/>
              <a:buFont typeface="Arial" panose="020B0604020202020204"/>
              <a:buNone/>
              <a:defRPr sz="13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2300"/>
              </a:spcBef>
              <a:spcAft>
                <a:spcPts val="0"/>
              </a:spcAft>
              <a:buClr>
                <a:srgbClr val="888888"/>
              </a:buClr>
              <a:buSzPts val="11500"/>
              <a:buFont typeface="Arial" panose="020B0604020202020204"/>
              <a:buNone/>
              <a:defRPr sz="1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Shape 15"/>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Shape 1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467102" y="21153122"/>
            <a:ext cx="37307519" cy="6537960"/>
          </a:xfrm>
          <a:prstGeom prst="rect">
            <a:avLst/>
          </a:prstGeom>
          <a:noFill/>
          <a:ln>
            <a:noFill/>
          </a:ln>
        </p:spPr>
        <p:txBody>
          <a:bodyPr spcFirstLastPara="1" wrap="square" lIns="438900" tIns="219450" rIns="438900" bIns="219450" anchor="t" anchorCtr="0"/>
          <a:lstStyle>
            <a:lvl1pPr marR="0" lvl="0" algn="l" rtl="0">
              <a:lnSpc>
                <a:spcPct val="100000"/>
              </a:lnSpc>
              <a:spcBef>
                <a:spcPts val="0"/>
              </a:spcBef>
              <a:spcAft>
                <a:spcPts val="0"/>
              </a:spcAft>
              <a:buClr>
                <a:schemeClr val="dk1"/>
              </a:buClr>
              <a:buSzPts val="19200"/>
              <a:buFont typeface="Calibri" panose="020F0502020204030204"/>
              <a:buNone/>
              <a:defRPr sz="19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 name="Shape 25"/>
          <p:cNvSpPr txBox="1">
            <a:spLocks noGrp="1"/>
          </p:cNvSpPr>
          <p:nvPr>
            <p:ph type="body" idx="1"/>
          </p:nvPr>
        </p:nvSpPr>
        <p:spPr>
          <a:xfrm>
            <a:off x="3467102" y="13952225"/>
            <a:ext cx="37307519" cy="7200898"/>
          </a:xfrm>
          <a:prstGeom prst="rect">
            <a:avLst/>
          </a:prstGeom>
          <a:noFill/>
          <a:ln>
            <a:noFill/>
          </a:ln>
        </p:spPr>
        <p:txBody>
          <a:bodyPr spcFirstLastPara="1" wrap="square" lIns="438900" tIns="219450" rIns="438900" bIns="219450" anchor="b" anchorCtr="0"/>
          <a:lstStyle>
            <a:lvl1pPr marL="457200" marR="0" lvl="0" indent="-228600" algn="l" rtl="0">
              <a:lnSpc>
                <a:spcPct val="100000"/>
              </a:lnSpc>
              <a:spcBef>
                <a:spcPts val="1920"/>
              </a:spcBef>
              <a:spcAft>
                <a:spcPts val="0"/>
              </a:spcAft>
              <a:buClr>
                <a:srgbClr val="888888"/>
              </a:buClr>
              <a:buSzPts val="9600"/>
              <a:buFont typeface="Arial" panose="020B0604020202020204"/>
              <a:buNone/>
              <a:defRPr sz="9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1720"/>
              </a:spcBef>
              <a:spcAft>
                <a:spcPts val="0"/>
              </a:spcAft>
              <a:buClr>
                <a:srgbClr val="888888"/>
              </a:buClr>
              <a:buSzPts val="8600"/>
              <a:buFont typeface="Arial" panose="020B0604020202020204"/>
              <a:buNone/>
              <a:defRPr sz="8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1540"/>
              </a:spcBef>
              <a:spcAft>
                <a:spcPts val="0"/>
              </a:spcAft>
              <a:buClr>
                <a:srgbClr val="888888"/>
              </a:buClr>
              <a:buSzPts val="7700"/>
              <a:buFont typeface="Arial" panose="020B0604020202020204"/>
              <a:buNone/>
              <a:defRPr sz="7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1340"/>
              </a:spcBef>
              <a:spcAft>
                <a:spcPts val="0"/>
              </a:spcAft>
              <a:buClr>
                <a:srgbClr val="888888"/>
              </a:buClr>
              <a:buSzPts val="6700"/>
              <a:buFont typeface="Arial" panose="020B0604020202020204"/>
              <a:buNone/>
              <a:defRPr sz="67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6" name="Shape 26"/>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Shape 27"/>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 name="Shape 2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 name="Shape 31"/>
          <p:cNvSpPr txBox="1">
            <a:spLocks noGrp="1"/>
          </p:cNvSpPr>
          <p:nvPr>
            <p:ph type="body" idx="1"/>
          </p:nvPr>
        </p:nvSpPr>
        <p:spPr>
          <a:xfrm>
            <a:off x="10530842" y="36865559"/>
            <a:ext cx="94442282" cy="104279697"/>
          </a:xfrm>
          <a:prstGeom prst="rect">
            <a:avLst/>
          </a:prstGeom>
          <a:noFill/>
          <a:ln>
            <a:noFill/>
          </a:ln>
        </p:spPr>
        <p:txBody>
          <a:bodyPr spcFirstLastPara="1" wrap="square" lIns="438900" tIns="219450" rIns="438900" bIns="219450" anchor="t" anchorCtr="0"/>
          <a:lstStyle>
            <a:lvl1pPr marL="457200" marR="0" lvl="0"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Shape 32"/>
          <p:cNvSpPr txBox="1">
            <a:spLocks noGrp="1"/>
          </p:cNvSpPr>
          <p:nvPr>
            <p:ph type="body" idx="2"/>
          </p:nvPr>
        </p:nvSpPr>
        <p:spPr>
          <a:xfrm>
            <a:off x="105704638" y="36865559"/>
            <a:ext cx="94442282" cy="104279697"/>
          </a:xfrm>
          <a:prstGeom prst="rect">
            <a:avLst/>
          </a:prstGeom>
          <a:noFill/>
          <a:ln>
            <a:noFill/>
          </a:ln>
        </p:spPr>
        <p:txBody>
          <a:bodyPr spcFirstLastPara="1" wrap="square" lIns="438900" tIns="219450" rIns="438900" bIns="219450" anchor="t" anchorCtr="0"/>
          <a:lstStyle>
            <a:lvl1pPr marL="457200" marR="0" lvl="0"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3" name="Shape 33"/>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 name="Shape 34"/>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Shape 35"/>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 name="Shape 38"/>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lstStyle>
            <a:lvl1pPr marL="457200" marR="0" lvl="0" indent="-228600" algn="l" rtl="0">
              <a:lnSpc>
                <a:spcPct val="100000"/>
              </a:lnSpc>
              <a:spcBef>
                <a:spcPts val="2300"/>
              </a:spcBef>
              <a:spcAft>
                <a:spcPts val="0"/>
              </a:spcAft>
              <a:buClr>
                <a:schemeClr val="dk1"/>
              </a:buClr>
              <a:buSzPts val="11500"/>
              <a:buFont typeface="Arial" panose="020B0604020202020204"/>
              <a:buNone/>
              <a:defRPr sz="1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1920"/>
              </a:spcBef>
              <a:spcAft>
                <a:spcPts val="0"/>
              </a:spcAft>
              <a:buClr>
                <a:schemeClr val="dk1"/>
              </a:buClr>
              <a:buSzPts val="9600"/>
              <a:buFont typeface="Arial" panose="020B0604020202020204"/>
              <a:buNone/>
              <a:defRPr sz="9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1720"/>
              </a:spcBef>
              <a:spcAft>
                <a:spcPts val="0"/>
              </a:spcAft>
              <a:buClr>
                <a:schemeClr val="dk1"/>
              </a:buClr>
              <a:buSzPts val="8600"/>
              <a:buFont typeface="Arial" panose="020B0604020202020204"/>
              <a:buNone/>
              <a:defRPr sz="8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Shape 39"/>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lstStyle>
            <a:lvl1pPr marL="457200" marR="0" lvl="0"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 name="Shape 40"/>
          <p:cNvSpPr txBox="1">
            <a:spLocks noGrp="1"/>
          </p:cNvSpPr>
          <p:nvPr>
            <p:ph type="body" idx="3"/>
          </p:nvPr>
        </p:nvSpPr>
        <p:spPr>
          <a:xfrm>
            <a:off x="22296122" y="7368542"/>
            <a:ext cx="19400519" cy="3070858"/>
          </a:xfrm>
          <a:prstGeom prst="rect">
            <a:avLst/>
          </a:prstGeom>
          <a:noFill/>
          <a:ln>
            <a:noFill/>
          </a:ln>
        </p:spPr>
        <p:txBody>
          <a:bodyPr spcFirstLastPara="1" wrap="square" lIns="438900" tIns="219450" rIns="438900" bIns="219450" anchor="b" anchorCtr="0"/>
          <a:lstStyle>
            <a:lvl1pPr marL="457200" marR="0" lvl="0" indent="-228600" algn="l" rtl="0">
              <a:lnSpc>
                <a:spcPct val="100000"/>
              </a:lnSpc>
              <a:spcBef>
                <a:spcPts val="2300"/>
              </a:spcBef>
              <a:spcAft>
                <a:spcPts val="0"/>
              </a:spcAft>
              <a:buClr>
                <a:schemeClr val="dk1"/>
              </a:buClr>
              <a:buSzPts val="11500"/>
              <a:buFont typeface="Arial" panose="020B0604020202020204"/>
              <a:buNone/>
              <a:defRPr sz="1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1920"/>
              </a:spcBef>
              <a:spcAft>
                <a:spcPts val="0"/>
              </a:spcAft>
              <a:buClr>
                <a:schemeClr val="dk1"/>
              </a:buClr>
              <a:buSzPts val="9600"/>
              <a:buFont typeface="Arial" panose="020B0604020202020204"/>
              <a:buNone/>
              <a:defRPr sz="9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1720"/>
              </a:spcBef>
              <a:spcAft>
                <a:spcPts val="0"/>
              </a:spcAft>
              <a:buClr>
                <a:schemeClr val="dk1"/>
              </a:buClr>
              <a:buSzPts val="8600"/>
              <a:buFont typeface="Arial" panose="020B0604020202020204"/>
              <a:buNone/>
              <a:defRPr sz="8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1540"/>
              </a:spcBef>
              <a:spcAft>
                <a:spcPts val="0"/>
              </a:spcAft>
              <a:buClr>
                <a:schemeClr val="dk1"/>
              </a:buClr>
              <a:buSzPts val="7700"/>
              <a:buFont typeface="Arial" panose="020B0604020202020204"/>
              <a:buNone/>
              <a:defRPr sz="77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1" name="Shape 41"/>
          <p:cNvSpPr txBox="1">
            <a:spLocks noGrp="1"/>
          </p:cNvSpPr>
          <p:nvPr>
            <p:ph type="body" idx="4"/>
          </p:nvPr>
        </p:nvSpPr>
        <p:spPr>
          <a:xfrm>
            <a:off x="22296122" y="10439400"/>
            <a:ext cx="19400519" cy="18966182"/>
          </a:xfrm>
          <a:prstGeom prst="rect">
            <a:avLst/>
          </a:prstGeom>
          <a:noFill/>
          <a:ln>
            <a:noFill/>
          </a:ln>
        </p:spPr>
        <p:txBody>
          <a:bodyPr spcFirstLastPara="1" wrap="square" lIns="438900" tIns="219450" rIns="438900" bIns="219450" anchor="t" anchorCtr="0"/>
          <a:lstStyle>
            <a:lvl1pPr marL="457200" marR="0" lvl="0"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774700" algn="l" rtl="0">
              <a:lnSpc>
                <a:spcPct val="100000"/>
              </a:lnSpc>
              <a:spcBef>
                <a:spcPts val="1720"/>
              </a:spcBef>
              <a:spcAft>
                <a:spcPts val="0"/>
              </a:spcAft>
              <a:buClr>
                <a:schemeClr val="dk1"/>
              </a:buClr>
              <a:buSzPts val="8600"/>
              <a:buFont typeface="Arial" panose="020B0604020202020204"/>
              <a:buChar char="•"/>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717550" algn="l" rtl="0">
              <a:lnSpc>
                <a:spcPct val="100000"/>
              </a:lnSpc>
              <a:spcBef>
                <a:spcPts val="1540"/>
              </a:spcBef>
              <a:spcAft>
                <a:spcPts val="0"/>
              </a:spcAft>
              <a:buClr>
                <a:schemeClr val="dk1"/>
              </a:buClr>
              <a:buSzPts val="7700"/>
              <a:buFont typeface="Arial" panose="020B0604020202020204"/>
              <a:buChar char="•"/>
              <a:defRPr sz="7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Shape 4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Shape 4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 name="Shape 47"/>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9" name="Shape 4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lstStyle>
            <a:lvl1pPr marR="0" lvl="0" algn="l" rtl="0">
              <a:lnSpc>
                <a:spcPct val="100000"/>
              </a:lnSpc>
              <a:spcBef>
                <a:spcPts val="0"/>
              </a:spcBef>
              <a:spcAft>
                <a:spcPts val="0"/>
              </a:spcAft>
              <a:buClr>
                <a:schemeClr val="dk1"/>
              </a:buClr>
              <a:buSzPts val="9600"/>
              <a:buFont typeface="Calibri" panose="020F0502020204030204"/>
              <a:buNone/>
              <a:defRPr sz="9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 name="Shape 56"/>
          <p:cNvSpPr txBox="1">
            <a:spLocks noGrp="1"/>
          </p:cNvSpPr>
          <p:nvPr>
            <p:ph type="body" idx="1"/>
          </p:nvPr>
        </p:nvSpPr>
        <p:spPr>
          <a:xfrm>
            <a:off x="17160241" y="1310643"/>
            <a:ext cx="24536399" cy="28094942"/>
          </a:xfrm>
          <a:prstGeom prst="rect">
            <a:avLst/>
          </a:prstGeom>
          <a:noFill/>
          <a:ln>
            <a:noFill/>
          </a:ln>
        </p:spPr>
        <p:txBody>
          <a:bodyPr spcFirstLastPara="1" wrap="square" lIns="438900" tIns="219450" rIns="438900" bIns="219450" anchor="t" anchorCtr="0"/>
          <a:lstStyle>
            <a:lvl1pPr marL="457200" marR="0" lvl="0" indent="-1206500" algn="l" rtl="0">
              <a:lnSpc>
                <a:spcPct val="100000"/>
              </a:lnSpc>
              <a:spcBef>
                <a:spcPts val="3080"/>
              </a:spcBef>
              <a:spcAft>
                <a:spcPts val="0"/>
              </a:spcAft>
              <a:buClr>
                <a:schemeClr val="dk1"/>
              </a:buClr>
              <a:buSzPts val="15400"/>
              <a:buFont typeface="Arial" panose="020B0604020202020204"/>
              <a:buChar char="•"/>
              <a:defRPr sz="1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lstStyle>
            <a:lvl1pPr marL="457200" marR="0" lvl="0" indent="-228600" algn="l" rtl="0">
              <a:lnSpc>
                <a:spcPct val="100000"/>
              </a:lnSpc>
              <a:spcBef>
                <a:spcPts val="1340"/>
              </a:spcBef>
              <a:spcAft>
                <a:spcPts val="0"/>
              </a:spcAft>
              <a:buClr>
                <a:schemeClr val="dk1"/>
              </a:buClr>
              <a:buSzPts val="6700"/>
              <a:buFont typeface="Arial" panose="020B0604020202020204"/>
              <a:buNone/>
              <a:defRPr sz="6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1160"/>
              </a:spcBef>
              <a:spcAft>
                <a:spcPts val="0"/>
              </a:spcAft>
              <a:buClr>
                <a:schemeClr val="dk1"/>
              </a:buClr>
              <a:buSzPts val="5800"/>
              <a:buFont typeface="Arial" panose="020B0604020202020204"/>
              <a:buNone/>
              <a:defRPr sz="5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960"/>
              </a:spcBef>
              <a:spcAft>
                <a:spcPts val="0"/>
              </a:spcAft>
              <a:buClr>
                <a:schemeClr val="dk1"/>
              </a:buClr>
              <a:buSzPts val="4800"/>
              <a:buFont typeface="Arial" panose="020B0604020202020204"/>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Shape 58"/>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Shape 59"/>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Shape 6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602982" y="23042880"/>
            <a:ext cx="26334721" cy="2720342"/>
          </a:xfrm>
          <a:prstGeom prst="rect">
            <a:avLst/>
          </a:prstGeom>
          <a:noFill/>
          <a:ln>
            <a:noFill/>
          </a:ln>
        </p:spPr>
        <p:txBody>
          <a:bodyPr spcFirstLastPara="1" wrap="square" lIns="438900" tIns="219450" rIns="438900" bIns="219450" anchor="b" anchorCtr="0"/>
          <a:lstStyle>
            <a:lvl1pPr marR="0" lvl="0" algn="l" rtl="0">
              <a:lnSpc>
                <a:spcPct val="100000"/>
              </a:lnSpc>
              <a:spcBef>
                <a:spcPts val="0"/>
              </a:spcBef>
              <a:spcAft>
                <a:spcPts val="0"/>
              </a:spcAft>
              <a:buClr>
                <a:schemeClr val="dk1"/>
              </a:buClr>
              <a:buSzPts val="9600"/>
              <a:buFont typeface="Calibri" panose="020F0502020204030204"/>
              <a:buNone/>
              <a:defRPr sz="9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3" name="Shape 63"/>
          <p:cNvSpPr>
            <a:spLocks noGrp="1"/>
          </p:cNvSpPr>
          <p:nvPr>
            <p:ph type="pic" idx="2"/>
          </p:nvPr>
        </p:nvSpPr>
        <p:spPr>
          <a:xfrm>
            <a:off x="8602982" y="2941320"/>
            <a:ext cx="26334721" cy="19751040"/>
          </a:xfrm>
          <a:prstGeom prst="rect">
            <a:avLst/>
          </a:prstGeom>
          <a:noFill/>
          <a:ln>
            <a:noFill/>
          </a:ln>
        </p:spPr>
        <p:txBody>
          <a:bodyPr spcFirstLastPara="1" wrap="square" lIns="438900" tIns="219450" rIns="438900" bIns="219450" anchor="t" anchorCtr="0"/>
          <a:lstStyle>
            <a:lvl1pPr marR="0" lvl="0" algn="l" rtl="0">
              <a:lnSpc>
                <a:spcPct val="100000"/>
              </a:lnSpc>
              <a:spcBef>
                <a:spcPts val="3080"/>
              </a:spcBef>
              <a:spcAft>
                <a:spcPts val="0"/>
              </a:spcAft>
              <a:buClr>
                <a:schemeClr val="dk1"/>
              </a:buClr>
              <a:buSzPts val="15400"/>
              <a:buFont typeface="Arial" panose="020B0604020202020204"/>
              <a:buNone/>
              <a:defRPr sz="1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2680"/>
              </a:spcBef>
              <a:spcAft>
                <a:spcPts val="0"/>
              </a:spcAft>
              <a:buClr>
                <a:schemeClr val="dk1"/>
              </a:buClr>
              <a:buSzPts val="13400"/>
              <a:buFont typeface="Arial" panose="020B0604020202020204"/>
              <a:buNone/>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2300"/>
              </a:spcBef>
              <a:spcAft>
                <a:spcPts val="0"/>
              </a:spcAft>
              <a:buClr>
                <a:schemeClr val="dk1"/>
              </a:buClr>
              <a:buSzPts val="11500"/>
              <a:buFont typeface="Arial" panose="020B0604020202020204"/>
              <a:buNone/>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1920"/>
              </a:spcBef>
              <a:spcAft>
                <a:spcPts val="0"/>
              </a:spcAft>
              <a:buClr>
                <a:schemeClr val="dk1"/>
              </a:buClr>
              <a:buSzPts val="9600"/>
              <a:buFont typeface="Arial" panose="020B0604020202020204"/>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Shape 64"/>
          <p:cNvSpPr txBox="1">
            <a:spLocks noGrp="1"/>
          </p:cNvSpPr>
          <p:nvPr>
            <p:ph type="body" idx="1"/>
          </p:nvPr>
        </p:nvSpPr>
        <p:spPr>
          <a:xfrm>
            <a:off x="8602982" y="25763222"/>
            <a:ext cx="26334721" cy="3863338"/>
          </a:xfrm>
          <a:prstGeom prst="rect">
            <a:avLst/>
          </a:prstGeom>
          <a:noFill/>
          <a:ln>
            <a:noFill/>
          </a:ln>
        </p:spPr>
        <p:txBody>
          <a:bodyPr spcFirstLastPara="1" wrap="square" lIns="438900" tIns="219450" rIns="438900" bIns="219450" anchor="t" anchorCtr="0"/>
          <a:lstStyle>
            <a:lvl1pPr marL="457200" marR="0" lvl="0" indent="-228600" algn="l" rtl="0">
              <a:lnSpc>
                <a:spcPct val="100000"/>
              </a:lnSpc>
              <a:spcBef>
                <a:spcPts val="1340"/>
              </a:spcBef>
              <a:spcAft>
                <a:spcPts val="0"/>
              </a:spcAft>
              <a:buClr>
                <a:schemeClr val="dk1"/>
              </a:buClr>
              <a:buSzPts val="6700"/>
              <a:buFont typeface="Arial" panose="020B0604020202020204"/>
              <a:buNone/>
              <a:defRPr sz="6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1160"/>
              </a:spcBef>
              <a:spcAft>
                <a:spcPts val="0"/>
              </a:spcAft>
              <a:buClr>
                <a:schemeClr val="dk1"/>
              </a:buClr>
              <a:buSzPts val="5800"/>
              <a:buFont typeface="Arial" panose="020B0604020202020204"/>
              <a:buNone/>
              <a:defRPr sz="5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960"/>
              </a:spcBef>
              <a:spcAft>
                <a:spcPts val="0"/>
              </a:spcAft>
              <a:buClr>
                <a:schemeClr val="dk1"/>
              </a:buClr>
              <a:buSzPts val="4800"/>
              <a:buFont typeface="Arial" panose="020B0604020202020204"/>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860"/>
              </a:spcBef>
              <a:spcAft>
                <a:spcPts val="0"/>
              </a:spcAft>
              <a:buClr>
                <a:schemeClr val="dk1"/>
              </a:buClr>
              <a:buSzPts val="4300"/>
              <a:buFont typeface="Arial" panose="020B0604020202020204"/>
              <a:buNone/>
              <a:defRPr sz="4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Shape 65"/>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Shape 66"/>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Shape 6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0" name="Shape 70"/>
          <p:cNvSpPr txBox="1">
            <a:spLocks noGrp="1"/>
          </p:cNvSpPr>
          <p:nvPr>
            <p:ph type="body" idx="1"/>
          </p:nvPr>
        </p:nvSpPr>
        <p:spPr>
          <a:xfrm rot="5400000">
            <a:off x="11083290" y="-1207767"/>
            <a:ext cx="21724621" cy="39502081"/>
          </a:xfrm>
          <a:prstGeom prst="rect">
            <a:avLst/>
          </a:prstGeom>
          <a:noFill/>
          <a:ln>
            <a:noFill/>
          </a:ln>
        </p:spPr>
        <p:txBody>
          <a:bodyPr spcFirstLastPara="1" wrap="square" lIns="438900" tIns="219450" rIns="438900" bIns="219450" anchor="t" anchorCtr="0"/>
          <a:lstStyle>
            <a:lvl1pPr marL="457200" marR="0" lvl="0" indent="-1206500" algn="l" rtl="0">
              <a:lnSpc>
                <a:spcPct val="100000"/>
              </a:lnSpc>
              <a:spcBef>
                <a:spcPts val="3080"/>
              </a:spcBef>
              <a:spcAft>
                <a:spcPts val="0"/>
              </a:spcAft>
              <a:buClr>
                <a:schemeClr val="dk1"/>
              </a:buClr>
              <a:buSzPts val="15400"/>
              <a:buFont typeface="Arial" panose="020B0604020202020204"/>
              <a:buChar char="•"/>
              <a:defRPr sz="1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Shape 7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Shape 7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Shape 7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09034586" y="50032921"/>
            <a:ext cx="134820660" cy="47404017"/>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 name="Shape 76"/>
          <p:cNvSpPr txBox="1">
            <a:spLocks noGrp="1"/>
          </p:cNvSpPr>
          <p:nvPr>
            <p:ph type="body" idx="1"/>
          </p:nvPr>
        </p:nvSpPr>
        <p:spPr>
          <a:xfrm rot="5400000">
            <a:off x="13860789" y="2994661"/>
            <a:ext cx="134820660" cy="141480537"/>
          </a:xfrm>
          <a:prstGeom prst="rect">
            <a:avLst/>
          </a:prstGeom>
          <a:noFill/>
          <a:ln>
            <a:noFill/>
          </a:ln>
        </p:spPr>
        <p:txBody>
          <a:bodyPr spcFirstLastPara="1" wrap="square" lIns="438900" tIns="219450" rIns="438900" bIns="219450" anchor="t" anchorCtr="0"/>
          <a:lstStyle>
            <a:lvl1pPr marL="457200" marR="0" lvl="0" indent="-1206500" algn="l" rtl="0">
              <a:lnSpc>
                <a:spcPct val="100000"/>
              </a:lnSpc>
              <a:spcBef>
                <a:spcPts val="3080"/>
              </a:spcBef>
              <a:spcAft>
                <a:spcPts val="0"/>
              </a:spcAft>
              <a:buClr>
                <a:schemeClr val="dk1"/>
              </a:buClr>
              <a:buSzPts val="15400"/>
              <a:buFont typeface="Arial" panose="020B0604020202020204"/>
              <a:buChar char="•"/>
              <a:defRPr sz="1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Shape 78"/>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Shape 7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chemeClr val="dk1"/>
              </a:buClr>
              <a:buSzPts val="21100"/>
              <a:buFont typeface="Calibri" panose="020F0502020204030204"/>
              <a:buNone/>
              <a:defRPr sz="2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Shape 7"/>
          <p:cNvSpPr txBox="1">
            <a:spLocks noGrp="1"/>
          </p:cNvSpPr>
          <p:nvPr>
            <p:ph type="body" idx="1"/>
          </p:nvPr>
        </p:nvSpPr>
        <p:spPr>
          <a:xfrm>
            <a:off x="2194560" y="7680963"/>
            <a:ext cx="39502081" cy="21724621"/>
          </a:xfrm>
          <a:prstGeom prst="rect">
            <a:avLst/>
          </a:prstGeom>
          <a:noFill/>
          <a:ln>
            <a:noFill/>
          </a:ln>
        </p:spPr>
        <p:txBody>
          <a:bodyPr spcFirstLastPara="1" wrap="square" lIns="438900" tIns="219450" rIns="438900" bIns="219450" anchor="t" anchorCtr="0"/>
          <a:lstStyle>
            <a:lvl1pPr marL="457200" marR="0" lvl="0" indent="-1206500" algn="l" rtl="0">
              <a:lnSpc>
                <a:spcPct val="100000"/>
              </a:lnSpc>
              <a:spcBef>
                <a:spcPts val="3080"/>
              </a:spcBef>
              <a:spcAft>
                <a:spcPts val="0"/>
              </a:spcAft>
              <a:buClr>
                <a:schemeClr val="dk1"/>
              </a:buClr>
              <a:buSzPts val="15400"/>
              <a:buFont typeface="Arial" panose="020B0604020202020204"/>
              <a:buChar char="•"/>
              <a:defRPr sz="1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79500" algn="l" rtl="0">
              <a:lnSpc>
                <a:spcPct val="100000"/>
              </a:lnSpc>
              <a:spcBef>
                <a:spcPts val="2680"/>
              </a:spcBef>
              <a:spcAft>
                <a:spcPts val="0"/>
              </a:spcAft>
              <a:buClr>
                <a:schemeClr val="dk1"/>
              </a:buClr>
              <a:buSzPts val="13400"/>
              <a:buFont typeface="Arial" panose="020B0604020202020204"/>
              <a:buChar char="–"/>
              <a:defRPr sz="13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58850" algn="l" rtl="0">
              <a:lnSpc>
                <a:spcPct val="100000"/>
              </a:lnSpc>
              <a:spcBef>
                <a:spcPts val="2300"/>
              </a:spcBef>
              <a:spcAft>
                <a:spcPts val="0"/>
              </a:spcAft>
              <a:buClr>
                <a:schemeClr val="dk1"/>
              </a:buClr>
              <a:buSzPts val="11500"/>
              <a:buFont typeface="Arial" panose="020B0604020202020204"/>
              <a:buChar char="•"/>
              <a:defRPr sz="1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38200" algn="l" rtl="0">
              <a:lnSpc>
                <a:spcPct val="100000"/>
              </a:lnSpc>
              <a:spcBef>
                <a:spcPts val="1920"/>
              </a:spcBef>
              <a:spcAft>
                <a:spcPts val="0"/>
              </a:spcAft>
              <a:buClr>
                <a:schemeClr val="dk1"/>
              </a:buClr>
              <a:buSzPts val="9600"/>
              <a:buFont typeface="Arial" panose="020B0604020202020204"/>
              <a:buChar char="•"/>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Shape 9"/>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lnSpc>
                <a:spcPct val="100000"/>
              </a:lnSpc>
              <a:spcBef>
                <a:spcPts val="0"/>
              </a:spcBef>
              <a:spcAft>
                <a:spcPts val="0"/>
              </a:spcAft>
              <a:buClr>
                <a:srgbClr val="000000"/>
              </a:buClr>
              <a:buSzPts val="14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8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Shape 1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5800"/>
              <a:buFont typeface="Arial" panose="020B0604020202020204"/>
              <a:buNone/>
              <a:defRPr sz="5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6" Type="http://schemas.openxmlformats.org/officeDocument/2006/relationships/notesSlide" Target="../notesSlides/notesSlide1.xml"/><Relationship Id="rId35" Type="http://schemas.openxmlformats.org/officeDocument/2006/relationships/slideLayout" Target="../slideLayouts/slideLayout1.xml"/><Relationship Id="rId34" Type="http://schemas.openxmlformats.org/officeDocument/2006/relationships/image" Target="../media/image34.png"/><Relationship Id="rId33" Type="http://schemas.openxmlformats.org/officeDocument/2006/relationships/image" Target="../media/image33.png"/><Relationship Id="rId32" Type="http://schemas.openxmlformats.org/officeDocument/2006/relationships/image" Target="../media/image32.png"/><Relationship Id="rId31" Type="http://schemas.openxmlformats.org/officeDocument/2006/relationships/image" Target="../media/image31.png"/><Relationship Id="rId30" Type="http://schemas.openxmlformats.org/officeDocument/2006/relationships/image" Target="../media/image30.png"/><Relationship Id="rId3" Type="http://schemas.openxmlformats.org/officeDocument/2006/relationships/image" Target="../media/image3.png"/><Relationship Id="rId29" Type="http://schemas.openxmlformats.org/officeDocument/2006/relationships/image" Target="../media/image29.png"/><Relationship Id="rId28" Type="http://schemas.openxmlformats.org/officeDocument/2006/relationships/image" Target="../media/image28.png"/><Relationship Id="rId27" Type="http://schemas.openxmlformats.org/officeDocument/2006/relationships/image" Target="../media/image27.png"/><Relationship Id="rId26" Type="http://schemas.openxmlformats.org/officeDocument/2006/relationships/image" Target="../media/image26.png"/><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png"/><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jpeg"/><Relationship Id="rId16" Type="http://schemas.openxmlformats.org/officeDocument/2006/relationships/image" Target="../media/image16.jpeg"/><Relationship Id="rId15" Type="http://schemas.openxmlformats.org/officeDocument/2006/relationships/image" Target="../media/image15.jpeg"/><Relationship Id="rId14" Type="http://schemas.openxmlformats.org/officeDocument/2006/relationships/image" Target="../media/image14.jpe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6" name="Shape 86"/>
          <p:cNvSpPr txBox="1"/>
          <p:nvPr/>
        </p:nvSpPr>
        <p:spPr>
          <a:xfrm>
            <a:off x="0" y="0"/>
            <a:ext cx="43891200" cy="5581800"/>
          </a:xfrm>
          <a:prstGeom prst="rect">
            <a:avLst/>
          </a:prstGeom>
          <a:solidFill>
            <a:srgbClr val="000000"/>
          </a:solidFill>
          <a:ln>
            <a:noFill/>
          </a:ln>
        </p:spPr>
        <p:txBody>
          <a:bodyPr spcFirstLastPara="1" wrap="square" lIns="438900" tIns="219450" rIns="438900" bIns="21945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rgbClr val="000000"/>
              </a:buClr>
              <a:buSzPts val="10000"/>
              <a:buFont typeface="Arial" panose="020B0604020202020204"/>
              <a:buNone/>
            </a:pPr>
            <a:r>
              <a:rPr lang="en-US" sz="9300" b="1" dirty="0" err="1">
                <a:solidFill>
                  <a:srgbClr val="FFFFFF"/>
                </a:solidFill>
                <a:latin typeface="Calibri" panose="020F0502020204030204"/>
                <a:ea typeface="Calibri" panose="020F0502020204030204"/>
                <a:cs typeface="Calibri" panose="020F0502020204030204"/>
                <a:sym typeface="Calibri" panose="020F0502020204030204"/>
              </a:rPr>
              <a:t>User Programmable </a:t>
            </a:r>
            <a:r>
              <a:rPr lang="en-US" sz="9300" b="1" dirty="0">
                <a:solidFill>
                  <a:srgbClr val="FFFFFF"/>
                </a:solidFill>
                <a:latin typeface="Calibri" panose="020F0502020204030204"/>
                <a:ea typeface="Calibri" panose="020F0502020204030204"/>
                <a:cs typeface="Calibri" panose="020F0502020204030204"/>
                <a:sym typeface="Calibri" panose="020F0502020204030204"/>
              </a:rPr>
              <a:t>Home Automation and Security System</a:t>
            </a:r>
            <a:endParaRPr sz="700" dirty="0">
              <a:solidFill>
                <a:srgbClr val="FFFFFF"/>
              </a:solidFill>
            </a:endParaRPr>
          </a:p>
          <a:p>
            <a:pPr marL="0" lvl="0" indent="0" algn="ctr" rtl="0">
              <a:spcBef>
                <a:spcPts val="0"/>
              </a:spcBef>
              <a:spcAft>
                <a:spcPts val="0"/>
              </a:spcAft>
              <a:buClr>
                <a:srgbClr val="000000"/>
              </a:buClr>
              <a:buSzPts val="6000"/>
              <a:buFont typeface="Arial" panose="020B0604020202020204"/>
              <a:buNone/>
            </a:pPr>
            <a:r>
              <a:rPr lang="en-US" sz="6400" dirty="0">
                <a:solidFill>
                  <a:srgbClr val="FFFFFF"/>
                </a:solidFill>
                <a:latin typeface="Calibri" panose="020F0502020204030204"/>
                <a:ea typeface="Calibri" panose="020F0502020204030204"/>
                <a:cs typeface="Calibri" panose="020F0502020204030204"/>
                <a:sym typeface="Calibri" panose="020F0502020204030204"/>
              </a:rPr>
              <a:t>Swapnil Modani</a:t>
            </a:r>
            <a:endParaRPr sz="5300" dirty="0">
              <a:solidFill>
                <a:srgbClr val="FFFFFF"/>
              </a:solidFill>
              <a:latin typeface="Calibri" panose="020F0502020204030204"/>
              <a:ea typeface="Calibri" panose="020F0502020204030204"/>
              <a:cs typeface="Calibri" panose="020F0502020204030204"/>
              <a:sym typeface="Calibri" panose="020F0502020204030204"/>
            </a:endParaRPr>
          </a:p>
          <a:p>
            <a:pPr lvl="0" algn="ctr">
              <a:buSzPts val="6000"/>
            </a:pPr>
            <a:r>
              <a:rPr lang="en-US" sz="5300" dirty="0">
                <a:solidFill>
                  <a:srgbClr val="FFFFFF"/>
                </a:solidFill>
                <a:latin typeface="Calibri" panose="020F0502020204030204"/>
                <a:ea typeface="Calibri" panose="020F0502020204030204"/>
                <a:cs typeface="Calibri" panose="020F0502020204030204"/>
                <a:sym typeface="Calibri" panose="020F0502020204030204"/>
              </a:rPr>
              <a:t>Advisors: David Arnold, Dr. </a:t>
            </a:r>
            <a:r>
              <a:rPr lang="en-US" sz="5300" dirty="0" err="1">
                <a:solidFill>
                  <a:srgbClr val="FFFFFF"/>
                </a:solidFill>
                <a:latin typeface="Calibri" panose="020F0502020204030204"/>
                <a:ea typeface="Calibri" panose="020F0502020204030204"/>
                <a:cs typeface="Calibri" panose="020F0502020204030204"/>
                <a:sym typeface="Calibri" panose="020F0502020204030204"/>
              </a:rPr>
              <a:t>Jafar</a:t>
            </a:r>
            <a:r>
              <a:rPr lang="en-US" sz="5300" dirty="0">
                <a:solidFill>
                  <a:srgbClr val="FFFFFF"/>
                </a:solidFill>
                <a:latin typeface="Calibri" panose="020F0502020204030204"/>
                <a:ea typeface="Calibri" panose="020F0502020204030204"/>
                <a:cs typeface="Calibri" panose="020F0502020204030204"/>
                <a:sym typeface="Calibri" panose="020F0502020204030204"/>
              </a:rPr>
              <a:t> </a:t>
            </a:r>
            <a:r>
              <a:rPr lang="en-US" sz="5300" dirty="0" err="1">
                <a:solidFill>
                  <a:srgbClr val="FFFFFF"/>
                </a:solidFill>
                <a:latin typeface="Calibri" panose="020F0502020204030204"/>
                <a:ea typeface="Calibri" panose="020F0502020204030204"/>
                <a:cs typeface="Calibri" panose="020F0502020204030204"/>
                <a:sym typeface="Calibri" panose="020F0502020204030204"/>
              </a:rPr>
              <a:t>Saniie</a:t>
            </a:r>
            <a:endParaRPr sz="5300" dirty="0">
              <a:solidFill>
                <a:srgbClr val="FFFFFF"/>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rgbClr val="000000"/>
              </a:buClr>
              <a:buSzPts val="6000"/>
              <a:buFont typeface="Arial" panose="020B0604020202020204"/>
              <a:buNone/>
            </a:pPr>
            <a:r>
              <a:rPr lang="en-US" sz="5300" dirty="0">
                <a:solidFill>
                  <a:srgbClr val="FFFFFF"/>
                </a:solidFill>
                <a:latin typeface="Calibri" panose="020F0502020204030204"/>
                <a:ea typeface="Calibri" panose="020F0502020204030204"/>
                <a:cs typeface="Calibri" panose="020F0502020204030204"/>
                <a:sym typeface="Calibri" panose="020F0502020204030204"/>
              </a:rPr>
              <a:t>Department of Electrical and Computer Engineering</a:t>
            </a:r>
            <a:endParaRPr sz="5300" dirty="0">
              <a:solidFill>
                <a:srgbClr val="FFFFFF"/>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rgbClr val="000000"/>
              </a:buClr>
              <a:buSzPts val="6000"/>
              <a:buFont typeface="Arial" panose="020B0604020202020204"/>
              <a:buNone/>
            </a:pPr>
            <a:r>
              <a:rPr lang="en-US" sz="5300" dirty="0">
                <a:solidFill>
                  <a:srgbClr val="FFFFFF"/>
                </a:solidFill>
                <a:latin typeface="Calibri" panose="020F0502020204030204"/>
                <a:ea typeface="Calibri" panose="020F0502020204030204"/>
                <a:cs typeface="Calibri" panose="020F0502020204030204"/>
                <a:sym typeface="Calibri" panose="020F0502020204030204"/>
              </a:rPr>
              <a:t>Embedded Computing and Signal Processing Research Laboratory</a:t>
            </a:r>
            <a:endParaRPr sz="5300" dirty="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6000"/>
              <a:buFont typeface="Arial" panose="020B0604020202020204"/>
              <a:buNone/>
            </a:pPr>
            <a:endParaRPr sz="10000" b="1"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8" name="Shape 88"/>
          <p:cNvPicPr preferRelativeResize="0"/>
          <p:nvPr/>
        </p:nvPicPr>
        <p:blipFill rotWithShape="1">
          <a:blip r:embed="rId1"/>
          <a:srcRect/>
          <a:stretch>
            <a:fillRect/>
          </a:stretch>
        </p:blipFill>
        <p:spPr>
          <a:xfrm>
            <a:off x="266065" y="2157095"/>
            <a:ext cx="9972675" cy="2723515"/>
          </a:xfrm>
          <a:prstGeom prst="rect">
            <a:avLst/>
          </a:prstGeom>
          <a:noFill/>
          <a:ln>
            <a:noFill/>
          </a:ln>
        </p:spPr>
      </p:pic>
      <p:pic>
        <p:nvPicPr>
          <p:cNvPr id="89" name="Shape 89"/>
          <p:cNvPicPr preferRelativeResize="0"/>
          <p:nvPr/>
        </p:nvPicPr>
        <p:blipFill rotWithShape="1">
          <a:blip r:embed="rId2"/>
          <a:srcRect/>
          <a:stretch>
            <a:fillRect/>
          </a:stretch>
        </p:blipFill>
        <p:spPr>
          <a:xfrm>
            <a:off x="34070367" y="3539653"/>
            <a:ext cx="9804226" cy="1415775"/>
          </a:xfrm>
          <a:prstGeom prst="rect">
            <a:avLst/>
          </a:prstGeom>
          <a:noFill/>
          <a:ln>
            <a:noFill/>
          </a:ln>
        </p:spPr>
      </p:pic>
      <p:sp>
        <p:nvSpPr>
          <p:cNvPr id="90" name="Shape 90"/>
          <p:cNvSpPr/>
          <p:nvPr/>
        </p:nvSpPr>
        <p:spPr>
          <a:xfrm>
            <a:off x="628417" y="5804502"/>
            <a:ext cx="9804300" cy="1415700"/>
          </a:xfrm>
          <a:prstGeom prst="roundRect">
            <a:avLst>
              <a:gd name="adj" fmla="val 16667"/>
            </a:avLst>
          </a:prstGeom>
          <a:solidFill>
            <a:schemeClr val="bg2">
              <a:lumMod val="20000"/>
              <a:lumOff val="80000"/>
            </a:schemeClr>
          </a:solidFill>
          <a:ln w="762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sz="6200" b="1" dirty="0">
                <a:solidFill>
                  <a:schemeClr val="tx1"/>
                </a:solidFill>
                <a:latin typeface="Calibri" panose="020F0502020204030204"/>
                <a:cs typeface="Calibri" panose="020F0502020204030204"/>
                <a:sym typeface="Calibri" panose="020F0502020204030204"/>
              </a:rPr>
              <a:t>Abstract</a:t>
            </a:r>
            <a:r>
              <a:rPr lang="en-US" sz="6200" b="1" dirty="0">
                <a:solidFill>
                  <a:schemeClr val="tx1"/>
                </a:solidFill>
                <a:latin typeface="Calibri" panose="020F0502020204030204"/>
                <a:ea typeface="Calibri" panose="020F0502020204030204"/>
                <a:cs typeface="Calibri" panose="020F0502020204030204"/>
                <a:sym typeface="Calibri" panose="020F0502020204030204"/>
              </a:rPr>
              <a:t> </a:t>
            </a:r>
            <a:endParaRPr sz="6200" dirty="0">
              <a:solidFill>
                <a:schemeClr val="tx1"/>
              </a:solidFill>
            </a:endParaRPr>
          </a:p>
        </p:txBody>
      </p:sp>
      <p:sp>
        <p:nvSpPr>
          <p:cNvPr id="91" name="Shape 91"/>
          <p:cNvSpPr/>
          <p:nvPr/>
        </p:nvSpPr>
        <p:spPr>
          <a:xfrm>
            <a:off x="571274" y="19577336"/>
            <a:ext cx="9868447" cy="1322672"/>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sym typeface="Calibri" panose="020F0502020204030204"/>
              </a:rPr>
              <a:t>Objectives</a:t>
            </a:r>
            <a:endParaRPr sz="6200" b="1" dirty="0">
              <a:solidFill>
                <a:schemeClr val="dk1"/>
              </a:solidFill>
              <a:latin typeface="Calibri" panose="020F0502020204030204"/>
              <a:cs typeface="Calibri" panose="020F0502020204030204"/>
            </a:endParaRPr>
          </a:p>
        </p:txBody>
      </p:sp>
      <p:sp>
        <p:nvSpPr>
          <p:cNvPr id="92" name="Shape 92"/>
          <p:cNvSpPr/>
          <p:nvPr/>
        </p:nvSpPr>
        <p:spPr>
          <a:xfrm>
            <a:off x="22590215" y="24452994"/>
            <a:ext cx="9953700"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ea typeface="Calibri" panose="020F0502020204030204"/>
                <a:cs typeface="Calibri" panose="020F0502020204030204"/>
                <a:sym typeface="Calibri" panose="020F0502020204030204"/>
              </a:rPr>
              <a:t>3D Model Design</a:t>
            </a:r>
            <a:endParaRPr sz="600" dirty="0">
              <a:solidFill>
                <a:schemeClr val="dk1"/>
              </a:solidFill>
            </a:endParaRPr>
          </a:p>
        </p:txBody>
      </p:sp>
      <p:sp>
        <p:nvSpPr>
          <p:cNvPr id="94" name="Shape 94"/>
          <p:cNvSpPr/>
          <p:nvPr/>
        </p:nvSpPr>
        <p:spPr>
          <a:xfrm>
            <a:off x="306705" y="7193280"/>
            <a:ext cx="10398125" cy="1206119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just">
              <a:buClr>
                <a:schemeClr val="dk1"/>
              </a:buClr>
              <a:buSzPts val="1100"/>
            </a:pPr>
            <a:r>
              <a:rPr lang="en-US" sz="3800" dirty="0">
                <a:solidFill>
                  <a:schemeClr val="dk1"/>
                </a:solidFill>
                <a:latin typeface="Calibri" panose="020F0502020204030204" pitchFamily="34" charset="0"/>
                <a:cs typeface="Calibri" panose="020F0502020204030204" pitchFamily="34" charset="0"/>
                <a:sym typeface="Calibri" panose="020F0502020204030204"/>
              </a:rPr>
              <a:t>With the world moving drastically into the field of automation, and towards smart devices; the existing technology becomes irrelevant. To make the old devices smart and control them effectively and efficiently we build the Autovate Home Security and Automation System. </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lvl="0" algn="just">
              <a:buClr>
                <a:schemeClr val="dk1"/>
              </a:buClr>
              <a:buSzPts val="1100"/>
            </a:pPr>
            <a:r>
              <a:rPr lang="en-US" sz="3800" dirty="0">
                <a:solidFill>
                  <a:schemeClr val="dk1"/>
                </a:solidFill>
                <a:latin typeface="Calibri" panose="020F0502020204030204" pitchFamily="34" charset="0"/>
                <a:cs typeface="Calibri" panose="020F0502020204030204" pitchFamily="34" charset="0"/>
                <a:sym typeface="Calibri" panose="020F0502020204030204"/>
              </a:rPr>
              <a:t>Home automation is successfully achieved by:</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marL="571500" lvl="0" indent="-571500" algn="just">
              <a:buClr>
                <a:schemeClr val="dk1"/>
              </a:buClr>
              <a:buSzPts val="11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Allowing to turn any device ON/OFF from anywhere in the world</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marL="571500" lvl="0" indent="-571500" algn="just">
              <a:buClr>
                <a:schemeClr val="dk1"/>
              </a:buClr>
              <a:buSzPts val="11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See the live sensor(temperature, motion, smoke, sound) from the real-time website</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marL="571500" lvl="0" indent="-571500" algn="just">
              <a:buClr>
                <a:schemeClr val="dk1"/>
              </a:buClr>
              <a:buSzPts val="11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Self program the website to control any device based on the sensor parameters</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marL="571500" lvl="0" indent="-571500" algn="just">
              <a:buClr>
                <a:schemeClr val="dk1"/>
              </a:buClr>
              <a:buSzPts val="11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View the live video of the environment real-time on a webpage</a:t>
            </a: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a:p>
            <a:pPr marL="571500" lvl="0" indent="-571500" algn="just">
              <a:buClr>
                <a:schemeClr val="dk1"/>
              </a:buClr>
              <a:buSzPts val="11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Motion Capture and Detection that sends an email with the recorded pictures and save videos offline </a:t>
            </a:r>
            <a:endParaRPr sz="3800" dirty="0">
              <a:solidFill>
                <a:schemeClr val="dk1"/>
              </a:solidFill>
              <a:latin typeface="Calibri" panose="020F0502020204030204" pitchFamily="34" charset="0"/>
              <a:cs typeface="Calibri" panose="020F0502020204030204" pitchFamily="34" charset="0"/>
              <a:sym typeface="Calibri" panose="020F0502020204030204"/>
            </a:endParaRPr>
          </a:p>
        </p:txBody>
      </p:sp>
      <p:sp>
        <p:nvSpPr>
          <p:cNvPr id="95" name="Shape 95"/>
          <p:cNvSpPr/>
          <p:nvPr/>
        </p:nvSpPr>
        <p:spPr>
          <a:xfrm>
            <a:off x="22283420" y="25869265"/>
            <a:ext cx="10567035" cy="6567805"/>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419100" algn="just" rtl="0">
              <a:spcBef>
                <a:spcPts val="0"/>
              </a:spcBef>
              <a:spcAft>
                <a:spcPts val="0"/>
              </a:spcAft>
              <a:buClr>
                <a:schemeClr val="dk1"/>
              </a:buClr>
              <a:buSzPts val="3000"/>
              <a:buFont typeface="Calibri" panose="020F0502020204030204"/>
              <a:buChar char="●"/>
            </a:pP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p:txBody>
      </p:sp>
      <p:sp>
        <p:nvSpPr>
          <p:cNvPr id="114" name="Shape 114"/>
          <p:cNvSpPr/>
          <p:nvPr/>
        </p:nvSpPr>
        <p:spPr>
          <a:xfrm>
            <a:off x="33455762" y="5752294"/>
            <a:ext cx="9804301" cy="1401171"/>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rPr>
              <a:t>Sensor Integration</a:t>
            </a:r>
            <a:endParaRPr sz="6200" b="1" dirty="0">
              <a:solidFill>
                <a:schemeClr val="dk1"/>
              </a:solidFill>
              <a:latin typeface="Calibri" panose="020F0502020204030204"/>
              <a:cs typeface="Calibri" panose="020F0502020204030204"/>
            </a:endParaRPr>
          </a:p>
        </p:txBody>
      </p:sp>
      <p:sp>
        <p:nvSpPr>
          <p:cNvPr id="115" name="Shape 115"/>
          <p:cNvSpPr/>
          <p:nvPr/>
        </p:nvSpPr>
        <p:spPr>
          <a:xfrm>
            <a:off x="33515478" y="14860605"/>
            <a:ext cx="9804301"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rPr>
              <a:t>Conclusion</a:t>
            </a:r>
            <a:endParaRPr sz="6200" b="1" dirty="0">
              <a:solidFill>
                <a:schemeClr val="dk1"/>
              </a:solidFill>
              <a:latin typeface="Calibri" panose="020F0502020204030204"/>
              <a:cs typeface="Calibri" panose="020F0502020204030204"/>
            </a:endParaRPr>
          </a:p>
        </p:txBody>
      </p:sp>
      <p:sp>
        <p:nvSpPr>
          <p:cNvPr id="116" name="Shape 116"/>
          <p:cNvSpPr/>
          <p:nvPr/>
        </p:nvSpPr>
        <p:spPr>
          <a:xfrm>
            <a:off x="33293050" y="16276320"/>
            <a:ext cx="10207625" cy="3471545"/>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7350" rtl="0">
              <a:spcBef>
                <a:spcPts val="0"/>
              </a:spcBef>
              <a:spcAft>
                <a:spcPts val="0"/>
              </a:spcAft>
              <a:buSzPts val="2500"/>
              <a:buChar char="●"/>
            </a:pPr>
            <a:endParaRPr sz="2500" dirty="0"/>
          </a:p>
        </p:txBody>
      </p:sp>
      <p:sp>
        <p:nvSpPr>
          <p:cNvPr id="118" name="Shape 118"/>
          <p:cNvSpPr/>
          <p:nvPr/>
        </p:nvSpPr>
        <p:spPr>
          <a:xfrm>
            <a:off x="33298765" y="21447760"/>
            <a:ext cx="10178415" cy="23749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8100" lvl="0" rtl="0">
              <a:spcBef>
                <a:spcPts val="0"/>
              </a:spcBef>
              <a:spcAft>
                <a:spcPts val="0"/>
              </a:spcAft>
              <a:buSzPts val="3000"/>
            </a:pPr>
            <a:endParaRPr sz="3000" dirty="0"/>
          </a:p>
        </p:txBody>
      </p:sp>
      <p:sp>
        <p:nvSpPr>
          <p:cNvPr id="122" name="Shape 122"/>
          <p:cNvSpPr/>
          <p:nvPr/>
        </p:nvSpPr>
        <p:spPr>
          <a:xfrm>
            <a:off x="33298130" y="25539065"/>
            <a:ext cx="10198100" cy="3051175"/>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panose="020B0604020202020204"/>
              <a:buNone/>
            </a:pPr>
            <a:endParaRPr sz="900" dirty="0"/>
          </a:p>
        </p:txBody>
      </p:sp>
      <p:sp>
        <p:nvSpPr>
          <p:cNvPr id="172" name="Shape 85"/>
          <p:cNvSpPr/>
          <p:nvPr/>
        </p:nvSpPr>
        <p:spPr>
          <a:xfrm>
            <a:off x="11339440" y="22788758"/>
            <a:ext cx="10457033" cy="9603586"/>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sz="2600" dirty="0"/>
          </a:p>
        </p:txBody>
      </p:sp>
      <p:sp>
        <p:nvSpPr>
          <p:cNvPr id="173" name="Shape 91"/>
          <p:cNvSpPr/>
          <p:nvPr/>
        </p:nvSpPr>
        <p:spPr>
          <a:xfrm>
            <a:off x="11906899" y="21360007"/>
            <a:ext cx="9459050"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sym typeface="Calibri" panose="020F0502020204030204"/>
              </a:rPr>
              <a:t>Demonstration</a:t>
            </a:r>
            <a:endParaRPr sz="6200" b="1" dirty="0">
              <a:solidFill>
                <a:schemeClr val="dk1"/>
              </a:solidFill>
              <a:latin typeface="Calibri" panose="020F0502020204030204"/>
              <a:cs typeface="Calibri" panose="020F0502020204030204"/>
            </a:endParaRPr>
          </a:p>
        </p:txBody>
      </p:sp>
      <p:sp>
        <p:nvSpPr>
          <p:cNvPr id="174" name="Thought Bubble: Cloud 173"/>
          <p:cNvSpPr/>
          <p:nvPr/>
        </p:nvSpPr>
        <p:spPr>
          <a:xfrm>
            <a:off x="15216154" y="25529819"/>
            <a:ext cx="4702367" cy="1403801"/>
          </a:xfrm>
          <a:prstGeom prst="cloudCallout">
            <a:avLst/>
          </a:prstGeom>
          <a:solidFill>
            <a:srgbClr val="FEF6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174"/>
          <p:cNvPicPr>
            <a:picLocks noChangeAspect="1"/>
          </p:cNvPicPr>
          <p:nvPr/>
        </p:nvPicPr>
        <p:blipFill>
          <a:blip r:embed="rId3"/>
          <a:stretch>
            <a:fillRect/>
          </a:stretch>
        </p:blipFill>
        <p:spPr>
          <a:xfrm>
            <a:off x="15129931" y="28662647"/>
            <a:ext cx="2148055" cy="1550143"/>
          </a:xfrm>
          <a:prstGeom prst="rect">
            <a:avLst/>
          </a:prstGeom>
        </p:spPr>
      </p:pic>
      <p:cxnSp>
        <p:nvCxnSpPr>
          <p:cNvPr id="176" name="Straight Connector 175"/>
          <p:cNvCxnSpPr/>
          <p:nvPr/>
        </p:nvCxnSpPr>
        <p:spPr>
          <a:xfrm flipH="1">
            <a:off x="15151560" y="29834414"/>
            <a:ext cx="783292" cy="12323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5985861" y="29834414"/>
            <a:ext cx="752226" cy="151766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15971565" y="30525258"/>
            <a:ext cx="1352577" cy="1232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14360252" y="30446887"/>
            <a:ext cx="1352577" cy="1232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0" name="Picture 179"/>
          <p:cNvPicPr>
            <a:picLocks noChangeAspect="1"/>
          </p:cNvPicPr>
          <p:nvPr/>
        </p:nvPicPr>
        <p:blipFill>
          <a:blip r:embed="rId3"/>
          <a:stretch>
            <a:fillRect/>
          </a:stretch>
        </p:blipFill>
        <p:spPr>
          <a:xfrm>
            <a:off x="18286380" y="28495254"/>
            <a:ext cx="2148055" cy="1550143"/>
          </a:xfrm>
          <a:prstGeom prst="rect">
            <a:avLst/>
          </a:prstGeom>
        </p:spPr>
      </p:pic>
      <p:pic>
        <p:nvPicPr>
          <p:cNvPr id="181" name="Picture 180"/>
          <p:cNvPicPr>
            <a:picLocks noChangeAspect="1"/>
          </p:cNvPicPr>
          <p:nvPr/>
        </p:nvPicPr>
        <p:blipFill>
          <a:blip r:embed="rId4"/>
          <a:stretch>
            <a:fillRect/>
          </a:stretch>
        </p:blipFill>
        <p:spPr>
          <a:xfrm rot="3230790">
            <a:off x="16454868" y="28373685"/>
            <a:ext cx="971337" cy="802409"/>
          </a:xfrm>
          <a:prstGeom prst="rect">
            <a:avLst/>
          </a:prstGeom>
        </p:spPr>
      </p:pic>
      <p:pic>
        <p:nvPicPr>
          <p:cNvPr id="182" name="Picture 181"/>
          <p:cNvPicPr>
            <a:picLocks noChangeAspect="1"/>
          </p:cNvPicPr>
          <p:nvPr/>
        </p:nvPicPr>
        <p:blipFill>
          <a:blip r:embed="rId4"/>
          <a:stretch>
            <a:fillRect/>
          </a:stretch>
        </p:blipFill>
        <p:spPr>
          <a:xfrm rot="3230790">
            <a:off x="19298070" y="27977009"/>
            <a:ext cx="971337" cy="802409"/>
          </a:xfrm>
          <a:prstGeom prst="rect">
            <a:avLst/>
          </a:prstGeom>
        </p:spPr>
      </p:pic>
      <p:pic>
        <p:nvPicPr>
          <p:cNvPr id="183" name="Picture 182"/>
          <p:cNvPicPr>
            <a:picLocks noChangeAspect="1"/>
          </p:cNvPicPr>
          <p:nvPr/>
        </p:nvPicPr>
        <p:blipFill>
          <a:blip r:embed="rId5"/>
          <a:stretch>
            <a:fillRect/>
          </a:stretch>
        </p:blipFill>
        <p:spPr>
          <a:xfrm>
            <a:off x="16168183" y="25717173"/>
            <a:ext cx="2713543" cy="904514"/>
          </a:xfrm>
          <a:prstGeom prst="rect">
            <a:avLst/>
          </a:prstGeom>
          <a:ln>
            <a:noFill/>
          </a:ln>
          <a:effectLst>
            <a:softEdge rad="112500"/>
          </a:effectLst>
        </p:spPr>
      </p:pic>
      <p:cxnSp>
        <p:nvCxnSpPr>
          <p:cNvPr id="184" name="Straight Connector 183"/>
          <p:cNvCxnSpPr/>
          <p:nvPr/>
        </p:nvCxnSpPr>
        <p:spPr>
          <a:xfrm flipV="1">
            <a:off x="16366841" y="26917389"/>
            <a:ext cx="971597" cy="2068828"/>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flipV="1">
            <a:off x="18301130" y="26781154"/>
            <a:ext cx="1164050" cy="228243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pic>
        <p:nvPicPr>
          <p:cNvPr id="186" name="Picture 185"/>
          <p:cNvPicPr>
            <a:picLocks noChangeAspect="1"/>
          </p:cNvPicPr>
          <p:nvPr/>
        </p:nvPicPr>
        <p:blipFill>
          <a:blip r:embed="rId6"/>
          <a:stretch>
            <a:fillRect/>
          </a:stretch>
        </p:blipFill>
        <p:spPr>
          <a:xfrm>
            <a:off x="14869317" y="23186448"/>
            <a:ext cx="1499814" cy="1486149"/>
          </a:xfrm>
          <a:prstGeom prst="rect">
            <a:avLst/>
          </a:prstGeom>
        </p:spPr>
      </p:pic>
      <p:pic>
        <p:nvPicPr>
          <p:cNvPr id="187" name="Picture 186"/>
          <p:cNvPicPr>
            <a:picLocks noChangeAspect="1"/>
          </p:cNvPicPr>
          <p:nvPr/>
        </p:nvPicPr>
        <p:blipFill>
          <a:blip r:embed="rId4"/>
          <a:stretch>
            <a:fillRect/>
          </a:stretch>
        </p:blipFill>
        <p:spPr>
          <a:xfrm rot="17683185">
            <a:off x="13940459" y="23428450"/>
            <a:ext cx="781306" cy="645427"/>
          </a:xfrm>
          <a:prstGeom prst="rect">
            <a:avLst/>
          </a:prstGeom>
        </p:spPr>
      </p:pic>
      <p:cxnSp>
        <p:nvCxnSpPr>
          <p:cNvPr id="188" name="Straight Connector 187"/>
          <p:cNvCxnSpPr/>
          <p:nvPr/>
        </p:nvCxnSpPr>
        <p:spPr>
          <a:xfrm>
            <a:off x="15555368" y="24466655"/>
            <a:ext cx="1552007" cy="10910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18693485" y="29863902"/>
            <a:ext cx="783292" cy="12323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9527786" y="29863902"/>
            <a:ext cx="676289" cy="146029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19513490" y="30554746"/>
            <a:ext cx="1352577" cy="1255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p:cNvSpPr/>
          <p:nvPr/>
        </p:nvSpPr>
        <p:spPr>
          <a:xfrm>
            <a:off x="17966187" y="30577795"/>
            <a:ext cx="1352577" cy="1232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192"/>
          <p:cNvPicPr>
            <a:picLocks noChangeAspect="1"/>
          </p:cNvPicPr>
          <p:nvPr/>
        </p:nvPicPr>
        <p:blipFill>
          <a:blip r:embed="rId7"/>
          <a:stretch>
            <a:fillRect/>
          </a:stretch>
        </p:blipFill>
        <p:spPr>
          <a:xfrm rot="11612985">
            <a:off x="14525004" y="30581455"/>
            <a:ext cx="1031708" cy="775572"/>
          </a:xfrm>
          <a:prstGeom prst="rect">
            <a:avLst/>
          </a:prstGeom>
        </p:spPr>
      </p:pic>
      <p:pic>
        <p:nvPicPr>
          <p:cNvPr id="30" name="Picture 29"/>
          <p:cNvPicPr>
            <a:picLocks noChangeAspect="1"/>
          </p:cNvPicPr>
          <p:nvPr/>
        </p:nvPicPr>
        <p:blipFill>
          <a:blip r:embed="rId8"/>
          <a:stretch>
            <a:fillRect/>
          </a:stretch>
        </p:blipFill>
        <p:spPr>
          <a:xfrm>
            <a:off x="16249752" y="30594599"/>
            <a:ext cx="871300" cy="647812"/>
          </a:xfrm>
          <a:prstGeom prst="rect">
            <a:avLst/>
          </a:prstGeom>
        </p:spPr>
      </p:pic>
      <p:pic>
        <p:nvPicPr>
          <p:cNvPr id="31" name="Picture 30"/>
          <p:cNvPicPr>
            <a:picLocks noChangeAspect="1"/>
          </p:cNvPicPr>
          <p:nvPr/>
        </p:nvPicPr>
        <p:blipFill>
          <a:blip r:embed="rId9"/>
          <a:stretch>
            <a:fillRect/>
          </a:stretch>
        </p:blipFill>
        <p:spPr>
          <a:xfrm>
            <a:off x="18174536" y="30625611"/>
            <a:ext cx="935875" cy="817280"/>
          </a:xfrm>
          <a:prstGeom prst="rect">
            <a:avLst/>
          </a:prstGeom>
        </p:spPr>
      </p:pic>
      <p:pic>
        <p:nvPicPr>
          <p:cNvPr id="32" name="Picture 31"/>
          <p:cNvPicPr>
            <a:picLocks noChangeAspect="1"/>
          </p:cNvPicPr>
          <p:nvPr/>
        </p:nvPicPr>
        <p:blipFill>
          <a:blip r:embed="rId10"/>
          <a:stretch>
            <a:fillRect/>
          </a:stretch>
        </p:blipFill>
        <p:spPr>
          <a:xfrm>
            <a:off x="19809680" y="30577795"/>
            <a:ext cx="817382" cy="837968"/>
          </a:xfrm>
          <a:prstGeom prst="rect">
            <a:avLst/>
          </a:prstGeom>
        </p:spPr>
      </p:pic>
      <p:sp>
        <p:nvSpPr>
          <p:cNvPr id="33" name="TextBox 32"/>
          <p:cNvSpPr txBox="1"/>
          <p:nvPr/>
        </p:nvSpPr>
        <p:spPr>
          <a:xfrm>
            <a:off x="14407047" y="31271257"/>
            <a:ext cx="1322594" cy="307777"/>
          </a:xfrm>
          <a:prstGeom prst="rect">
            <a:avLst/>
          </a:prstGeom>
          <a:noFill/>
        </p:spPr>
        <p:txBody>
          <a:bodyPr wrap="square" rtlCol="0">
            <a:spAutoFit/>
          </a:bodyPr>
          <a:lstStyle/>
          <a:p>
            <a:r>
              <a:rPr lang="en-US" dirty="0"/>
              <a:t>Sound Sensor</a:t>
            </a:r>
            <a:endParaRPr lang="en-US" dirty="0"/>
          </a:p>
        </p:txBody>
      </p:sp>
      <p:sp>
        <p:nvSpPr>
          <p:cNvPr id="194" name="TextBox 193"/>
          <p:cNvSpPr txBox="1"/>
          <p:nvPr/>
        </p:nvSpPr>
        <p:spPr>
          <a:xfrm>
            <a:off x="18126640" y="31415762"/>
            <a:ext cx="1322594" cy="307777"/>
          </a:xfrm>
          <a:prstGeom prst="rect">
            <a:avLst/>
          </a:prstGeom>
          <a:noFill/>
        </p:spPr>
        <p:txBody>
          <a:bodyPr wrap="square" rtlCol="0">
            <a:spAutoFit/>
          </a:bodyPr>
          <a:lstStyle/>
          <a:p>
            <a:r>
              <a:rPr lang="en-US" dirty="0"/>
              <a:t>PIR sensor</a:t>
            </a:r>
            <a:endParaRPr lang="en-US" dirty="0"/>
          </a:p>
        </p:txBody>
      </p:sp>
      <p:sp>
        <p:nvSpPr>
          <p:cNvPr id="195" name="TextBox 194"/>
          <p:cNvSpPr txBox="1"/>
          <p:nvPr/>
        </p:nvSpPr>
        <p:spPr>
          <a:xfrm>
            <a:off x="15988157" y="31257418"/>
            <a:ext cx="1322594" cy="523220"/>
          </a:xfrm>
          <a:prstGeom prst="rect">
            <a:avLst/>
          </a:prstGeom>
          <a:noFill/>
        </p:spPr>
        <p:txBody>
          <a:bodyPr wrap="square" rtlCol="0">
            <a:spAutoFit/>
          </a:bodyPr>
          <a:lstStyle/>
          <a:p>
            <a:pPr algn="ctr"/>
            <a:r>
              <a:rPr lang="en-US" dirty="0"/>
              <a:t>Smoke and gas</a:t>
            </a:r>
            <a:endParaRPr lang="en-US" dirty="0"/>
          </a:p>
        </p:txBody>
      </p:sp>
      <p:sp>
        <p:nvSpPr>
          <p:cNvPr id="196" name="TextBox 195"/>
          <p:cNvSpPr txBox="1"/>
          <p:nvPr/>
        </p:nvSpPr>
        <p:spPr>
          <a:xfrm>
            <a:off x="19580186" y="31347243"/>
            <a:ext cx="1322594" cy="523220"/>
          </a:xfrm>
          <a:prstGeom prst="rect">
            <a:avLst/>
          </a:prstGeom>
          <a:noFill/>
        </p:spPr>
        <p:txBody>
          <a:bodyPr wrap="square" rtlCol="0">
            <a:spAutoFit/>
          </a:bodyPr>
          <a:lstStyle/>
          <a:p>
            <a:pPr algn="ctr"/>
            <a:r>
              <a:rPr lang="en-US" dirty="0"/>
              <a:t>Temperature Sensor</a:t>
            </a:r>
            <a:endParaRPr lang="en-US" dirty="0"/>
          </a:p>
        </p:txBody>
      </p:sp>
      <p:pic>
        <p:nvPicPr>
          <p:cNvPr id="37" name="Picture 36"/>
          <p:cNvPicPr>
            <a:picLocks noChangeAspect="1"/>
          </p:cNvPicPr>
          <p:nvPr/>
        </p:nvPicPr>
        <p:blipFill rotWithShape="1">
          <a:blip r:embed="rId11"/>
          <a:srcRect t="7082"/>
          <a:stretch>
            <a:fillRect/>
          </a:stretch>
        </p:blipFill>
        <p:spPr>
          <a:xfrm>
            <a:off x="12704938" y="25118855"/>
            <a:ext cx="1632198" cy="1548694"/>
          </a:xfrm>
          <a:prstGeom prst="rect">
            <a:avLst/>
          </a:prstGeom>
        </p:spPr>
      </p:pic>
      <p:pic>
        <p:nvPicPr>
          <p:cNvPr id="41" name="Picture 40"/>
          <p:cNvPicPr>
            <a:picLocks noChangeAspect="1"/>
          </p:cNvPicPr>
          <p:nvPr/>
        </p:nvPicPr>
        <p:blipFill rotWithShape="1">
          <a:blip r:embed="rId12"/>
          <a:srcRect b="35948"/>
          <a:stretch>
            <a:fillRect/>
          </a:stretch>
        </p:blipFill>
        <p:spPr>
          <a:xfrm>
            <a:off x="12025486" y="29709700"/>
            <a:ext cx="1643804" cy="1355177"/>
          </a:xfrm>
          <a:prstGeom prst="rect">
            <a:avLst/>
          </a:prstGeom>
        </p:spPr>
      </p:pic>
      <p:pic>
        <p:nvPicPr>
          <p:cNvPr id="197" name="Picture 196"/>
          <p:cNvPicPr>
            <a:picLocks noChangeAspect="1"/>
          </p:cNvPicPr>
          <p:nvPr/>
        </p:nvPicPr>
        <p:blipFill>
          <a:blip r:embed="rId13"/>
          <a:stretch>
            <a:fillRect/>
          </a:stretch>
        </p:blipFill>
        <p:spPr>
          <a:xfrm>
            <a:off x="12187790" y="27190206"/>
            <a:ext cx="1980553" cy="1516563"/>
          </a:xfrm>
          <a:prstGeom prst="rect">
            <a:avLst/>
          </a:prstGeom>
        </p:spPr>
      </p:pic>
      <p:cxnSp>
        <p:nvCxnSpPr>
          <p:cNvPr id="198" name="Straight Connector 197"/>
          <p:cNvCxnSpPr/>
          <p:nvPr/>
        </p:nvCxnSpPr>
        <p:spPr>
          <a:xfrm flipV="1">
            <a:off x="13031248" y="28495254"/>
            <a:ext cx="48723" cy="146039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13997051" y="24403393"/>
            <a:ext cx="1510342" cy="9591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V="1">
            <a:off x="13274744" y="26621687"/>
            <a:ext cx="35006" cy="84786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2" name="Shape 85"/>
          <p:cNvSpPr/>
          <p:nvPr/>
        </p:nvSpPr>
        <p:spPr>
          <a:xfrm>
            <a:off x="33298765" y="7127875"/>
            <a:ext cx="10115550" cy="748792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sz="2600" dirty="0"/>
          </a:p>
        </p:txBody>
      </p:sp>
      <p:pic>
        <p:nvPicPr>
          <p:cNvPr id="126" name="Picture 125"/>
          <p:cNvPicPr>
            <a:picLocks noChangeAspect="1"/>
          </p:cNvPicPr>
          <p:nvPr/>
        </p:nvPicPr>
        <p:blipFill>
          <a:blip r:embed="rId4"/>
          <a:stretch>
            <a:fillRect/>
          </a:stretch>
        </p:blipFill>
        <p:spPr>
          <a:xfrm rot="19310789">
            <a:off x="11731300" y="26513821"/>
            <a:ext cx="971337" cy="802409"/>
          </a:xfrm>
          <a:prstGeom prst="rect">
            <a:avLst/>
          </a:prstGeom>
        </p:spPr>
      </p:pic>
      <p:sp>
        <p:nvSpPr>
          <p:cNvPr id="46" name="TextBox 45"/>
          <p:cNvSpPr txBox="1"/>
          <p:nvPr/>
        </p:nvSpPr>
        <p:spPr>
          <a:xfrm>
            <a:off x="33615777" y="30251806"/>
            <a:ext cx="10135655" cy="2861310"/>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Thanks to my teammates, David Arnold, </a:t>
            </a:r>
            <a:r>
              <a:rPr lang="en-US" sz="3600" dirty="0" err="1">
                <a:latin typeface="Calibri" panose="020F0502020204030204" pitchFamily="34" charset="0"/>
                <a:cs typeface="Calibri" panose="020F0502020204030204" pitchFamily="34" charset="0"/>
              </a:rPr>
              <a:t>Dr Sannie</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Dr Won</a:t>
            </a:r>
            <a:r>
              <a:rPr lang="en-US" sz="3600" dirty="0">
                <a:latin typeface="Calibri" panose="020F0502020204030204" pitchFamily="34" charset="0"/>
                <a:cs typeface="Calibri" panose="020F0502020204030204" pitchFamily="34" charset="0"/>
              </a:rPr>
              <a:t> Jae and all the members of ECASP laboratory for their contributions. BITMAA and BIT Mesra for their continuous support.</a:t>
            </a:r>
            <a:endParaRPr lang="en-US" sz="36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p:txBody>
      </p:sp>
      <p:sp>
        <p:nvSpPr>
          <p:cNvPr id="96" name="Shape 85"/>
          <p:cNvSpPr/>
          <p:nvPr/>
        </p:nvSpPr>
        <p:spPr>
          <a:xfrm>
            <a:off x="10988040" y="7011670"/>
            <a:ext cx="10678160" cy="1386967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sz="2600" dirty="0"/>
          </a:p>
        </p:txBody>
      </p:sp>
      <p:sp>
        <p:nvSpPr>
          <p:cNvPr id="98" name="TextBox 97"/>
          <p:cNvSpPr txBox="1"/>
          <p:nvPr/>
        </p:nvSpPr>
        <p:spPr>
          <a:xfrm>
            <a:off x="28921917" y="17504760"/>
            <a:ext cx="3315546" cy="630942"/>
          </a:xfrm>
          <a:prstGeom prst="rect">
            <a:avLst/>
          </a:prstGeom>
          <a:noFill/>
        </p:spPr>
        <p:txBody>
          <a:bodyPr wrap="square" rtlCol="0">
            <a:spAutoFit/>
          </a:bodyPr>
          <a:lstStyle/>
          <a:p>
            <a:r>
              <a:rPr lang="en-US" sz="3500" dirty="0">
                <a:solidFill>
                  <a:schemeClr val="bg1"/>
                </a:solidFill>
              </a:rPr>
              <a:t>Frame Delta</a:t>
            </a:r>
            <a:endParaRPr lang="en-US" sz="3500" dirty="0">
              <a:solidFill>
                <a:schemeClr val="bg1"/>
              </a:solidFill>
            </a:endParaRPr>
          </a:p>
        </p:txBody>
      </p:sp>
      <p:sp>
        <p:nvSpPr>
          <p:cNvPr id="103" name="TextBox 102"/>
          <p:cNvSpPr txBox="1"/>
          <p:nvPr/>
        </p:nvSpPr>
        <p:spPr>
          <a:xfrm>
            <a:off x="24145172" y="17334465"/>
            <a:ext cx="3869773" cy="630942"/>
          </a:xfrm>
          <a:prstGeom prst="rect">
            <a:avLst/>
          </a:prstGeom>
          <a:noFill/>
        </p:spPr>
        <p:txBody>
          <a:bodyPr wrap="square" rtlCol="0">
            <a:spAutoFit/>
          </a:bodyPr>
          <a:lstStyle/>
          <a:p>
            <a:r>
              <a:rPr lang="en-US" sz="3500" dirty="0">
                <a:solidFill>
                  <a:schemeClr val="bg1"/>
                </a:solidFill>
              </a:rPr>
              <a:t>Delta Threshold</a:t>
            </a:r>
            <a:endParaRPr lang="en-US" sz="3500" dirty="0">
              <a:solidFill>
                <a:schemeClr val="bg1"/>
              </a:solidFill>
            </a:endParaRPr>
          </a:p>
        </p:txBody>
      </p:sp>
      <p:sp>
        <p:nvSpPr>
          <p:cNvPr id="113" name="TextBox 112"/>
          <p:cNvSpPr txBox="1"/>
          <p:nvPr/>
        </p:nvSpPr>
        <p:spPr>
          <a:xfrm>
            <a:off x="13437154" y="19592571"/>
            <a:ext cx="3869773" cy="630942"/>
          </a:xfrm>
          <a:prstGeom prst="rect">
            <a:avLst/>
          </a:prstGeom>
          <a:noFill/>
        </p:spPr>
        <p:txBody>
          <a:bodyPr wrap="square" rtlCol="0">
            <a:spAutoFit/>
          </a:bodyPr>
          <a:lstStyle/>
          <a:p>
            <a:r>
              <a:rPr lang="en-US" sz="3500" dirty="0">
                <a:solidFill>
                  <a:schemeClr val="bg1"/>
                </a:solidFill>
              </a:rPr>
              <a:t>Delta Threshold</a:t>
            </a:r>
            <a:endParaRPr lang="en-US" sz="3500" dirty="0">
              <a:solidFill>
                <a:schemeClr val="bg1"/>
              </a:solidFill>
            </a:endParaRPr>
          </a:p>
        </p:txBody>
      </p:sp>
      <p:sp>
        <p:nvSpPr>
          <p:cNvPr id="141" name="Shape 91"/>
          <p:cNvSpPr/>
          <p:nvPr/>
        </p:nvSpPr>
        <p:spPr>
          <a:xfrm>
            <a:off x="12343765" y="5752465"/>
            <a:ext cx="7823200" cy="1326515"/>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sym typeface="Calibri" panose="020F0502020204030204"/>
              </a:rPr>
              <a:t>User Interface</a:t>
            </a:r>
            <a:endParaRPr lang="en-US" sz="6200" b="1" dirty="0">
              <a:solidFill>
                <a:schemeClr val="dk1"/>
              </a:solidFill>
              <a:latin typeface="Calibri" panose="020F0502020204030204"/>
              <a:cs typeface="Calibri" panose="020F0502020204030204"/>
            </a:endParaRPr>
          </a:p>
        </p:txBody>
      </p:sp>
      <p:sp>
        <p:nvSpPr>
          <p:cNvPr id="144" name="TextBox 143"/>
          <p:cNvSpPr txBox="1"/>
          <p:nvPr/>
        </p:nvSpPr>
        <p:spPr>
          <a:xfrm>
            <a:off x="14407046" y="23474421"/>
            <a:ext cx="6761951" cy="861774"/>
          </a:xfrm>
          <a:prstGeom prst="rect">
            <a:avLst/>
          </a:prstGeom>
          <a:noFill/>
        </p:spPr>
        <p:txBody>
          <a:bodyPr wrap="square" rtlCol="0">
            <a:spAutoFit/>
          </a:bodyPr>
          <a:lstStyle/>
          <a:p>
            <a:pPr algn="ctr"/>
            <a:r>
              <a:rPr lang="en-US" sz="2500" dirty="0"/>
              <a:t>User device</a:t>
            </a:r>
            <a:endParaRPr lang="en-US" sz="2500" dirty="0"/>
          </a:p>
          <a:p>
            <a:pPr algn="ctr"/>
            <a:r>
              <a:rPr lang="en-US" sz="2500" dirty="0"/>
              <a:t>(</a:t>
            </a:r>
            <a:r>
              <a:rPr lang="en-US" sz="2500" dirty="0" err="1"/>
              <a:t>Autovate</a:t>
            </a:r>
            <a:r>
              <a:rPr lang="en-US" sz="2500" dirty="0"/>
              <a:t> website)</a:t>
            </a:r>
            <a:endParaRPr lang="en-US" sz="2500" dirty="0"/>
          </a:p>
        </p:txBody>
      </p:sp>
      <p:sp>
        <p:nvSpPr>
          <p:cNvPr id="4" name="Shape 85"/>
          <p:cNvSpPr/>
          <p:nvPr/>
        </p:nvSpPr>
        <p:spPr>
          <a:xfrm>
            <a:off x="22109430" y="7193280"/>
            <a:ext cx="10768965" cy="8256905"/>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200" dirty="0">
              <a:solidFill>
                <a:schemeClr val="dk1"/>
              </a:solidFill>
            </a:endParaRPr>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3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lang="en-US" sz="2600" dirty="0"/>
          </a:p>
          <a:p>
            <a:pPr marL="0" lvl="0" indent="0">
              <a:spcBef>
                <a:spcPts val="0"/>
              </a:spcBef>
              <a:spcAft>
                <a:spcPts val="0"/>
              </a:spcAft>
              <a:buNone/>
            </a:pPr>
            <a:endParaRPr sz="2600" dirty="0"/>
          </a:p>
        </p:txBody>
      </p:sp>
      <p:sp>
        <p:nvSpPr>
          <p:cNvPr id="5" name="Shape 91"/>
          <p:cNvSpPr/>
          <p:nvPr/>
        </p:nvSpPr>
        <p:spPr>
          <a:xfrm>
            <a:off x="23614380" y="5827395"/>
            <a:ext cx="7823200" cy="1326515"/>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sym typeface="Calibri" panose="020F0502020204030204"/>
              </a:rPr>
              <a:t>Realtime Database</a:t>
            </a:r>
            <a:endParaRPr lang="en-US" sz="6200" b="1" dirty="0">
              <a:solidFill>
                <a:schemeClr val="dk1"/>
              </a:solidFill>
              <a:latin typeface="Calibri" panose="020F0502020204030204"/>
              <a:cs typeface="Calibri" panose="020F0502020204030204"/>
            </a:endParaRPr>
          </a:p>
        </p:txBody>
      </p:sp>
      <p:pic>
        <p:nvPicPr>
          <p:cNvPr id="14" name="Picture 13" descr="lm-35"/>
          <p:cNvPicPr>
            <a:picLocks noChangeAspect="1"/>
          </p:cNvPicPr>
          <p:nvPr/>
        </p:nvPicPr>
        <p:blipFill>
          <a:blip r:embed="rId14"/>
          <a:stretch>
            <a:fillRect/>
          </a:stretch>
        </p:blipFill>
        <p:spPr>
          <a:xfrm>
            <a:off x="41352470" y="7562850"/>
            <a:ext cx="1675765" cy="1675765"/>
          </a:xfrm>
          <a:prstGeom prst="rect">
            <a:avLst/>
          </a:prstGeom>
        </p:spPr>
      </p:pic>
      <p:pic>
        <p:nvPicPr>
          <p:cNvPr id="16" name="Picture 15" descr="pir-motion-sensor"/>
          <p:cNvPicPr>
            <a:picLocks noChangeAspect="1"/>
          </p:cNvPicPr>
          <p:nvPr/>
        </p:nvPicPr>
        <p:blipFill>
          <a:blip r:embed="rId15"/>
          <a:stretch>
            <a:fillRect/>
          </a:stretch>
        </p:blipFill>
        <p:spPr>
          <a:xfrm>
            <a:off x="41116885" y="11066145"/>
            <a:ext cx="1755775" cy="1604010"/>
          </a:xfrm>
          <a:prstGeom prst="rect">
            <a:avLst/>
          </a:prstGeom>
        </p:spPr>
      </p:pic>
      <p:pic>
        <p:nvPicPr>
          <p:cNvPr id="17" name="Picture 16" descr="smoke sensor"/>
          <p:cNvPicPr>
            <a:picLocks noChangeAspect="1"/>
          </p:cNvPicPr>
          <p:nvPr/>
        </p:nvPicPr>
        <p:blipFill>
          <a:blip r:embed="rId16"/>
          <a:stretch>
            <a:fillRect/>
          </a:stretch>
        </p:blipFill>
        <p:spPr>
          <a:xfrm>
            <a:off x="33884235" y="12719685"/>
            <a:ext cx="1675130" cy="1675130"/>
          </a:xfrm>
          <a:prstGeom prst="rect">
            <a:avLst/>
          </a:prstGeom>
        </p:spPr>
      </p:pic>
      <p:pic>
        <p:nvPicPr>
          <p:cNvPr id="18" name="Picture 17" descr="sound sensor"/>
          <p:cNvPicPr>
            <a:picLocks noChangeAspect="1"/>
          </p:cNvPicPr>
          <p:nvPr/>
        </p:nvPicPr>
        <p:blipFill>
          <a:blip r:embed="rId17"/>
          <a:stretch>
            <a:fillRect/>
          </a:stretch>
        </p:blipFill>
        <p:spPr>
          <a:xfrm>
            <a:off x="33393380" y="9150350"/>
            <a:ext cx="2165985" cy="2165985"/>
          </a:xfrm>
          <a:prstGeom prst="rect">
            <a:avLst/>
          </a:prstGeom>
        </p:spPr>
      </p:pic>
      <p:sp>
        <p:nvSpPr>
          <p:cNvPr id="28" name="Shape 91"/>
          <p:cNvSpPr/>
          <p:nvPr/>
        </p:nvSpPr>
        <p:spPr>
          <a:xfrm>
            <a:off x="22410829" y="15849251"/>
            <a:ext cx="9868447" cy="1322672"/>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sym typeface="Calibri" panose="020F0502020204030204"/>
              </a:rPr>
              <a:t>Programming</a:t>
            </a:r>
            <a:endParaRPr lang="en-US" sz="6200" b="1" dirty="0">
              <a:solidFill>
                <a:schemeClr val="dk1"/>
              </a:solidFill>
              <a:latin typeface="Calibri" panose="020F0502020204030204"/>
              <a:cs typeface="Calibri" panose="020F0502020204030204"/>
            </a:endParaRPr>
          </a:p>
        </p:txBody>
      </p:sp>
      <p:sp>
        <p:nvSpPr>
          <p:cNvPr id="34" name="Shape 95"/>
          <p:cNvSpPr/>
          <p:nvPr/>
        </p:nvSpPr>
        <p:spPr>
          <a:xfrm>
            <a:off x="22108795" y="17231995"/>
            <a:ext cx="10607675" cy="674624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457200" lvl="0" indent="-419100" algn="just" rtl="0">
              <a:spcBef>
                <a:spcPts val="0"/>
              </a:spcBef>
              <a:spcAft>
                <a:spcPts val="0"/>
              </a:spcAft>
              <a:buClr>
                <a:schemeClr val="dk1"/>
              </a:buClr>
              <a:buSzPts val="3000"/>
              <a:buFont typeface="Calibri" panose="020F0502020204030204"/>
              <a:buChar char="●"/>
            </a:pPr>
            <a:endParaRPr lang="en-US" sz="3800" dirty="0">
              <a:solidFill>
                <a:schemeClr val="dk1"/>
              </a:solidFill>
              <a:latin typeface="Calibri" panose="020F0502020204030204" pitchFamily="34" charset="0"/>
              <a:cs typeface="Calibri" panose="020F0502020204030204" pitchFamily="34" charset="0"/>
              <a:sym typeface="Calibri" panose="020F0502020204030204"/>
            </a:endParaRPr>
          </a:p>
        </p:txBody>
      </p:sp>
      <p:sp>
        <p:nvSpPr>
          <p:cNvPr id="35" name="Text Box 34"/>
          <p:cNvSpPr txBox="1"/>
          <p:nvPr/>
        </p:nvSpPr>
        <p:spPr>
          <a:xfrm>
            <a:off x="22374860" y="17473295"/>
            <a:ext cx="8461375" cy="7108825"/>
          </a:xfrm>
          <a:prstGeom prst="rect">
            <a:avLst/>
          </a:prstGeom>
          <a:noFill/>
        </p:spPr>
        <p:txBody>
          <a:bodyPr wrap="square" rtlCol="0">
            <a:spAutoFit/>
          </a:bodyPr>
          <a:p>
            <a:pPr marL="571500" indent="-571500">
              <a:buFont typeface="Arial" panose="020B0604020202020204" pitchFamily="34" charset="0"/>
              <a:buChar char="•"/>
            </a:pPr>
            <a:r>
              <a:rPr lang="en-US" sz="3800">
                <a:latin typeface="Calibri" panose="020F0502020204030204" pitchFamily="34" charset="0"/>
                <a:cs typeface="Calibri" panose="020F0502020204030204" pitchFamily="34" charset="0"/>
              </a:rPr>
              <a:t>HTML5, JavaScript, CSS3, jQuery and Bootstrap architecture has been used to make this website come to life</a:t>
            </a:r>
            <a:endParaRPr lang="en-US" sz="38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800">
                <a:latin typeface="Calibri" panose="020F0502020204030204" pitchFamily="34" charset="0"/>
                <a:cs typeface="Calibri" panose="020F0502020204030204" pitchFamily="34" charset="0"/>
              </a:rPr>
              <a:t>The Sensor Integration to the Cloud Real-time Database is done using C++</a:t>
            </a:r>
            <a:endParaRPr lang="en-US" sz="38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800">
                <a:latin typeface="Calibri" panose="020F0502020204030204" pitchFamily="34" charset="0"/>
                <a:cs typeface="Calibri" panose="020F0502020204030204" pitchFamily="34" charset="0"/>
              </a:rPr>
              <a:t>The image processing to detect motion uses OpenCV (computer vision) on python platform.</a:t>
            </a:r>
            <a:endParaRPr lang="en-US" sz="38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800">
                <a:latin typeface="Calibri" panose="020F0502020204030204" pitchFamily="34" charset="0"/>
                <a:cs typeface="Calibri" panose="020F0502020204030204" pitchFamily="34" charset="0"/>
              </a:rPr>
              <a:t>The videostream from the raspberry pi to the webpage uses threading on python platform.</a:t>
            </a:r>
            <a:endParaRPr lang="en-US" sz="38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800">
              <a:latin typeface="Calibri" panose="020F0502020204030204" pitchFamily="34" charset="0"/>
              <a:cs typeface="Calibri" panose="020F0502020204030204" pitchFamily="34" charset="0"/>
            </a:endParaRPr>
          </a:p>
        </p:txBody>
      </p:sp>
      <p:pic>
        <p:nvPicPr>
          <p:cNvPr id="40" name="Picture 39" descr="Home Page"/>
          <p:cNvPicPr>
            <a:picLocks noChangeAspect="1"/>
          </p:cNvPicPr>
          <p:nvPr/>
        </p:nvPicPr>
        <p:blipFill>
          <a:blip r:embed="rId18"/>
          <a:stretch>
            <a:fillRect/>
          </a:stretch>
        </p:blipFill>
        <p:spPr>
          <a:xfrm>
            <a:off x="11682730" y="10765790"/>
            <a:ext cx="4246880" cy="2859405"/>
          </a:xfrm>
          <a:prstGeom prst="rect">
            <a:avLst/>
          </a:prstGeom>
        </p:spPr>
      </p:pic>
      <p:pic>
        <p:nvPicPr>
          <p:cNvPr id="45" name="Picture 44" descr="Login Page"/>
          <p:cNvPicPr>
            <a:picLocks noChangeAspect="1"/>
          </p:cNvPicPr>
          <p:nvPr/>
        </p:nvPicPr>
        <p:blipFill>
          <a:blip r:embed="rId19"/>
          <a:stretch>
            <a:fillRect/>
          </a:stretch>
        </p:blipFill>
        <p:spPr>
          <a:xfrm>
            <a:off x="11587480" y="14030960"/>
            <a:ext cx="4208145" cy="3055620"/>
          </a:xfrm>
          <a:prstGeom prst="rect">
            <a:avLst/>
          </a:prstGeom>
        </p:spPr>
      </p:pic>
      <p:pic>
        <p:nvPicPr>
          <p:cNvPr id="49" name="Picture 48" descr="Control Panel"/>
          <p:cNvPicPr>
            <a:picLocks noChangeAspect="1"/>
          </p:cNvPicPr>
          <p:nvPr/>
        </p:nvPicPr>
        <p:blipFill>
          <a:blip r:embed="rId20"/>
          <a:stretch>
            <a:fillRect/>
          </a:stretch>
        </p:blipFill>
        <p:spPr>
          <a:xfrm>
            <a:off x="11587480" y="17477740"/>
            <a:ext cx="4207510" cy="2454910"/>
          </a:xfrm>
          <a:prstGeom prst="rect">
            <a:avLst/>
          </a:prstGeom>
        </p:spPr>
      </p:pic>
      <p:cxnSp>
        <p:nvCxnSpPr>
          <p:cNvPr id="52" name="Straight Connector 51"/>
          <p:cNvCxnSpPr/>
          <p:nvPr/>
        </p:nvCxnSpPr>
        <p:spPr>
          <a:xfrm>
            <a:off x="11470005" y="13816965"/>
            <a:ext cx="9953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465560" y="17222470"/>
            <a:ext cx="9953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042005" y="10459720"/>
            <a:ext cx="47625" cy="950087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 Box 58"/>
          <p:cNvSpPr txBox="1"/>
          <p:nvPr/>
        </p:nvSpPr>
        <p:spPr>
          <a:xfrm>
            <a:off x="16327755" y="10292715"/>
            <a:ext cx="4762500" cy="3599815"/>
          </a:xfrm>
          <a:prstGeom prst="rect">
            <a:avLst/>
          </a:prstGeom>
          <a:noFill/>
        </p:spPr>
        <p:txBody>
          <a:bodyPr wrap="square" rtlCol="0">
            <a:spAutoFit/>
          </a:bodyPr>
          <a:p>
            <a:r>
              <a:rPr lang="en-US" sz="3800">
                <a:latin typeface="Calibri" panose="020F0502020204030204" pitchFamily="34" charset="0"/>
                <a:cs typeface="Calibri" panose="020F0502020204030204" pitchFamily="34" charset="0"/>
              </a:rPr>
              <a:t>The home page for our user interface that allows access to the sign-up, login, team page and the control panel</a:t>
            </a:r>
            <a:endParaRPr lang="en-US" sz="3800">
              <a:latin typeface="Calibri" panose="020F0502020204030204" pitchFamily="34" charset="0"/>
              <a:cs typeface="Calibri" panose="020F0502020204030204" pitchFamily="34" charset="0"/>
            </a:endParaRPr>
          </a:p>
        </p:txBody>
      </p:sp>
      <p:sp>
        <p:nvSpPr>
          <p:cNvPr id="61" name="Text Box 60"/>
          <p:cNvSpPr txBox="1"/>
          <p:nvPr/>
        </p:nvSpPr>
        <p:spPr>
          <a:xfrm>
            <a:off x="16327755" y="14030960"/>
            <a:ext cx="4762500" cy="3014980"/>
          </a:xfrm>
          <a:prstGeom prst="rect">
            <a:avLst/>
          </a:prstGeom>
          <a:noFill/>
        </p:spPr>
        <p:txBody>
          <a:bodyPr wrap="square" rtlCol="0">
            <a:spAutoFit/>
          </a:bodyPr>
          <a:p>
            <a:r>
              <a:rPr lang="en-US" sz="3800">
                <a:latin typeface="Calibri" panose="020F0502020204030204" pitchFamily="34" charset="0"/>
                <a:cs typeface="Calibri" panose="020F0502020204030204" pitchFamily="34" charset="0"/>
              </a:rPr>
              <a:t>This is in the Login page that uses Bootstrap architecture to improve user interface platform.</a:t>
            </a:r>
            <a:endParaRPr lang="en-US" sz="3800">
              <a:latin typeface="Calibri" panose="020F0502020204030204" pitchFamily="34" charset="0"/>
              <a:cs typeface="Calibri" panose="020F0502020204030204" pitchFamily="34" charset="0"/>
            </a:endParaRPr>
          </a:p>
        </p:txBody>
      </p:sp>
      <p:sp>
        <p:nvSpPr>
          <p:cNvPr id="63" name="Text Box 62"/>
          <p:cNvSpPr txBox="1"/>
          <p:nvPr/>
        </p:nvSpPr>
        <p:spPr>
          <a:xfrm>
            <a:off x="16280130" y="17239615"/>
            <a:ext cx="4762500" cy="3014980"/>
          </a:xfrm>
          <a:prstGeom prst="rect">
            <a:avLst/>
          </a:prstGeom>
          <a:noFill/>
        </p:spPr>
        <p:txBody>
          <a:bodyPr wrap="square" rtlCol="0">
            <a:spAutoFit/>
          </a:bodyPr>
          <a:p>
            <a:r>
              <a:rPr lang="en-US" sz="3800">
                <a:latin typeface="Calibri" panose="020F0502020204030204" pitchFamily="34" charset="0"/>
                <a:cs typeface="Calibri" panose="020F0502020204030204" pitchFamily="34" charset="0"/>
              </a:rPr>
              <a:t>Control panel, where the user has access to view complete data and program according to the sensor values</a:t>
            </a:r>
            <a:endParaRPr lang="en-US" sz="3800">
              <a:latin typeface="Calibri" panose="020F0502020204030204" pitchFamily="34" charset="0"/>
              <a:cs typeface="Calibri" panose="020F0502020204030204" pitchFamily="34" charset="0"/>
            </a:endParaRPr>
          </a:p>
        </p:txBody>
      </p:sp>
      <p:sp>
        <p:nvSpPr>
          <p:cNvPr id="65" name="Text Box 64"/>
          <p:cNvSpPr txBox="1"/>
          <p:nvPr/>
        </p:nvSpPr>
        <p:spPr>
          <a:xfrm>
            <a:off x="22437725" y="7635875"/>
            <a:ext cx="5723890" cy="3969385"/>
          </a:xfrm>
          <a:prstGeom prst="rect">
            <a:avLst/>
          </a:prstGeom>
          <a:noFill/>
        </p:spPr>
        <p:txBody>
          <a:bodyPr wrap="square" rtlCol="0">
            <a:spAutoFit/>
          </a:bodyPr>
          <a:p>
            <a:r>
              <a:rPr lang="en-US" sz="3600">
                <a:latin typeface="Calibri" panose="020F0502020204030204" pitchFamily="34" charset="0"/>
                <a:cs typeface="Calibri" panose="020F0502020204030204" pitchFamily="34" charset="0"/>
              </a:rPr>
              <a:t>Firebase is a Backend-as-a-Service platform on Google Cloud Platform. The Firebase Realtime Database is a cloud-hosted database that lets you store and sync data between the users in real-time.</a:t>
            </a:r>
            <a:endParaRPr lang="en-US" sz="3600">
              <a:latin typeface="Calibri" panose="020F0502020204030204" pitchFamily="34" charset="0"/>
              <a:cs typeface="Calibri" panose="020F0502020204030204" pitchFamily="34" charset="0"/>
            </a:endParaRPr>
          </a:p>
        </p:txBody>
      </p:sp>
      <p:sp>
        <p:nvSpPr>
          <p:cNvPr id="93" name="Text Box 92"/>
          <p:cNvSpPr txBox="1"/>
          <p:nvPr/>
        </p:nvSpPr>
        <p:spPr>
          <a:xfrm>
            <a:off x="11609070" y="7628890"/>
            <a:ext cx="9858375" cy="2306955"/>
          </a:xfrm>
          <a:prstGeom prst="rect">
            <a:avLst/>
          </a:prstGeom>
          <a:noFill/>
        </p:spPr>
        <p:txBody>
          <a:bodyPr wrap="square" rtlCol="0">
            <a:spAutoFit/>
          </a:bodyPr>
          <a:p>
            <a:r>
              <a:rPr lang="en-US" sz="3600">
                <a:latin typeface="Calibri" panose="020F0502020204030204" pitchFamily="34" charset="0"/>
                <a:cs typeface="Calibri" panose="020F0502020204030204" pitchFamily="34" charset="0"/>
              </a:rPr>
              <a:t>The user interface allows the user to interract with our back-end hardware in order to control devices plugged into our setup. It has been made to adapt dynamically to changes and platforms.</a:t>
            </a:r>
            <a:endParaRPr lang="en-US" sz="3600">
              <a:latin typeface="Calibri" panose="020F0502020204030204" pitchFamily="34" charset="0"/>
              <a:cs typeface="Calibri" panose="020F0502020204030204" pitchFamily="34" charset="0"/>
            </a:endParaRPr>
          </a:p>
        </p:txBody>
      </p:sp>
      <p:pic>
        <p:nvPicPr>
          <p:cNvPr id="104" name="Picture 103" descr="inventor"/>
          <p:cNvPicPr>
            <a:picLocks noChangeAspect="1"/>
          </p:cNvPicPr>
          <p:nvPr/>
        </p:nvPicPr>
        <p:blipFill>
          <a:blip r:embed="rId21"/>
          <a:stretch>
            <a:fillRect/>
          </a:stretch>
        </p:blipFill>
        <p:spPr>
          <a:xfrm>
            <a:off x="26867485" y="30392370"/>
            <a:ext cx="5224780" cy="1455420"/>
          </a:xfrm>
          <a:prstGeom prst="rect">
            <a:avLst/>
          </a:prstGeom>
        </p:spPr>
      </p:pic>
      <p:pic>
        <p:nvPicPr>
          <p:cNvPr id="105" name="Picture 104" descr="realtimedatabase"/>
          <p:cNvPicPr>
            <a:picLocks noChangeAspect="1"/>
          </p:cNvPicPr>
          <p:nvPr/>
        </p:nvPicPr>
        <p:blipFill>
          <a:blip r:embed="rId22"/>
          <a:stretch>
            <a:fillRect/>
          </a:stretch>
        </p:blipFill>
        <p:spPr>
          <a:xfrm>
            <a:off x="28197810" y="7740650"/>
            <a:ext cx="4191635" cy="3639185"/>
          </a:xfrm>
          <a:prstGeom prst="rect">
            <a:avLst/>
          </a:prstGeom>
        </p:spPr>
      </p:pic>
      <p:pic>
        <p:nvPicPr>
          <p:cNvPr id="106" name="Picture 105" descr="Arduino_logo_pantone"/>
          <p:cNvPicPr>
            <a:picLocks noChangeAspect="1"/>
          </p:cNvPicPr>
          <p:nvPr/>
        </p:nvPicPr>
        <p:blipFill>
          <a:blip r:embed="rId23"/>
          <a:stretch>
            <a:fillRect/>
          </a:stretch>
        </p:blipFill>
        <p:spPr>
          <a:xfrm>
            <a:off x="30620970" y="22327870"/>
            <a:ext cx="1501140" cy="1497965"/>
          </a:xfrm>
          <a:prstGeom prst="rect">
            <a:avLst/>
          </a:prstGeom>
        </p:spPr>
      </p:pic>
      <p:sp>
        <p:nvSpPr>
          <p:cNvPr id="111" name="Shape 115"/>
          <p:cNvSpPr/>
          <p:nvPr/>
        </p:nvSpPr>
        <p:spPr>
          <a:xfrm>
            <a:off x="33499603" y="19994580"/>
            <a:ext cx="9804301"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rPr>
              <a:t>Future Work</a:t>
            </a:r>
            <a:endParaRPr lang="en-US" sz="6200" b="1" dirty="0">
              <a:solidFill>
                <a:schemeClr val="dk1"/>
              </a:solidFill>
              <a:latin typeface="Calibri" panose="020F0502020204030204"/>
              <a:cs typeface="Calibri" panose="020F0502020204030204"/>
            </a:endParaRPr>
          </a:p>
        </p:txBody>
      </p:sp>
      <p:sp>
        <p:nvSpPr>
          <p:cNvPr id="112" name="Shape 115"/>
          <p:cNvSpPr/>
          <p:nvPr/>
        </p:nvSpPr>
        <p:spPr>
          <a:xfrm>
            <a:off x="33531353" y="24074455"/>
            <a:ext cx="9804301"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rPr>
              <a:t>References</a:t>
            </a:r>
            <a:endParaRPr lang="en-US" sz="6200" b="1" dirty="0">
              <a:solidFill>
                <a:schemeClr val="dk1"/>
              </a:solidFill>
              <a:latin typeface="Calibri" panose="020F0502020204030204"/>
              <a:cs typeface="Calibri" panose="020F0502020204030204"/>
            </a:endParaRPr>
          </a:p>
        </p:txBody>
      </p:sp>
      <p:sp>
        <p:nvSpPr>
          <p:cNvPr id="123" name="Shape 122"/>
          <p:cNvSpPr/>
          <p:nvPr/>
        </p:nvSpPr>
        <p:spPr>
          <a:xfrm>
            <a:off x="33329880" y="30333315"/>
            <a:ext cx="10198100" cy="210693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rtl="0">
              <a:spcBef>
                <a:spcPts val="0"/>
              </a:spcBef>
              <a:spcAft>
                <a:spcPts val="0"/>
              </a:spcAft>
              <a:buClr>
                <a:schemeClr val="dk1"/>
              </a:buClr>
              <a:buSzPts val="1100"/>
              <a:buFont typeface="Arial" panose="020B0604020202020204"/>
              <a:buNone/>
            </a:pPr>
            <a:endParaRPr sz="900" dirty="0"/>
          </a:p>
        </p:txBody>
      </p:sp>
      <p:sp>
        <p:nvSpPr>
          <p:cNvPr id="124" name="Shape 115"/>
          <p:cNvSpPr/>
          <p:nvPr/>
        </p:nvSpPr>
        <p:spPr>
          <a:xfrm>
            <a:off x="33563103" y="28868705"/>
            <a:ext cx="9804301" cy="1415700"/>
          </a:xfrm>
          <a:prstGeom prst="roundRect">
            <a:avLst>
              <a:gd name="adj" fmla="val 16667"/>
            </a:avLst>
          </a:prstGeom>
          <a:solidFill>
            <a:schemeClr val="bg2">
              <a:lumMod val="20000"/>
              <a:lumOff val="80000"/>
            </a:schemeClr>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6200" b="1" dirty="0">
                <a:solidFill>
                  <a:schemeClr val="dk1"/>
                </a:solidFill>
                <a:latin typeface="Calibri" panose="020F0502020204030204"/>
                <a:cs typeface="Calibri" panose="020F0502020204030204"/>
              </a:rPr>
              <a:t>Acknoledgement</a:t>
            </a:r>
            <a:endParaRPr lang="en-US" sz="6200" b="1" dirty="0">
              <a:solidFill>
                <a:schemeClr val="dk1"/>
              </a:solidFill>
              <a:latin typeface="Calibri" panose="020F0502020204030204"/>
              <a:cs typeface="Calibri" panose="020F0502020204030204"/>
            </a:endParaRPr>
          </a:p>
        </p:txBody>
      </p:sp>
      <p:pic>
        <p:nvPicPr>
          <p:cNvPr id="130" name="Picture 129" descr="3D"/>
          <p:cNvPicPr>
            <a:picLocks noChangeAspect="1"/>
          </p:cNvPicPr>
          <p:nvPr/>
        </p:nvPicPr>
        <p:blipFill>
          <a:blip r:embed="rId24"/>
          <a:stretch>
            <a:fillRect/>
          </a:stretch>
        </p:blipFill>
        <p:spPr>
          <a:xfrm>
            <a:off x="23475315" y="29670375"/>
            <a:ext cx="2730500" cy="2559685"/>
          </a:xfrm>
          <a:prstGeom prst="rect">
            <a:avLst/>
          </a:prstGeom>
        </p:spPr>
      </p:pic>
      <p:sp>
        <p:nvSpPr>
          <p:cNvPr id="145" name="Text Box 144"/>
          <p:cNvSpPr txBox="1"/>
          <p:nvPr/>
        </p:nvSpPr>
        <p:spPr>
          <a:xfrm>
            <a:off x="22764750" y="26299795"/>
            <a:ext cx="9779635" cy="3415030"/>
          </a:xfrm>
          <a:prstGeom prst="rect">
            <a:avLst/>
          </a:prstGeom>
          <a:noFill/>
        </p:spPr>
        <p:txBody>
          <a:bodyPr wrap="square" rtlCol="0">
            <a:spAutoFit/>
          </a:bodyPr>
          <a:p>
            <a:r>
              <a:rPr lang="en-US" sz="3600">
                <a:latin typeface="Calibri" panose="020F0502020204030204" pitchFamily="34" charset="0"/>
                <a:cs typeface="Calibri" panose="020F0502020204030204" pitchFamily="34" charset="0"/>
              </a:rPr>
              <a:t>The 3D model was designed on Autodesk Inventor. There were slots made for the sensors (Sound Sensor),  plug for any device and top and bottom are acrylic laser cut sheets so that a user can see the hardware components and connections. The model was printed using a Makerbot Replicator+.</a:t>
            </a:r>
            <a:endParaRPr lang="en-US" sz="3600">
              <a:latin typeface="Calibri" panose="020F0502020204030204" pitchFamily="34" charset="0"/>
              <a:cs typeface="Calibri" panose="020F0502020204030204" pitchFamily="34" charset="0"/>
            </a:endParaRPr>
          </a:p>
        </p:txBody>
      </p:sp>
      <p:sp>
        <p:nvSpPr>
          <p:cNvPr id="146" name="Text Box 145"/>
          <p:cNvSpPr txBox="1"/>
          <p:nvPr/>
        </p:nvSpPr>
        <p:spPr>
          <a:xfrm>
            <a:off x="33615630" y="7349490"/>
            <a:ext cx="7762240" cy="1753235"/>
          </a:xfrm>
          <a:prstGeom prst="rect">
            <a:avLst/>
          </a:prstGeom>
          <a:noFill/>
        </p:spPr>
        <p:txBody>
          <a:bodyPr wrap="square" rtlCol="0">
            <a:spAutoFit/>
          </a:bodyPr>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Temperature sensor gives an analog output (voltage between 0-3.3V) i.e. converted using a 10bit ADC.</a:t>
            </a:r>
            <a:endParaRPr lang="en-US" sz="3600">
              <a:latin typeface="Calibri" panose="020F0502020204030204" pitchFamily="34" charset="0"/>
              <a:cs typeface="Calibri" panose="020F0502020204030204" pitchFamily="34" charset="0"/>
            </a:endParaRPr>
          </a:p>
        </p:txBody>
      </p:sp>
      <p:sp>
        <p:nvSpPr>
          <p:cNvPr id="147" name="Text Box 146"/>
          <p:cNvSpPr txBox="1"/>
          <p:nvPr/>
        </p:nvSpPr>
        <p:spPr>
          <a:xfrm>
            <a:off x="35703510" y="9245600"/>
            <a:ext cx="7667625" cy="1753235"/>
          </a:xfrm>
          <a:prstGeom prst="rect">
            <a:avLst/>
          </a:prstGeom>
          <a:noFill/>
        </p:spPr>
        <p:txBody>
          <a:bodyPr wrap="square" rtlCol="0">
            <a:spAutoFit/>
          </a:bodyPr>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The sound sensor in our case is programmed to identify single and double clap.</a:t>
            </a:r>
            <a:endParaRPr lang="en-US" sz="3600">
              <a:latin typeface="Calibri" panose="020F0502020204030204" pitchFamily="34" charset="0"/>
              <a:cs typeface="Calibri" panose="020F0502020204030204" pitchFamily="34" charset="0"/>
            </a:endParaRPr>
          </a:p>
        </p:txBody>
      </p:sp>
      <p:sp>
        <p:nvSpPr>
          <p:cNvPr id="148" name="Text Box 147"/>
          <p:cNvSpPr txBox="1"/>
          <p:nvPr/>
        </p:nvSpPr>
        <p:spPr>
          <a:xfrm>
            <a:off x="33449260" y="10991850"/>
            <a:ext cx="7667625" cy="1753235"/>
          </a:xfrm>
          <a:prstGeom prst="rect">
            <a:avLst/>
          </a:prstGeom>
          <a:noFill/>
        </p:spPr>
        <p:txBody>
          <a:bodyPr wrap="square" rtlCol="0">
            <a:spAutoFit/>
          </a:bodyPr>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The motion sensor is a digital transducer that sends a high pulse whenever motion is detected.</a:t>
            </a:r>
            <a:endParaRPr lang="en-US" sz="3600">
              <a:latin typeface="Calibri" panose="020F0502020204030204" pitchFamily="34" charset="0"/>
              <a:cs typeface="Calibri" panose="020F0502020204030204" pitchFamily="34" charset="0"/>
            </a:endParaRPr>
          </a:p>
        </p:txBody>
      </p:sp>
      <p:sp>
        <p:nvSpPr>
          <p:cNvPr id="149" name="Text Box 148"/>
          <p:cNvSpPr txBox="1"/>
          <p:nvPr/>
        </p:nvSpPr>
        <p:spPr>
          <a:xfrm>
            <a:off x="35703510" y="12863195"/>
            <a:ext cx="7349490" cy="1753235"/>
          </a:xfrm>
          <a:prstGeom prst="rect">
            <a:avLst/>
          </a:prstGeom>
          <a:noFill/>
        </p:spPr>
        <p:txBody>
          <a:bodyPr wrap="square" rtlCol="0">
            <a:spAutoFit/>
          </a:bodyPr>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The smoke sensor detects smoke level in the air and a threshold can be set that trigger an alarm.</a:t>
            </a:r>
            <a:endParaRPr lang="en-US" sz="3600">
              <a:latin typeface="Calibri" panose="020F0502020204030204" pitchFamily="34" charset="0"/>
              <a:cs typeface="Calibri" panose="020F0502020204030204" pitchFamily="34" charset="0"/>
            </a:endParaRPr>
          </a:p>
        </p:txBody>
      </p:sp>
      <p:sp>
        <p:nvSpPr>
          <p:cNvPr id="150" name="Text Box 149"/>
          <p:cNvSpPr txBox="1"/>
          <p:nvPr/>
        </p:nvSpPr>
        <p:spPr>
          <a:xfrm>
            <a:off x="33550860" y="16315690"/>
            <a:ext cx="9906000" cy="3415030"/>
          </a:xfrm>
          <a:prstGeom prst="rect">
            <a:avLst/>
          </a:prstGeom>
          <a:noFill/>
        </p:spPr>
        <p:txBody>
          <a:bodyPr wrap="square" rtlCol="0">
            <a:spAutoFit/>
          </a:bodyPr>
          <a:p>
            <a:r>
              <a:rPr lang="en-US" sz="3600">
                <a:latin typeface="Calibri" panose="020F0502020204030204" pitchFamily="34" charset="0"/>
                <a:cs typeface="Calibri" panose="020F0502020204030204" pitchFamily="34" charset="0"/>
              </a:rPr>
              <a:t>The research successfully implements better, more advanced alternatives to existing technology that allows the user to control his/her home more efficiently. This setup allows users to make their home smarter without changing existing devices making it economical for commercial usage.</a:t>
            </a:r>
            <a:endParaRPr lang="en-US" sz="3600">
              <a:latin typeface="Calibri" panose="020F0502020204030204" pitchFamily="34" charset="0"/>
              <a:cs typeface="Calibri" panose="020F0502020204030204" pitchFamily="34" charset="0"/>
            </a:endParaRPr>
          </a:p>
        </p:txBody>
      </p:sp>
      <p:sp>
        <p:nvSpPr>
          <p:cNvPr id="151" name="Text Box 150"/>
          <p:cNvSpPr txBox="1"/>
          <p:nvPr/>
        </p:nvSpPr>
        <p:spPr>
          <a:xfrm>
            <a:off x="33520380" y="21483320"/>
            <a:ext cx="9850755" cy="2306955"/>
          </a:xfrm>
          <a:prstGeom prst="rect">
            <a:avLst/>
          </a:prstGeom>
          <a:noFill/>
        </p:spPr>
        <p:txBody>
          <a:bodyPr wrap="square" rtlCol="0">
            <a:spAutoFit/>
          </a:bodyPr>
          <a:p>
            <a:r>
              <a:rPr lang="en-US" sz="3600">
                <a:latin typeface="Calibri" panose="020F0502020204030204" pitchFamily="34" charset="0"/>
                <a:cs typeface="Calibri" panose="020F0502020204030204" pitchFamily="34" charset="0"/>
              </a:rPr>
              <a:t>Since there is so much data collected from the sensors, we can apply machine learning algorithms to predict better. An app along with the website can be added to improve user interface.</a:t>
            </a:r>
            <a:endParaRPr lang="en-US" sz="3600">
              <a:latin typeface="Calibri" panose="020F0502020204030204" pitchFamily="34" charset="0"/>
              <a:cs typeface="Calibri" panose="020F0502020204030204" pitchFamily="34" charset="0"/>
            </a:endParaRPr>
          </a:p>
        </p:txBody>
      </p:sp>
      <p:sp>
        <p:nvSpPr>
          <p:cNvPr id="2" name="Shape 99"/>
          <p:cNvSpPr/>
          <p:nvPr/>
        </p:nvSpPr>
        <p:spPr>
          <a:xfrm>
            <a:off x="273685" y="20881340"/>
            <a:ext cx="10647045" cy="11555095"/>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rtl="0">
              <a:spcBef>
                <a:spcPts val="0"/>
              </a:spcBef>
              <a:spcAft>
                <a:spcPts val="0"/>
              </a:spcAft>
              <a:buNone/>
            </a:pPr>
            <a:endParaRPr sz="3200" dirty="0">
              <a:solidFill>
                <a:schemeClr val="dk1"/>
              </a:solidFill>
            </a:endParaRPr>
          </a:p>
        </p:txBody>
      </p:sp>
      <p:pic>
        <p:nvPicPr>
          <p:cNvPr id="3" name="Picture 2" descr="3dprinting-512"/>
          <p:cNvPicPr>
            <a:picLocks noChangeAspect="1"/>
          </p:cNvPicPr>
          <p:nvPr/>
        </p:nvPicPr>
        <p:blipFill>
          <a:blip r:embed="rId25"/>
          <a:stretch>
            <a:fillRect/>
          </a:stretch>
        </p:blipFill>
        <p:spPr>
          <a:xfrm>
            <a:off x="965835" y="30553025"/>
            <a:ext cx="1590675" cy="1590675"/>
          </a:xfrm>
          <a:prstGeom prst="rect">
            <a:avLst/>
          </a:prstGeom>
        </p:spPr>
      </p:pic>
      <p:pic>
        <p:nvPicPr>
          <p:cNvPr id="6" name="Picture 5" descr="web logo"/>
          <p:cNvPicPr>
            <a:picLocks noChangeAspect="1"/>
          </p:cNvPicPr>
          <p:nvPr/>
        </p:nvPicPr>
        <p:blipFill>
          <a:blip r:embed="rId26"/>
          <a:stretch>
            <a:fillRect/>
          </a:stretch>
        </p:blipFill>
        <p:spPr>
          <a:xfrm>
            <a:off x="273685" y="26469975"/>
            <a:ext cx="2282825" cy="1286510"/>
          </a:xfrm>
          <a:prstGeom prst="rect">
            <a:avLst/>
          </a:prstGeom>
        </p:spPr>
      </p:pic>
      <p:pic>
        <p:nvPicPr>
          <p:cNvPr id="7" name="Picture 6" descr="firebasee"/>
          <p:cNvPicPr>
            <a:picLocks noChangeAspect="1"/>
          </p:cNvPicPr>
          <p:nvPr/>
        </p:nvPicPr>
        <p:blipFill>
          <a:blip r:embed="rId27"/>
          <a:stretch>
            <a:fillRect/>
          </a:stretch>
        </p:blipFill>
        <p:spPr>
          <a:xfrm>
            <a:off x="786130" y="22997160"/>
            <a:ext cx="1181100" cy="1924685"/>
          </a:xfrm>
          <a:prstGeom prst="rect">
            <a:avLst/>
          </a:prstGeom>
        </p:spPr>
      </p:pic>
      <p:pic>
        <p:nvPicPr>
          <p:cNvPr id="9" name="Picture 8" descr="plug"/>
          <p:cNvPicPr>
            <a:picLocks noChangeAspect="1"/>
          </p:cNvPicPr>
          <p:nvPr/>
        </p:nvPicPr>
        <p:blipFill>
          <a:blip r:embed="rId28"/>
          <a:stretch>
            <a:fillRect/>
          </a:stretch>
        </p:blipFill>
        <p:spPr>
          <a:xfrm>
            <a:off x="8344535" y="28065095"/>
            <a:ext cx="1798955" cy="1798955"/>
          </a:xfrm>
          <a:prstGeom prst="rect">
            <a:avLst/>
          </a:prstGeom>
        </p:spPr>
      </p:pic>
      <p:pic>
        <p:nvPicPr>
          <p:cNvPr id="10" name="Picture 9" descr="asdSD"/>
          <p:cNvPicPr>
            <a:picLocks noChangeAspect="1"/>
          </p:cNvPicPr>
          <p:nvPr/>
        </p:nvPicPr>
        <p:blipFill>
          <a:blip r:embed="rId29"/>
          <a:stretch>
            <a:fillRect/>
          </a:stretch>
        </p:blipFill>
        <p:spPr>
          <a:xfrm>
            <a:off x="8692515" y="24119840"/>
            <a:ext cx="1926590" cy="1926590"/>
          </a:xfrm>
          <a:prstGeom prst="rect">
            <a:avLst/>
          </a:prstGeom>
        </p:spPr>
      </p:pic>
      <p:pic>
        <p:nvPicPr>
          <p:cNvPr id="11" name="Picture Placeholder 10" descr="muc"/>
          <p:cNvPicPr>
            <a:picLocks noChangeAspect="1"/>
          </p:cNvPicPr>
          <p:nvPr>
            <p:ph type="pic" idx="2"/>
          </p:nvPr>
        </p:nvPicPr>
        <p:blipFill>
          <a:blip r:embed="rId30"/>
          <a:stretch>
            <a:fillRect/>
          </a:stretch>
        </p:blipFill>
        <p:spPr>
          <a:xfrm>
            <a:off x="8344535" y="20646390"/>
            <a:ext cx="2540000" cy="2540000"/>
          </a:xfrm>
          <a:prstGeom prst="rect">
            <a:avLst/>
          </a:prstGeom>
        </p:spPr>
      </p:pic>
      <p:sp>
        <p:nvSpPr>
          <p:cNvPr id="12" name="Text Box 11"/>
          <p:cNvSpPr txBox="1"/>
          <p:nvPr/>
        </p:nvSpPr>
        <p:spPr>
          <a:xfrm>
            <a:off x="1191260" y="21122005"/>
            <a:ext cx="7819390" cy="1845310"/>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Use advanced low power microcontroller ESP8266 NodeMCU to collect data</a:t>
            </a:r>
            <a:endParaRPr lang="en-US" sz="3800">
              <a:latin typeface="Calibri" panose="020F0502020204030204" pitchFamily="34" charset="0"/>
              <a:cs typeface="Calibri" panose="020F0502020204030204" pitchFamily="34" charset="0"/>
            </a:endParaRPr>
          </a:p>
        </p:txBody>
      </p:sp>
      <p:sp>
        <p:nvSpPr>
          <p:cNvPr id="13" name="Text Box 12"/>
          <p:cNvSpPr txBox="1"/>
          <p:nvPr/>
        </p:nvSpPr>
        <p:spPr>
          <a:xfrm>
            <a:off x="2324100" y="22868255"/>
            <a:ext cx="7819390" cy="1845310"/>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Prepossessing data before sending it to Google Firebase (Real-time Database)</a:t>
            </a:r>
            <a:endParaRPr lang="en-US" sz="3800">
              <a:latin typeface="Calibri" panose="020F0502020204030204" pitchFamily="34" charset="0"/>
              <a:cs typeface="Calibri" panose="020F0502020204030204" pitchFamily="34" charset="0"/>
            </a:endParaRPr>
          </a:p>
        </p:txBody>
      </p:sp>
      <p:sp>
        <p:nvSpPr>
          <p:cNvPr id="15" name="Text Box 14"/>
          <p:cNvSpPr txBox="1"/>
          <p:nvPr/>
        </p:nvSpPr>
        <p:spPr>
          <a:xfrm>
            <a:off x="702310" y="24647525"/>
            <a:ext cx="7819390" cy="1260475"/>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Cloud computation to post process the data for multi-platform access</a:t>
            </a:r>
            <a:endParaRPr lang="en-US" sz="3800">
              <a:latin typeface="Calibri" panose="020F0502020204030204" pitchFamily="34" charset="0"/>
              <a:cs typeface="Calibri" panose="020F0502020204030204" pitchFamily="34" charset="0"/>
            </a:endParaRPr>
          </a:p>
        </p:txBody>
      </p:sp>
      <p:sp>
        <p:nvSpPr>
          <p:cNvPr id="19" name="Text Box 18"/>
          <p:cNvSpPr txBox="1"/>
          <p:nvPr/>
        </p:nvSpPr>
        <p:spPr>
          <a:xfrm>
            <a:off x="2419350" y="26469975"/>
            <a:ext cx="7819390" cy="1260475"/>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Pulling the data from the cloud and displaying it on the website</a:t>
            </a:r>
            <a:endParaRPr lang="en-US" sz="3800">
              <a:latin typeface="Calibri" panose="020F0502020204030204" pitchFamily="34" charset="0"/>
              <a:cs typeface="Calibri" panose="020F0502020204030204" pitchFamily="34" charset="0"/>
            </a:endParaRPr>
          </a:p>
        </p:txBody>
      </p:sp>
      <p:sp>
        <p:nvSpPr>
          <p:cNvPr id="20" name="Text Box 19"/>
          <p:cNvSpPr txBox="1"/>
          <p:nvPr/>
        </p:nvSpPr>
        <p:spPr>
          <a:xfrm>
            <a:off x="741680" y="27844750"/>
            <a:ext cx="7819390" cy="2430145"/>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Giving access to the user to change the status of the plug based on temperature, sound, smoke, time and motion data</a:t>
            </a:r>
            <a:endParaRPr lang="en-US" sz="3800">
              <a:latin typeface="Calibri" panose="020F0502020204030204" pitchFamily="34" charset="0"/>
              <a:cs typeface="Calibri" panose="020F0502020204030204" pitchFamily="34" charset="0"/>
            </a:endParaRPr>
          </a:p>
        </p:txBody>
      </p:sp>
      <p:sp>
        <p:nvSpPr>
          <p:cNvPr id="21" name="Text Box 20"/>
          <p:cNvSpPr txBox="1"/>
          <p:nvPr/>
        </p:nvSpPr>
        <p:spPr>
          <a:xfrm>
            <a:off x="2624455" y="30425390"/>
            <a:ext cx="7819390" cy="1845310"/>
          </a:xfrm>
          <a:prstGeom prst="rect">
            <a:avLst/>
          </a:prstGeom>
          <a:noFill/>
        </p:spPr>
        <p:txBody>
          <a:bodyPr wrap="square" rtlCol="0">
            <a:spAutoFit/>
          </a:bodyPr>
          <a:p>
            <a:pPr marL="571500" indent="-571500">
              <a:buFont typeface="Arial" panose="020B0604020202020204" pitchFamily="34" charset="0"/>
              <a:buChar char="•"/>
            </a:pPr>
            <a:r>
              <a:rPr lang="en-US" sz="3800" dirty="0">
                <a:solidFill>
                  <a:schemeClr val="dk1"/>
                </a:solidFill>
                <a:latin typeface="Calibri" panose="020F0502020204030204" pitchFamily="34" charset="0"/>
                <a:cs typeface="Calibri" panose="020F0502020204030204" pitchFamily="34" charset="0"/>
                <a:sym typeface="Calibri" panose="020F0502020204030204"/>
              </a:rPr>
              <a:t>Make a 3D printed model to house the electronics, components along with the PCBs</a:t>
            </a:r>
            <a:endParaRPr lang="en-US" sz="3800">
              <a:latin typeface="Calibri" panose="020F0502020204030204" pitchFamily="34" charset="0"/>
              <a:cs typeface="Calibri" panose="020F0502020204030204" pitchFamily="34" charset="0"/>
            </a:endParaRPr>
          </a:p>
        </p:txBody>
      </p:sp>
      <p:sp>
        <p:nvSpPr>
          <p:cNvPr id="23" name="Text Box 22"/>
          <p:cNvSpPr txBox="1"/>
          <p:nvPr/>
        </p:nvSpPr>
        <p:spPr>
          <a:xfrm>
            <a:off x="33562925" y="25483185"/>
            <a:ext cx="9850755" cy="3230245"/>
          </a:xfrm>
          <a:prstGeom prst="rect">
            <a:avLst/>
          </a:prstGeom>
          <a:noFill/>
        </p:spPr>
        <p:txBody>
          <a:bodyPr wrap="square" rtlCol="0">
            <a:spAutoFit/>
          </a:bodyPr>
          <a:p>
            <a:pPr marL="571500" indent="-571500">
              <a:buFont typeface="Arial" panose="020B0604020202020204" pitchFamily="34" charset="0"/>
              <a:buChar char="•"/>
            </a:pPr>
            <a:r>
              <a:rPr lang="en-US" sz="3400">
                <a:latin typeface="Calibri" panose="020F0502020204030204" pitchFamily="34" charset="0"/>
                <a:cs typeface="Calibri" panose="020F0502020204030204" pitchFamily="34" charset="0"/>
              </a:rPr>
              <a:t>IoT: An Application Based Approach Using Arduino Platform and Firebase by Saurav Kumar</a:t>
            </a:r>
            <a:endParaRPr lang="en-US" sz="34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400">
                <a:latin typeface="Calibri" panose="020F0502020204030204" pitchFamily="34" charset="0"/>
                <a:cs typeface="Calibri" panose="020F0502020204030204" pitchFamily="34" charset="0"/>
              </a:rPr>
              <a:t>https://firebase.google.com/docs (Firebse Documentation)</a:t>
            </a:r>
            <a:endParaRPr lang="en-US" sz="34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400">
                <a:latin typeface="Calibri" panose="020F0502020204030204" pitchFamily="34" charset="0"/>
                <a:cs typeface="Calibri" panose="020F0502020204030204" pitchFamily="34" charset="0"/>
              </a:rPr>
              <a:t>https://github.com/FirebaseExtended/firebase-arduino (library for firebase )</a:t>
            </a:r>
            <a:endParaRPr lang="en-US" sz="3400">
              <a:latin typeface="Calibri" panose="020F0502020204030204" pitchFamily="34" charset="0"/>
              <a:cs typeface="Calibri" panose="020F0502020204030204" pitchFamily="34" charset="0"/>
            </a:endParaRPr>
          </a:p>
        </p:txBody>
      </p:sp>
      <p:sp>
        <p:nvSpPr>
          <p:cNvPr id="24" name="Text Box 23"/>
          <p:cNvSpPr txBox="1"/>
          <p:nvPr/>
        </p:nvSpPr>
        <p:spPr>
          <a:xfrm>
            <a:off x="22477095" y="11802110"/>
            <a:ext cx="10203815" cy="3415030"/>
          </a:xfrm>
          <a:prstGeom prst="rect">
            <a:avLst/>
          </a:prstGeom>
          <a:noFill/>
        </p:spPr>
        <p:txBody>
          <a:bodyPr wrap="square" rtlCol="0">
            <a:spAutoFit/>
          </a:bodyPr>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The Firebase Console as shown in the figure took in data from the sensors and updated real-time.</a:t>
            </a:r>
            <a:endParaRPr lang="en-US" sz="36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This data is pulled by the website using authenticated AES-256 bit encryption</a:t>
            </a:r>
            <a:endParaRPr lang="en-US" sz="360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600">
                <a:latin typeface="Calibri" panose="020F0502020204030204" pitchFamily="34" charset="0"/>
                <a:cs typeface="Calibri" panose="020F0502020204030204" pitchFamily="34" charset="0"/>
              </a:rPr>
              <a:t>The real-time database also allows us to store information, datasets, pictures with ML kits, etc.</a:t>
            </a:r>
            <a:endParaRPr lang="en-US" sz="3600">
              <a:latin typeface="Calibri" panose="020F0502020204030204" pitchFamily="34" charset="0"/>
              <a:cs typeface="Calibri" panose="020F0502020204030204" pitchFamily="34" charset="0"/>
            </a:endParaRPr>
          </a:p>
        </p:txBody>
      </p:sp>
      <p:sp>
        <p:nvSpPr>
          <p:cNvPr id="25" name="Freeform 24"/>
          <p:cNvSpPr/>
          <p:nvPr/>
        </p:nvSpPr>
        <p:spPr>
          <a:xfrm>
            <a:off x="13880465" y="24611965"/>
            <a:ext cx="7374890" cy="7670800"/>
          </a:xfrm>
          <a:custGeom>
            <a:avLst/>
            <a:gdLst>
              <a:gd name="connisteX0" fmla="*/ 3310351 w 7375058"/>
              <a:gd name="connsiteY0" fmla="*/ 139700 h 7670634"/>
              <a:gd name="connisteX1" fmla="*/ 1207231 w 7375058"/>
              <a:gd name="connsiteY1" fmla="*/ 932180 h 7670634"/>
              <a:gd name="connisteX2" fmla="*/ 490951 w 7375058"/>
              <a:gd name="connsiteY2" fmla="*/ 3873500 h 7670634"/>
              <a:gd name="connisteX3" fmla="*/ 109951 w 7375058"/>
              <a:gd name="connsiteY3" fmla="*/ 6052820 h 7670634"/>
              <a:gd name="connisteX4" fmla="*/ 125191 w 7375058"/>
              <a:gd name="connsiteY4" fmla="*/ 6997700 h 7670634"/>
              <a:gd name="connisteX5" fmla="*/ 1252951 w 7375058"/>
              <a:gd name="connsiteY5" fmla="*/ 7607300 h 7670634"/>
              <a:gd name="connisteX6" fmla="*/ 3721831 w 7375058"/>
              <a:gd name="connsiteY6" fmla="*/ 7607300 h 7670634"/>
              <a:gd name="connisteX7" fmla="*/ 7028911 w 7375058"/>
              <a:gd name="connsiteY7" fmla="*/ 7424420 h 7670634"/>
              <a:gd name="connisteX8" fmla="*/ 7120351 w 7375058"/>
              <a:gd name="connsiteY8" fmla="*/ 5732780 h 7670634"/>
              <a:gd name="connisteX9" fmla="*/ 6678391 w 7375058"/>
              <a:gd name="connsiteY9" fmla="*/ 1892300 h 7670634"/>
              <a:gd name="connisteX10" fmla="*/ 5398231 w 7375058"/>
              <a:gd name="connsiteY10" fmla="*/ 154940 h 7670634"/>
              <a:gd name="connisteX11" fmla="*/ 3264631 w 7375058"/>
              <a:gd name="connsiteY11" fmla="*/ 139700 h 7670634"/>
              <a:gd name="connisteX12" fmla="*/ 2837911 w 7375058"/>
              <a:gd name="connsiteY12" fmla="*/ 48260 h 76706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7375059" h="7670634">
                <a:moveTo>
                  <a:pt x="3310352" y="139700"/>
                </a:moveTo>
                <a:cubicBezTo>
                  <a:pt x="2903952" y="239395"/>
                  <a:pt x="1771112" y="185420"/>
                  <a:pt x="1207232" y="932180"/>
                </a:cubicBezTo>
                <a:cubicBezTo>
                  <a:pt x="643352" y="1678940"/>
                  <a:pt x="710662" y="2849245"/>
                  <a:pt x="490952" y="3873500"/>
                </a:cubicBezTo>
                <a:cubicBezTo>
                  <a:pt x="271242" y="4897755"/>
                  <a:pt x="182977" y="5427980"/>
                  <a:pt x="109952" y="6052820"/>
                </a:cubicBezTo>
                <a:cubicBezTo>
                  <a:pt x="36927" y="6677660"/>
                  <a:pt x="-103408" y="6686550"/>
                  <a:pt x="125192" y="6997700"/>
                </a:cubicBezTo>
                <a:cubicBezTo>
                  <a:pt x="353792" y="7308850"/>
                  <a:pt x="533497" y="7485380"/>
                  <a:pt x="1252952" y="7607300"/>
                </a:cubicBezTo>
                <a:cubicBezTo>
                  <a:pt x="1972407" y="7729220"/>
                  <a:pt x="2566767" y="7644130"/>
                  <a:pt x="3721832" y="7607300"/>
                </a:cubicBezTo>
                <a:cubicBezTo>
                  <a:pt x="4876897" y="7570470"/>
                  <a:pt x="6349462" y="7799070"/>
                  <a:pt x="7028912" y="7424420"/>
                </a:cubicBezTo>
                <a:cubicBezTo>
                  <a:pt x="7708362" y="7049770"/>
                  <a:pt x="7190202" y="6838950"/>
                  <a:pt x="7120352" y="5732780"/>
                </a:cubicBezTo>
                <a:cubicBezTo>
                  <a:pt x="7050502" y="4626610"/>
                  <a:pt x="7022562" y="3007995"/>
                  <a:pt x="6678392" y="1892300"/>
                </a:cubicBezTo>
                <a:cubicBezTo>
                  <a:pt x="6334222" y="776605"/>
                  <a:pt x="6080857" y="505460"/>
                  <a:pt x="5398232" y="154940"/>
                </a:cubicBezTo>
                <a:cubicBezTo>
                  <a:pt x="4715607" y="-195580"/>
                  <a:pt x="3776442" y="161290"/>
                  <a:pt x="3264632" y="139700"/>
                </a:cubicBezTo>
              </a:path>
            </a:pathLst>
          </a:custGeom>
          <a:noFill/>
          <a:ln w="508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6" name="Picture 25" descr="css"/>
          <p:cNvPicPr>
            <a:picLocks noChangeAspect="1"/>
          </p:cNvPicPr>
          <p:nvPr/>
        </p:nvPicPr>
        <p:blipFill>
          <a:blip r:embed="rId31"/>
          <a:stretch>
            <a:fillRect/>
          </a:stretch>
        </p:blipFill>
        <p:spPr>
          <a:xfrm>
            <a:off x="30401895" y="19287490"/>
            <a:ext cx="1872615" cy="1872615"/>
          </a:xfrm>
          <a:prstGeom prst="rect">
            <a:avLst/>
          </a:prstGeom>
        </p:spPr>
      </p:pic>
      <p:pic>
        <p:nvPicPr>
          <p:cNvPr id="29" name="Picture 28" descr="html"/>
          <p:cNvPicPr>
            <a:picLocks noChangeAspect="1"/>
          </p:cNvPicPr>
          <p:nvPr/>
        </p:nvPicPr>
        <p:blipFill>
          <a:blip r:embed="rId32"/>
          <a:stretch>
            <a:fillRect/>
          </a:stretch>
        </p:blipFill>
        <p:spPr>
          <a:xfrm>
            <a:off x="30354905" y="17449800"/>
            <a:ext cx="1843405" cy="1843405"/>
          </a:xfrm>
          <a:prstGeom prst="rect">
            <a:avLst/>
          </a:prstGeom>
        </p:spPr>
      </p:pic>
      <p:pic>
        <p:nvPicPr>
          <p:cNvPr id="36" name="Picture 35" descr="javascript-logo"/>
          <p:cNvPicPr>
            <a:picLocks noChangeAspect="1"/>
          </p:cNvPicPr>
          <p:nvPr/>
        </p:nvPicPr>
        <p:blipFill>
          <a:blip r:embed="rId33"/>
          <a:stretch>
            <a:fillRect/>
          </a:stretch>
        </p:blipFill>
        <p:spPr>
          <a:xfrm>
            <a:off x="29891355" y="21033105"/>
            <a:ext cx="2769235" cy="1557020"/>
          </a:xfrm>
          <a:prstGeom prst="rect">
            <a:avLst/>
          </a:prstGeom>
        </p:spPr>
      </p:pic>
      <p:pic>
        <p:nvPicPr>
          <p:cNvPr id="8" name="Picture 7"/>
          <p:cNvPicPr>
            <a:picLocks noChangeAspect="1"/>
          </p:cNvPicPr>
          <p:nvPr/>
        </p:nvPicPr>
        <p:blipFill>
          <a:blip r:embed="rId34"/>
          <a:stretch>
            <a:fillRect/>
          </a:stretch>
        </p:blipFill>
        <p:spPr>
          <a:xfrm>
            <a:off x="38023800" y="846455"/>
            <a:ext cx="3092450" cy="21361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4494</Words>
  <Application>WPS Presentation</Application>
  <PresentationFormat>Custom</PresentationFormat>
  <Paragraphs>249</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Arial</vt:lpstr>
      <vt:lpstr>Calibri</vt:lpstr>
      <vt:lpstr>Calibri</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 Shady</dc:creator>
  <cp:lastModifiedBy>Swapnil Modani</cp:lastModifiedBy>
  <cp:revision>74</cp:revision>
  <dcterms:created xsi:type="dcterms:W3CDTF">2019-07-12T18:36:00Z</dcterms:created>
  <dcterms:modified xsi:type="dcterms:W3CDTF">2019-07-14T19:05:31Z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