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1" r:id="rId25"/>
    <p:sldId id="260" r:id="rId26"/>
    <p:sldId id="262" r:id="rId27"/>
    <p:sldId id="263" r:id="rId28"/>
    <p:sldId id="264" r:id="rId29"/>
    <p:sldId id="267" r:id="rId30"/>
    <p:sldId id="265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C4F77-C4D6-4CD3-A4A9-9D5570C580C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6B7668-4FD9-40C0-88C2-2A66301AA53A}">
      <dgm:prSet/>
      <dgm:spPr/>
      <dgm:t>
        <a:bodyPr/>
        <a:lstStyle/>
        <a:p>
          <a:r>
            <a:rPr lang="en-US" b="0" i="0"/>
            <a:t>Data Source : Kaggle</a:t>
          </a:r>
          <a:endParaRPr lang="en-US"/>
        </a:p>
      </dgm:t>
    </dgm:pt>
    <dgm:pt modelId="{39BD62FF-983C-474E-B3C3-4FEA741A6F1F}" type="parTrans" cxnId="{85079F3D-1CCB-4606-BF7D-0E720172A903}">
      <dgm:prSet/>
      <dgm:spPr/>
      <dgm:t>
        <a:bodyPr/>
        <a:lstStyle/>
        <a:p>
          <a:endParaRPr lang="en-US"/>
        </a:p>
      </dgm:t>
    </dgm:pt>
    <dgm:pt modelId="{FC81E627-6BCC-47F3-9E01-A13B65B1BC57}" type="sibTrans" cxnId="{85079F3D-1CCB-4606-BF7D-0E720172A903}">
      <dgm:prSet/>
      <dgm:spPr/>
      <dgm:t>
        <a:bodyPr/>
        <a:lstStyle/>
        <a:p>
          <a:endParaRPr lang="en-US"/>
        </a:p>
      </dgm:t>
    </dgm:pt>
    <dgm:pt modelId="{E796E7C1-C4F7-4A19-88FC-C30F5431F65A}">
      <dgm:prSet/>
      <dgm:spPr/>
      <dgm:t>
        <a:bodyPr/>
        <a:lstStyle/>
        <a:p>
          <a:r>
            <a:rPr lang="en-US" b="0" i="0"/>
            <a:t>Data Pre-processing</a:t>
          </a:r>
          <a:endParaRPr lang="en-US"/>
        </a:p>
      </dgm:t>
    </dgm:pt>
    <dgm:pt modelId="{709CC882-60F1-47C3-863B-E855F9A9D20A}" type="parTrans" cxnId="{A5D81643-8857-4E3C-9F1D-955A2370DB39}">
      <dgm:prSet/>
      <dgm:spPr/>
      <dgm:t>
        <a:bodyPr/>
        <a:lstStyle/>
        <a:p>
          <a:endParaRPr lang="en-US"/>
        </a:p>
      </dgm:t>
    </dgm:pt>
    <dgm:pt modelId="{8C620AAD-7B6E-4AB3-B08E-8217DF38FFA8}" type="sibTrans" cxnId="{A5D81643-8857-4E3C-9F1D-955A2370DB39}">
      <dgm:prSet/>
      <dgm:spPr/>
      <dgm:t>
        <a:bodyPr/>
        <a:lstStyle/>
        <a:p>
          <a:endParaRPr lang="en-US"/>
        </a:p>
      </dgm:t>
    </dgm:pt>
    <dgm:pt modelId="{2B4CFEBB-F92E-43FD-9C0B-89538D1F85C1}">
      <dgm:prSet/>
      <dgm:spPr/>
      <dgm:t>
        <a:bodyPr/>
        <a:lstStyle/>
        <a:p>
          <a:r>
            <a:rPr lang="en-US" b="0" i="0"/>
            <a:t>Data Analysis and Visualization</a:t>
          </a:r>
          <a:endParaRPr lang="en-US"/>
        </a:p>
      </dgm:t>
    </dgm:pt>
    <dgm:pt modelId="{0037C48A-261E-4016-BD82-D2D7501F565E}" type="parTrans" cxnId="{FCC89399-A3EB-4B78-806A-F6C17FB9409C}">
      <dgm:prSet/>
      <dgm:spPr/>
      <dgm:t>
        <a:bodyPr/>
        <a:lstStyle/>
        <a:p>
          <a:endParaRPr lang="en-US"/>
        </a:p>
      </dgm:t>
    </dgm:pt>
    <dgm:pt modelId="{03AF21C5-9F24-4402-9334-5E59768EF14C}" type="sibTrans" cxnId="{FCC89399-A3EB-4B78-806A-F6C17FB9409C}">
      <dgm:prSet/>
      <dgm:spPr/>
      <dgm:t>
        <a:bodyPr/>
        <a:lstStyle/>
        <a:p>
          <a:endParaRPr lang="en-US"/>
        </a:p>
      </dgm:t>
    </dgm:pt>
    <dgm:pt modelId="{2BA06B49-5FB9-433A-9F13-1011EB3ECC64}">
      <dgm:prSet/>
      <dgm:spPr/>
      <dgm:t>
        <a:bodyPr/>
        <a:lstStyle/>
        <a:p>
          <a:r>
            <a:rPr lang="en-US" b="0" i="0"/>
            <a:t>Feature Engineering and Feature Selection</a:t>
          </a:r>
          <a:endParaRPr lang="en-US"/>
        </a:p>
      </dgm:t>
    </dgm:pt>
    <dgm:pt modelId="{16E0D76B-2496-4ADA-A043-38FA934F6E52}" type="parTrans" cxnId="{0740D783-5539-4D9F-88DB-0A71EA5106AC}">
      <dgm:prSet/>
      <dgm:spPr/>
      <dgm:t>
        <a:bodyPr/>
        <a:lstStyle/>
        <a:p>
          <a:endParaRPr lang="en-US"/>
        </a:p>
      </dgm:t>
    </dgm:pt>
    <dgm:pt modelId="{DA9727C5-C573-4EA1-B65E-040E9D888F49}" type="sibTrans" cxnId="{0740D783-5539-4D9F-88DB-0A71EA5106AC}">
      <dgm:prSet/>
      <dgm:spPr/>
      <dgm:t>
        <a:bodyPr/>
        <a:lstStyle/>
        <a:p>
          <a:endParaRPr lang="en-US"/>
        </a:p>
      </dgm:t>
    </dgm:pt>
    <dgm:pt modelId="{13636A3A-160F-44BA-AF68-9CE6C1C0EA9E}">
      <dgm:prSet/>
      <dgm:spPr/>
      <dgm:t>
        <a:bodyPr/>
        <a:lstStyle/>
        <a:p>
          <a:r>
            <a:rPr lang="en-US" b="0" i="0"/>
            <a:t>Model creation</a:t>
          </a:r>
          <a:endParaRPr lang="en-US"/>
        </a:p>
      </dgm:t>
    </dgm:pt>
    <dgm:pt modelId="{9D15CF9A-68FE-4797-9D55-2B979B65C9A4}" type="parTrans" cxnId="{BFC51176-7752-48E5-BCEE-B8EC6826F85C}">
      <dgm:prSet/>
      <dgm:spPr/>
      <dgm:t>
        <a:bodyPr/>
        <a:lstStyle/>
        <a:p>
          <a:endParaRPr lang="en-US"/>
        </a:p>
      </dgm:t>
    </dgm:pt>
    <dgm:pt modelId="{D07D0A49-9FAD-4B14-8F93-FEB07F45969B}" type="sibTrans" cxnId="{BFC51176-7752-48E5-BCEE-B8EC6826F85C}">
      <dgm:prSet/>
      <dgm:spPr/>
      <dgm:t>
        <a:bodyPr/>
        <a:lstStyle/>
        <a:p>
          <a:endParaRPr lang="en-US"/>
        </a:p>
      </dgm:t>
    </dgm:pt>
    <dgm:pt modelId="{E56A7C2D-8F9D-4EFF-BC8F-F2CAEF662D30}">
      <dgm:prSet/>
      <dgm:spPr/>
      <dgm:t>
        <a:bodyPr/>
        <a:lstStyle/>
        <a:p>
          <a:r>
            <a:rPr lang="en-US" b="0" i="0"/>
            <a:t>Model training</a:t>
          </a:r>
          <a:endParaRPr lang="en-US"/>
        </a:p>
      </dgm:t>
    </dgm:pt>
    <dgm:pt modelId="{79C4DEB0-B066-4768-8F9D-90F5767A248E}" type="parTrans" cxnId="{1AAE6104-FD22-4F5A-A8E5-2A045CA67472}">
      <dgm:prSet/>
      <dgm:spPr/>
      <dgm:t>
        <a:bodyPr/>
        <a:lstStyle/>
        <a:p>
          <a:endParaRPr lang="en-US"/>
        </a:p>
      </dgm:t>
    </dgm:pt>
    <dgm:pt modelId="{A5F880EC-0991-4769-A1FD-B2DAC13F3B6B}" type="sibTrans" cxnId="{1AAE6104-FD22-4F5A-A8E5-2A045CA67472}">
      <dgm:prSet/>
      <dgm:spPr/>
      <dgm:t>
        <a:bodyPr/>
        <a:lstStyle/>
        <a:p>
          <a:endParaRPr lang="en-US"/>
        </a:p>
      </dgm:t>
    </dgm:pt>
    <dgm:pt modelId="{8FEAAF9B-DB20-41A9-9482-A3C6445F8ADF}">
      <dgm:prSet/>
      <dgm:spPr/>
      <dgm:t>
        <a:bodyPr/>
        <a:lstStyle/>
        <a:p>
          <a:r>
            <a:rPr lang="en-US" b="0" i="0"/>
            <a:t>Calculating Predictions</a:t>
          </a:r>
          <a:endParaRPr lang="en-US"/>
        </a:p>
      </dgm:t>
    </dgm:pt>
    <dgm:pt modelId="{A38889F6-B6C8-4BFB-A99E-DCC6A466F60B}" type="parTrans" cxnId="{1DD4BEB6-8892-4123-AD29-BD70E8A95D48}">
      <dgm:prSet/>
      <dgm:spPr/>
      <dgm:t>
        <a:bodyPr/>
        <a:lstStyle/>
        <a:p>
          <a:endParaRPr lang="en-US"/>
        </a:p>
      </dgm:t>
    </dgm:pt>
    <dgm:pt modelId="{B386A257-39FF-4819-936C-7D243B6AEE03}" type="sibTrans" cxnId="{1DD4BEB6-8892-4123-AD29-BD70E8A95D48}">
      <dgm:prSet/>
      <dgm:spPr/>
      <dgm:t>
        <a:bodyPr/>
        <a:lstStyle/>
        <a:p>
          <a:endParaRPr lang="en-US"/>
        </a:p>
      </dgm:t>
    </dgm:pt>
    <dgm:pt modelId="{4C047D63-4397-4595-875D-FB3C4F41E3AB}">
      <dgm:prSet/>
      <dgm:spPr/>
      <dgm:t>
        <a:bodyPr/>
        <a:lstStyle/>
        <a:p>
          <a:r>
            <a:rPr lang="en-US" b="0" i="0"/>
            <a:t>Webpage Deployment</a:t>
          </a:r>
          <a:endParaRPr lang="en-US"/>
        </a:p>
      </dgm:t>
    </dgm:pt>
    <dgm:pt modelId="{ABF291D9-4C92-4556-B01F-2BBFA47E7E58}" type="parTrans" cxnId="{DB7A9C0B-B62D-49FB-A8C0-92FBFA9095E4}">
      <dgm:prSet/>
      <dgm:spPr/>
      <dgm:t>
        <a:bodyPr/>
        <a:lstStyle/>
        <a:p>
          <a:endParaRPr lang="en-US"/>
        </a:p>
      </dgm:t>
    </dgm:pt>
    <dgm:pt modelId="{967D1751-BFC3-4212-BE4B-EB74BC5848A5}" type="sibTrans" cxnId="{DB7A9C0B-B62D-49FB-A8C0-92FBFA9095E4}">
      <dgm:prSet/>
      <dgm:spPr/>
      <dgm:t>
        <a:bodyPr/>
        <a:lstStyle/>
        <a:p>
          <a:endParaRPr lang="en-US"/>
        </a:p>
      </dgm:t>
    </dgm:pt>
    <dgm:pt modelId="{28B02630-1B2F-413E-B8E9-BB61A0122766}" type="pres">
      <dgm:prSet presAssocID="{893C4F77-C4D6-4CD3-A4A9-9D5570C580CD}" presName="Name0" presStyleCnt="0">
        <dgm:presLayoutVars>
          <dgm:dir/>
          <dgm:resizeHandles val="exact"/>
        </dgm:presLayoutVars>
      </dgm:prSet>
      <dgm:spPr/>
    </dgm:pt>
    <dgm:pt modelId="{22B6BBF1-A090-479E-B23A-913DD6CC05E0}" type="pres">
      <dgm:prSet presAssocID="{7D6B7668-4FD9-40C0-88C2-2A66301AA53A}" presName="node" presStyleLbl="node1" presStyleIdx="0" presStyleCnt="8">
        <dgm:presLayoutVars>
          <dgm:bulletEnabled val="1"/>
        </dgm:presLayoutVars>
      </dgm:prSet>
      <dgm:spPr/>
    </dgm:pt>
    <dgm:pt modelId="{FD377FE0-0562-43F7-87E8-9B0E220DC31E}" type="pres">
      <dgm:prSet presAssocID="{FC81E627-6BCC-47F3-9E01-A13B65B1BC57}" presName="sibTrans" presStyleCnt="0"/>
      <dgm:spPr/>
    </dgm:pt>
    <dgm:pt modelId="{F6D744E7-1A53-435E-9236-0E0AC0E79F9E}" type="pres">
      <dgm:prSet presAssocID="{E796E7C1-C4F7-4A19-88FC-C30F5431F65A}" presName="node" presStyleLbl="node1" presStyleIdx="1" presStyleCnt="8">
        <dgm:presLayoutVars>
          <dgm:bulletEnabled val="1"/>
        </dgm:presLayoutVars>
      </dgm:prSet>
      <dgm:spPr/>
    </dgm:pt>
    <dgm:pt modelId="{E457EAF1-EE85-4632-AAB4-FEC5FB85A2D7}" type="pres">
      <dgm:prSet presAssocID="{8C620AAD-7B6E-4AB3-B08E-8217DF38FFA8}" presName="sibTrans" presStyleCnt="0"/>
      <dgm:spPr/>
    </dgm:pt>
    <dgm:pt modelId="{B4A00E0A-1D0C-40A1-8DAD-6128E1B180FD}" type="pres">
      <dgm:prSet presAssocID="{2B4CFEBB-F92E-43FD-9C0B-89538D1F85C1}" presName="node" presStyleLbl="node1" presStyleIdx="2" presStyleCnt="8">
        <dgm:presLayoutVars>
          <dgm:bulletEnabled val="1"/>
        </dgm:presLayoutVars>
      </dgm:prSet>
      <dgm:spPr/>
    </dgm:pt>
    <dgm:pt modelId="{210F67F0-BD25-47C7-A68F-760CD8CE2D6C}" type="pres">
      <dgm:prSet presAssocID="{03AF21C5-9F24-4402-9334-5E59768EF14C}" presName="sibTrans" presStyleCnt="0"/>
      <dgm:spPr/>
    </dgm:pt>
    <dgm:pt modelId="{67084BA9-F004-4039-A3C1-02EDB5A42484}" type="pres">
      <dgm:prSet presAssocID="{2BA06B49-5FB9-433A-9F13-1011EB3ECC64}" presName="node" presStyleLbl="node1" presStyleIdx="3" presStyleCnt="8">
        <dgm:presLayoutVars>
          <dgm:bulletEnabled val="1"/>
        </dgm:presLayoutVars>
      </dgm:prSet>
      <dgm:spPr/>
    </dgm:pt>
    <dgm:pt modelId="{58AB81A4-BC3B-490A-A2F7-C063F4846AE1}" type="pres">
      <dgm:prSet presAssocID="{DA9727C5-C573-4EA1-B65E-040E9D888F49}" presName="sibTrans" presStyleCnt="0"/>
      <dgm:spPr/>
    </dgm:pt>
    <dgm:pt modelId="{47076389-CEAC-433A-82AF-96FECF086BF7}" type="pres">
      <dgm:prSet presAssocID="{13636A3A-160F-44BA-AF68-9CE6C1C0EA9E}" presName="node" presStyleLbl="node1" presStyleIdx="4" presStyleCnt="8">
        <dgm:presLayoutVars>
          <dgm:bulletEnabled val="1"/>
        </dgm:presLayoutVars>
      </dgm:prSet>
      <dgm:spPr/>
    </dgm:pt>
    <dgm:pt modelId="{6A1DDF26-7649-4E3D-90B5-36CFD14BA31D}" type="pres">
      <dgm:prSet presAssocID="{D07D0A49-9FAD-4B14-8F93-FEB07F45969B}" presName="sibTrans" presStyleCnt="0"/>
      <dgm:spPr/>
    </dgm:pt>
    <dgm:pt modelId="{2D57D652-7DC2-4116-986E-EA47F7F3E1B6}" type="pres">
      <dgm:prSet presAssocID="{E56A7C2D-8F9D-4EFF-BC8F-F2CAEF662D30}" presName="node" presStyleLbl="node1" presStyleIdx="5" presStyleCnt="8">
        <dgm:presLayoutVars>
          <dgm:bulletEnabled val="1"/>
        </dgm:presLayoutVars>
      </dgm:prSet>
      <dgm:spPr/>
    </dgm:pt>
    <dgm:pt modelId="{2C0E3980-8477-4D4C-B52F-6AABE5C983AC}" type="pres">
      <dgm:prSet presAssocID="{A5F880EC-0991-4769-A1FD-B2DAC13F3B6B}" presName="sibTrans" presStyleCnt="0"/>
      <dgm:spPr/>
    </dgm:pt>
    <dgm:pt modelId="{E50C2F69-5D3F-432F-832E-E89581CF1991}" type="pres">
      <dgm:prSet presAssocID="{8FEAAF9B-DB20-41A9-9482-A3C6445F8ADF}" presName="node" presStyleLbl="node1" presStyleIdx="6" presStyleCnt="8">
        <dgm:presLayoutVars>
          <dgm:bulletEnabled val="1"/>
        </dgm:presLayoutVars>
      </dgm:prSet>
      <dgm:spPr/>
    </dgm:pt>
    <dgm:pt modelId="{765D3091-FF61-4522-AAD0-66F4392C0F47}" type="pres">
      <dgm:prSet presAssocID="{B386A257-39FF-4819-936C-7D243B6AEE03}" presName="sibTrans" presStyleCnt="0"/>
      <dgm:spPr/>
    </dgm:pt>
    <dgm:pt modelId="{B0B3EB56-8D5C-410B-9233-E84E9F80542D}" type="pres">
      <dgm:prSet presAssocID="{4C047D63-4397-4595-875D-FB3C4F41E3AB}" presName="node" presStyleLbl="node1" presStyleIdx="7" presStyleCnt="8">
        <dgm:presLayoutVars>
          <dgm:bulletEnabled val="1"/>
        </dgm:presLayoutVars>
      </dgm:prSet>
      <dgm:spPr/>
    </dgm:pt>
  </dgm:ptLst>
  <dgm:cxnLst>
    <dgm:cxn modelId="{1AAE6104-FD22-4F5A-A8E5-2A045CA67472}" srcId="{893C4F77-C4D6-4CD3-A4A9-9D5570C580CD}" destId="{E56A7C2D-8F9D-4EFF-BC8F-F2CAEF662D30}" srcOrd="5" destOrd="0" parTransId="{79C4DEB0-B066-4768-8F9D-90F5767A248E}" sibTransId="{A5F880EC-0991-4769-A1FD-B2DAC13F3B6B}"/>
    <dgm:cxn modelId="{DB7A9C0B-B62D-49FB-A8C0-92FBFA9095E4}" srcId="{893C4F77-C4D6-4CD3-A4A9-9D5570C580CD}" destId="{4C047D63-4397-4595-875D-FB3C4F41E3AB}" srcOrd="7" destOrd="0" parTransId="{ABF291D9-4C92-4556-B01F-2BBFA47E7E58}" sibTransId="{967D1751-BFC3-4212-BE4B-EB74BC5848A5}"/>
    <dgm:cxn modelId="{E08DCD25-91DE-4075-83E9-DF5C11BFFF21}" type="presOf" srcId="{893C4F77-C4D6-4CD3-A4A9-9D5570C580CD}" destId="{28B02630-1B2F-413E-B8E9-BB61A0122766}" srcOrd="0" destOrd="0" presId="urn:microsoft.com/office/officeart/2005/8/layout/hList6"/>
    <dgm:cxn modelId="{4519192B-65B9-4DEB-859D-DAB19B4082AB}" type="presOf" srcId="{E796E7C1-C4F7-4A19-88FC-C30F5431F65A}" destId="{F6D744E7-1A53-435E-9236-0E0AC0E79F9E}" srcOrd="0" destOrd="0" presId="urn:microsoft.com/office/officeart/2005/8/layout/hList6"/>
    <dgm:cxn modelId="{4A587130-D31A-41BD-BF53-379391B08908}" type="presOf" srcId="{E56A7C2D-8F9D-4EFF-BC8F-F2CAEF662D30}" destId="{2D57D652-7DC2-4116-986E-EA47F7F3E1B6}" srcOrd="0" destOrd="0" presId="urn:microsoft.com/office/officeart/2005/8/layout/hList6"/>
    <dgm:cxn modelId="{0D2FEA32-AD7D-45FC-90B6-4259EC0D643F}" type="presOf" srcId="{7D6B7668-4FD9-40C0-88C2-2A66301AA53A}" destId="{22B6BBF1-A090-479E-B23A-913DD6CC05E0}" srcOrd="0" destOrd="0" presId="urn:microsoft.com/office/officeart/2005/8/layout/hList6"/>
    <dgm:cxn modelId="{2E130B38-A26A-4B00-8C88-8D08C7F717DC}" type="presOf" srcId="{4C047D63-4397-4595-875D-FB3C4F41E3AB}" destId="{B0B3EB56-8D5C-410B-9233-E84E9F80542D}" srcOrd="0" destOrd="0" presId="urn:microsoft.com/office/officeart/2005/8/layout/hList6"/>
    <dgm:cxn modelId="{85079F3D-1CCB-4606-BF7D-0E720172A903}" srcId="{893C4F77-C4D6-4CD3-A4A9-9D5570C580CD}" destId="{7D6B7668-4FD9-40C0-88C2-2A66301AA53A}" srcOrd="0" destOrd="0" parTransId="{39BD62FF-983C-474E-B3C3-4FEA741A6F1F}" sibTransId="{FC81E627-6BCC-47F3-9E01-A13B65B1BC57}"/>
    <dgm:cxn modelId="{760ABF3D-69BB-494A-91A2-B6AF350AB16A}" type="presOf" srcId="{2B4CFEBB-F92E-43FD-9C0B-89538D1F85C1}" destId="{B4A00E0A-1D0C-40A1-8DAD-6128E1B180FD}" srcOrd="0" destOrd="0" presId="urn:microsoft.com/office/officeart/2005/8/layout/hList6"/>
    <dgm:cxn modelId="{A5D81643-8857-4E3C-9F1D-955A2370DB39}" srcId="{893C4F77-C4D6-4CD3-A4A9-9D5570C580CD}" destId="{E796E7C1-C4F7-4A19-88FC-C30F5431F65A}" srcOrd="1" destOrd="0" parTransId="{709CC882-60F1-47C3-863B-E855F9A9D20A}" sibTransId="{8C620AAD-7B6E-4AB3-B08E-8217DF38FFA8}"/>
    <dgm:cxn modelId="{6CBEB36F-1A7F-479A-92E8-96D2D57F228E}" type="presOf" srcId="{8FEAAF9B-DB20-41A9-9482-A3C6445F8ADF}" destId="{E50C2F69-5D3F-432F-832E-E89581CF1991}" srcOrd="0" destOrd="0" presId="urn:microsoft.com/office/officeart/2005/8/layout/hList6"/>
    <dgm:cxn modelId="{BFC51176-7752-48E5-BCEE-B8EC6826F85C}" srcId="{893C4F77-C4D6-4CD3-A4A9-9D5570C580CD}" destId="{13636A3A-160F-44BA-AF68-9CE6C1C0EA9E}" srcOrd="4" destOrd="0" parTransId="{9D15CF9A-68FE-4797-9D55-2B979B65C9A4}" sibTransId="{D07D0A49-9FAD-4B14-8F93-FEB07F45969B}"/>
    <dgm:cxn modelId="{0740D783-5539-4D9F-88DB-0A71EA5106AC}" srcId="{893C4F77-C4D6-4CD3-A4A9-9D5570C580CD}" destId="{2BA06B49-5FB9-433A-9F13-1011EB3ECC64}" srcOrd="3" destOrd="0" parTransId="{16E0D76B-2496-4ADA-A043-38FA934F6E52}" sibTransId="{DA9727C5-C573-4EA1-B65E-040E9D888F49}"/>
    <dgm:cxn modelId="{FCC89399-A3EB-4B78-806A-F6C17FB9409C}" srcId="{893C4F77-C4D6-4CD3-A4A9-9D5570C580CD}" destId="{2B4CFEBB-F92E-43FD-9C0B-89538D1F85C1}" srcOrd="2" destOrd="0" parTransId="{0037C48A-261E-4016-BD82-D2D7501F565E}" sibTransId="{03AF21C5-9F24-4402-9334-5E59768EF14C}"/>
    <dgm:cxn modelId="{A13A6DAB-BCFC-49B7-B3CB-9BBD8989410E}" type="presOf" srcId="{13636A3A-160F-44BA-AF68-9CE6C1C0EA9E}" destId="{47076389-CEAC-433A-82AF-96FECF086BF7}" srcOrd="0" destOrd="0" presId="urn:microsoft.com/office/officeart/2005/8/layout/hList6"/>
    <dgm:cxn modelId="{673D7EB2-2C60-4E97-ABF9-0C9B8FB82ED4}" type="presOf" srcId="{2BA06B49-5FB9-433A-9F13-1011EB3ECC64}" destId="{67084BA9-F004-4039-A3C1-02EDB5A42484}" srcOrd="0" destOrd="0" presId="urn:microsoft.com/office/officeart/2005/8/layout/hList6"/>
    <dgm:cxn modelId="{1DD4BEB6-8892-4123-AD29-BD70E8A95D48}" srcId="{893C4F77-C4D6-4CD3-A4A9-9D5570C580CD}" destId="{8FEAAF9B-DB20-41A9-9482-A3C6445F8ADF}" srcOrd="6" destOrd="0" parTransId="{A38889F6-B6C8-4BFB-A99E-DCC6A466F60B}" sibTransId="{B386A257-39FF-4819-936C-7D243B6AEE03}"/>
    <dgm:cxn modelId="{012C4618-8A23-48BB-860F-0634F768ADAE}" type="presParOf" srcId="{28B02630-1B2F-413E-B8E9-BB61A0122766}" destId="{22B6BBF1-A090-479E-B23A-913DD6CC05E0}" srcOrd="0" destOrd="0" presId="urn:microsoft.com/office/officeart/2005/8/layout/hList6"/>
    <dgm:cxn modelId="{C22AED72-60C6-4B6B-AD8D-3B9413FFDEF7}" type="presParOf" srcId="{28B02630-1B2F-413E-B8E9-BB61A0122766}" destId="{FD377FE0-0562-43F7-87E8-9B0E220DC31E}" srcOrd="1" destOrd="0" presId="urn:microsoft.com/office/officeart/2005/8/layout/hList6"/>
    <dgm:cxn modelId="{F3EBF8A0-4A34-4419-99F3-844B5FDA9D76}" type="presParOf" srcId="{28B02630-1B2F-413E-B8E9-BB61A0122766}" destId="{F6D744E7-1A53-435E-9236-0E0AC0E79F9E}" srcOrd="2" destOrd="0" presId="urn:microsoft.com/office/officeart/2005/8/layout/hList6"/>
    <dgm:cxn modelId="{B66DAD05-9CEB-46B1-B525-C863B252D58A}" type="presParOf" srcId="{28B02630-1B2F-413E-B8E9-BB61A0122766}" destId="{E457EAF1-EE85-4632-AAB4-FEC5FB85A2D7}" srcOrd="3" destOrd="0" presId="urn:microsoft.com/office/officeart/2005/8/layout/hList6"/>
    <dgm:cxn modelId="{1CB5EF42-8485-4C49-AAC3-FC8995D47A03}" type="presParOf" srcId="{28B02630-1B2F-413E-B8E9-BB61A0122766}" destId="{B4A00E0A-1D0C-40A1-8DAD-6128E1B180FD}" srcOrd="4" destOrd="0" presId="urn:microsoft.com/office/officeart/2005/8/layout/hList6"/>
    <dgm:cxn modelId="{5CA679DB-0D94-4BC6-82B5-64CA54E9B170}" type="presParOf" srcId="{28B02630-1B2F-413E-B8E9-BB61A0122766}" destId="{210F67F0-BD25-47C7-A68F-760CD8CE2D6C}" srcOrd="5" destOrd="0" presId="urn:microsoft.com/office/officeart/2005/8/layout/hList6"/>
    <dgm:cxn modelId="{44EFED61-29BD-4807-9CDB-B86FCE1E7335}" type="presParOf" srcId="{28B02630-1B2F-413E-B8E9-BB61A0122766}" destId="{67084BA9-F004-4039-A3C1-02EDB5A42484}" srcOrd="6" destOrd="0" presId="urn:microsoft.com/office/officeart/2005/8/layout/hList6"/>
    <dgm:cxn modelId="{5B4D1A48-6330-4032-9B63-697466B3BD9D}" type="presParOf" srcId="{28B02630-1B2F-413E-B8E9-BB61A0122766}" destId="{58AB81A4-BC3B-490A-A2F7-C063F4846AE1}" srcOrd="7" destOrd="0" presId="urn:microsoft.com/office/officeart/2005/8/layout/hList6"/>
    <dgm:cxn modelId="{A6B94F41-39D0-428E-BDE5-D2B2B4279CAA}" type="presParOf" srcId="{28B02630-1B2F-413E-B8E9-BB61A0122766}" destId="{47076389-CEAC-433A-82AF-96FECF086BF7}" srcOrd="8" destOrd="0" presId="urn:microsoft.com/office/officeart/2005/8/layout/hList6"/>
    <dgm:cxn modelId="{0EDE9803-284C-45CB-8141-13E937DFEF27}" type="presParOf" srcId="{28B02630-1B2F-413E-B8E9-BB61A0122766}" destId="{6A1DDF26-7649-4E3D-90B5-36CFD14BA31D}" srcOrd="9" destOrd="0" presId="urn:microsoft.com/office/officeart/2005/8/layout/hList6"/>
    <dgm:cxn modelId="{13A33A77-2EBB-452B-85CD-84B282E46FDE}" type="presParOf" srcId="{28B02630-1B2F-413E-B8E9-BB61A0122766}" destId="{2D57D652-7DC2-4116-986E-EA47F7F3E1B6}" srcOrd="10" destOrd="0" presId="urn:microsoft.com/office/officeart/2005/8/layout/hList6"/>
    <dgm:cxn modelId="{F71E43AD-6512-468F-A177-10D50931A6A3}" type="presParOf" srcId="{28B02630-1B2F-413E-B8E9-BB61A0122766}" destId="{2C0E3980-8477-4D4C-B52F-6AABE5C983AC}" srcOrd="11" destOrd="0" presId="urn:microsoft.com/office/officeart/2005/8/layout/hList6"/>
    <dgm:cxn modelId="{34F96D0B-8EDA-49C9-A6EF-8A0D11A0E138}" type="presParOf" srcId="{28B02630-1B2F-413E-B8E9-BB61A0122766}" destId="{E50C2F69-5D3F-432F-832E-E89581CF1991}" srcOrd="12" destOrd="0" presId="urn:microsoft.com/office/officeart/2005/8/layout/hList6"/>
    <dgm:cxn modelId="{C061A409-212D-4E1D-B519-171EF54AD409}" type="presParOf" srcId="{28B02630-1B2F-413E-B8E9-BB61A0122766}" destId="{765D3091-FF61-4522-AAD0-66F4392C0F47}" srcOrd="13" destOrd="0" presId="urn:microsoft.com/office/officeart/2005/8/layout/hList6"/>
    <dgm:cxn modelId="{45EE100E-36A2-4FAC-8AF1-71EA05E439C8}" type="presParOf" srcId="{28B02630-1B2F-413E-B8E9-BB61A0122766}" destId="{B0B3EB56-8D5C-410B-9233-E84E9F80542D}" srcOrd="1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BBF1-A090-479E-B23A-913DD6CC05E0}">
      <dsp:nvSpPr>
        <dsp:cNvPr id="0" name=""/>
        <dsp:cNvSpPr/>
      </dsp:nvSpPr>
      <dsp:spPr>
        <a:xfrm rot="16200000">
          <a:off x="-1186712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Source : Kaggle</a:t>
          </a:r>
          <a:endParaRPr lang="en-US" sz="1100" kern="1200"/>
        </a:p>
      </dsp:txBody>
      <dsp:txXfrm rot="5400000">
        <a:off x="4310" y="683259"/>
        <a:ext cx="1034256" cy="2049780"/>
      </dsp:txXfrm>
    </dsp:sp>
    <dsp:sp modelId="{F6D744E7-1A53-435E-9236-0E0AC0E79F9E}">
      <dsp:nvSpPr>
        <dsp:cNvPr id="0" name=""/>
        <dsp:cNvSpPr/>
      </dsp:nvSpPr>
      <dsp:spPr>
        <a:xfrm rot="16200000">
          <a:off x="-74885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Pre-processing</a:t>
          </a:r>
          <a:endParaRPr lang="en-US" sz="1100" kern="1200"/>
        </a:p>
      </dsp:txBody>
      <dsp:txXfrm rot="5400000">
        <a:off x="1116137" y="683259"/>
        <a:ext cx="1034256" cy="2049780"/>
      </dsp:txXfrm>
    </dsp:sp>
    <dsp:sp modelId="{B4A00E0A-1D0C-40A1-8DAD-6128E1B180FD}">
      <dsp:nvSpPr>
        <dsp:cNvPr id="0" name=""/>
        <dsp:cNvSpPr/>
      </dsp:nvSpPr>
      <dsp:spPr>
        <a:xfrm rot="16200000">
          <a:off x="1036940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Analysis and Visualization</a:t>
          </a:r>
          <a:endParaRPr lang="en-US" sz="1100" kern="1200"/>
        </a:p>
      </dsp:txBody>
      <dsp:txXfrm rot="5400000">
        <a:off x="2227962" y="683259"/>
        <a:ext cx="1034256" cy="2049780"/>
      </dsp:txXfrm>
    </dsp:sp>
    <dsp:sp modelId="{67084BA9-F004-4039-A3C1-02EDB5A42484}">
      <dsp:nvSpPr>
        <dsp:cNvPr id="0" name=""/>
        <dsp:cNvSpPr/>
      </dsp:nvSpPr>
      <dsp:spPr>
        <a:xfrm rot="16200000">
          <a:off x="2148766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Feature Engineering and Feature Selection</a:t>
          </a:r>
          <a:endParaRPr lang="en-US" sz="1100" kern="1200"/>
        </a:p>
      </dsp:txBody>
      <dsp:txXfrm rot="5400000">
        <a:off x="3339788" y="683259"/>
        <a:ext cx="1034256" cy="2049780"/>
      </dsp:txXfrm>
    </dsp:sp>
    <dsp:sp modelId="{47076389-CEAC-433A-82AF-96FECF086BF7}">
      <dsp:nvSpPr>
        <dsp:cNvPr id="0" name=""/>
        <dsp:cNvSpPr/>
      </dsp:nvSpPr>
      <dsp:spPr>
        <a:xfrm rot="16200000">
          <a:off x="3260592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Model creation</a:t>
          </a:r>
          <a:endParaRPr lang="en-US" sz="1100" kern="1200"/>
        </a:p>
      </dsp:txBody>
      <dsp:txXfrm rot="5400000">
        <a:off x="4451614" y="683259"/>
        <a:ext cx="1034256" cy="2049780"/>
      </dsp:txXfrm>
    </dsp:sp>
    <dsp:sp modelId="{2D57D652-7DC2-4116-986E-EA47F7F3E1B6}">
      <dsp:nvSpPr>
        <dsp:cNvPr id="0" name=""/>
        <dsp:cNvSpPr/>
      </dsp:nvSpPr>
      <dsp:spPr>
        <a:xfrm rot="16200000">
          <a:off x="4372418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Model training</a:t>
          </a:r>
          <a:endParaRPr lang="en-US" sz="1100" kern="1200"/>
        </a:p>
      </dsp:txBody>
      <dsp:txXfrm rot="5400000">
        <a:off x="5563440" y="683259"/>
        <a:ext cx="1034256" cy="2049780"/>
      </dsp:txXfrm>
    </dsp:sp>
    <dsp:sp modelId="{E50C2F69-5D3F-432F-832E-E89581CF1991}">
      <dsp:nvSpPr>
        <dsp:cNvPr id="0" name=""/>
        <dsp:cNvSpPr/>
      </dsp:nvSpPr>
      <dsp:spPr>
        <a:xfrm rot="16200000">
          <a:off x="5484244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Calculating Predictions</a:t>
          </a:r>
          <a:endParaRPr lang="en-US" sz="1100" kern="1200"/>
        </a:p>
      </dsp:txBody>
      <dsp:txXfrm rot="5400000">
        <a:off x="6675266" y="683259"/>
        <a:ext cx="1034256" cy="2049780"/>
      </dsp:txXfrm>
    </dsp:sp>
    <dsp:sp modelId="{B0B3EB56-8D5C-410B-9233-E84E9F80542D}">
      <dsp:nvSpPr>
        <dsp:cNvPr id="0" name=""/>
        <dsp:cNvSpPr/>
      </dsp:nvSpPr>
      <dsp:spPr>
        <a:xfrm rot="16200000">
          <a:off x="6596071" y="1191021"/>
          <a:ext cx="3416300" cy="10342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684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Webpage Deployment</a:t>
          </a:r>
          <a:endParaRPr lang="en-US" sz="1100" kern="1200"/>
        </a:p>
      </dsp:txBody>
      <dsp:txXfrm rot="5400000">
        <a:off x="7787093" y="683259"/>
        <a:ext cx="1034256" cy="204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1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A4F102-1D20-47B0-98A6-14BED06E7DC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FB6408-4EEC-42C0-8C8E-FBC29DF5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C425-F489-45D2-9271-F8CEF6408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85" y="255091"/>
            <a:ext cx="11196072" cy="2146852"/>
          </a:xfrm>
        </p:spPr>
        <p:txBody>
          <a:bodyPr/>
          <a:lstStyle/>
          <a:p>
            <a:pPr algn="ctr"/>
            <a:r>
              <a:rPr lang="en-US" sz="3600" b="1" dirty="0"/>
              <a:t>Predicting Results of IPL Matches using </a:t>
            </a:r>
            <a:br>
              <a:rPr lang="en-US" sz="3600" b="1" dirty="0"/>
            </a:br>
            <a:r>
              <a:rPr lang="en-US" sz="3600" b="1" dirty="0"/>
              <a:t>Machine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85AE-4E28-45B3-8CD3-AE8B1601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22" y="5830943"/>
            <a:ext cx="9189230" cy="1027057"/>
          </a:xfrm>
        </p:spPr>
        <p:txBody>
          <a:bodyPr/>
          <a:lstStyle/>
          <a:p>
            <a:r>
              <a:rPr lang="en-US" b="1" dirty="0"/>
              <a:t>Shriram Mantri Vidyanidhi InfoTech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04F98-AA74-4177-B150-4FB38F042312}"/>
              </a:ext>
            </a:extLst>
          </p:cNvPr>
          <p:cNvSpPr txBox="1"/>
          <p:nvPr/>
        </p:nvSpPr>
        <p:spPr>
          <a:xfrm>
            <a:off x="1484244" y="2847359"/>
            <a:ext cx="764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By: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Ajit Agalawe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Yudhishthir Patil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Abhishek Kushare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Swapnil Pakhale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Mayur Vanjari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Hrushikesh Rao</a:t>
            </a:r>
          </a:p>
        </p:txBody>
      </p:sp>
    </p:spTree>
    <p:extLst>
      <p:ext uri="{BB962C8B-B14F-4D97-AF65-F5344CB8AC3E}">
        <p14:creationId xmlns:p14="http://schemas.microsoft.com/office/powerpoint/2010/main" val="20414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53" y="10457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</a:t>
            </a:r>
            <a:r>
              <a:rPr lang="en-US" sz="3600" dirty="0">
                <a:solidFill>
                  <a:schemeClr val="bg1"/>
                </a:solidFill>
              </a:rPr>
              <a:t>Toss </a:t>
            </a:r>
            <a:r>
              <a:rPr lang="en-US" dirty="0">
                <a:solidFill>
                  <a:schemeClr val="bg1"/>
                </a:solidFill>
              </a:rPr>
              <a:t>Win by Each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39CBF-D1B7-450A-80DD-833C55351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" r="1082" b="939"/>
          <a:stretch/>
        </p:blipFill>
        <p:spPr>
          <a:xfrm>
            <a:off x="1952686" y="1964485"/>
            <a:ext cx="8379615" cy="4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5" y="2639218"/>
            <a:ext cx="3626224" cy="4351338"/>
          </a:xfrm>
        </p:spPr>
        <p:txBody>
          <a:bodyPr/>
          <a:lstStyle/>
          <a:p>
            <a:r>
              <a:rPr lang="en-US" dirty="0"/>
              <a:t>Toss Decision By Teams in Each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FBD4-0D87-4A40-ABFC-4A7FF1FA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27" y="1090321"/>
            <a:ext cx="7075675" cy="52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EC96-0733-4A0E-9592-8E2C63B8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4" y="1164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Toss and Match Winner’s Decision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8CEB-7EC3-4C75-ABDE-5C689D8D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53" y="2258937"/>
            <a:ext cx="8979361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9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81" y="248405"/>
            <a:ext cx="10515600" cy="1173118"/>
          </a:xfrm>
        </p:spPr>
        <p:txBody>
          <a:bodyPr/>
          <a:lstStyle/>
          <a:p>
            <a:r>
              <a:rPr lang="en-IN" b="1" dirty="0"/>
              <a:t>Feature Engineering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81" y="3379457"/>
            <a:ext cx="10289136" cy="695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481" y="2382324"/>
            <a:ext cx="84096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have grouped the id and inning column on the basis of which </a:t>
            </a:r>
          </a:p>
          <a:p>
            <a:r>
              <a:rPr lang="en-US" sz="2000" dirty="0"/>
              <a:t>we find how many runs scored by each team</a:t>
            </a:r>
          </a:p>
          <a:p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9481" y="4401084"/>
            <a:ext cx="8073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we have created </a:t>
            </a:r>
            <a:r>
              <a:rPr lang="en-US" sz="2000" dirty="0" err="1"/>
              <a:t>dataframe</a:t>
            </a:r>
            <a:r>
              <a:rPr lang="en-US" sz="2000" dirty="0"/>
              <a:t> and created total runs scored</a:t>
            </a:r>
          </a:p>
          <a:p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1" y="5266071"/>
            <a:ext cx="10612331" cy="752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595" y="2250801"/>
            <a:ext cx="10515600" cy="10543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Then we have created another </a:t>
            </a:r>
            <a:r>
              <a:rPr lang="en-US" sz="2000" dirty="0" err="1"/>
              <a:t>dataframe</a:t>
            </a:r>
            <a:r>
              <a:rPr lang="en-US" sz="2000" dirty="0"/>
              <a:t> for how much runs required for chasing team to win the match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5" y="3062101"/>
            <a:ext cx="9754961" cy="161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8" y="5348435"/>
            <a:ext cx="11117255" cy="771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6595" y="4780144"/>
            <a:ext cx="6276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we merge the ID and the total runs column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680"/>
            <a:ext cx="10515600" cy="1179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only select those teams which were currently playing in the 2022 season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2760275"/>
            <a:ext cx="11041016" cy="394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9" y="2280096"/>
            <a:ext cx="10515600" cy="16866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have replace the old teams name with new ones</a:t>
            </a:r>
          </a:p>
          <a:p>
            <a:pPr marL="0" indent="0">
              <a:buNone/>
            </a:pPr>
            <a:r>
              <a:rPr lang="en-US" dirty="0"/>
              <a:t>And then stored the current team names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4" y="3225800"/>
            <a:ext cx="11545911" cy="34730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84" y="3923165"/>
            <a:ext cx="10515600" cy="42768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Current score which showed us what is the current score of the team in x no. of overs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2" y="4271156"/>
            <a:ext cx="11041016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7" y="5752013"/>
            <a:ext cx="11193437" cy="88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5782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left which derived how many runs were left for the batting </a:t>
            </a:r>
          </a:p>
          <a:p>
            <a:r>
              <a:rPr lang="en-US" dirty="0"/>
              <a:t>team to win the match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8DA7-34FD-41CE-BDC4-055189A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2" y="3131437"/>
            <a:ext cx="9955014" cy="7811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93DFFD-BAC2-494E-9AE7-B81E051EC04B}"/>
              </a:ext>
            </a:extLst>
          </p:cNvPr>
          <p:cNvSpPr txBox="1">
            <a:spLocks/>
          </p:cNvSpPr>
          <p:nvPr/>
        </p:nvSpPr>
        <p:spPr>
          <a:xfrm>
            <a:off x="947084" y="2689871"/>
            <a:ext cx="10515600" cy="42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>
                <a:solidFill>
                  <a:schemeClr val="tx1"/>
                </a:solidFill>
              </a:rPr>
              <a:t>Here we have selected only those columns which are required for prediction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4" y="3705397"/>
            <a:ext cx="10515600" cy="804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4" y="5386564"/>
            <a:ext cx="11231542" cy="10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946" y="2705694"/>
            <a:ext cx="736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Balls left which gave us the data about how many balls or overs </a:t>
            </a:r>
          </a:p>
          <a:p>
            <a:r>
              <a:rPr lang="en-US" dirty="0"/>
              <a:t>were left to achieve the target to win the match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6885" y="4863344"/>
            <a:ext cx="903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Wickets left which gave us an idea about how many wickets were left out of 10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35" y="5502863"/>
            <a:ext cx="10515600" cy="791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5" y="3652547"/>
            <a:ext cx="11222016" cy="933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535" y="2923703"/>
            <a:ext cx="984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CRR show us how many average runs per over are made by the batting team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1535" y="4743522"/>
            <a:ext cx="840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RRR mean the runs required for the batting team to win the match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6DE3-333C-4F06-A103-80D4B102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1FB84D-6349-49CE-9B99-5F0BBAA1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14910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5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4" y="5828346"/>
            <a:ext cx="10515600" cy="787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4" y="3610424"/>
            <a:ext cx="10059804" cy="103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050" y="2422663"/>
            <a:ext cx="1089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using function so that if the team chasing wins the match it will return 1 in the result column and 0 if the chasing team lost.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4714" y="5036336"/>
            <a:ext cx="1089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 final_df in this we took the necessary columns which were required for the predicting the probability of the Teams And Model Development.</a:t>
            </a:r>
            <a:endParaRPr lang="en-IN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" y="430530"/>
            <a:ext cx="6896100" cy="10515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 b="1" dirty="0"/>
              <a:t>To do one hot encoding</a:t>
            </a:r>
            <a:r>
              <a:rPr lang="en-IN" altLang="en-US" sz="4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" y="3561715"/>
            <a:ext cx="8989695" cy="69151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200">
                <a:latin typeface="+mj-ea"/>
                <a:cs typeface="+mj-ea"/>
              </a:rPr>
              <a:t>To split the dataset into train and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5" y="1786890"/>
            <a:ext cx="82772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05" y="4599305"/>
            <a:ext cx="8071485" cy="974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45440"/>
            <a:ext cx="9451340" cy="11144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/>
              <a:t>To do pipeline and pass to the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790" y="1612265"/>
            <a:ext cx="675322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90" y="3414395"/>
            <a:ext cx="44481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60" y="4947920"/>
            <a:ext cx="31432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65470" cy="13449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dirty="0"/>
              <a:t>Choosing the model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611122" y="1528953"/>
          <a:ext cx="8533130" cy="23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800" dirty="0">
                          <a:sym typeface="+mn-ea"/>
                        </a:rPr>
                        <a:t>1. Logistic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81.62 %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/>
                        <a:t>2. </a:t>
                      </a:r>
                      <a:r>
                        <a:rPr lang="en-IN" altLang="en-US" sz="1800">
                          <a:sym typeface="+mn-ea"/>
                        </a:rPr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90.92 %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/>
                        <a:t>3. </a:t>
                      </a:r>
                      <a:r>
                        <a:rPr lang="en-IN" altLang="en-US" sz="1800">
                          <a:sym typeface="+mn-ea"/>
                        </a:rPr>
                        <a:t>Random Forest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94.87 %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/>
                        <a:t>4. </a:t>
                      </a:r>
                      <a:r>
                        <a:rPr lang="en-IN" altLang="en-US" sz="1800">
                          <a:sym typeface="+mn-ea"/>
                        </a:rPr>
                        <a:t>Support-Vector Machines (SVM)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/>
                        <a:t>78.30 %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4392775"/>
            <a:ext cx="4363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2000" dirty="0"/>
              <a:t>Pickling the code</a:t>
            </a:r>
            <a:endParaRPr lang="en-US" sz="2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87" y="4976622"/>
            <a:ext cx="411480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2D07-18C8-465D-869E-F5B2DB29C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10651" r="35206" b="20423"/>
          <a:stretch/>
        </p:blipFill>
        <p:spPr>
          <a:xfrm>
            <a:off x="490330" y="2226365"/>
            <a:ext cx="8017566" cy="422744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08A12A-2CA0-45EE-88BB-8DCB8720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Using Streamlit library:</a:t>
            </a:r>
          </a:p>
        </p:txBody>
      </p:sp>
    </p:spTree>
    <p:extLst>
      <p:ext uri="{BB962C8B-B14F-4D97-AF65-F5344CB8AC3E}">
        <p14:creationId xmlns:p14="http://schemas.microsoft.com/office/powerpoint/2010/main" val="55664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97D2-F2BB-45C3-837B-4FD49C1E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98" y="986921"/>
            <a:ext cx="8761413" cy="706964"/>
          </a:xfrm>
        </p:spPr>
        <p:txBody>
          <a:bodyPr/>
          <a:lstStyle/>
          <a:p>
            <a:r>
              <a:rPr lang="en-US" dirty="0"/>
              <a:t>Using Streamlit library: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A0002F-19EC-4AE2-9990-294DB283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t="10684" r="14051" b="22596"/>
          <a:stretch/>
        </p:blipFill>
        <p:spPr>
          <a:xfrm>
            <a:off x="490329" y="2252870"/>
            <a:ext cx="10999305" cy="4512365"/>
          </a:xfrm>
        </p:spPr>
      </p:pic>
    </p:spTree>
    <p:extLst>
      <p:ext uri="{BB962C8B-B14F-4D97-AF65-F5344CB8AC3E}">
        <p14:creationId xmlns:p14="http://schemas.microsoft.com/office/powerpoint/2010/main" val="180685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706E-FDEF-4596-847F-8CAC5C5D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Docker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74F8C-7BD8-4C4A-AC6C-35C0EF768652}"/>
              </a:ext>
            </a:extLst>
          </p:cNvPr>
          <p:cNvSpPr txBox="1"/>
          <p:nvPr/>
        </p:nvSpPr>
        <p:spPr>
          <a:xfrm>
            <a:off x="596347" y="2584174"/>
            <a:ext cx="1099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Installing Virtual Environment in </a:t>
            </a:r>
            <a:r>
              <a:rPr lang="en-US" dirty="0" err="1"/>
              <a:t>Sagemaker</a:t>
            </a:r>
            <a:r>
              <a:rPr lang="en-US" dirty="0"/>
              <a:t> Instance and installing necessary libraries in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85946-4B5A-43F0-9858-B23D629377B3}"/>
              </a:ext>
            </a:extLst>
          </p:cNvPr>
          <p:cNvSpPr txBox="1"/>
          <p:nvPr/>
        </p:nvSpPr>
        <p:spPr>
          <a:xfrm>
            <a:off x="513085" y="4143081"/>
            <a:ext cx="1099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Dockerfile</a:t>
            </a:r>
            <a:r>
              <a:rPr lang="en-US" dirty="0"/>
              <a:t> and requirements.txt file.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2B2C69C-2210-4EB3-B222-1EF62493A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8" t="32478" r="4474" b="54830"/>
          <a:stretch/>
        </p:blipFill>
        <p:spPr>
          <a:xfrm>
            <a:off x="596346" y="2977859"/>
            <a:ext cx="10160554" cy="92663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C88DD-53CA-4736-9C7D-CE5AE0CC60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3" t="14181" r="58261" b="59811"/>
          <a:stretch/>
        </p:blipFill>
        <p:spPr>
          <a:xfrm>
            <a:off x="596345" y="4512413"/>
            <a:ext cx="3326297" cy="22461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17E07-3172-4354-85A0-03E642EE9B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6" t="56245" r="14891" b="29434"/>
          <a:stretch/>
        </p:blipFill>
        <p:spPr>
          <a:xfrm>
            <a:off x="4046940" y="4536766"/>
            <a:ext cx="6709960" cy="22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2938-23A8-46ED-9B90-30AFCEAB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building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57090-1F39-4E34-8C6D-EF8331A21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27760" r="1511" b="23533"/>
          <a:stretch/>
        </p:blipFill>
        <p:spPr>
          <a:xfrm>
            <a:off x="547687" y="3035300"/>
            <a:ext cx="11348981" cy="3175000"/>
          </a:xfrm>
        </p:spPr>
      </p:pic>
    </p:spTree>
    <p:extLst>
      <p:ext uri="{BB962C8B-B14F-4D97-AF65-F5344CB8AC3E}">
        <p14:creationId xmlns:p14="http://schemas.microsoft.com/office/powerpoint/2010/main" val="53998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6FF0-EBB7-4D21-8C1C-902FAE0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Docker Image to AWS ECR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10A5A-A66E-419C-BD5E-D94D9F31D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9" t="55558" r="-658" b="33909"/>
          <a:stretch/>
        </p:blipFill>
        <p:spPr>
          <a:xfrm>
            <a:off x="505668" y="3060700"/>
            <a:ext cx="10492532" cy="1181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4DD4F-6308-4830-AFD5-43C6AA1F6774}"/>
              </a:ext>
            </a:extLst>
          </p:cNvPr>
          <p:cNvSpPr txBox="1"/>
          <p:nvPr/>
        </p:nvSpPr>
        <p:spPr>
          <a:xfrm>
            <a:off x="596347" y="2584174"/>
            <a:ext cx="1099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Pushing Docker Image to AWS ECR</a:t>
            </a:r>
          </a:p>
        </p:txBody>
      </p:sp>
    </p:spTree>
    <p:extLst>
      <p:ext uri="{BB962C8B-B14F-4D97-AF65-F5344CB8AC3E}">
        <p14:creationId xmlns:p14="http://schemas.microsoft.com/office/powerpoint/2010/main" val="3844130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DF00-B3A7-43AB-BD4E-A9E22E18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in ECR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AE62D-3121-43D9-8450-9A0D93C2A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 r="219" b="42856"/>
          <a:stretch/>
        </p:blipFill>
        <p:spPr>
          <a:xfrm>
            <a:off x="165100" y="2180164"/>
            <a:ext cx="11531600" cy="3306236"/>
          </a:xfrm>
        </p:spPr>
      </p:pic>
    </p:spTree>
    <p:extLst>
      <p:ext uri="{BB962C8B-B14F-4D97-AF65-F5344CB8AC3E}">
        <p14:creationId xmlns:p14="http://schemas.microsoft.com/office/powerpoint/2010/main" val="35026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AF87-7ABF-4931-B594-C5FE5E4E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205E4-AF7F-4272-B30A-88CAC995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45" y="2146852"/>
            <a:ext cx="8549377" cy="4572000"/>
          </a:xfrm>
        </p:spPr>
      </p:pic>
    </p:spTree>
    <p:extLst>
      <p:ext uri="{BB962C8B-B14F-4D97-AF65-F5344CB8AC3E}">
        <p14:creationId xmlns:p14="http://schemas.microsoft.com/office/powerpoint/2010/main" val="26530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27BA-0037-4C83-9508-10DB6945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after processing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7299D-5DD7-4234-BE09-00B7F36AC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0" r="2296" b="13682"/>
          <a:stretch/>
        </p:blipFill>
        <p:spPr>
          <a:xfrm>
            <a:off x="469901" y="2129392"/>
            <a:ext cx="10807699" cy="4584672"/>
          </a:xfrm>
        </p:spPr>
      </p:pic>
    </p:spTree>
    <p:extLst>
      <p:ext uri="{BB962C8B-B14F-4D97-AF65-F5344CB8AC3E}">
        <p14:creationId xmlns:p14="http://schemas.microsoft.com/office/powerpoint/2010/main" val="2232239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D47E-9E9C-431F-A469-DE737B79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for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57600-4479-440F-928C-DA1F26F4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5336" r="25686" b="6403"/>
          <a:stretch/>
        </p:blipFill>
        <p:spPr>
          <a:xfrm>
            <a:off x="2171700" y="2336800"/>
            <a:ext cx="6172200" cy="4191000"/>
          </a:xfrm>
        </p:spPr>
      </p:pic>
    </p:spTree>
    <p:extLst>
      <p:ext uri="{BB962C8B-B14F-4D97-AF65-F5344CB8AC3E}">
        <p14:creationId xmlns:p14="http://schemas.microsoft.com/office/powerpoint/2010/main" val="316132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1918-57FC-4DC4-BC72-B2FB6C51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254" y="30861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7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664-E89C-4148-BA1A-C46AA61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6411-33CB-4AC4-970D-A2F027D3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Yudhishthir Patil      : Data Analysis and Visualization</a:t>
            </a:r>
          </a:p>
          <a:p>
            <a:r>
              <a:rPr lang="en-US" dirty="0">
                <a:solidFill>
                  <a:schemeClr val="tx1"/>
                </a:solidFill>
              </a:rPr>
              <a:t>Abhishek Kushare  : Data Analysis and Visualization</a:t>
            </a:r>
          </a:p>
          <a:p>
            <a:r>
              <a:rPr lang="en-US" dirty="0">
                <a:solidFill>
                  <a:schemeClr val="tx1"/>
                </a:solidFill>
              </a:rPr>
              <a:t>Mayur Vanjari         : Feature Engineering and Feature Selection</a:t>
            </a:r>
          </a:p>
          <a:p>
            <a:r>
              <a:rPr lang="en-US" dirty="0">
                <a:solidFill>
                  <a:schemeClr val="tx1"/>
                </a:solidFill>
              </a:rPr>
              <a:t>Hrushikesh Rao       : Feature Engineering and Feature Selection</a:t>
            </a:r>
          </a:p>
          <a:p>
            <a:r>
              <a:rPr lang="en-US" dirty="0">
                <a:solidFill>
                  <a:schemeClr val="tx1"/>
                </a:solidFill>
              </a:rPr>
              <a:t>Swapnil Pakhale    : Model creation, Model Training, Prediction</a:t>
            </a:r>
          </a:p>
          <a:p>
            <a:r>
              <a:rPr lang="en-US" dirty="0">
                <a:solidFill>
                  <a:schemeClr val="tx1"/>
                </a:solidFill>
              </a:rPr>
              <a:t>Ajit Agalawe          : Cloud Integration and Webpage Deployment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FA61-4243-41D3-BF67-46FA258E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8" y="332071"/>
            <a:ext cx="9359900" cy="1126873"/>
          </a:xfrm>
        </p:spPr>
        <p:txBody>
          <a:bodyPr/>
          <a:lstStyle/>
          <a:p>
            <a:r>
              <a:rPr lang="en-US" dirty="0"/>
              <a:t>Data_Set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47" y="2222861"/>
            <a:ext cx="10350500" cy="344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Importing Libraries and Datasets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FC2-2CA1-41BB-80E3-E76AF7F5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77" y="2819727"/>
            <a:ext cx="7373641" cy="1126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51E49-E111-46AE-85CF-287D17407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85"/>
          <a:stretch/>
        </p:blipFill>
        <p:spPr>
          <a:xfrm>
            <a:off x="2409177" y="4051299"/>
            <a:ext cx="7373641" cy="977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3F822-3E76-4D3B-A562-148C7F3F9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44"/>
          <a:stretch/>
        </p:blipFill>
        <p:spPr>
          <a:xfrm>
            <a:off x="2409178" y="5067300"/>
            <a:ext cx="7373641" cy="15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FA61-4243-41D3-BF67-46FA258E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219"/>
            <a:ext cx="10515600" cy="1325563"/>
          </a:xfrm>
        </p:spPr>
        <p:txBody>
          <a:bodyPr/>
          <a:lstStyle/>
          <a:p>
            <a:r>
              <a:rPr lang="en-US" dirty="0" err="1"/>
              <a:t>Data_Set</a:t>
            </a:r>
            <a:r>
              <a:rPr lang="en-US" dirty="0"/>
              <a:t>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19" y="2258219"/>
            <a:ext cx="10515600" cy="802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Finding Correlation Relationshp</a:t>
            </a:r>
          </a:p>
          <a:p>
            <a:pPr marL="457200" lvl="1" indent="0">
              <a:buNone/>
            </a:pPr>
            <a:r>
              <a:rPr lang="en-US" sz="3200" dirty="0" err="1"/>
              <a:t>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A3ED4-72E9-4429-8BAD-AF4CCEC2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19" y="2908300"/>
            <a:ext cx="9769681" cy="3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Finding Null Values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9CFC0-14B0-4790-8F3F-87C36D1D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26" y="2463800"/>
            <a:ext cx="3495675" cy="4249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80255-B05E-48F3-8915-CDF7D2A9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23" y="2463798"/>
            <a:ext cx="4284449" cy="42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FDCA9-D7CF-4E3A-B8F1-2A4DD7FE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6" y="1921357"/>
            <a:ext cx="10913967" cy="4196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44C3E-E54E-4937-B88B-284EC1C589CF}"/>
              </a:ext>
            </a:extLst>
          </p:cNvPr>
          <p:cNvSpPr txBox="1"/>
          <p:nvPr/>
        </p:nvSpPr>
        <p:spPr>
          <a:xfrm>
            <a:off x="584528" y="939053"/>
            <a:ext cx="9813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Cities Played at : 33</a:t>
            </a:r>
          </a:p>
          <a:p>
            <a:r>
              <a:rPr lang="en-US" dirty="0">
                <a:solidFill>
                  <a:schemeClr val="bg1"/>
                </a:solidFill>
              </a:rPr>
              <a:t>Total teams Participated until now : 18</a:t>
            </a:r>
          </a:p>
          <a:p>
            <a:r>
              <a:rPr lang="en-US" dirty="0">
                <a:solidFill>
                  <a:schemeClr val="bg1"/>
                </a:solidFill>
              </a:rPr>
              <a:t>Current Played Teams 2022 : 10</a:t>
            </a:r>
          </a:p>
        </p:txBody>
      </p:sp>
    </p:spTree>
    <p:extLst>
      <p:ext uri="{BB962C8B-B14F-4D97-AF65-F5344CB8AC3E}">
        <p14:creationId xmlns:p14="http://schemas.microsoft.com/office/powerpoint/2010/main" val="1499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BF-3915-45E4-898A-2CF28A6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506662"/>
            <a:ext cx="4421551" cy="4351338"/>
          </a:xfrm>
        </p:spPr>
        <p:txBody>
          <a:bodyPr/>
          <a:lstStyle/>
          <a:p>
            <a:r>
              <a:rPr lang="en-US" dirty="0"/>
              <a:t>Percentage of Match winning of the Teams in IPL</a:t>
            </a:r>
          </a:p>
          <a:p>
            <a:r>
              <a:rPr lang="en-US" dirty="0"/>
              <a:t>Mumbai Indians Has Highest IPL winnings :131</a:t>
            </a:r>
          </a:p>
          <a:p>
            <a:r>
              <a:rPr lang="en-US" dirty="0"/>
              <a:t>Lowest IPL Winnings are of Rising Pune </a:t>
            </a:r>
            <a:r>
              <a:rPr lang="en-US" dirty="0" err="1"/>
              <a:t>Supergiants</a:t>
            </a:r>
            <a:r>
              <a:rPr lang="en-US" dirty="0"/>
              <a:t> : 5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F9F1F-5AC7-43D8-8506-A92D79D2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51" y="1027906"/>
            <a:ext cx="6768803" cy="53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584</Words>
  <Application>Microsoft Office PowerPoint</Application>
  <PresentationFormat>Widescreen</PresentationFormat>
  <Paragraphs>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 Boardroom</vt:lpstr>
      <vt:lpstr>Predicting Results of IPL Matches using  Machine Learning </vt:lpstr>
      <vt:lpstr>Project Lifecycle</vt:lpstr>
      <vt:lpstr>Architecture of the Project</vt:lpstr>
      <vt:lpstr>Team Contribution:</vt:lpstr>
      <vt:lpstr>Data_Set Analysis </vt:lpstr>
      <vt:lpstr>Data_Set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one hot encoding </vt:lpstr>
      <vt:lpstr>To do pipeline and pass to the model</vt:lpstr>
      <vt:lpstr>Choosing the model</vt:lpstr>
      <vt:lpstr>Using Streamlit library:</vt:lpstr>
      <vt:lpstr>Using Streamlit library:</vt:lpstr>
      <vt:lpstr>Creating Docker Image</vt:lpstr>
      <vt:lpstr>Docker building image</vt:lpstr>
      <vt:lpstr>Pushing Docker Image to AWS ECR</vt:lpstr>
      <vt:lpstr>Docker image in ECR</vt:lpstr>
      <vt:lpstr>Cluster after processing image</vt:lpstr>
      <vt:lpstr>Webpage for 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Results of IPL Matches using  Machine Learning</dc:title>
  <dc:creator>Ajit Agalawe</dc:creator>
  <cp:lastModifiedBy>Ajit Agalawe</cp:lastModifiedBy>
  <cp:revision>13</cp:revision>
  <dcterms:created xsi:type="dcterms:W3CDTF">2022-09-29T06:51:19Z</dcterms:created>
  <dcterms:modified xsi:type="dcterms:W3CDTF">2022-09-29T10:07:01Z</dcterms:modified>
</cp:coreProperties>
</file>