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Tek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Teko-regular.fntdata"/><Relationship Id="rId25" Type="http://schemas.openxmlformats.org/officeDocument/2006/relationships/slide" Target="slides/slide21.xml"/><Relationship Id="rId27" Type="http://schemas.openxmlformats.org/officeDocument/2006/relationships/font" Target="fonts/Teko-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1a5f3d3b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d1a5f3d3bc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c8525f8c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10c8525f8c6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b18815e6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10b18815e6a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c8525f93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10c8525f934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10d9a9ea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110d9a9ea6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10d9a9ea6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110d9a9ea60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10d9a9ea6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110d9a9ea60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10d9a9ea6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110d9a9ea60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10d9a9ea6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110d9a9ea60_0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0b18815e6a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10b18815e6a_0_2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1a5f3d3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d1a5f3d3b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10d9a9ea6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g110d9a9ea60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d1a5f3d3b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d1a5f3d3bc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c8525f8c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10c8525f8c6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c8525f8c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10c8525f8c6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c8525f8c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10c8525f8c6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c8525f8c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10c8525f8c6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0d9a9ea6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110d9a9ea60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c8525f8c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10c8525f8c6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c8525f8c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10c8525f8c6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jp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3"/>
          <p:cNvSpPr txBox="1"/>
          <p:nvPr/>
        </p:nvSpPr>
        <p:spPr>
          <a:xfrm>
            <a:off x="-172482" y="2166677"/>
            <a:ext cx="6544500" cy="708000"/>
          </a:xfrm>
          <a:prstGeom prst="rect">
            <a:avLst/>
          </a:prstGeom>
          <a:noFill/>
          <a:ln>
            <a:noFill/>
          </a:ln>
          <a:effectLst>
            <a:outerShdw blurRad="50800" rotWithShape="0" algn="ctr" dir="5400000" dist="50800">
              <a:srgbClr val="000000">
                <a:alpha val="80784"/>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4000"/>
              <a:buFont typeface="Arial"/>
              <a:buNone/>
            </a:pPr>
            <a:r>
              <a:rPr b="1" lang="en-IN" sz="4000">
                <a:solidFill>
                  <a:srgbClr val="FFFFFF"/>
                </a:solidFill>
              </a:rPr>
              <a:t>MAP Lab</a:t>
            </a:r>
            <a:endParaRPr b="1" i="0" sz="4000" u="sng" cap="none" strike="noStrike">
              <a:solidFill>
                <a:srgbClr val="FFFFFF"/>
              </a:solidFill>
              <a:latin typeface="Arial"/>
              <a:ea typeface="Arial"/>
              <a:cs typeface="Arial"/>
              <a:sym typeface="Arial"/>
            </a:endParaRPr>
          </a:p>
        </p:txBody>
      </p:sp>
      <p:pic>
        <p:nvPicPr>
          <p:cNvPr id="85" name="Google Shape;85;p13"/>
          <p:cNvPicPr preferRelativeResize="0"/>
          <p:nvPr/>
        </p:nvPicPr>
        <p:blipFill rotWithShape="1">
          <a:blip r:embed="rId4">
            <a:alphaModFix/>
          </a:blip>
          <a:srcRect b="0" l="0" r="0" t="0"/>
          <a:stretch/>
        </p:blipFill>
        <p:spPr>
          <a:xfrm>
            <a:off x="11081657" y="5589037"/>
            <a:ext cx="1110343" cy="1268963"/>
          </a:xfrm>
          <a:prstGeom prst="rect">
            <a:avLst/>
          </a:prstGeom>
          <a:noFill/>
          <a:ln>
            <a:noFill/>
          </a:ln>
        </p:spPr>
      </p:pic>
      <p:sp>
        <p:nvSpPr>
          <p:cNvPr id="86" name="Google Shape;86;p13"/>
          <p:cNvSpPr txBox="1"/>
          <p:nvPr/>
        </p:nvSpPr>
        <p:spPr>
          <a:xfrm>
            <a:off x="4969884" y="3771599"/>
            <a:ext cx="93240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4000"/>
              <a:buFont typeface="Arial"/>
              <a:buNone/>
            </a:pPr>
            <a:r>
              <a:rPr b="0" i="0" lang="en-IN" sz="4000" u="none" cap="none" strike="noStrike">
                <a:solidFill>
                  <a:srgbClr val="FFFFFF"/>
                </a:solidFill>
                <a:latin typeface="Arial"/>
                <a:ea typeface="Arial"/>
                <a:cs typeface="Arial"/>
                <a:sym typeface="Arial"/>
              </a:rPr>
              <a:t> </a:t>
            </a:r>
            <a:r>
              <a:rPr b="1" i="0" lang="en-IN" sz="2400" u="none" cap="none" strike="noStrike">
                <a:solidFill>
                  <a:srgbClr val="FFFFFF"/>
                </a:solidFill>
                <a:latin typeface="Arial"/>
                <a:ea typeface="Arial"/>
                <a:cs typeface="Arial"/>
                <a:sym typeface="Arial"/>
              </a:rPr>
              <a:t>LAB </a:t>
            </a:r>
            <a:r>
              <a:rPr b="1" lang="en-IN" sz="2400">
                <a:solidFill>
                  <a:srgbClr val="FFFFFF"/>
                </a:solidFill>
              </a:rPr>
              <a:t>3</a:t>
            </a:r>
            <a:r>
              <a:rPr b="1" i="0" lang="en-IN" sz="2400" u="none" cap="none" strike="noStrike">
                <a:solidFill>
                  <a:srgbClr val="FFFFFF"/>
                </a:solidFill>
                <a:latin typeface="Arial"/>
                <a:ea typeface="Arial"/>
                <a:cs typeface="Arial"/>
                <a:sym typeface="Arial"/>
              </a:rPr>
              <a:t> : </a:t>
            </a:r>
            <a:r>
              <a:rPr b="1" lang="en-IN" sz="2400">
                <a:solidFill>
                  <a:srgbClr val="FFFFFF"/>
                </a:solidFill>
              </a:rPr>
              <a:t>Use Push Button to Control LED</a:t>
            </a:r>
            <a:r>
              <a:rPr b="1" i="0" lang="en-IN" sz="2400" u="none" cap="none" strike="noStrike">
                <a:solidFill>
                  <a:srgbClr val="FFFFFF"/>
                </a:solidFill>
                <a:latin typeface="Arial"/>
                <a:ea typeface="Arial"/>
                <a:cs typeface="Arial"/>
                <a:sym typeface="Arial"/>
              </a:rPr>
              <a:t> </a:t>
            </a:r>
            <a:endParaRPr/>
          </a:p>
        </p:txBody>
      </p:sp>
      <p:sp>
        <p:nvSpPr>
          <p:cNvPr id="87" name="Google Shape;87;p13"/>
          <p:cNvSpPr/>
          <p:nvPr/>
        </p:nvSpPr>
        <p:spPr>
          <a:xfrm>
            <a:off x="-1" y="6558116"/>
            <a:ext cx="4338423" cy="299884"/>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88" name="Google Shape;88;p13"/>
          <p:cNvSpPr/>
          <p:nvPr/>
        </p:nvSpPr>
        <p:spPr>
          <a:xfrm>
            <a:off x="-1" y="6577572"/>
            <a:ext cx="4338423" cy="299884"/>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a:t>
            </a:r>
            <a:r>
              <a:rPr b="0" i="0" lang="en-IN" sz="1800" u="none" cap="none" strike="noStrike">
                <a:solidFill>
                  <a:srgbClr val="FFFFFF"/>
                </a:solidFill>
                <a:latin typeface="Teko"/>
                <a:ea typeface="Teko"/>
                <a:cs typeface="Teko"/>
                <a:sym typeface="Teko"/>
              </a:rPr>
              <a:t>(</a:t>
            </a:r>
            <a:r>
              <a:rPr b="0" i="0" lang="en-IN" sz="1800" u="none" cap="none" strike="noStrike">
                <a:solidFill>
                  <a:srgbClr val="FFFFFF"/>
                </a:solidFill>
                <a:latin typeface="Teko"/>
                <a:ea typeface="Teko"/>
                <a:cs typeface="Teko"/>
                <a:sym typeface="Teko"/>
              </a:rPr>
              <a:t>SY M.Tech VLSI)</a:t>
            </a:r>
            <a:endParaRPr/>
          </a:p>
        </p:txBody>
      </p:sp>
      <p:sp>
        <p:nvSpPr>
          <p:cNvPr id="89" name="Google Shape;89;p13"/>
          <p:cNvSpPr/>
          <p:nvPr/>
        </p:nvSpPr>
        <p:spPr>
          <a:xfrm>
            <a:off x="4242921" y="6577572"/>
            <a:ext cx="3192639" cy="29988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90" name="Google Shape;90;p13"/>
          <p:cNvSpPr/>
          <p:nvPr/>
        </p:nvSpPr>
        <p:spPr>
          <a:xfrm>
            <a:off x="7369276" y="6567740"/>
            <a:ext cx="3781057" cy="309716"/>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22"/>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182" name="Google Shape;182;p22"/>
          <p:cNvSpPr txBox="1"/>
          <p:nvPr/>
        </p:nvSpPr>
        <p:spPr>
          <a:xfrm>
            <a:off x="892109" y="4204874"/>
            <a:ext cx="93240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4000"/>
              <a:buFont typeface="Arial"/>
              <a:buNone/>
            </a:pPr>
            <a:r>
              <a:rPr b="0" i="0" lang="en-IN" sz="4000" u="none" cap="none" strike="noStrike">
                <a:solidFill>
                  <a:srgbClr val="FFFFFF"/>
                </a:solidFill>
                <a:latin typeface="Arial"/>
                <a:ea typeface="Arial"/>
                <a:cs typeface="Arial"/>
                <a:sym typeface="Arial"/>
              </a:rPr>
              <a:t> </a:t>
            </a:r>
            <a:r>
              <a:rPr b="1" i="0" lang="en-IN" sz="2400" u="none" cap="none" strike="noStrike">
                <a:solidFill>
                  <a:srgbClr val="FFFFFF"/>
                </a:solidFill>
                <a:latin typeface="Arial"/>
                <a:ea typeface="Arial"/>
                <a:cs typeface="Arial"/>
                <a:sym typeface="Arial"/>
              </a:rPr>
              <a:t>LAB </a:t>
            </a:r>
            <a:r>
              <a:rPr b="1" lang="en-IN" sz="2400">
                <a:solidFill>
                  <a:srgbClr val="FFFFFF"/>
                </a:solidFill>
              </a:rPr>
              <a:t>1</a:t>
            </a:r>
            <a:r>
              <a:rPr b="1" i="0" lang="en-IN" sz="2400" u="none" cap="none" strike="noStrike">
                <a:solidFill>
                  <a:srgbClr val="FFFFFF"/>
                </a:solidFill>
                <a:latin typeface="Arial"/>
                <a:ea typeface="Arial"/>
                <a:cs typeface="Arial"/>
                <a:sym typeface="Arial"/>
              </a:rPr>
              <a:t>  </a:t>
            </a:r>
            <a:r>
              <a:rPr b="1" lang="en-IN" sz="2400">
                <a:solidFill>
                  <a:srgbClr val="FFFFFF"/>
                </a:solidFill>
              </a:rPr>
              <a:t>Introduction to TM4C123</a:t>
            </a:r>
            <a:r>
              <a:rPr b="1" i="0" lang="en-IN" sz="2400" u="none" cap="none" strike="noStrike">
                <a:solidFill>
                  <a:srgbClr val="FFFFFF"/>
                </a:solidFill>
                <a:latin typeface="Arial"/>
                <a:ea typeface="Arial"/>
                <a:cs typeface="Arial"/>
                <a:sym typeface="Arial"/>
              </a:rPr>
              <a:t> </a:t>
            </a:r>
            <a:endParaRPr/>
          </a:p>
        </p:txBody>
      </p:sp>
      <p:sp>
        <p:nvSpPr>
          <p:cNvPr id="183" name="Google Shape;183;p22"/>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184" name="Google Shape;184;p22"/>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185" name="Google Shape;185;p22"/>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186" name="Google Shape;186;p22"/>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sp>
        <p:nvSpPr>
          <p:cNvPr id="187" name="Google Shape;187;p22"/>
          <p:cNvSpPr txBox="1"/>
          <p:nvPr/>
        </p:nvSpPr>
        <p:spPr>
          <a:xfrm>
            <a:off x="3902850" y="738675"/>
            <a:ext cx="4386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3600">
                <a:latin typeface="Calibri"/>
                <a:ea typeface="Calibri"/>
                <a:cs typeface="Calibri"/>
                <a:sym typeface="Calibri"/>
              </a:rPr>
              <a:t>Steps</a:t>
            </a:r>
            <a:endParaRPr b="1" sz="3600">
              <a:latin typeface="Calibri"/>
              <a:ea typeface="Calibri"/>
              <a:cs typeface="Calibri"/>
              <a:sym typeface="Calibri"/>
            </a:endParaRPr>
          </a:p>
        </p:txBody>
      </p:sp>
      <p:sp>
        <p:nvSpPr>
          <p:cNvPr id="188" name="Google Shape;188;p22"/>
          <p:cNvSpPr txBox="1"/>
          <p:nvPr/>
        </p:nvSpPr>
        <p:spPr>
          <a:xfrm>
            <a:off x="892100" y="1747025"/>
            <a:ext cx="10189500" cy="2262600"/>
          </a:xfrm>
          <a:prstGeom prst="rect">
            <a:avLst/>
          </a:prstGeom>
          <a:noFill/>
          <a:ln>
            <a:noFill/>
          </a:ln>
        </p:spPr>
        <p:txBody>
          <a:bodyPr anchorCtr="0" anchor="t" bIns="91425" lIns="91425" spcFirstLastPara="1" rIns="91425" wrap="square" tIns="91425">
            <a:spAutoFit/>
          </a:bodyPr>
          <a:lstStyle/>
          <a:p>
            <a:pPr indent="-400050" lvl="0" marL="457200" rtl="0" algn="l">
              <a:spcBef>
                <a:spcPts val="0"/>
              </a:spcBef>
              <a:spcAft>
                <a:spcPts val="0"/>
              </a:spcAft>
              <a:buSzPts val="2700"/>
              <a:buFont typeface="Calibri"/>
              <a:buChar char="●"/>
            </a:pPr>
            <a:r>
              <a:rPr lang="en-IN" sz="2700">
                <a:latin typeface="Calibri"/>
                <a:ea typeface="Calibri"/>
                <a:cs typeface="Calibri"/>
                <a:sym typeface="Calibri"/>
              </a:rPr>
              <a:t>Include Header File TM4C123GH6PM.h</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IN" sz="2700">
                <a:latin typeface="Calibri"/>
                <a:ea typeface="Calibri"/>
                <a:cs typeface="Calibri"/>
                <a:sym typeface="Calibri"/>
              </a:rPr>
              <a:t>GPIO Pins Clock Enable Register</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IN" sz="2700">
                <a:latin typeface="Calibri"/>
                <a:ea typeface="Calibri"/>
                <a:cs typeface="Calibri"/>
                <a:sym typeface="Calibri"/>
              </a:rPr>
              <a:t>GPIO Lock and Commit Registers</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IN" sz="2700">
                <a:latin typeface="Calibri"/>
                <a:ea typeface="Calibri"/>
                <a:cs typeface="Calibri"/>
                <a:sym typeface="Calibri"/>
              </a:rPr>
              <a:t>Pull-Up Resistor Register CR PUR</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IN" sz="2700">
                <a:latin typeface="Calibri"/>
                <a:ea typeface="Calibri"/>
                <a:cs typeface="Calibri"/>
                <a:sym typeface="Calibri"/>
              </a:rPr>
              <a:t>Direction Control Register DIR DEN</a:t>
            </a:r>
            <a:endParaRPr sz="27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3"/>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194" name="Google Shape;194;p23"/>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195" name="Google Shape;195;p23"/>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196" name="Google Shape;196;p23"/>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197" name="Google Shape;197;p23"/>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sp>
        <p:nvSpPr>
          <p:cNvPr id="198" name="Google Shape;198;p23"/>
          <p:cNvSpPr txBox="1"/>
          <p:nvPr/>
        </p:nvSpPr>
        <p:spPr>
          <a:xfrm>
            <a:off x="7759875" y="3151950"/>
            <a:ext cx="3000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500"/>
              </a:spcAft>
              <a:buNone/>
            </a:pPr>
            <a:r>
              <a:rPr b="1" lang="en-IN" sz="2400">
                <a:solidFill>
                  <a:schemeClr val="dk1"/>
                </a:solidFill>
                <a:highlight>
                  <a:srgbClr val="FFFFFF"/>
                </a:highlight>
              </a:rPr>
              <a:t>Include Header File</a:t>
            </a:r>
            <a:endParaRPr b="1" sz="2400">
              <a:solidFill>
                <a:schemeClr val="dk1"/>
              </a:solidFill>
              <a:highlight>
                <a:srgbClr val="FFFFFF"/>
              </a:highlight>
            </a:endParaRPr>
          </a:p>
        </p:txBody>
      </p:sp>
      <p:pic>
        <p:nvPicPr>
          <p:cNvPr id="199" name="Google Shape;199;p23"/>
          <p:cNvPicPr preferRelativeResize="0"/>
          <p:nvPr/>
        </p:nvPicPr>
        <p:blipFill>
          <a:blip r:embed="rId4">
            <a:alphaModFix/>
          </a:blip>
          <a:stretch>
            <a:fillRect/>
          </a:stretch>
        </p:blipFill>
        <p:spPr>
          <a:xfrm>
            <a:off x="0" y="0"/>
            <a:ext cx="5351435" cy="6558125"/>
          </a:xfrm>
          <a:prstGeom prst="rect">
            <a:avLst/>
          </a:prstGeom>
          <a:noFill/>
          <a:ln>
            <a:noFill/>
          </a:ln>
        </p:spPr>
      </p:pic>
      <p:sp>
        <p:nvSpPr>
          <p:cNvPr id="200" name="Google Shape;200;p23"/>
          <p:cNvSpPr txBox="1"/>
          <p:nvPr/>
        </p:nvSpPr>
        <p:spPr>
          <a:xfrm>
            <a:off x="7865275" y="3793325"/>
            <a:ext cx="3729000" cy="4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550">
                <a:solidFill>
                  <a:srgbClr val="3A3A3A"/>
                </a:solidFill>
                <a:latin typeface="Courier New"/>
                <a:ea typeface="Courier New"/>
                <a:cs typeface="Courier New"/>
                <a:sym typeface="Courier New"/>
              </a:rPr>
              <a:t>#include "TM4C123GH6PM.h"</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24"/>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206" name="Google Shape;206;p24"/>
          <p:cNvSpPr txBox="1"/>
          <p:nvPr/>
        </p:nvSpPr>
        <p:spPr>
          <a:xfrm>
            <a:off x="892109" y="4204874"/>
            <a:ext cx="93240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4000"/>
              <a:buFont typeface="Arial"/>
              <a:buNone/>
            </a:pPr>
            <a:r>
              <a:rPr b="0" i="0" lang="en-IN" sz="4000" u="none" cap="none" strike="noStrike">
                <a:solidFill>
                  <a:srgbClr val="FFFFFF"/>
                </a:solidFill>
                <a:latin typeface="Arial"/>
                <a:ea typeface="Arial"/>
                <a:cs typeface="Arial"/>
                <a:sym typeface="Arial"/>
              </a:rPr>
              <a:t> </a:t>
            </a:r>
            <a:r>
              <a:rPr b="1" i="0" lang="en-IN" sz="2400" u="none" cap="none" strike="noStrike">
                <a:solidFill>
                  <a:srgbClr val="FFFFFF"/>
                </a:solidFill>
                <a:latin typeface="Arial"/>
                <a:ea typeface="Arial"/>
                <a:cs typeface="Arial"/>
                <a:sym typeface="Arial"/>
              </a:rPr>
              <a:t>LAB </a:t>
            </a:r>
            <a:r>
              <a:rPr b="1" lang="en-IN" sz="2400">
                <a:solidFill>
                  <a:srgbClr val="FFFFFF"/>
                </a:solidFill>
              </a:rPr>
              <a:t>1</a:t>
            </a:r>
            <a:r>
              <a:rPr b="1" i="0" lang="en-IN" sz="2400" u="none" cap="none" strike="noStrike">
                <a:solidFill>
                  <a:srgbClr val="FFFFFF"/>
                </a:solidFill>
                <a:latin typeface="Arial"/>
                <a:ea typeface="Arial"/>
                <a:cs typeface="Arial"/>
                <a:sym typeface="Arial"/>
              </a:rPr>
              <a:t>  </a:t>
            </a:r>
            <a:r>
              <a:rPr b="1" lang="en-IN" sz="2400">
                <a:solidFill>
                  <a:srgbClr val="FFFFFF"/>
                </a:solidFill>
              </a:rPr>
              <a:t>Introduction to TM4C123</a:t>
            </a:r>
            <a:r>
              <a:rPr b="1" i="0" lang="en-IN" sz="2400" u="none" cap="none" strike="noStrike">
                <a:solidFill>
                  <a:srgbClr val="FFFFFF"/>
                </a:solidFill>
                <a:latin typeface="Arial"/>
                <a:ea typeface="Arial"/>
                <a:cs typeface="Arial"/>
                <a:sym typeface="Arial"/>
              </a:rPr>
              <a:t> </a:t>
            </a:r>
            <a:endParaRPr/>
          </a:p>
        </p:txBody>
      </p:sp>
      <p:sp>
        <p:nvSpPr>
          <p:cNvPr id="207" name="Google Shape;207;p24"/>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208" name="Google Shape;208;p24"/>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209" name="Google Shape;209;p24"/>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210" name="Google Shape;210;p24"/>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sp>
        <p:nvSpPr>
          <p:cNvPr id="211" name="Google Shape;211;p24"/>
          <p:cNvSpPr txBox="1"/>
          <p:nvPr/>
        </p:nvSpPr>
        <p:spPr>
          <a:xfrm>
            <a:off x="249375" y="738675"/>
            <a:ext cx="11111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3600">
                <a:latin typeface="Calibri"/>
                <a:ea typeface="Calibri"/>
                <a:cs typeface="Calibri"/>
                <a:sym typeface="Calibri"/>
              </a:rPr>
              <a:t>TM4C123GH6PM Microcontroller GPIO pins</a:t>
            </a:r>
            <a:endParaRPr b="1" sz="3600">
              <a:latin typeface="Calibri"/>
              <a:ea typeface="Calibri"/>
              <a:cs typeface="Calibri"/>
              <a:sym typeface="Calibri"/>
            </a:endParaRPr>
          </a:p>
        </p:txBody>
      </p:sp>
      <p:sp>
        <p:nvSpPr>
          <p:cNvPr id="212" name="Google Shape;212;p24"/>
          <p:cNvSpPr txBox="1"/>
          <p:nvPr/>
        </p:nvSpPr>
        <p:spPr>
          <a:xfrm>
            <a:off x="892100" y="1747025"/>
            <a:ext cx="10189500" cy="1847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IN" sz="2700">
                <a:latin typeface="Calibri"/>
                <a:ea typeface="Calibri"/>
                <a:cs typeface="Calibri"/>
                <a:sym typeface="Calibri"/>
              </a:rPr>
              <a:t>TM4C123GH6PM belongs to the ARM Cortex M4 microcontroller series. It has six GPIO ports such as PORTA, PORTB, PORTC, PORTD, and PORTE. Each port has a different number of pins as given in this table.</a:t>
            </a:r>
            <a:endParaRPr sz="2700">
              <a:latin typeface="Calibri"/>
              <a:ea typeface="Calibri"/>
              <a:cs typeface="Calibri"/>
              <a:sym typeface="Calibri"/>
            </a:endParaRPr>
          </a:p>
        </p:txBody>
      </p:sp>
      <p:pic>
        <p:nvPicPr>
          <p:cNvPr id="213" name="Google Shape;213;p24"/>
          <p:cNvPicPr preferRelativeResize="0"/>
          <p:nvPr/>
        </p:nvPicPr>
        <p:blipFill>
          <a:blip r:embed="rId4">
            <a:alphaModFix/>
          </a:blip>
          <a:stretch>
            <a:fillRect/>
          </a:stretch>
        </p:blipFill>
        <p:spPr>
          <a:xfrm>
            <a:off x="3075675" y="3594135"/>
            <a:ext cx="6541120" cy="26358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25"/>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219" name="Google Shape;219;p25"/>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220" name="Google Shape;220;p25"/>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221" name="Google Shape;221;p25"/>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222" name="Google Shape;222;p25"/>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sp>
        <p:nvSpPr>
          <p:cNvPr id="223" name="Google Shape;223;p25"/>
          <p:cNvSpPr txBox="1"/>
          <p:nvPr/>
        </p:nvSpPr>
        <p:spPr>
          <a:xfrm>
            <a:off x="4091850" y="632200"/>
            <a:ext cx="40083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500"/>
              </a:spcAft>
              <a:buNone/>
            </a:pPr>
            <a:r>
              <a:rPr b="1" lang="en-IN" sz="2000">
                <a:solidFill>
                  <a:schemeClr val="dk1"/>
                </a:solidFill>
                <a:highlight>
                  <a:srgbClr val="FFFFFF"/>
                </a:highlight>
              </a:rPr>
              <a:t>GPIO Pins Clock Enable Register</a:t>
            </a:r>
            <a:endParaRPr b="1" sz="2000">
              <a:solidFill>
                <a:schemeClr val="dk1"/>
              </a:solidFill>
              <a:highlight>
                <a:srgbClr val="FFFFFF"/>
              </a:highlight>
            </a:endParaRPr>
          </a:p>
        </p:txBody>
      </p:sp>
      <p:pic>
        <p:nvPicPr>
          <p:cNvPr id="224" name="Google Shape;224;p25"/>
          <p:cNvPicPr preferRelativeResize="0"/>
          <p:nvPr/>
        </p:nvPicPr>
        <p:blipFill>
          <a:blip r:embed="rId4">
            <a:alphaModFix/>
          </a:blip>
          <a:stretch>
            <a:fillRect/>
          </a:stretch>
        </p:blipFill>
        <p:spPr>
          <a:xfrm>
            <a:off x="707575" y="1542125"/>
            <a:ext cx="10776857" cy="4635207"/>
          </a:xfrm>
          <a:prstGeom prst="rect">
            <a:avLst/>
          </a:prstGeom>
          <a:noFill/>
          <a:ln cap="flat" cmpd="sng" w="152400">
            <a:solidFill>
              <a:schemeClr val="dk2"/>
            </a:solidFill>
            <a:prstDash val="solid"/>
            <a:round/>
            <a:headEnd len="sm" w="sm" type="none"/>
            <a:tailEnd len="sm" w="sm" type="none"/>
          </a:ln>
        </p:spPr>
      </p:pic>
      <p:pic>
        <p:nvPicPr>
          <p:cNvPr id="225" name="Google Shape;225;p25"/>
          <p:cNvPicPr preferRelativeResize="0"/>
          <p:nvPr/>
        </p:nvPicPr>
        <p:blipFill rotWithShape="1">
          <a:blip r:embed="rId3">
            <a:alphaModFix/>
          </a:blip>
          <a:srcRect b="0" l="0" r="0" t="0"/>
          <a:stretch/>
        </p:blipFill>
        <p:spPr>
          <a:xfrm>
            <a:off x="11081657" y="5505712"/>
            <a:ext cx="1110343" cy="126896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26"/>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231" name="Google Shape;231;p26"/>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232" name="Google Shape;232;p26"/>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233" name="Google Shape;233;p26"/>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234" name="Google Shape;234;p26"/>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pic>
        <p:nvPicPr>
          <p:cNvPr id="235" name="Google Shape;235;p26"/>
          <p:cNvPicPr preferRelativeResize="0"/>
          <p:nvPr/>
        </p:nvPicPr>
        <p:blipFill rotWithShape="1">
          <a:blip r:embed="rId3">
            <a:alphaModFix/>
          </a:blip>
          <a:srcRect b="0" l="0" r="0" t="0"/>
          <a:stretch/>
        </p:blipFill>
        <p:spPr>
          <a:xfrm>
            <a:off x="11081657" y="5505712"/>
            <a:ext cx="1110343" cy="1268964"/>
          </a:xfrm>
          <a:prstGeom prst="rect">
            <a:avLst/>
          </a:prstGeom>
          <a:noFill/>
          <a:ln>
            <a:noFill/>
          </a:ln>
        </p:spPr>
      </p:pic>
      <p:pic>
        <p:nvPicPr>
          <p:cNvPr id="236" name="Google Shape;236;p26"/>
          <p:cNvPicPr preferRelativeResize="0"/>
          <p:nvPr/>
        </p:nvPicPr>
        <p:blipFill>
          <a:blip r:embed="rId4">
            <a:alphaModFix/>
          </a:blip>
          <a:stretch>
            <a:fillRect/>
          </a:stretch>
        </p:blipFill>
        <p:spPr>
          <a:xfrm>
            <a:off x="782650" y="985825"/>
            <a:ext cx="10820400" cy="4886325"/>
          </a:xfrm>
          <a:prstGeom prst="rect">
            <a:avLst/>
          </a:prstGeom>
          <a:noFill/>
          <a:ln cap="flat" cmpd="sng" w="152400">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27"/>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242" name="Google Shape;242;p27"/>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243" name="Google Shape;243;p27"/>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244" name="Google Shape;244;p27"/>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245" name="Google Shape;245;p27"/>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pic>
        <p:nvPicPr>
          <p:cNvPr id="246" name="Google Shape;246;p27"/>
          <p:cNvPicPr preferRelativeResize="0"/>
          <p:nvPr/>
        </p:nvPicPr>
        <p:blipFill rotWithShape="1">
          <a:blip r:embed="rId3">
            <a:alphaModFix/>
          </a:blip>
          <a:srcRect b="0" l="0" r="0" t="0"/>
          <a:stretch/>
        </p:blipFill>
        <p:spPr>
          <a:xfrm>
            <a:off x="11081657" y="5505712"/>
            <a:ext cx="1110343" cy="1268964"/>
          </a:xfrm>
          <a:prstGeom prst="rect">
            <a:avLst/>
          </a:prstGeom>
          <a:noFill/>
          <a:ln>
            <a:noFill/>
          </a:ln>
        </p:spPr>
      </p:pic>
      <p:pic>
        <p:nvPicPr>
          <p:cNvPr id="247" name="Google Shape;247;p27"/>
          <p:cNvPicPr preferRelativeResize="0"/>
          <p:nvPr/>
        </p:nvPicPr>
        <p:blipFill>
          <a:blip r:embed="rId4">
            <a:alphaModFix/>
          </a:blip>
          <a:stretch>
            <a:fillRect/>
          </a:stretch>
        </p:blipFill>
        <p:spPr>
          <a:xfrm>
            <a:off x="781050" y="1085850"/>
            <a:ext cx="10629900" cy="4686300"/>
          </a:xfrm>
          <a:prstGeom prst="rect">
            <a:avLst/>
          </a:prstGeom>
          <a:noFill/>
          <a:ln cap="flat" cmpd="sng" w="114300">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8"/>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253" name="Google Shape;253;p28"/>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254" name="Google Shape;254;p28"/>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255" name="Google Shape;255;p28"/>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sp>
        <p:nvSpPr>
          <p:cNvPr id="256" name="Google Shape;256;p28"/>
          <p:cNvSpPr txBox="1"/>
          <p:nvPr/>
        </p:nvSpPr>
        <p:spPr>
          <a:xfrm>
            <a:off x="4596000" y="739375"/>
            <a:ext cx="30000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500"/>
              </a:spcAft>
              <a:buNone/>
            </a:pPr>
            <a:r>
              <a:rPr b="1" lang="en-IN" sz="2000">
                <a:solidFill>
                  <a:schemeClr val="dk1"/>
                </a:solidFill>
                <a:highlight>
                  <a:srgbClr val="FFFFFF"/>
                </a:highlight>
              </a:rPr>
              <a:t>GPIO Lock and Commit Registers</a:t>
            </a:r>
            <a:endParaRPr b="1" sz="2000">
              <a:solidFill>
                <a:schemeClr val="dk1"/>
              </a:solidFill>
              <a:highlight>
                <a:srgbClr val="FFFFFF"/>
              </a:highlight>
            </a:endParaRPr>
          </a:p>
        </p:txBody>
      </p:sp>
      <p:sp>
        <p:nvSpPr>
          <p:cNvPr id="257" name="Google Shape;257;p28"/>
          <p:cNvSpPr txBox="1"/>
          <p:nvPr/>
        </p:nvSpPr>
        <p:spPr>
          <a:xfrm>
            <a:off x="482200" y="1789500"/>
            <a:ext cx="10479900" cy="11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50">
                <a:solidFill>
                  <a:srgbClr val="3A3A3A"/>
                </a:solidFill>
                <a:highlight>
                  <a:srgbClr val="FFFFFF"/>
                </a:highlight>
              </a:rPr>
              <a:t>The next register is a GPIOLOCK register. It enables write access to GPIOCR register. In order to unlock access to the GPIOCR register, we must initialize the GPIOLOCK  register with 0x4C4F.434B value. </a:t>
            </a:r>
            <a:endParaRPr sz="2100"/>
          </a:p>
        </p:txBody>
      </p:sp>
      <p:sp>
        <p:nvSpPr>
          <p:cNvPr id="258" name="Google Shape;258;p28"/>
          <p:cNvSpPr txBox="1"/>
          <p:nvPr/>
        </p:nvSpPr>
        <p:spPr>
          <a:xfrm>
            <a:off x="4596000" y="3054175"/>
            <a:ext cx="30000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500"/>
              </a:spcAft>
              <a:buNone/>
            </a:pPr>
            <a:r>
              <a:rPr b="1" lang="en-IN" sz="2000">
                <a:solidFill>
                  <a:schemeClr val="dk1"/>
                </a:solidFill>
                <a:highlight>
                  <a:srgbClr val="FFFFFF"/>
                </a:highlight>
              </a:rPr>
              <a:t>Pull-Up Resistor Register</a:t>
            </a:r>
            <a:endParaRPr b="1" sz="2000">
              <a:solidFill>
                <a:schemeClr val="dk1"/>
              </a:solidFill>
              <a:highlight>
                <a:srgbClr val="FFFFFF"/>
              </a:highlight>
            </a:endParaRPr>
          </a:p>
        </p:txBody>
      </p:sp>
      <p:sp>
        <p:nvSpPr>
          <p:cNvPr id="259" name="Google Shape;259;p28"/>
          <p:cNvSpPr txBox="1"/>
          <p:nvPr/>
        </p:nvSpPr>
        <p:spPr>
          <a:xfrm>
            <a:off x="482200" y="4068350"/>
            <a:ext cx="104067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50"/>
              <a:t>Because we will be using an internal pull-up register with a PF4 pin which will be used as a digital input pin. GPIOPUR register is used to enable or disable internal pull-up register with any GPIO pin. But to enable write to GPIOPUR, we first need to enable GPIOCR  register. Otherwise, write operation to GPIOPUR register will not commit</a:t>
            </a:r>
            <a:endParaRPr/>
          </a:p>
          <a:p>
            <a:pPr indent="0" lvl="0" marL="0" rtl="0" algn="l">
              <a:spcBef>
                <a:spcPts val="0"/>
              </a:spcBef>
              <a:spcAft>
                <a:spcPts val="0"/>
              </a:spcAft>
              <a:buNone/>
            </a:pPr>
            <a:r>
              <a:t/>
            </a:r>
            <a:endParaRPr/>
          </a:p>
        </p:txBody>
      </p:sp>
      <p:pic>
        <p:nvPicPr>
          <p:cNvPr id="260" name="Google Shape;260;p28"/>
          <p:cNvPicPr preferRelativeResize="0"/>
          <p:nvPr/>
        </p:nvPicPr>
        <p:blipFill rotWithShape="1">
          <a:blip r:embed="rId3">
            <a:alphaModFix/>
          </a:blip>
          <a:srcRect b="0" l="0" r="0" t="0"/>
          <a:stretch/>
        </p:blipFill>
        <p:spPr>
          <a:xfrm>
            <a:off x="11081657" y="5505712"/>
            <a:ext cx="1110343" cy="126896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9"/>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266" name="Google Shape;266;p29"/>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267" name="Google Shape;267;p29"/>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268" name="Google Shape;268;p29"/>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pic>
        <p:nvPicPr>
          <p:cNvPr id="269" name="Google Shape;269;p29"/>
          <p:cNvPicPr preferRelativeResize="0"/>
          <p:nvPr/>
        </p:nvPicPr>
        <p:blipFill rotWithShape="1">
          <a:blip r:embed="rId3">
            <a:alphaModFix/>
          </a:blip>
          <a:srcRect b="0" l="0" r="0" t="0"/>
          <a:stretch/>
        </p:blipFill>
        <p:spPr>
          <a:xfrm>
            <a:off x="11081657" y="5505712"/>
            <a:ext cx="1110343" cy="1268964"/>
          </a:xfrm>
          <a:prstGeom prst="rect">
            <a:avLst/>
          </a:prstGeom>
          <a:noFill/>
          <a:ln>
            <a:noFill/>
          </a:ln>
        </p:spPr>
      </p:pic>
      <p:sp>
        <p:nvSpPr>
          <p:cNvPr id="270" name="Google Shape;270;p29"/>
          <p:cNvSpPr txBox="1"/>
          <p:nvPr/>
        </p:nvSpPr>
        <p:spPr>
          <a:xfrm>
            <a:off x="1888350" y="1047000"/>
            <a:ext cx="8415300" cy="476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750">
                <a:solidFill>
                  <a:srgbClr val="3A3A3A"/>
                </a:solidFill>
              </a:rPr>
              <a:t>#define SYSCTL_RCGCGPIO_R (*(( volatile unsigned long *)0x400FE608 ) )</a:t>
            </a:r>
            <a:endParaRPr sz="1750">
              <a:solidFill>
                <a:srgbClr val="3A3A3A"/>
              </a:solidFill>
            </a:endParaRPr>
          </a:p>
          <a:p>
            <a:pPr indent="0" lvl="0" marL="0" rtl="0" algn="l">
              <a:spcBef>
                <a:spcPts val="0"/>
              </a:spcBef>
              <a:spcAft>
                <a:spcPts val="0"/>
              </a:spcAft>
              <a:buNone/>
            </a:pPr>
            <a:r>
              <a:rPr lang="en-IN" sz="1750">
                <a:solidFill>
                  <a:srgbClr val="3A3A3A"/>
                </a:solidFill>
              </a:rPr>
              <a:t>#define GPIO_PORTF_DATA_R (*(( volatile unsigned long *)0x40025038 ) ) </a:t>
            </a:r>
            <a:endParaRPr sz="1750">
              <a:solidFill>
                <a:srgbClr val="3A3A3A"/>
              </a:solidFill>
            </a:endParaRPr>
          </a:p>
          <a:p>
            <a:pPr indent="0" lvl="0" marL="0" rtl="0" algn="l">
              <a:spcBef>
                <a:spcPts val="0"/>
              </a:spcBef>
              <a:spcAft>
                <a:spcPts val="0"/>
              </a:spcAft>
              <a:buNone/>
            </a:pPr>
            <a:r>
              <a:rPr lang="en-IN" sz="1750">
                <a:solidFill>
                  <a:srgbClr val="3A3A3A"/>
                </a:solidFill>
              </a:rPr>
              <a:t>#define GPIO_PORTF_DIR_R  (*(( volatile unsigned long *)0x40025400 ) ) </a:t>
            </a:r>
            <a:endParaRPr sz="1750">
              <a:solidFill>
                <a:srgbClr val="3A3A3A"/>
              </a:solidFill>
            </a:endParaRPr>
          </a:p>
          <a:p>
            <a:pPr indent="0" lvl="0" marL="0" rtl="0" algn="l">
              <a:spcBef>
                <a:spcPts val="0"/>
              </a:spcBef>
              <a:spcAft>
                <a:spcPts val="0"/>
              </a:spcAft>
              <a:buNone/>
            </a:pPr>
            <a:r>
              <a:rPr lang="en-IN" sz="1750">
                <a:solidFill>
                  <a:srgbClr val="3A3A3A"/>
                </a:solidFill>
              </a:rPr>
              <a:t>#define GPIO_PORTF_DEN_R  (*(( volatile unsigned long *)0x4002551C ) )</a:t>
            </a:r>
            <a:endParaRPr sz="1750">
              <a:solidFill>
                <a:srgbClr val="3A3A3A"/>
              </a:solidFill>
            </a:endParaRPr>
          </a:p>
          <a:p>
            <a:pPr indent="0" lvl="0" marL="0" rtl="0" algn="l">
              <a:spcBef>
                <a:spcPts val="0"/>
              </a:spcBef>
              <a:spcAft>
                <a:spcPts val="0"/>
              </a:spcAft>
              <a:buNone/>
            </a:pPr>
            <a:r>
              <a:t/>
            </a:r>
            <a:endParaRPr sz="1750">
              <a:solidFill>
                <a:srgbClr val="3A3A3A"/>
              </a:solidFill>
            </a:endParaRPr>
          </a:p>
          <a:p>
            <a:pPr indent="0" lvl="0" marL="0" rtl="0" algn="l">
              <a:spcBef>
                <a:spcPts val="0"/>
              </a:spcBef>
              <a:spcAft>
                <a:spcPts val="0"/>
              </a:spcAft>
              <a:buNone/>
            </a:pPr>
            <a:r>
              <a:t/>
            </a:r>
            <a:endParaRPr sz="1750">
              <a:solidFill>
                <a:srgbClr val="3A3A3A"/>
              </a:solidFill>
            </a:endParaRPr>
          </a:p>
          <a:p>
            <a:pPr indent="0" lvl="0" marL="0" rtl="0" algn="l">
              <a:spcBef>
                <a:spcPts val="0"/>
              </a:spcBef>
              <a:spcAft>
                <a:spcPts val="0"/>
              </a:spcAft>
              <a:buNone/>
            </a:pPr>
            <a:r>
              <a:rPr lang="en-IN" sz="1750">
                <a:solidFill>
                  <a:srgbClr val="3A3A3A"/>
                </a:solidFill>
              </a:rPr>
              <a:t>int main ( void )</a:t>
            </a:r>
            <a:endParaRPr sz="1750">
              <a:solidFill>
                <a:srgbClr val="3A3A3A"/>
              </a:solidFill>
            </a:endParaRPr>
          </a:p>
          <a:p>
            <a:pPr indent="0" lvl="0" marL="0" rtl="0" algn="l">
              <a:spcBef>
                <a:spcPts val="0"/>
              </a:spcBef>
              <a:spcAft>
                <a:spcPts val="0"/>
              </a:spcAft>
              <a:buNone/>
            </a:pPr>
            <a:r>
              <a:rPr lang="en-IN" sz="1750">
                <a:solidFill>
                  <a:srgbClr val="3A3A3A"/>
                </a:solidFill>
              </a:rPr>
              <a:t>{</a:t>
            </a:r>
            <a:endParaRPr sz="1750">
              <a:solidFill>
                <a:srgbClr val="3A3A3A"/>
              </a:solidFill>
            </a:endParaRPr>
          </a:p>
          <a:p>
            <a:pPr indent="0" lvl="0" marL="0" rtl="0" algn="l">
              <a:spcBef>
                <a:spcPts val="0"/>
              </a:spcBef>
              <a:spcAft>
                <a:spcPts val="0"/>
              </a:spcAft>
              <a:buNone/>
            </a:pPr>
            <a:r>
              <a:rPr lang="en-IN" sz="1750">
                <a:solidFill>
                  <a:srgbClr val="3A3A3A"/>
                </a:solidFill>
              </a:rPr>
              <a:t>SYSCTL_RCGCGPIO_R |= 0x20; // Enable clock for PORTF</a:t>
            </a:r>
            <a:endParaRPr sz="1750">
              <a:solidFill>
                <a:srgbClr val="3A3A3A"/>
              </a:solidFill>
            </a:endParaRPr>
          </a:p>
          <a:p>
            <a:pPr indent="0" lvl="0" marL="0" rtl="0" algn="l">
              <a:spcBef>
                <a:spcPts val="0"/>
              </a:spcBef>
              <a:spcAft>
                <a:spcPts val="0"/>
              </a:spcAft>
              <a:buNone/>
            </a:pPr>
            <a:r>
              <a:rPr lang="en-IN" sz="1750">
                <a:solidFill>
                  <a:srgbClr val="3A3A3A"/>
                </a:solidFill>
              </a:rPr>
              <a:t>GPIO_PORTF_DEN_R  = 0x0E;  // Enable PORTF Pin1, 2 and 3 as a digital pins</a:t>
            </a:r>
            <a:endParaRPr sz="1750">
              <a:solidFill>
                <a:srgbClr val="3A3A3A"/>
              </a:solidFill>
            </a:endParaRPr>
          </a:p>
          <a:p>
            <a:pPr indent="0" lvl="0" marL="0" rtl="0" algn="l">
              <a:spcBef>
                <a:spcPts val="0"/>
              </a:spcBef>
              <a:spcAft>
                <a:spcPts val="0"/>
              </a:spcAft>
              <a:buNone/>
            </a:pPr>
            <a:r>
              <a:rPr lang="en-IN" sz="1750">
                <a:solidFill>
                  <a:srgbClr val="3A3A3A"/>
                </a:solidFill>
              </a:rPr>
              <a:t>GPIO_PORTF_DIR_R  = 0x0E;  // Configure ORTF Pin1, 2 and 3 digital output pins</a:t>
            </a:r>
            <a:endParaRPr sz="1750">
              <a:solidFill>
                <a:srgbClr val="3A3A3A"/>
              </a:solidFill>
            </a:endParaRPr>
          </a:p>
          <a:p>
            <a:pPr indent="0" lvl="0" marL="0" rtl="0" algn="l">
              <a:spcBef>
                <a:spcPts val="0"/>
              </a:spcBef>
              <a:spcAft>
                <a:spcPts val="0"/>
              </a:spcAft>
              <a:buNone/>
            </a:pPr>
            <a:r>
              <a:rPr lang="en-IN" sz="1750">
                <a:solidFill>
                  <a:srgbClr val="3A3A3A"/>
                </a:solidFill>
              </a:rPr>
              <a:t>		</a:t>
            </a:r>
            <a:endParaRPr sz="1750">
              <a:solidFill>
                <a:srgbClr val="3A3A3A"/>
              </a:solidFill>
            </a:endParaRPr>
          </a:p>
          <a:p>
            <a:pPr indent="0" lvl="0" marL="0" rtl="0" algn="l">
              <a:spcBef>
                <a:spcPts val="0"/>
              </a:spcBef>
              <a:spcAft>
                <a:spcPts val="0"/>
              </a:spcAft>
              <a:buNone/>
            </a:pPr>
            <a:r>
              <a:rPr lang="en-IN" sz="1750">
                <a:solidFill>
                  <a:srgbClr val="3A3A3A"/>
                </a:solidFill>
              </a:rPr>
              <a:t>	while (1) </a:t>
            </a:r>
            <a:endParaRPr sz="1750">
              <a:solidFill>
                <a:srgbClr val="3A3A3A"/>
              </a:solidFill>
            </a:endParaRPr>
          </a:p>
          <a:p>
            <a:pPr indent="0" lvl="0" marL="0" rtl="0" algn="l">
              <a:spcBef>
                <a:spcPts val="0"/>
              </a:spcBef>
              <a:spcAft>
                <a:spcPts val="0"/>
              </a:spcAft>
              <a:buNone/>
            </a:pPr>
            <a:r>
              <a:rPr lang="en-IN" sz="1750">
                <a:solidFill>
                  <a:srgbClr val="3A3A3A"/>
                </a:solidFill>
              </a:rPr>
              <a:t>		{  </a:t>
            </a:r>
            <a:endParaRPr sz="1750">
              <a:solidFill>
                <a:srgbClr val="3A3A3A"/>
              </a:solidFill>
            </a:endParaRPr>
          </a:p>
          <a:p>
            <a:pPr indent="0" lvl="0" marL="0" rtl="0" algn="l">
              <a:spcBef>
                <a:spcPts val="0"/>
              </a:spcBef>
              <a:spcAft>
                <a:spcPts val="0"/>
              </a:spcAft>
              <a:buNone/>
            </a:pPr>
            <a:r>
              <a:rPr lang="en-IN" sz="1750">
                <a:solidFill>
                  <a:srgbClr val="3A3A3A"/>
                </a:solidFill>
              </a:rPr>
              <a:t>		GPIO_PORTF_DATA_R |= 0x02; // turn on red LED</a:t>
            </a:r>
            <a:endParaRPr sz="1750">
              <a:solidFill>
                <a:srgbClr val="3A3A3A"/>
              </a:solidFill>
            </a:endParaRPr>
          </a:p>
          <a:p>
            <a:pPr indent="0" lvl="0" marL="0" rtl="0" algn="l">
              <a:spcBef>
                <a:spcPts val="0"/>
              </a:spcBef>
              <a:spcAft>
                <a:spcPts val="0"/>
              </a:spcAft>
              <a:buNone/>
            </a:pPr>
            <a:r>
              <a:rPr lang="en-IN" sz="1750">
                <a:solidFill>
                  <a:srgbClr val="3A3A3A"/>
                </a:solidFill>
              </a:rPr>
              <a:t>		}</a:t>
            </a:r>
            <a:endParaRPr sz="1750">
              <a:solidFill>
                <a:srgbClr val="3A3A3A"/>
              </a:solidFill>
            </a:endParaRPr>
          </a:p>
          <a:p>
            <a:pPr indent="0" lvl="0" marL="0" rtl="0" algn="l">
              <a:spcBef>
                <a:spcPts val="0"/>
              </a:spcBef>
              <a:spcAft>
                <a:spcPts val="0"/>
              </a:spcAft>
              <a:buNone/>
            </a:pPr>
            <a:r>
              <a:rPr lang="en-IN" sz="1750">
                <a:solidFill>
                  <a:srgbClr val="3A3A3A"/>
                </a:solidFill>
              </a:rPr>
              <a:t>}</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0"/>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276" name="Google Shape;276;p30"/>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277" name="Google Shape;277;p30"/>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278" name="Google Shape;278;p30"/>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pic>
        <p:nvPicPr>
          <p:cNvPr id="279" name="Google Shape;279;p30"/>
          <p:cNvPicPr preferRelativeResize="0"/>
          <p:nvPr/>
        </p:nvPicPr>
        <p:blipFill rotWithShape="1">
          <a:blip r:embed="rId3">
            <a:alphaModFix/>
          </a:blip>
          <a:srcRect b="0" l="0" r="0" t="0"/>
          <a:stretch/>
        </p:blipFill>
        <p:spPr>
          <a:xfrm>
            <a:off x="11081657" y="5505712"/>
            <a:ext cx="1110343" cy="1268964"/>
          </a:xfrm>
          <a:prstGeom prst="rect">
            <a:avLst/>
          </a:prstGeom>
          <a:noFill/>
          <a:ln>
            <a:noFill/>
          </a:ln>
        </p:spPr>
      </p:pic>
      <p:sp>
        <p:nvSpPr>
          <p:cNvPr id="280" name="Google Shape;280;p30"/>
          <p:cNvSpPr txBox="1"/>
          <p:nvPr/>
        </p:nvSpPr>
        <p:spPr>
          <a:xfrm>
            <a:off x="1888350" y="1047000"/>
            <a:ext cx="8415300" cy="7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750">
                <a:solidFill>
                  <a:srgbClr val="3A3A3A"/>
                </a:solidFill>
              </a:rPr>
              <a:t>#define SYSCTL_RCGCGPIO_R (*(( volatile unsigned long *)0x400FE608 ) )</a:t>
            </a:r>
            <a:endParaRPr sz="1750">
              <a:solidFill>
                <a:srgbClr val="3A3A3A"/>
              </a:solidFill>
            </a:endParaRPr>
          </a:p>
          <a:p>
            <a:pPr indent="0" lvl="0" marL="0" rtl="0" algn="l">
              <a:spcBef>
                <a:spcPts val="0"/>
              </a:spcBef>
              <a:spcAft>
                <a:spcPts val="0"/>
              </a:spcAft>
              <a:buNone/>
            </a:pPr>
            <a:r>
              <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31"/>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286" name="Google Shape;286;p31"/>
          <p:cNvSpPr txBox="1"/>
          <p:nvPr/>
        </p:nvSpPr>
        <p:spPr>
          <a:xfrm>
            <a:off x="212034" y="3715824"/>
            <a:ext cx="93240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4000"/>
              <a:buFont typeface="Arial"/>
              <a:buNone/>
            </a:pPr>
            <a:r>
              <a:rPr b="0" i="0" lang="en-IN" sz="4000" u="none" cap="none" strike="noStrike">
                <a:solidFill>
                  <a:srgbClr val="FFFFFF"/>
                </a:solidFill>
                <a:latin typeface="Arial"/>
                <a:ea typeface="Arial"/>
                <a:cs typeface="Arial"/>
                <a:sym typeface="Arial"/>
              </a:rPr>
              <a:t> </a:t>
            </a:r>
            <a:r>
              <a:rPr b="1" i="0" lang="en-IN" sz="2400" u="none" cap="none" strike="noStrike">
                <a:solidFill>
                  <a:srgbClr val="FFFFFF"/>
                </a:solidFill>
                <a:latin typeface="Arial"/>
                <a:ea typeface="Arial"/>
                <a:cs typeface="Arial"/>
                <a:sym typeface="Arial"/>
              </a:rPr>
              <a:t>LAB </a:t>
            </a:r>
            <a:r>
              <a:rPr b="1" lang="en-IN" sz="2400">
                <a:solidFill>
                  <a:srgbClr val="FFFFFF"/>
                </a:solidFill>
              </a:rPr>
              <a:t>1</a:t>
            </a:r>
            <a:r>
              <a:rPr b="1" i="0" lang="en-IN" sz="2400" u="none" cap="none" strike="noStrike">
                <a:solidFill>
                  <a:srgbClr val="FFFFFF"/>
                </a:solidFill>
                <a:latin typeface="Arial"/>
                <a:ea typeface="Arial"/>
                <a:cs typeface="Arial"/>
                <a:sym typeface="Arial"/>
              </a:rPr>
              <a:t>  </a:t>
            </a:r>
            <a:r>
              <a:rPr b="1" lang="en-IN" sz="2400">
                <a:solidFill>
                  <a:srgbClr val="FFFFFF"/>
                </a:solidFill>
              </a:rPr>
              <a:t>Introduction to TM4C123</a:t>
            </a:r>
            <a:r>
              <a:rPr b="1" i="0" lang="en-IN" sz="2400" u="none" cap="none" strike="noStrike">
                <a:solidFill>
                  <a:srgbClr val="FFFFFF"/>
                </a:solidFill>
                <a:latin typeface="Arial"/>
                <a:ea typeface="Arial"/>
                <a:cs typeface="Arial"/>
                <a:sym typeface="Arial"/>
              </a:rPr>
              <a:t> </a:t>
            </a:r>
            <a:endParaRPr/>
          </a:p>
        </p:txBody>
      </p:sp>
      <p:sp>
        <p:nvSpPr>
          <p:cNvPr id="287" name="Google Shape;287;p31"/>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288" name="Google Shape;288;p31"/>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289" name="Google Shape;289;p31"/>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290" name="Google Shape;290;p31"/>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sp>
        <p:nvSpPr>
          <p:cNvPr id="291" name="Google Shape;291;p31"/>
          <p:cNvSpPr txBox="1"/>
          <p:nvPr/>
        </p:nvSpPr>
        <p:spPr>
          <a:xfrm>
            <a:off x="1192950" y="559700"/>
            <a:ext cx="9806100" cy="144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700">
                <a:latin typeface="Calibri"/>
                <a:ea typeface="Calibri"/>
                <a:cs typeface="Calibri"/>
                <a:sym typeface="Calibri"/>
              </a:rPr>
              <a:t>Assignment 2 :</a:t>
            </a:r>
            <a:br>
              <a:rPr lang="en-IN" sz="2000">
                <a:latin typeface="Calibri"/>
                <a:ea typeface="Calibri"/>
                <a:cs typeface="Calibri"/>
                <a:sym typeface="Calibri"/>
              </a:rPr>
            </a:br>
            <a:endParaRPr sz="2000">
              <a:latin typeface="Calibri"/>
              <a:ea typeface="Calibri"/>
              <a:cs typeface="Calibri"/>
              <a:sym typeface="Calibri"/>
            </a:endParaRPr>
          </a:p>
          <a:p>
            <a:pPr indent="0" lvl="0" marL="0" rtl="0" algn="l">
              <a:spcBef>
                <a:spcPts val="0"/>
              </a:spcBef>
              <a:spcAft>
                <a:spcPts val="0"/>
              </a:spcAft>
              <a:buNone/>
            </a:pPr>
            <a:r>
              <a:t/>
            </a:r>
            <a:endParaRPr b="1" sz="1600">
              <a:solidFill>
                <a:srgbClr val="FF0000"/>
              </a:solidFill>
            </a:endParaRPr>
          </a:p>
          <a:p>
            <a:pPr indent="-349250" lvl="0" marL="457200" rtl="0" algn="l">
              <a:spcBef>
                <a:spcPts val="0"/>
              </a:spcBef>
              <a:spcAft>
                <a:spcPts val="0"/>
              </a:spcAft>
              <a:buClr>
                <a:schemeClr val="dk1"/>
              </a:buClr>
              <a:buSzPts val="1900"/>
              <a:buAutoNum type="arabicPeriod"/>
            </a:pPr>
            <a:r>
              <a:rPr b="1" lang="en-IN" sz="1900">
                <a:solidFill>
                  <a:schemeClr val="dk1"/>
                </a:solidFill>
              </a:rPr>
              <a:t>Compute XOR from 1 to n</a:t>
            </a:r>
            <a:endParaRPr b="1" sz="1900">
              <a:solidFill>
                <a:schemeClr val="dk1"/>
              </a:solidFill>
            </a:endParaRPr>
          </a:p>
        </p:txBody>
      </p:sp>
      <p:sp>
        <p:nvSpPr>
          <p:cNvPr id="292" name="Google Shape;292;p31"/>
          <p:cNvSpPr txBox="1"/>
          <p:nvPr/>
        </p:nvSpPr>
        <p:spPr>
          <a:xfrm>
            <a:off x="3808950" y="2388050"/>
            <a:ext cx="4574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200">
                <a:solidFill>
                  <a:srgbClr val="273239"/>
                </a:solidFill>
                <a:latin typeface="Courier New"/>
                <a:ea typeface="Courier New"/>
                <a:cs typeface="Courier New"/>
                <a:sym typeface="Courier New"/>
              </a:rPr>
              <a:t>Input : n = 6</a:t>
            </a:r>
            <a:endParaRPr sz="1200">
              <a:solidFill>
                <a:srgbClr val="273239"/>
              </a:solidFill>
              <a:latin typeface="Courier New"/>
              <a:ea typeface="Courier New"/>
              <a:cs typeface="Courier New"/>
              <a:sym typeface="Courier New"/>
            </a:endParaRPr>
          </a:p>
          <a:p>
            <a:pPr indent="0" lvl="0" marL="0" rtl="0" algn="l">
              <a:spcBef>
                <a:spcPts val="0"/>
              </a:spcBef>
              <a:spcAft>
                <a:spcPts val="0"/>
              </a:spcAft>
              <a:buNone/>
            </a:pPr>
            <a:r>
              <a:rPr lang="en-IN" sz="1200">
                <a:solidFill>
                  <a:srgbClr val="273239"/>
                </a:solidFill>
                <a:latin typeface="Courier New"/>
                <a:ea typeface="Courier New"/>
                <a:cs typeface="Courier New"/>
                <a:sym typeface="Courier New"/>
              </a:rPr>
              <a:t>Output : 7</a:t>
            </a:r>
            <a:endParaRPr sz="1200">
              <a:solidFill>
                <a:srgbClr val="273239"/>
              </a:solidFill>
              <a:latin typeface="Courier New"/>
              <a:ea typeface="Courier New"/>
              <a:cs typeface="Courier New"/>
              <a:sym typeface="Courier New"/>
            </a:endParaRPr>
          </a:p>
          <a:p>
            <a:pPr indent="0" lvl="0" marL="0" rtl="0" algn="l">
              <a:spcBef>
                <a:spcPts val="0"/>
              </a:spcBef>
              <a:spcAft>
                <a:spcPts val="0"/>
              </a:spcAft>
              <a:buNone/>
            </a:pPr>
            <a:r>
              <a:rPr lang="en-IN" sz="1200">
                <a:solidFill>
                  <a:srgbClr val="273239"/>
                </a:solidFill>
                <a:latin typeface="Courier New"/>
                <a:ea typeface="Courier New"/>
                <a:cs typeface="Courier New"/>
                <a:sym typeface="Courier New"/>
              </a:rPr>
              <a:t>// 1 ^ 2 ^ 3 ^ 4 ^ 5 ^ 6  = 7</a:t>
            </a:r>
            <a:endParaRPr sz="1200">
              <a:solidFill>
                <a:srgbClr val="273239"/>
              </a:solidFill>
              <a:latin typeface="Courier New"/>
              <a:ea typeface="Courier New"/>
              <a:cs typeface="Courier New"/>
              <a:sym typeface="Courier New"/>
            </a:endParaRPr>
          </a:p>
          <a:p>
            <a:pPr indent="0" lvl="0" marL="0" rtl="0" algn="l">
              <a:spcBef>
                <a:spcPts val="0"/>
              </a:spcBef>
              <a:spcAft>
                <a:spcPts val="0"/>
              </a:spcAft>
              <a:buNone/>
            </a:pPr>
            <a:r>
              <a:t/>
            </a:r>
            <a:endParaRPr sz="1200">
              <a:solidFill>
                <a:srgbClr val="273239"/>
              </a:solidFill>
              <a:latin typeface="Courier New"/>
              <a:ea typeface="Courier New"/>
              <a:cs typeface="Courier New"/>
              <a:sym typeface="Courier New"/>
            </a:endParaRPr>
          </a:p>
          <a:p>
            <a:pPr indent="0" lvl="0" marL="0" rtl="0" algn="l">
              <a:spcBef>
                <a:spcPts val="0"/>
              </a:spcBef>
              <a:spcAft>
                <a:spcPts val="0"/>
              </a:spcAft>
              <a:buNone/>
            </a:pPr>
            <a:r>
              <a:rPr lang="en-IN" sz="1200">
                <a:solidFill>
                  <a:srgbClr val="273239"/>
                </a:solidFill>
                <a:latin typeface="Courier New"/>
                <a:ea typeface="Courier New"/>
                <a:cs typeface="Courier New"/>
                <a:sym typeface="Courier New"/>
              </a:rPr>
              <a:t>Input : n = 7</a:t>
            </a:r>
            <a:endParaRPr sz="1200">
              <a:solidFill>
                <a:srgbClr val="273239"/>
              </a:solidFill>
              <a:latin typeface="Courier New"/>
              <a:ea typeface="Courier New"/>
              <a:cs typeface="Courier New"/>
              <a:sym typeface="Courier New"/>
            </a:endParaRPr>
          </a:p>
          <a:p>
            <a:pPr indent="0" lvl="0" marL="0" rtl="0" algn="l">
              <a:spcBef>
                <a:spcPts val="0"/>
              </a:spcBef>
              <a:spcAft>
                <a:spcPts val="0"/>
              </a:spcAft>
              <a:buNone/>
            </a:pPr>
            <a:r>
              <a:rPr lang="en-IN" sz="1200">
                <a:solidFill>
                  <a:srgbClr val="273239"/>
                </a:solidFill>
                <a:latin typeface="Courier New"/>
                <a:ea typeface="Courier New"/>
                <a:cs typeface="Courier New"/>
                <a:sym typeface="Courier New"/>
              </a:rPr>
              <a:t>Output : 0</a:t>
            </a:r>
            <a:endParaRPr sz="1200">
              <a:solidFill>
                <a:srgbClr val="273239"/>
              </a:solidFill>
              <a:latin typeface="Courier New"/>
              <a:ea typeface="Courier New"/>
              <a:cs typeface="Courier New"/>
              <a:sym typeface="Courier New"/>
            </a:endParaRPr>
          </a:p>
          <a:p>
            <a:pPr indent="0" lvl="0" marL="190500" marR="190500" rtl="0" algn="l">
              <a:lnSpc>
                <a:spcPct val="115000"/>
              </a:lnSpc>
              <a:spcBef>
                <a:spcPts val="0"/>
              </a:spcBef>
              <a:spcAft>
                <a:spcPts val="800"/>
              </a:spcAft>
              <a:buNone/>
            </a:pPr>
            <a:r>
              <a:rPr lang="en-IN" sz="1200">
                <a:solidFill>
                  <a:srgbClr val="273239"/>
                </a:solidFill>
                <a:latin typeface="Courier New"/>
                <a:ea typeface="Courier New"/>
                <a:cs typeface="Courier New"/>
                <a:sym typeface="Courier New"/>
              </a:rPr>
              <a:t>// 1 ^ 2 ^ 3 ^ 4 ^ 5 ^ 6 ^ 7 = 0</a:t>
            </a:r>
            <a:endParaRPr sz="1200">
              <a:solidFill>
                <a:srgbClr val="273239"/>
              </a:solidFill>
              <a:latin typeface="Courier New"/>
              <a:ea typeface="Courier New"/>
              <a:cs typeface="Courier New"/>
              <a:sym typeface="Courier New"/>
            </a:endParaRPr>
          </a:p>
        </p:txBody>
      </p:sp>
      <p:pic>
        <p:nvPicPr>
          <p:cNvPr id="293" name="Google Shape;293;p31"/>
          <p:cNvPicPr preferRelativeResize="0"/>
          <p:nvPr/>
        </p:nvPicPr>
        <p:blipFill rotWithShape="1">
          <a:blip r:embed="rId3">
            <a:alphaModFix/>
          </a:blip>
          <a:srcRect b="0" l="0" r="0" t="0"/>
          <a:stretch/>
        </p:blipFill>
        <p:spPr>
          <a:xfrm>
            <a:off x="11081657" y="5505712"/>
            <a:ext cx="1110343" cy="126896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4"/>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96" name="Google Shape;96;p14"/>
          <p:cNvSpPr txBox="1"/>
          <p:nvPr/>
        </p:nvSpPr>
        <p:spPr>
          <a:xfrm>
            <a:off x="212034" y="3715824"/>
            <a:ext cx="93240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4000"/>
              <a:buFont typeface="Arial"/>
              <a:buNone/>
            </a:pPr>
            <a:r>
              <a:rPr b="0" i="0" lang="en-IN" sz="4000" u="none" cap="none" strike="noStrike">
                <a:solidFill>
                  <a:srgbClr val="FFFFFF"/>
                </a:solidFill>
                <a:latin typeface="Arial"/>
                <a:ea typeface="Arial"/>
                <a:cs typeface="Arial"/>
                <a:sym typeface="Arial"/>
              </a:rPr>
              <a:t> </a:t>
            </a:r>
            <a:r>
              <a:rPr b="1" i="0" lang="en-IN" sz="2400" u="none" cap="none" strike="noStrike">
                <a:solidFill>
                  <a:srgbClr val="FFFFFF"/>
                </a:solidFill>
                <a:latin typeface="Arial"/>
                <a:ea typeface="Arial"/>
                <a:cs typeface="Arial"/>
                <a:sym typeface="Arial"/>
              </a:rPr>
              <a:t>LAB </a:t>
            </a:r>
            <a:r>
              <a:rPr b="1" lang="en-IN" sz="2400">
                <a:solidFill>
                  <a:srgbClr val="FFFFFF"/>
                </a:solidFill>
              </a:rPr>
              <a:t>1</a:t>
            </a:r>
            <a:r>
              <a:rPr b="1" i="0" lang="en-IN" sz="2400" u="none" cap="none" strike="noStrike">
                <a:solidFill>
                  <a:srgbClr val="FFFFFF"/>
                </a:solidFill>
                <a:latin typeface="Arial"/>
                <a:ea typeface="Arial"/>
                <a:cs typeface="Arial"/>
                <a:sym typeface="Arial"/>
              </a:rPr>
              <a:t>  </a:t>
            </a:r>
            <a:r>
              <a:rPr b="1" lang="en-IN" sz="2400">
                <a:solidFill>
                  <a:srgbClr val="FFFFFF"/>
                </a:solidFill>
              </a:rPr>
              <a:t>Introduction to TM4C123</a:t>
            </a:r>
            <a:r>
              <a:rPr b="1" i="0" lang="en-IN" sz="2400" u="none" cap="none" strike="noStrike">
                <a:solidFill>
                  <a:srgbClr val="FFFFFF"/>
                </a:solidFill>
                <a:latin typeface="Arial"/>
                <a:ea typeface="Arial"/>
                <a:cs typeface="Arial"/>
                <a:sym typeface="Arial"/>
              </a:rPr>
              <a:t> </a:t>
            </a:r>
            <a:endParaRPr/>
          </a:p>
        </p:txBody>
      </p:sp>
      <p:sp>
        <p:nvSpPr>
          <p:cNvPr id="97" name="Google Shape;97;p14"/>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98" name="Google Shape;98;p14"/>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99" name="Google Shape;99;p14"/>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100" name="Google Shape;100;p14"/>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sp>
        <p:nvSpPr>
          <p:cNvPr id="101" name="Google Shape;101;p14"/>
          <p:cNvSpPr txBox="1"/>
          <p:nvPr/>
        </p:nvSpPr>
        <p:spPr>
          <a:xfrm>
            <a:off x="5491975" y="1226650"/>
            <a:ext cx="2620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700">
                <a:latin typeface="Times New Roman"/>
                <a:ea typeface="Times New Roman"/>
                <a:cs typeface="Times New Roman"/>
                <a:sym typeface="Times New Roman"/>
              </a:rPr>
              <a:t>AIM</a:t>
            </a:r>
            <a:endParaRPr b="1" sz="2700">
              <a:latin typeface="Times New Roman"/>
              <a:ea typeface="Times New Roman"/>
              <a:cs typeface="Times New Roman"/>
              <a:sym typeface="Times New Roman"/>
            </a:endParaRPr>
          </a:p>
        </p:txBody>
      </p:sp>
      <p:sp>
        <p:nvSpPr>
          <p:cNvPr id="102" name="Google Shape;102;p14"/>
          <p:cNvSpPr txBox="1"/>
          <p:nvPr/>
        </p:nvSpPr>
        <p:spPr>
          <a:xfrm>
            <a:off x="1208050" y="2155900"/>
            <a:ext cx="97572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100">
                <a:latin typeface="Calibri"/>
                <a:ea typeface="Calibri"/>
                <a:cs typeface="Calibri"/>
                <a:sym typeface="Calibri"/>
              </a:rPr>
              <a:t>In this tutorial, we will learn how to use on-board Push buttons of TM4C123G TIVA launchpad to control onboard LEDs. Firstly, you should know how to use GPIO pins of TM4C123G6PM microcontroller as digital output pins</a:t>
            </a:r>
            <a:endParaRPr b="1" sz="1900">
              <a:solidFill>
                <a:srgbClr val="24292F"/>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32"/>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299" name="Google Shape;299;p32"/>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300" name="Google Shape;300;p32"/>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301" name="Google Shape;301;p32"/>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302" name="Google Shape;302;p32"/>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pic>
        <p:nvPicPr>
          <p:cNvPr id="303" name="Google Shape;303;p32"/>
          <p:cNvPicPr preferRelativeResize="0"/>
          <p:nvPr/>
        </p:nvPicPr>
        <p:blipFill rotWithShape="1">
          <a:blip r:embed="rId4">
            <a:alphaModFix/>
          </a:blip>
          <a:srcRect b="0" l="0" r="44302" t="0"/>
          <a:stretch/>
        </p:blipFill>
        <p:spPr>
          <a:xfrm>
            <a:off x="4584250" y="1044038"/>
            <a:ext cx="6497399" cy="4124325"/>
          </a:xfrm>
          <a:prstGeom prst="rect">
            <a:avLst/>
          </a:prstGeom>
          <a:noFill/>
          <a:ln>
            <a:noFill/>
          </a:ln>
        </p:spPr>
      </p:pic>
      <p:sp>
        <p:nvSpPr>
          <p:cNvPr id="304" name="Google Shape;304;p32"/>
          <p:cNvSpPr txBox="1"/>
          <p:nvPr/>
        </p:nvSpPr>
        <p:spPr>
          <a:xfrm>
            <a:off x="1338300" y="551100"/>
            <a:ext cx="3000000" cy="511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a:solidFill>
                  <a:srgbClr val="273239"/>
                </a:solidFill>
                <a:highlight>
                  <a:srgbClr val="FFFFFF"/>
                </a:highlight>
              </a:rPr>
              <a:t>if (n % 4 == 0)</a:t>
            </a:r>
            <a:endParaRPr sz="2000">
              <a:solidFill>
                <a:srgbClr val="273239"/>
              </a:solidFill>
              <a:highlight>
                <a:srgbClr val="FFFFFF"/>
              </a:highlight>
            </a:endParaRPr>
          </a:p>
          <a:p>
            <a:pPr indent="0" lvl="0" marL="0" rtl="0" algn="l">
              <a:spcBef>
                <a:spcPts val="0"/>
              </a:spcBef>
              <a:spcAft>
                <a:spcPts val="0"/>
              </a:spcAft>
              <a:buNone/>
            </a:pPr>
            <a:r>
              <a:rPr lang="en-IN" sz="2000">
                <a:solidFill>
                  <a:srgbClr val="273239"/>
                </a:solidFill>
                <a:highlight>
                  <a:srgbClr val="FFFFFF"/>
                </a:highlight>
              </a:rPr>
              <a:t>            return n;</a:t>
            </a:r>
            <a:endParaRPr sz="2000">
              <a:solidFill>
                <a:srgbClr val="273239"/>
              </a:solidFill>
              <a:highlight>
                <a:srgbClr val="FFFFFF"/>
              </a:highlight>
            </a:endParaRPr>
          </a:p>
          <a:p>
            <a:pPr indent="0" lvl="0" marL="0" rtl="0" algn="l">
              <a:spcBef>
                <a:spcPts val="0"/>
              </a:spcBef>
              <a:spcAft>
                <a:spcPts val="0"/>
              </a:spcAft>
              <a:buNone/>
            </a:pPr>
            <a:r>
              <a:rPr lang="en-IN" sz="2000">
                <a:solidFill>
                  <a:srgbClr val="273239"/>
                </a:solidFill>
                <a:highlight>
                  <a:srgbClr val="FFFFFF"/>
                </a:highlight>
              </a:rPr>
              <a:t>      </a:t>
            </a:r>
            <a:endParaRPr sz="2000">
              <a:solidFill>
                <a:srgbClr val="273239"/>
              </a:solidFill>
              <a:highlight>
                <a:srgbClr val="FFFFFF"/>
              </a:highlight>
            </a:endParaRPr>
          </a:p>
          <a:p>
            <a:pPr indent="0" lvl="0" marL="0" rtl="0" algn="l">
              <a:spcBef>
                <a:spcPts val="0"/>
              </a:spcBef>
              <a:spcAft>
                <a:spcPts val="0"/>
              </a:spcAft>
              <a:buNone/>
            </a:pPr>
            <a:r>
              <a:rPr lang="en-IN" sz="2000">
                <a:solidFill>
                  <a:srgbClr val="273239"/>
                </a:solidFill>
                <a:highlight>
                  <a:srgbClr val="FFFFFF"/>
                </a:highlight>
              </a:rPr>
              <a:t>        // If n%4 gives remainder 1</a:t>
            </a:r>
            <a:endParaRPr sz="2000">
              <a:solidFill>
                <a:srgbClr val="273239"/>
              </a:solidFill>
              <a:highlight>
                <a:srgbClr val="FFFFFF"/>
              </a:highlight>
            </a:endParaRPr>
          </a:p>
          <a:p>
            <a:pPr indent="0" lvl="0" marL="0" rtl="0" algn="l">
              <a:spcBef>
                <a:spcPts val="0"/>
              </a:spcBef>
              <a:spcAft>
                <a:spcPts val="0"/>
              </a:spcAft>
              <a:buNone/>
            </a:pPr>
            <a:r>
              <a:rPr lang="en-IN" sz="2000">
                <a:solidFill>
                  <a:srgbClr val="273239"/>
                </a:solidFill>
                <a:highlight>
                  <a:srgbClr val="FFFFFF"/>
                </a:highlight>
              </a:rPr>
              <a:t>        if (n % 4 == 1)</a:t>
            </a:r>
            <a:endParaRPr sz="2000">
              <a:solidFill>
                <a:srgbClr val="273239"/>
              </a:solidFill>
              <a:highlight>
                <a:srgbClr val="FFFFFF"/>
              </a:highlight>
            </a:endParaRPr>
          </a:p>
          <a:p>
            <a:pPr indent="0" lvl="0" marL="0" rtl="0" algn="l">
              <a:spcBef>
                <a:spcPts val="0"/>
              </a:spcBef>
              <a:spcAft>
                <a:spcPts val="0"/>
              </a:spcAft>
              <a:buNone/>
            </a:pPr>
            <a:r>
              <a:rPr lang="en-IN" sz="2000">
                <a:solidFill>
                  <a:srgbClr val="273239"/>
                </a:solidFill>
                <a:highlight>
                  <a:srgbClr val="FFFFFF"/>
                </a:highlight>
              </a:rPr>
              <a:t>            return 1;</a:t>
            </a:r>
            <a:endParaRPr sz="2000">
              <a:solidFill>
                <a:srgbClr val="273239"/>
              </a:solidFill>
              <a:highlight>
                <a:srgbClr val="FFFFFF"/>
              </a:highlight>
            </a:endParaRPr>
          </a:p>
          <a:p>
            <a:pPr indent="0" lvl="0" marL="0" rtl="0" algn="l">
              <a:spcBef>
                <a:spcPts val="0"/>
              </a:spcBef>
              <a:spcAft>
                <a:spcPts val="0"/>
              </a:spcAft>
              <a:buNone/>
            </a:pPr>
            <a:r>
              <a:rPr lang="en-IN" sz="2000">
                <a:solidFill>
                  <a:srgbClr val="273239"/>
                </a:solidFill>
                <a:highlight>
                  <a:srgbClr val="FFFFFF"/>
                </a:highlight>
              </a:rPr>
              <a:t>      </a:t>
            </a:r>
            <a:endParaRPr sz="2000">
              <a:solidFill>
                <a:srgbClr val="273239"/>
              </a:solidFill>
              <a:highlight>
                <a:srgbClr val="FFFFFF"/>
              </a:highlight>
            </a:endParaRPr>
          </a:p>
          <a:p>
            <a:pPr indent="0" lvl="0" marL="0" rtl="0" algn="l">
              <a:spcBef>
                <a:spcPts val="0"/>
              </a:spcBef>
              <a:spcAft>
                <a:spcPts val="0"/>
              </a:spcAft>
              <a:buNone/>
            </a:pPr>
            <a:r>
              <a:rPr lang="en-IN" sz="2000">
                <a:solidFill>
                  <a:srgbClr val="273239"/>
                </a:solidFill>
                <a:highlight>
                  <a:srgbClr val="FFFFFF"/>
                </a:highlight>
              </a:rPr>
              <a:t>        // If n%4 gives remainder 2</a:t>
            </a:r>
            <a:endParaRPr sz="2000">
              <a:solidFill>
                <a:srgbClr val="273239"/>
              </a:solidFill>
              <a:highlight>
                <a:srgbClr val="FFFFFF"/>
              </a:highlight>
            </a:endParaRPr>
          </a:p>
          <a:p>
            <a:pPr indent="0" lvl="0" marL="0" rtl="0" algn="l">
              <a:spcBef>
                <a:spcPts val="0"/>
              </a:spcBef>
              <a:spcAft>
                <a:spcPts val="0"/>
              </a:spcAft>
              <a:buNone/>
            </a:pPr>
            <a:r>
              <a:rPr lang="en-IN" sz="2000">
                <a:solidFill>
                  <a:srgbClr val="273239"/>
                </a:solidFill>
                <a:highlight>
                  <a:srgbClr val="FFFFFF"/>
                </a:highlight>
              </a:rPr>
              <a:t>        if (n % 4 == 2)</a:t>
            </a:r>
            <a:endParaRPr sz="2000">
              <a:solidFill>
                <a:srgbClr val="273239"/>
              </a:solidFill>
              <a:highlight>
                <a:srgbClr val="FFFFFF"/>
              </a:highlight>
            </a:endParaRPr>
          </a:p>
          <a:p>
            <a:pPr indent="0" lvl="0" marL="0" rtl="0" algn="l">
              <a:spcBef>
                <a:spcPts val="0"/>
              </a:spcBef>
              <a:spcAft>
                <a:spcPts val="0"/>
              </a:spcAft>
              <a:buNone/>
            </a:pPr>
            <a:r>
              <a:rPr lang="en-IN" sz="2000">
                <a:solidFill>
                  <a:srgbClr val="273239"/>
                </a:solidFill>
                <a:highlight>
                  <a:srgbClr val="FFFFFF"/>
                </a:highlight>
              </a:rPr>
              <a:t>            return n + 1;</a:t>
            </a:r>
            <a:endParaRPr sz="2000">
              <a:solidFill>
                <a:srgbClr val="273239"/>
              </a:solidFill>
              <a:highlight>
                <a:srgbClr val="FFFFFF"/>
              </a:highlight>
            </a:endParaRPr>
          </a:p>
          <a:p>
            <a:pPr indent="0" lvl="0" marL="0" rtl="0" algn="l">
              <a:spcBef>
                <a:spcPts val="0"/>
              </a:spcBef>
              <a:spcAft>
                <a:spcPts val="0"/>
              </a:spcAft>
              <a:buNone/>
            </a:pPr>
            <a:r>
              <a:rPr lang="en-IN" sz="2000">
                <a:solidFill>
                  <a:srgbClr val="273239"/>
                </a:solidFill>
                <a:highlight>
                  <a:srgbClr val="FFFFFF"/>
                </a:highlight>
              </a:rPr>
              <a:t>      </a:t>
            </a:r>
            <a:endParaRPr sz="2000">
              <a:solidFill>
                <a:srgbClr val="273239"/>
              </a:solidFill>
              <a:highlight>
                <a:srgbClr val="FFFFFF"/>
              </a:highlight>
            </a:endParaRPr>
          </a:p>
          <a:p>
            <a:pPr indent="0" lvl="0" marL="0" rtl="0" algn="l">
              <a:spcBef>
                <a:spcPts val="0"/>
              </a:spcBef>
              <a:spcAft>
                <a:spcPts val="0"/>
              </a:spcAft>
              <a:buNone/>
            </a:pPr>
            <a:r>
              <a:rPr lang="en-IN" sz="2000">
                <a:solidFill>
                  <a:srgbClr val="273239"/>
                </a:solidFill>
                <a:highlight>
                  <a:srgbClr val="FFFFFF"/>
                </a:highlight>
              </a:rPr>
              <a:t>        // If n%4 gives remainder 3</a:t>
            </a:r>
            <a:endParaRPr sz="2000">
              <a:solidFill>
                <a:srgbClr val="273239"/>
              </a:solidFill>
              <a:highlight>
                <a:srgbClr val="FFFFFF"/>
              </a:highlight>
            </a:endParaRPr>
          </a:p>
          <a:p>
            <a:pPr indent="0" lvl="0" marL="0" rtl="0" algn="l">
              <a:spcBef>
                <a:spcPts val="0"/>
              </a:spcBef>
              <a:spcAft>
                <a:spcPts val="0"/>
              </a:spcAft>
              <a:buNone/>
            </a:pPr>
            <a:r>
              <a:rPr lang="en-IN" sz="2000">
                <a:solidFill>
                  <a:srgbClr val="273239"/>
                </a:solidFill>
                <a:highlight>
                  <a:srgbClr val="FFFFFF"/>
                </a:highlight>
              </a:rPr>
              <a:t>        return 0;</a:t>
            </a:r>
            <a:endParaRPr sz="2000">
              <a:solidFill>
                <a:srgbClr val="273239"/>
              </a:solidFill>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33"/>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310" name="Google Shape;310;p33"/>
          <p:cNvSpPr txBox="1"/>
          <p:nvPr/>
        </p:nvSpPr>
        <p:spPr>
          <a:xfrm>
            <a:off x="212034" y="3715824"/>
            <a:ext cx="93240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4000"/>
              <a:buFont typeface="Arial"/>
              <a:buNone/>
            </a:pPr>
            <a:r>
              <a:rPr b="0" i="0" lang="en-IN" sz="4000" u="none" cap="none" strike="noStrike">
                <a:solidFill>
                  <a:srgbClr val="FFFFFF"/>
                </a:solidFill>
                <a:latin typeface="Arial"/>
                <a:ea typeface="Arial"/>
                <a:cs typeface="Arial"/>
                <a:sym typeface="Arial"/>
              </a:rPr>
              <a:t> </a:t>
            </a:r>
            <a:r>
              <a:rPr b="1" i="0" lang="en-IN" sz="2400" u="none" cap="none" strike="noStrike">
                <a:solidFill>
                  <a:srgbClr val="FFFFFF"/>
                </a:solidFill>
                <a:latin typeface="Arial"/>
                <a:ea typeface="Arial"/>
                <a:cs typeface="Arial"/>
                <a:sym typeface="Arial"/>
              </a:rPr>
              <a:t>LAB </a:t>
            </a:r>
            <a:r>
              <a:rPr b="1" lang="en-IN" sz="2400">
                <a:solidFill>
                  <a:srgbClr val="FFFFFF"/>
                </a:solidFill>
              </a:rPr>
              <a:t>1</a:t>
            </a:r>
            <a:r>
              <a:rPr b="1" i="0" lang="en-IN" sz="2400" u="none" cap="none" strike="noStrike">
                <a:solidFill>
                  <a:srgbClr val="FFFFFF"/>
                </a:solidFill>
                <a:latin typeface="Arial"/>
                <a:ea typeface="Arial"/>
                <a:cs typeface="Arial"/>
                <a:sym typeface="Arial"/>
              </a:rPr>
              <a:t>  </a:t>
            </a:r>
            <a:r>
              <a:rPr b="1" lang="en-IN" sz="2400">
                <a:solidFill>
                  <a:srgbClr val="FFFFFF"/>
                </a:solidFill>
              </a:rPr>
              <a:t>Introduction to TM4C123</a:t>
            </a:r>
            <a:r>
              <a:rPr b="1" i="0" lang="en-IN" sz="2400" u="none" cap="none" strike="noStrike">
                <a:solidFill>
                  <a:srgbClr val="FFFFFF"/>
                </a:solidFill>
                <a:latin typeface="Arial"/>
                <a:ea typeface="Arial"/>
                <a:cs typeface="Arial"/>
                <a:sym typeface="Arial"/>
              </a:rPr>
              <a:t> </a:t>
            </a:r>
            <a:endParaRPr/>
          </a:p>
        </p:txBody>
      </p:sp>
      <p:sp>
        <p:nvSpPr>
          <p:cNvPr id="311" name="Google Shape;311;p33"/>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312" name="Google Shape;312;p33"/>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313" name="Google Shape;313;p33"/>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314" name="Google Shape;314;p33"/>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sp>
        <p:nvSpPr>
          <p:cNvPr id="315" name="Google Shape;315;p33"/>
          <p:cNvSpPr txBox="1"/>
          <p:nvPr/>
        </p:nvSpPr>
        <p:spPr>
          <a:xfrm>
            <a:off x="1210225" y="527550"/>
            <a:ext cx="9806100" cy="398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700">
                <a:latin typeface="Calibri"/>
                <a:ea typeface="Calibri"/>
                <a:cs typeface="Calibri"/>
                <a:sym typeface="Calibri"/>
              </a:rPr>
              <a:t>Assignment 3 :</a:t>
            </a:r>
            <a:br>
              <a:rPr lang="en-IN" sz="2000">
                <a:latin typeface="Calibri"/>
                <a:ea typeface="Calibri"/>
                <a:cs typeface="Calibri"/>
                <a:sym typeface="Calibri"/>
              </a:rPr>
            </a:b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a:p>
            <a:pPr indent="-419100" lvl="0" marL="457200" rtl="0" algn="l">
              <a:spcBef>
                <a:spcPts val="0"/>
              </a:spcBef>
              <a:spcAft>
                <a:spcPts val="0"/>
              </a:spcAft>
              <a:buSzPts val="3000"/>
              <a:buFont typeface="Calibri"/>
              <a:buAutoNum type="arabicPeriod"/>
            </a:pPr>
            <a:r>
              <a:rPr lang="en-IN" sz="3000">
                <a:latin typeface="Calibri"/>
                <a:ea typeface="Calibri"/>
                <a:cs typeface="Calibri"/>
                <a:sym typeface="Calibri"/>
              </a:rPr>
              <a:t>What do you understand by Interrupt Latency?</a:t>
            </a:r>
            <a:endParaRPr sz="3000">
              <a:latin typeface="Calibri"/>
              <a:ea typeface="Calibri"/>
              <a:cs typeface="Calibri"/>
              <a:sym typeface="Calibri"/>
            </a:endParaRPr>
          </a:p>
          <a:p>
            <a:pPr indent="-419100" lvl="0" marL="457200" rtl="0" algn="l">
              <a:spcBef>
                <a:spcPts val="0"/>
              </a:spcBef>
              <a:spcAft>
                <a:spcPts val="0"/>
              </a:spcAft>
              <a:buSzPts val="3000"/>
              <a:buFont typeface="Calibri"/>
              <a:buAutoNum type="arabicPeriod"/>
            </a:pPr>
            <a:r>
              <a:rPr lang="en-IN" sz="3000">
                <a:latin typeface="Calibri"/>
                <a:ea typeface="Calibri"/>
                <a:cs typeface="Calibri"/>
                <a:sym typeface="Calibri"/>
              </a:rPr>
              <a:t>Is it possible for a variable to be both volatile and const?</a:t>
            </a:r>
            <a:endParaRPr sz="3000">
              <a:latin typeface="Calibri"/>
              <a:ea typeface="Calibri"/>
              <a:cs typeface="Calibri"/>
              <a:sym typeface="Calibri"/>
            </a:endParaRPr>
          </a:p>
          <a:p>
            <a:pPr indent="-419100" lvl="0" marL="457200" rtl="0" algn="l">
              <a:spcBef>
                <a:spcPts val="0"/>
              </a:spcBef>
              <a:spcAft>
                <a:spcPts val="0"/>
              </a:spcAft>
              <a:buSzPts val="3000"/>
              <a:buFont typeface="Calibri"/>
              <a:buAutoNum type="arabicPeriod"/>
            </a:pPr>
            <a:r>
              <a:rPr lang="en-IN" sz="3000">
                <a:latin typeface="Calibri"/>
                <a:ea typeface="Calibri"/>
                <a:cs typeface="Calibri"/>
                <a:sym typeface="Calibri"/>
              </a:rPr>
              <a:t>What is a reentrant function?</a:t>
            </a:r>
            <a:endParaRPr sz="3000">
              <a:latin typeface="Calibri"/>
              <a:ea typeface="Calibri"/>
              <a:cs typeface="Calibri"/>
              <a:sym typeface="Calibri"/>
            </a:endParaRPr>
          </a:p>
          <a:p>
            <a:pPr indent="-419100" lvl="0" marL="457200" rtl="0" algn="l">
              <a:spcBef>
                <a:spcPts val="0"/>
              </a:spcBef>
              <a:spcAft>
                <a:spcPts val="0"/>
              </a:spcAft>
              <a:buSzPts val="3000"/>
              <a:buFont typeface="Calibri"/>
              <a:buAutoNum type="arabicPeriod"/>
            </a:pPr>
            <a:r>
              <a:rPr lang="en-IN" sz="3000">
                <a:latin typeface="Calibri"/>
                <a:ea typeface="Calibri"/>
                <a:cs typeface="Calibri"/>
                <a:sym typeface="Calibri"/>
              </a:rPr>
              <a:t>What are the reasons for Interrupt Latency and how to reduce it?</a:t>
            </a:r>
            <a:endParaRPr sz="3000">
              <a:latin typeface="Calibri"/>
              <a:ea typeface="Calibri"/>
              <a:cs typeface="Calibri"/>
              <a:sym typeface="Calibri"/>
            </a:endParaRPr>
          </a:p>
          <a:p>
            <a:pPr indent="-419100" lvl="0" marL="457200" rtl="0" algn="l">
              <a:spcBef>
                <a:spcPts val="0"/>
              </a:spcBef>
              <a:spcAft>
                <a:spcPts val="0"/>
              </a:spcAft>
              <a:buSzPts val="3000"/>
              <a:buFont typeface="Calibri"/>
              <a:buAutoNum type="arabicPeriod"/>
            </a:pPr>
            <a:r>
              <a:rPr lang="en-IN" sz="3000">
                <a:latin typeface="Calibri"/>
                <a:ea typeface="Calibri"/>
                <a:cs typeface="Calibri"/>
                <a:sym typeface="Calibri"/>
              </a:rPr>
              <a:t> swap two numbers without using a temporary variable?</a:t>
            </a:r>
            <a:endParaRPr sz="30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15"/>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108" name="Google Shape;108;p15"/>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109" name="Google Shape;109;p15"/>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110" name="Google Shape;110;p15"/>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111" name="Google Shape;111;p15"/>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pic>
        <p:nvPicPr>
          <p:cNvPr id="112" name="Google Shape;112;p15"/>
          <p:cNvPicPr preferRelativeResize="0"/>
          <p:nvPr/>
        </p:nvPicPr>
        <p:blipFill>
          <a:blip r:embed="rId4">
            <a:alphaModFix/>
          </a:blip>
          <a:stretch>
            <a:fillRect/>
          </a:stretch>
        </p:blipFill>
        <p:spPr>
          <a:xfrm>
            <a:off x="2152650" y="163100"/>
            <a:ext cx="7886700" cy="5676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16"/>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118" name="Google Shape;118;p16"/>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119" name="Google Shape;119;p16"/>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120" name="Google Shape;120;p16"/>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121" name="Google Shape;121;p16"/>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pic>
        <p:nvPicPr>
          <p:cNvPr id="122" name="Google Shape;122;p16"/>
          <p:cNvPicPr preferRelativeResize="0"/>
          <p:nvPr/>
        </p:nvPicPr>
        <p:blipFill>
          <a:blip r:embed="rId4">
            <a:alphaModFix/>
          </a:blip>
          <a:stretch>
            <a:fillRect/>
          </a:stretch>
        </p:blipFill>
        <p:spPr>
          <a:xfrm>
            <a:off x="1802917" y="867979"/>
            <a:ext cx="8072625" cy="4335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17"/>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128" name="Google Shape;128;p17"/>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129" name="Google Shape;129;p17"/>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130" name="Google Shape;130;p17"/>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131" name="Google Shape;131;p17"/>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sp>
        <p:nvSpPr>
          <p:cNvPr id="132" name="Google Shape;132;p17"/>
          <p:cNvSpPr txBox="1"/>
          <p:nvPr/>
        </p:nvSpPr>
        <p:spPr>
          <a:xfrm>
            <a:off x="969025" y="578650"/>
            <a:ext cx="9740400" cy="18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150">
                <a:solidFill>
                  <a:srgbClr val="3A3A3A"/>
                </a:solidFill>
                <a:highlight>
                  <a:srgbClr val="FFFFFF"/>
                </a:highlight>
              </a:rPr>
              <a:t>T</a:t>
            </a:r>
            <a:r>
              <a:rPr lang="en-IN" sz="2150">
                <a:solidFill>
                  <a:srgbClr val="3A3A3A"/>
                </a:solidFill>
                <a:highlight>
                  <a:srgbClr val="FFFFFF"/>
                </a:highlight>
              </a:rPr>
              <a:t>here is no pull-up resistor available with switch-one and switch-two. But the good thing is that the TM4C1235G series microcontroller has internal pull-up and pull-down registers associated with each port. We can configure these resistors using a respective GPIO port register. In the programming section, we will see how to configure this register.</a:t>
            </a:r>
            <a:endParaRPr sz="2200"/>
          </a:p>
        </p:txBody>
      </p:sp>
      <p:pic>
        <p:nvPicPr>
          <p:cNvPr id="133" name="Google Shape;133;p17"/>
          <p:cNvPicPr preferRelativeResize="0"/>
          <p:nvPr/>
        </p:nvPicPr>
        <p:blipFill>
          <a:blip r:embed="rId4">
            <a:alphaModFix/>
          </a:blip>
          <a:stretch>
            <a:fillRect/>
          </a:stretch>
        </p:blipFill>
        <p:spPr>
          <a:xfrm>
            <a:off x="2177650" y="2417950"/>
            <a:ext cx="7715250" cy="3200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18"/>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139" name="Google Shape;139;p18"/>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140" name="Google Shape;140;p18"/>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141" name="Google Shape;141;p18"/>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142" name="Google Shape;142;p18"/>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sp>
        <p:nvSpPr>
          <p:cNvPr id="143" name="Google Shape;143;p18"/>
          <p:cNvSpPr txBox="1"/>
          <p:nvPr/>
        </p:nvSpPr>
        <p:spPr>
          <a:xfrm>
            <a:off x="264025" y="1135050"/>
            <a:ext cx="11150400" cy="458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150">
                <a:solidFill>
                  <a:srgbClr val="3A3A3A"/>
                </a:solidFill>
                <a:highlight>
                  <a:srgbClr val="FFFFFF"/>
                </a:highlight>
              </a:rPr>
              <a:t>Mechanical switches are commonly used to feed any parameters to the digital systems. The switches can be interfaced to a microcontroller using digital inputs. The software program for switch interfacing can be implemented using one of the following methods.</a:t>
            </a:r>
            <a:br>
              <a:rPr lang="en-IN" sz="2150">
                <a:solidFill>
                  <a:srgbClr val="3A3A3A"/>
                </a:solidFill>
                <a:highlight>
                  <a:srgbClr val="FFFFFF"/>
                </a:highlight>
              </a:rPr>
            </a:br>
            <a:br>
              <a:rPr lang="en-IN" sz="2150">
                <a:solidFill>
                  <a:srgbClr val="3A3A3A"/>
                </a:solidFill>
                <a:highlight>
                  <a:srgbClr val="FFFFFF"/>
                </a:highlight>
              </a:rPr>
            </a:br>
            <a:br>
              <a:rPr lang="en-IN" sz="2150">
                <a:solidFill>
                  <a:srgbClr val="3A3A3A"/>
                </a:solidFill>
                <a:highlight>
                  <a:srgbClr val="FFFFFF"/>
                </a:highlight>
              </a:rPr>
            </a:br>
            <a:r>
              <a:rPr lang="en-IN" sz="2150">
                <a:solidFill>
                  <a:srgbClr val="3A3A3A"/>
                </a:solidFill>
                <a:highlight>
                  <a:srgbClr val="FFFFFF"/>
                </a:highlight>
              </a:rPr>
              <a:t>1. </a:t>
            </a:r>
            <a:r>
              <a:rPr lang="en-IN" sz="2150">
                <a:solidFill>
                  <a:srgbClr val="3A3A3A"/>
                </a:solidFill>
                <a:highlight>
                  <a:srgbClr val="FFFFFF"/>
                </a:highlight>
              </a:rPr>
              <a:t>Polling based method</a:t>
            </a:r>
            <a:endParaRPr sz="2150">
              <a:solidFill>
                <a:srgbClr val="3A3A3A"/>
              </a:solidFill>
              <a:highlight>
                <a:srgbClr val="FFFFFF"/>
              </a:highlight>
            </a:endParaRPr>
          </a:p>
          <a:p>
            <a:pPr indent="0" lvl="0" marL="0" rtl="0" algn="l">
              <a:lnSpc>
                <a:spcPct val="115000"/>
              </a:lnSpc>
              <a:spcBef>
                <a:spcPts val="0"/>
              </a:spcBef>
              <a:spcAft>
                <a:spcPts val="0"/>
              </a:spcAft>
              <a:buNone/>
            </a:pPr>
            <a:r>
              <a:rPr lang="en-IN" sz="2150">
                <a:solidFill>
                  <a:srgbClr val="3A3A3A"/>
                </a:solidFill>
                <a:highlight>
                  <a:srgbClr val="FFFFFF"/>
                </a:highlight>
              </a:rPr>
              <a:t>2. Interrupt based method</a:t>
            </a:r>
            <a:endParaRPr sz="2150">
              <a:solidFill>
                <a:srgbClr val="3A3A3A"/>
              </a:solidFill>
              <a:highlight>
                <a:srgbClr val="FFFFFF"/>
              </a:highlight>
            </a:endParaRPr>
          </a:p>
          <a:p>
            <a:pPr indent="0" lvl="0" marL="0" rtl="0" algn="l">
              <a:lnSpc>
                <a:spcPct val="115000"/>
              </a:lnSpc>
              <a:spcBef>
                <a:spcPts val="3700"/>
              </a:spcBef>
              <a:spcAft>
                <a:spcPts val="0"/>
              </a:spcAft>
              <a:buClr>
                <a:schemeClr val="dk1"/>
              </a:buClr>
              <a:buSzPts val="1100"/>
              <a:buFont typeface="Arial"/>
              <a:buNone/>
            </a:pPr>
            <a:r>
              <a:rPr lang="en-IN" sz="2150">
                <a:solidFill>
                  <a:srgbClr val="3A3A3A"/>
                </a:solidFill>
                <a:highlight>
                  <a:srgbClr val="FFFFFF"/>
                </a:highlight>
              </a:rPr>
              <a:t>We will discuss polling based switch interfacing in this tutorial. Before proceeding further, it is important to first make ourselves familiar with the physical behavior of switch and be will describe switch bouncing next, which is one of the critical attribute of its physical behavior</a:t>
            </a:r>
            <a:endParaRPr sz="2150">
              <a:solidFill>
                <a:srgbClr val="3A3A3A"/>
              </a:solidFill>
              <a:highlight>
                <a:srgbClr val="FFFFFF"/>
              </a:highlight>
            </a:endParaRPr>
          </a:p>
          <a:p>
            <a:pPr indent="0" lvl="0" marL="0" rtl="0" algn="l">
              <a:spcBef>
                <a:spcPts val="700"/>
              </a:spcBef>
              <a:spcAft>
                <a:spcPts val="0"/>
              </a:spcAft>
              <a:buNone/>
            </a:pPr>
            <a:r>
              <a:t/>
            </a:r>
            <a:endParaRPr sz="2150">
              <a:solidFill>
                <a:srgbClr val="3A3A3A"/>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149" name="Google Shape;149;p19"/>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150" name="Google Shape;150;p19"/>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151" name="Google Shape;151;p19"/>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pic>
        <p:nvPicPr>
          <p:cNvPr id="152" name="Google Shape;152;p19"/>
          <p:cNvPicPr preferRelativeResize="0"/>
          <p:nvPr/>
        </p:nvPicPr>
        <p:blipFill>
          <a:blip r:embed="rId3">
            <a:alphaModFix/>
          </a:blip>
          <a:stretch>
            <a:fillRect/>
          </a:stretch>
        </p:blipFill>
        <p:spPr>
          <a:xfrm>
            <a:off x="1363525" y="409762"/>
            <a:ext cx="8951401" cy="6038475"/>
          </a:xfrm>
          <a:prstGeom prst="rect">
            <a:avLst/>
          </a:prstGeom>
          <a:noFill/>
          <a:ln>
            <a:noFill/>
          </a:ln>
        </p:spPr>
      </p:pic>
      <p:pic>
        <p:nvPicPr>
          <p:cNvPr id="153" name="Google Shape;153;p19"/>
          <p:cNvPicPr preferRelativeResize="0"/>
          <p:nvPr/>
        </p:nvPicPr>
        <p:blipFill rotWithShape="1">
          <a:blip r:embed="rId4">
            <a:alphaModFix/>
          </a:blip>
          <a:srcRect b="0" l="0" r="0" t="0"/>
          <a:stretch/>
        </p:blipFill>
        <p:spPr>
          <a:xfrm>
            <a:off x="11081657" y="5589037"/>
            <a:ext cx="1110343" cy="126896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0"/>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159" name="Google Shape;159;p20"/>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160" name="Google Shape;160;p20"/>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161" name="Google Shape;161;p20"/>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162" name="Google Shape;162;p20"/>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sp>
        <p:nvSpPr>
          <p:cNvPr id="163" name="Google Shape;163;p20"/>
          <p:cNvSpPr txBox="1"/>
          <p:nvPr/>
        </p:nvSpPr>
        <p:spPr>
          <a:xfrm>
            <a:off x="4596000" y="1168025"/>
            <a:ext cx="3000000" cy="5388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1200"/>
              </a:spcAft>
              <a:buNone/>
            </a:pPr>
            <a:r>
              <a:rPr b="1" lang="en-IN" sz="2300">
                <a:solidFill>
                  <a:srgbClr val="0C0C0C"/>
                </a:solidFill>
                <a:highlight>
                  <a:srgbClr val="FFFFFF"/>
                </a:highlight>
              </a:rPr>
              <a:t>Switch bouncing</a:t>
            </a:r>
            <a:endParaRPr b="1" sz="2300">
              <a:solidFill>
                <a:srgbClr val="0C0C0C"/>
              </a:solidFill>
              <a:highlight>
                <a:srgbClr val="FFFFFF"/>
              </a:highlight>
            </a:endParaRPr>
          </a:p>
        </p:txBody>
      </p:sp>
      <p:pic>
        <p:nvPicPr>
          <p:cNvPr id="164" name="Google Shape;164;p20"/>
          <p:cNvPicPr preferRelativeResize="0"/>
          <p:nvPr/>
        </p:nvPicPr>
        <p:blipFill>
          <a:blip r:embed="rId4">
            <a:alphaModFix/>
          </a:blip>
          <a:stretch>
            <a:fillRect/>
          </a:stretch>
        </p:blipFill>
        <p:spPr>
          <a:xfrm>
            <a:off x="1064923" y="2165450"/>
            <a:ext cx="10062175" cy="3423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1"/>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170" name="Google Shape;170;p21"/>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171" name="Google Shape;171;p21"/>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172" name="Google Shape;172;p21"/>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173" name="Google Shape;173;p21"/>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sp>
        <p:nvSpPr>
          <p:cNvPr id="174" name="Google Shape;174;p21"/>
          <p:cNvSpPr txBox="1"/>
          <p:nvPr/>
        </p:nvSpPr>
        <p:spPr>
          <a:xfrm>
            <a:off x="1504350" y="1146575"/>
            <a:ext cx="9183300" cy="5310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500"/>
              </a:spcAft>
              <a:buNone/>
            </a:pPr>
            <a:r>
              <a:rPr b="1" lang="en-IN" sz="2250">
                <a:solidFill>
                  <a:srgbClr val="262626"/>
                </a:solidFill>
                <a:highlight>
                  <a:srgbClr val="FFFFFF"/>
                </a:highlight>
              </a:rPr>
              <a:t>Controlling an LED with a push button using Tiva Launchpad</a:t>
            </a:r>
            <a:endParaRPr b="1" sz="2250">
              <a:solidFill>
                <a:srgbClr val="262626"/>
              </a:solidFill>
              <a:highlight>
                <a:srgbClr val="FFFFFF"/>
              </a:highlight>
            </a:endParaRPr>
          </a:p>
        </p:txBody>
      </p:sp>
      <p:pic>
        <p:nvPicPr>
          <p:cNvPr id="175" name="Google Shape;175;p21"/>
          <p:cNvPicPr preferRelativeResize="0"/>
          <p:nvPr/>
        </p:nvPicPr>
        <p:blipFill>
          <a:blip r:embed="rId4">
            <a:alphaModFix/>
          </a:blip>
          <a:stretch>
            <a:fillRect/>
          </a:stretch>
        </p:blipFill>
        <p:spPr>
          <a:xfrm>
            <a:off x="2352675" y="1829975"/>
            <a:ext cx="7486650" cy="1371600"/>
          </a:xfrm>
          <a:prstGeom prst="rect">
            <a:avLst/>
          </a:prstGeom>
          <a:noFill/>
          <a:ln>
            <a:noFill/>
          </a:ln>
        </p:spPr>
      </p:pic>
      <p:sp>
        <p:nvSpPr>
          <p:cNvPr id="176" name="Google Shape;176;p21"/>
          <p:cNvSpPr txBox="1"/>
          <p:nvPr/>
        </p:nvSpPr>
        <p:spPr>
          <a:xfrm>
            <a:off x="1504350" y="4314200"/>
            <a:ext cx="10233600" cy="11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50">
                <a:solidFill>
                  <a:srgbClr val="3A3A3A"/>
                </a:solidFill>
                <a:highlight>
                  <a:srgbClr val="FFFFFF"/>
                </a:highlight>
              </a:rPr>
              <a:t>whenever a user presses the push button that is connected with the PF0 pin of TM4C123G6PM microcontroller, LED will turn on. Moreover, as soon as the user releases the push button, the LED turns off.</a:t>
            </a:r>
            <a:endParaRPr sz="21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