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Tek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eko-bold.fntdata"/><Relationship Id="rId6" Type="http://schemas.openxmlformats.org/officeDocument/2006/relationships/slide" Target="slides/slide2.xml"/><Relationship Id="rId18" Type="http://schemas.openxmlformats.org/officeDocument/2006/relationships/font" Target="fonts/Tek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35caf9f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135caf9fc8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5caf9fc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1135caf9fc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35caf9fc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135caf9fc8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35caf9fc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1135caf9fc8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1a5f3d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d1a5f3d3b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35caf9f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1135caf9fc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c8525f8c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10c8525f8c6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c8525f8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10c8525f8c6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35caf9fc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135caf9fc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35caf9fc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135caf9fc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35caf9fc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1135caf9fc8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35caf9fc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1135caf9fc8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microcontrollerslab.com/controlling-led-push-button-tiva-launchp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microcontrollerslab.com/nested-vectored-interrupt-controller-nvic-arm-cortex-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172482" y="2166677"/>
            <a:ext cx="6544500" cy="708000"/>
          </a:xfrm>
          <a:prstGeom prst="rect">
            <a:avLst/>
          </a:prstGeom>
          <a:noFill/>
          <a:ln>
            <a:noFill/>
          </a:ln>
          <a:effectLst>
            <a:outerShdw blurRad="50800" rotWithShape="0" algn="ctr" dir="5400000" dist="50800">
              <a:srgbClr val="000000">
                <a:alpha val="80784"/>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4000"/>
              <a:buFont typeface="Arial"/>
              <a:buNone/>
            </a:pPr>
            <a:r>
              <a:rPr b="1" lang="en-IN" sz="4000">
                <a:solidFill>
                  <a:srgbClr val="FFFFFF"/>
                </a:solidFill>
              </a:rPr>
              <a:t>MAP Lab</a:t>
            </a:r>
            <a:endParaRPr b="1" i="0" sz="4000" u="sng" cap="none" strike="noStrike">
              <a:solidFill>
                <a:srgbClr val="FFFFFF"/>
              </a:solidFill>
              <a:latin typeface="Arial"/>
              <a:ea typeface="Arial"/>
              <a:cs typeface="Arial"/>
              <a:sym typeface="Arial"/>
            </a:endParaRPr>
          </a:p>
        </p:txBody>
      </p:sp>
      <p:pic>
        <p:nvPicPr>
          <p:cNvPr id="85" name="Google Shape;85;p13"/>
          <p:cNvPicPr preferRelativeResize="0"/>
          <p:nvPr/>
        </p:nvPicPr>
        <p:blipFill rotWithShape="1">
          <a:blip r:embed="rId4">
            <a:alphaModFix/>
          </a:blip>
          <a:srcRect b="0" l="0" r="0" t="0"/>
          <a:stretch/>
        </p:blipFill>
        <p:spPr>
          <a:xfrm>
            <a:off x="11081657" y="5589037"/>
            <a:ext cx="1110343" cy="1268963"/>
          </a:xfrm>
          <a:prstGeom prst="rect">
            <a:avLst/>
          </a:prstGeom>
          <a:noFill/>
          <a:ln>
            <a:noFill/>
          </a:ln>
        </p:spPr>
      </p:pic>
      <p:sp>
        <p:nvSpPr>
          <p:cNvPr id="86" name="Google Shape;86;p13"/>
          <p:cNvSpPr txBox="1"/>
          <p:nvPr/>
        </p:nvSpPr>
        <p:spPr>
          <a:xfrm>
            <a:off x="3022684" y="3832824"/>
            <a:ext cx="93240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4</a:t>
            </a:r>
            <a:r>
              <a:rPr b="1" i="0" lang="en-IN" sz="2400" u="none" cap="none" strike="noStrike">
                <a:solidFill>
                  <a:srgbClr val="FFFFFF"/>
                </a:solidFill>
                <a:latin typeface="Arial"/>
                <a:ea typeface="Arial"/>
                <a:cs typeface="Arial"/>
                <a:sym typeface="Arial"/>
              </a:rPr>
              <a:t>: </a:t>
            </a:r>
            <a:r>
              <a:rPr b="1" lang="en-IN" sz="2400">
                <a:solidFill>
                  <a:srgbClr val="FFFFFF"/>
                </a:solidFill>
              </a:rPr>
              <a:t>GPIO Interrupts TM4C123 Tiva Launchpad – External     Interrupts</a:t>
            </a:r>
            <a:endParaRPr/>
          </a:p>
        </p:txBody>
      </p:sp>
      <p:sp>
        <p:nvSpPr>
          <p:cNvPr id="87" name="Google Shape;87;p13"/>
          <p:cNvSpPr/>
          <p:nvPr/>
        </p:nvSpPr>
        <p:spPr>
          <a:xfrm>
            <a:off x="-1" y="6558116"/>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88" name="Google Shape;88;p13"/>
          <p:cNvSpPr/>
          <p:nvPr/>
        </p:nvSpPr>
        <p:spPr>
          <a:xfrm>
            <a:off x="-1" y="6577572"/>
            <a:ext cx="4338423" cy="299884"/>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a:t>
            </a:r>
            <a:r>
              <a:rPr b="0" i="0" lang="en-IN" sz="1800" u="none" cap="none" strike="noStrike">
                <a:solidFill>
                  <a:srgbClr val="FFFFFF"/>
                </a:solidFill>
                <a:latin typeface="Teko"/>
                <a:ea typeface="Teko"/>
                <a:cs typeface="Teko"/>
                <a:sym typeface="Teko"/>
              </a:rPr>
              <a:t>(</a:t>
            </a:r>
            <a:r>
              <a:rPr b="0" i="0" lang="en-IN" sz="1800" u="none" cap="none" strike="noStrike">
                <a:solidFill>
                  <a:srgbClr val="FFFFFF"/>
                </a:solidFill>
                <a:latin typeface="Teko"/>
                <a:ea typeface="Teko"/>
                <a:cs typeface="Teko"/>
                <a:sym typeface="Teko"/>
              </a:rPr>
              <a:t>SY M.Tech VLSI)</a:t>
            </a:r>
            <a:endParaRPr/>
          </a:p>
        </p:txBody>
      </p:sp>
      <p:sp>
        <p:nvSpPr>
          <p:cNvPr id="89" name="Google Shape;89;p13"/>
          <p:cNvSpPr/>
          <p:nvPr/>
        </p:nvSpPr>
        <p:spPr>
          <a:xfrm>
            <a:off x="4242921" y="6577572"/>
            <a:ext cx="3192639" cy="299884"/>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90" name="Google Shape;90;p13"/>
          <p:cNvSpPr/>
          <p:nvPr/>
        </p:nvSpPr>
        <p:spPr>
          <a:xfrm>
            <a:off x="7369276" y="6567740"/>
            <a:ext cx="3781057" cy="309716"/>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87" name="Google Shape;187;p22"/>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88" name="Google Shape;188;p22"/>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89" name="Google Shape;189;p22"/>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90" name="Google Shape;190;p22"/>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91" name="Google Shape;191;p22"/>
          <p:cNvSpPr txBox="1"/>
          <p:nvPr/>
        </p:nvSpPr>
        <p:spPr>
          <a:xfrm>
            <a:off x="3342300" y="274175"/>
            <a:ext cx="5507400" cy="828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GPIO Interrupt edge or level triggered setting (GPIOIS)</a:t>
            </a:r>
            <a:endParaRPr b="1" sz="1900">
              <a:solidFill>
                <a:srgbClr val="0C0C0C"/>
              </a:solidFill>
              <a:highlight>
                <a:srgbClr val="FFFFFF"/>
              </a:highlight>
            </a:endParaRPr>
          </a:p>
        </p:txBody>
      </p:sp>
      <p:sp>
        <p:nvSpPr>
          <p:cNvPr id="192" name="Google Shape;192;p22"/>
          <p:cNvSpPr txBox="1"/>
          <p:nvPr/>
        </p:nvSpPr>
        <p:spPr>
          <a:xfrm>
            <a:off x="187525" y="1102175"/>
            <a:ext cx="113034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As we mentioned earlier, external GPIO interrupts of TM4C123G microcontroller can be configured in four modes:</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Positive edge triggered </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Negative edge triggered</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Positive Level ( active high)</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Negative Level  (active low)</a:t>
            </a:r>
            <a:endParaRPr sz="1650">
              <a:solidFill>
                <a:srgbClr val="3A3A3A"/>
              </a:solidFill>
              <a:highlight>
                <a:srgbClr val="FFFFFF"/>
              </a:highlight>
            </a:endParaRPr>
          </a:p>
          <a:p>
            <a:pPr indent="0" lvl="0" marL="0" rtl="0" algn="l">
              <a:spcBef>
                <a:spcPts val="0"/>
              </a:spcBef>
              <a:spcAft>
                <a:spcPts val="0"/>
              </a:spcAft>
              <a:buClr>
                <a:schemeClr val="dk1"/>
              </a:buClr>
              <a:buSzPts val="1100"/>
              <a:buFont typeface="Arial"/>
              <a:buNone/>
            </a:pPr>
            <a:r>
              <a:rPr lang="en-IN" sz="1650">
                <a:solidFill>
                  <a:srgbClr val="3A3A3A"/>
                </a:solidFill>
                <a:highlight>
                  <a:srgbClr val="FFFFFF"/>
                </a:highlight>
              </a:rPr>
              <a:t>GPIO interrupt sense register is used to configure respective pins either as a level or edge triggered. Setting a bit in the GPIOIS register configures the corresponding pin to detect levels while clearing a bit configures the corresponding pin to detect edges</a:t>
            </a:r>
            <a:endParaRPr sz="1650">
              <a:solidFill>
                <a:srgbClr val="3A3A3A"/>
              </a:solidFill>
              <a:highlight>
                <a:srgbClr val="FFFFFF"/>
              </a:highlight>
            </a:endParaRPr>
          </a:p>
          <a:p>
            <a:pPr indent="0" lvl="0" marL="0" rtl="0" algn="l">
              <a:spcBef>
                <a:spcPts val="0"/>
              </a:spcBef>
              <a:spcAft>
                <a:spcPts val="0"/>
              </a:spcAft>
              <a:buNone/>
            </a:pPr>
            <a:r>
              <a:t/>
            </a:r>
            <a:endParaRPr sz="1650">
              <a:solidFill>
                <a:srgbClr val="3A3A3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3"/>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98" name="Google Shape;198;p23"/>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99" name="Google Shape;199;p23"/>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00" name="Google Shape;200;p23"/>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01" name="Google Shape;201;p23"/>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02" name="Google Shape;202;p23"/>
          <p:cNvSpPr txBox="1"/>
          <p:nvPr/>
        </p:nvSpPr>
        <p:spPr>
          <a:xfrm>
            <a:off x="3342300" y="274175"/>
            <a:ext cx="55074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GPIO Interrupt Even Register (GPIOIEV)</a:t>
            </a:r>
            <a:endParaRPr b="1" sz="1900">
              <a:solidFill>
                <a:srgbClr val="0C0C0C"/>
              </a:solidFill>
              <a:highlight>
                <a:srgbClr val="FFFFFF"/>
              </a:highlight>
            </a:endParaRPr>
          </a:p>
        </p:txBody>
      </p:sp>
      <p:sp>
        <p:nvSpPr>
          <p:cNvPr id="203" name="Google Shape;203;p23"/>
          <p:cNvSpPr txBox="1"/>
          <p:nvPr/>
        </p:nvSpPr>
        <p:spPr>
          <a:xfrm>
            <a:off x="187525" y="1102175"/>
            <a:ext cx="113034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GPIOIS register only configures the pins as level or edge triggered. But we should also configure the pin either as a positive/negative edge or positive/negative level triggered. Setting the respective bit in GPIOIEV register configures the corresponding pin to detect positive edge or positive level depending on in which mode pin is configured in GPIOIS register. Similarly, Clearing the respective bit in GPIOIEV register configures the corresponding pin to detect negative edge or negative level. </a:t>
            </a:r>
            <a:endParaRPr sz="1650">
              <a:solidFill>
                <a:srgbClr val="3A3A3A"/>
              </a:solidFill>
              <a:highlight>
                <a:srgbClr val="FFFFFF"/>
              </a:highlight>
            </a:endParaRPr>
          </a:p>
          <a:p>
            <a:pPr indent="0" lvl="0" marL="0" rtl="0" algn="l">
              <a:spcBef>
                <a:spcPts val="0"/>
              </a:spcBef>
              <a:spcAft>
                <a:spcPts val="0"/>
              </a:spcAft>
              <a:buNone/>
            </a:pPr>
            <a:r>
              <a:t/>
            </a:r>
            <a:endParaRPr sz="1650">
              <a:solidFill>
                <a:srgbClr val="3A3A3A"/>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09" name="Google Shape;209;p2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10" name="Google Shape;210;p2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11" name="Google Shape;211;p2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12" name="Google Shape;212;p2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13" name="Google Shape;213;p24"/>
          <p:cNvSpPr txBox="1"/>
          <p:nvPr/>
        </p:nvSpPr>
        <p:spPr>
          <a:xfrm>
            <a:off x="3342300" y="274175"/>
            <a:ext cx="55074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GPIO Interrupt Both Edges (GPIOIBE) </a:t>
            </a:r>
            <a:endParaRPr b="1" sz="1900">
              <a:solidFill>
                <a:srgbClr val="0C0C0C"/>
              </a:solidFill>
              <a:highlight>
                <a:srgbClr val="FFFFFF"/>
              </a:highlight>
            </a:endParaRPr>
          </a:p>
        </p:txBody>
      </p:sp>
      <p:sp>
        <p:nvSpPr>
          <p:cNvPr id="214" name="Google Shape;214;p24"/>
          <p:cNvSpPr txBox="1"/>
          <p:nvPr/>
        </p:nvSpPr>
        <p:spPr>
          <a:xfrm>
            <a:off x="187525" y="1102175"/>
            <a:ext cx="113034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We can also configure GPIO pins to cause interrupt on both positive or negative edges. GPIOIBE register is used to configure each pin to cause an interrupt on both edges. setting a bit in the GPIOIBE register configures the corresponding pin to detect both rising and falling edges, regardless of the corresponding bit in the GPIO Interrupt Event (GPIOIEV) register (see page 666). Clearing a bit configures the pin to be controlled by the GPIOIEV register.</a:t>
            </a:r>
            <a:endParaRPr sz="1650">
              <a:solidFill>
                <a:srgbClr val="3A3A3A"/>
              </a:solidFill>
              <a:highlight>
                <a:srgbClr val="FFFFFF"/>
              </a:highlight>
            </a:endParaRPr>
          </a:p>
          <a:p>
            <a:pPr indent="0" lvl="0" marL="0" rtl="0" algn="l">
              <a:spcBef>
                <a:spcPts val="0"/>
              </a:spcBef>
              <a:spcAft>
                <a:spcPts val="0"/>
              </a:spcAft>
              <a:buNone/>
            </a:pPr>
            <a:r>
              <a:t/>
            </a:r>
            <a:endParaRPr sz="1650">
              <a:solidFill>
                <a:srgbClr val="3A3A3A"/>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220" name="Google Shape;220;p2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221" name="Google Shape;221;p2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222" name="Google Shape;222;p2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223" name="Google Shape;223;p2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224" name="Google Shape;224;p25"/>
          <p:cNvSpPr txBox="1"/>
          <p:nvPr/>
        </p:nvSpPr>
        <p:spPr>
          <a:xfrm>
            <a:off x="3342300" y="274175"/>
            <a:ext cx="55074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GPIO Interrupt Both Edges (GPIOIBE) </a:t>
            </a:r>
            <a:endParaRPr b="1" sz="1900">
              <a:solidFill>
                <a:srgbClr val="0C0C0C"/>
              </a:solidFill>
              <a:highlight>
                <a:srgbClr val="FFFFFF"/>
              </a:highlight>
            </a:endParaRPr>
          </a:p>
        </p:txBody>
      </p:sp>
      <p:sp>
        <p:nvSpPr>
          <p:cNvPr id="225" name="Google Shape;225;p25"/>
          <p:cNvSpPr txBox="1"/>
          <p:nvPr/>
        </p:nvSpPr>
        <p:spPr>
          <a:xfrm>
            <a:off x="187525" y="1102175"/>
            <a:ext cx="113034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We can also configure GPIO pins to cause interrupt on both positive or negative edges. GPIOIBE register is used to configure each pin to cause an interrupt on both edges. setting a bit in the GPIOIBE register configures the corresponding pin to detect both rising and falling edges, regardless of the corresponding bit in the GPIO Interrupt Event (GPIOIEV) register (see page 666). Clearing a bit configures the pin to be controlled by the GPIOIEV register.</a:t>
            </a:r>
            <a:endParaRPr sz="1650">
              <a:solidFill>
                <a:srgbClr val="3A3A3A"/>
              </a:solidFill>
              <a:highlight>
                <a:srgbClr val="FFFFFF"/>
              </a:highlight>
            </a:endParaRPr>
          </a:p>
          <a:p>
            <a:pPr indent="0" lvl="0" marL="0" rtl="0" algn="l">
              <a:spcBef>
                <a:spcPts val="0"/>
              </a:spcBef>
              <a:spcAft>
                <a:spcPts val="0"/>
              </a:spcAft>
              <a:buNone/>
            </a:pPr>
            <a:r>
              <a:t/>
            </a:r>
            <a:endParaRPr sz="1650">
              <a:solidFill>
                <a:srgbClr val="3A3A3A"/>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4"/>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96" name="Google Shape;96;p14"/>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97" name="Google Shape;97;p14"/>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98" name="Google Shape;98;p14"/>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99" name="Google Shape;99;p14"/>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00" name="Google Shape;100;p14"/>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01" name="Google Shape;101;p14"/>
          <p:cNvSpPr txBox="1"/>
          <p:nvPr/>
        </p:nvSpPr>
        <p:spPr>
          <a:xfrm>
            <a:off x="5491975" y="1226650"/>
            <a:ext cx="2620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AIM</a:t>
            </a:r>
            <a:endParaRPr b="1" sz="2700">
              <a:latin typeface="Times New Roman"/>
              <a:ea typeface="Times New Roman"/>
              <a:cs typeface="Times New Roman"/>
              <a:sym typeface="Times New Roman"/>
            </a:endParaRPr>
          </a:p>
        </p:txBody>
      </p:sp>
      <p:sp>
        <p:nvSpPr>
          <p:cNvPr id="102" name="Google Shape;102;p14"/>
          <p:cNvSpPr txBox="1"/>
          <p:nvPr/>
        </p:nvSpPr>
        <p:spPr>
          <a:xfrm>
            <a:off x="1208050" y="2155900"/>
            <a:ext cx="9757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100">
                <a:latin typeface="Calibri"/>
                <a:ea typeface="Calibri"/>
                <a:cs typeface="Calibri"/>
                <a:sym typeface="Calibri"/>
              </a:rPr>
              <a:t>In this tutorial, we will discuss how to use GPIO interrupts which are also known as external interrupts of ARM Cortex M4 based TM4C123 microcontroller using the Tiva C launchpad. We will learn to configure GPIO interrupts as an edge triggered such as positive or negative edge or level triggered such as active high or active low level triggered.</a:t>
            </a:r>
            <a:endParaRPr b="1" sz="1900">
              <a:solidFill>
                <a:srgbClr val="24292F"/>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5"/>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08" name="Google Shape;108;p15"/>
          <p:cNvSpPr txBox="1"/>
          <p:nvPr/>
        </p:nvSpPr>
        <p:spPr>
          <a:xfrm>
            <a:off x="212034" y="3715824"/>
            <a:ext cx="93240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000"/>
              <a:buFont typeface="Arial"/>
              <a:buNone/>
            </a:pPr>
            <a:r>
              <a:rPr b="0" i="0" lang="en-IN" sz="4000" u="none" cap="none" strike="noStrike">
                <a:solidFill>
                  <a:srgbClr val="FFFFFF"/>
                </a:solidFill>
                <a:latin typeface="Arial"/>
                <a:ea typeface="Arial"/>
                <a:cs typeface="Arial"/>
                <a:sym typeface="Arial"/>
              </a:rPr>
              <a:t> </a:t>
            </a:r>
            <a:r>
              <a:rPr b="1" i="0" lang="en-IN" sz="2400" u="none" cap="none" strike="noStrike">
                <a:solidFill>
                  <a:srgbClr val="FFFFFF"/>
                </a:solidFill>
                <a:latin typeface="Arial"/>
                <a:ea typeface="Arial"/>
                <a:cs typeface="Arial"/>
                <a:sym typeface="Arial"/>
              </a:rPr>
              <a:t>LAB </a:t>
            </a:r>
            <a:r>
              <a:rPr b="1" lang="en-IN" sz="2400">
                <a:solidFill>
                  <a:srgbClr val="FFFFFF"/>
                </a:solidFill>
              </a:rPr>
              <a:t>1</a:t>
            </a:r>
            <a:r>
              <a:rPr b="1" i="0" lang="en-IN" sz="2400" u="none" cap="none" strike="noStrike">
                <a:solidFill>
                  <a:srgbClr val="FFFFFF"/>
                </a:solidFill>
                <a:latin typeface="Arial"/>
                <a:ea typeface="Arial"/>
                <a:cs typeface="Arial"/>
                <a:sym typeface="Arial"/>
              </a:rPr>
              <a:t>  </a:t>
            </a:r>
            <a:r>
              <a:rPr b="1" lang="en-IN" sz="2400">
                <a:solidFill>
                  <a:srgbClr val="FFFFFF"/>
                </a:solidFill>
              </a:rPr>
              <a:t>Introduction to TM4C123</a:t>
            </a:r>
            <a:r>
              <a:rPr b="1" i="0" lang="en-IN" sz="2400" u="none" cap="none" strike="noStrike">
                <a:solidFill>
                  <a:srgbClr val="FFFFFF"/>
                </a:solidFill>
                <a:latin typeface="Arial"/>
                <a:ea typeface="Arial"/>
                <a:cs typeface="Arial"/>
                <a:sym typeface="Arial"/>
              </a:rPr>
              <a:t> </a:t>
            </a:r>
            <a:endParaRPr/>
          </a:p>
        </p:txBody>
      </p:sp>
      <p:sp>
        <p:nvSpPr>
          <p:cNvPr id="109" name="Google Shape;109;p15"/>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10" name="Google Shape;110;p15"/>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11" name="Google Shape;111;p15"/>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12" name="Google Shape;112;p15"/>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13" name="Google Shape;113;p15"/>
          <p:cNvSpPr txBox="1"/>
          <p:nvPr/>
        </p:nvSpPr>
        <p:spPr>
          <a:xfrm>
            <a:off x="3484800" y="369400"/>
            <a:ext cx="5222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700">
                <a:latin typeface="Times New Roman"/>
                <a:ea typeface="Times New Roman"/>
                <a:cs typeface="Times New Roman"/>
                <a:sym typeface="Times New Roman"/>
              </a:rPr>
              <a:t>GPIO Interrupts Introduction</a:t>
            </a:r>
            <a:endParaRPr b="1" sz="2700">
              <a:latin typeface="Times New Roman"/>
              <a:ea typeface="Times New Roman"/>
              <a:cs typeface="Times New Roman"/>
              <a:sym typeface="Times New Roman"/>
            </a:endParaRPr>
          </a:p>
        </p:txBody>
      </p:sp>
      <p:sp>
        <p:nvSpPr>
          <p:cNvPr id="114" name="Google Shape;114;p15"/>
          <p:cNvSpPr txBox="1"/>
          <p:nvPr/>
        </p:nvSpPr>
        <p:spPr>
          <a:xfrm>
            <a:off x="85725" y="969700"/>
            <a:ext cx="117810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General-purpose input-output pins are the vital components of embedded systems. GPIO pins allow easy integration of external components with microcontrollers. Input pins allow microcontrollers to receive information from the external world and output pins are used to display information or control devices such as motors, etc. </a:t>
            </a:r>
            <a:endParaRPr sz="1700"/>
          </a:p>
        </p:txBody>
      </p:sp>
      <p:sp>
        <p:nvSpPr>
          <p:cNvPr id="115" name="Google Shape;115;p15"/>
          <p:cNvSpPr txBox="1"/>
          <p:nvPr/>
        </p:nvSpPr>
        <p:spPr>
          <a:xfrm>
            <a:off x="85725" y="1971675"/>
            <a:ext cx="11634000" cy="286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650">
                <a:solidFill>
                  <a:srgbClr val="3A3A3A"/>
                </a:solidFill>
                <a:highlight>
                  <a:srgbClr val="FFFFFF"/>
                </a:highlight>
              </a:rPr>
              <a:t>In the last tutorial on </a:t>
            </a:r>
            <a:r>
              <a:rPr lang="en-IN" sz="1650">
                <a:solidFill>
                  <a:srgbClr val="1B78E2"/>
                </a:solidFill>
                <a:highlight>
                  <a:srgbClr val="FFFFFF"/>
                </a:highlight>
                <a:uFill>
                  <a:noFill/>
                </a:uFill>
                <a:hlinkClick r:id="rId4">
                  <a:extLst>
                    <a:ext uri="{A12FA001-AC4F-418D-AE19-62706E023703}">
                      <ahyp:hlinkClr val="tx"/>
                    </a:ext>
                  </a:extLst>
                </a:hlinkClick>
              </a:rPr>
              <a:t>controlling an LED with push button using TM4C123 Tiva C launchpad</a:t>
            </a:r>
            <a:r>
              <a:rPr lang="en-IN" sz="1650">
                <a:solidFill>
                  <a:srgbClr val="3A3A3A"/>
                </a:solidFill>
                <a:highlight>
                  <a:srgbClr val="FFFFFF"/>
                </a:highlight>
              </a:rPr>
              <a:t>, we have seen an example to control an onboard LED of Tiva Launchpad using onboard switches such as SW1 (PF0) and SW2 (PF4). In that tutorial, the TM4C123 microcontroller keeps checking the status of the push button by polling PF0 and PF4 bits of PORTF of TM4C123G microcontroller. But one of the main drawbacks of the polling method is that microcontroller will have to check the status of input switches on every sequential execution of the code or keep monitoring continuously (Polling method). Therefore, external or GPIO interrupts are used to synchronize external physical devices with microcontrollers. </a:t>
            </a:r>
            <a:endParaRPr sz="1650">
              <a:solidFill>
                <a:srgbClr val="3A3A3A"/>
              </a:solidFill>
              <a:highlight>
                <a:srgbClr val="FFFFFF"/>
              </a:highlight>
            </a:endParaRPr>
          </a:p>
          <a:p>
            <a:pPr indent="0" lvl="0" marL="0" rtl="0" algn="l">
              <a:lnSpc>
                <a:spcPct val="115000"/>
              </a:lnSpc>
              <a:spcBef>
                <a:spcPts val="700"/>
              </a:spcBef>
              <a:spcAft>
                <a:spcPts val="700"/>
              </a:spcAft>
              <a:buNone/>
            </a:pPr>
            <a:r>
              <a:rPr lang="en-IN" sz="1650">
                <a:solidFill>
                  <a:srgbClr val="3A3A3A"/>
                </a:solidFill>
                <a:highlight>
                  <a:srgbClr val="FFFFFF"/>
                </a:highlight>
              </a:rPr>
              <a:t>Hence, instead of checking the status of input switches continuously, a GPIO pin which is configured as digital input, can be initialized to produce an interrupt whenever the state of the switch changes. A source of interrupt trigger can be on falling edges, rising edges or both falling and rising edges, level triggered also.</a:t>
            </a:r>
            <a:endParaRPr sz="1650">
              <a:solidFill>
                <a:srgbClr val="3A3A3A"/>
              </a:solidFill>
              <a:highlight>
                <a:srgbClr val="FFFFFF"/>
              </a:highlight>
            </a:endParaRPr>
          </a:p>
        </p:txBody>
      </p:sp>
      <p:sp>
        <p:nvSpPr>
          <p:cNvPr id="116" name="Google Shape;116;p15"/>
          <p:cNvSpPr txBox="1"/>
          <p:nvPr/>
        </p:nvSpPr>
        <p:spPr>
          <a:xfrm>
            <a:off x="159225" y="4912700"/>
            <a:ext cx="111321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In summary, use of external GPIO interrupts makes embedded system event driven, responsive and they make use of microcontroller’s processing time and resources efficiently.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6"/>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22" name="Google Shape;122;p16"/>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23" name="Google Shape;123;p16"/>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24" name="Google Shape;124;p16"/>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25" name="Google Shape;125;p16"/>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26" name="Google Shape;126;p16"/>
          <p:cNvPicPr preferRelativeResize="0"/>
          <p:nvPr/>
        </p:nvPicPr>
        <p:blipFill>
          <a:blip r:embed="rId4">
            <a:alphaModFix/>
          </a:blip>
          <a:stretch>
            <a:fillRect/>
          </a:stretch>
        </p:blipFill>
        <p:spPr>
          <a:xfrm>
            <a:off x="2152650" y="163100"/>
            <a:ext cx="7886700" cy="5676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7"/>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32" name="Google Shape;132;p17"/>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33" name="Google Shape;133;p17"/>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34" name="Google Shape;134;p17"/>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35" name="Google Shape;135;p17"/>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36" name="Google Shape;136;p17"/>
          <p:cNvPicPr preferRelativeResize="0"/>
          <p:nvPr/>
        </p:nvPicPr>
        <p:blipFill>
          <a:blip r:embed="rId4">
            <a:alphaModFix/>
          </a:blip>
          <a:stretch>
            <a:fillRect/>
          </a:stretch>
        </p:blipFill>
        <p:spPr>
          <a:xfrm>
            <a:off x="1802917" y="867979"/>
            <a:ext cx="8072625" cy="4335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18"/>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42" name="Google Shape;142;p18"/>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43" name="Google Shape;143;p18"/>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44" name="Google Shape;144;p18"/>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45" name="Google Shape;145;p18"/>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46" name="Google Shape;146;p18"/>
          <p:cNvSpPr txBox="1"/>
          <p:nvPr/>
        </p:nvSpPr>
        <p:spPr>
          <a:xfrm>
            <a:off x="0" y="0"/>
            <a:ext cx="10225800" cy="531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500"/>
              </a:spcAft>
              <a:buNone/>
            </a:pPr>
            <a:r>
              <a:rPr b="1" lang="en-IN" sz="2250">
                <a:solidFill>
                  <a:srgbClr val="262626"/>
                </a:solidFill>
                <a:highlight>
                  <a:srgbClr val="FFFFFF"/>
                </a:highlight>
              </a:rPr>
              <a:t>How to Configure External Interrupts of TM4C123</a:t>
            </a:r>
            <a:endParaRPr b="1" sz="2250">
              <a:solidFill>
                <a:srgbClr val="262626"/>
              </a:solidFill>
              <a:highlight>
                <a:srgbClr val="FFFFFF"/>
              </a:highlight>
            </a:endParaRPr>
          </a:p>
        </p:txBody>
      </p:sp>
      <p:sp>
        <p:nvSpPr>
          <p:cNvPr id="147" name="Google Shape;147;p18"/>
          <p:cNvSpPr txBox="1"/>
          <p:nvPr/>
        </p:nvSpPr>
        <p:spPr>
          <a:xfrm>
            <a:off x="97950" y="531000"/>
            <a:ext cx="11609700" cy="286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650">
                <a:solidFill>
                  <a:srgbClr val="3A3A3A"/>
                </a:solidFill>
                <a:highlight>
                  <a:srgbClr val="FFFFFF"/>
                </a:highlight>
              </a:rPr>
              <a:t>TM4C123 microcontroller has an integrated </a:t>
            </a:r>
            <a:r>
              <a:rPr lang="en-IN" sz="1650">
                <a:solidFill>
                  <a:srgbClr val="1B78E2"/>
                </a:solidFill>
                <a:highlight>
                  <a:srgbClr val="FFFFFF"/>
                </a:highlight>
                <a:uFill>
                  <a:noFill/>
                </a:uFill>
                <a:hlinkClick r:id="rId4">
                  <a:extLst>
                    <a:ext uri="{A12FA001-AC4F-418D-AE19-62706E023703}">
                      <ahyp:hlinkClr val="tx"/>
                    </a:ext>
                  </a:extLst>
                </a:hlinkClick>
              </a:rPr>
              <a:t>Nested Vectored Interrupt Controller </a:t>
            </a:r>
            <a:r>
              <a:rPr lang="en-IN" sz="1650">
                <a:solidFill>
                  <a:srgbClr val="3A3A3A"/>
                </a:solidFill>
                <a:highlight>
                  <a:srgbClr val="FFFFFF"/>
                </a:highlight>
              </a:rPr>
              <a:t>(NVIC) which manages all interrupt requests which are issued either by a processor  (exceptions) or peripherals(IRQs). TM4C123GH6PM microcontroller supports 76 peripheral interrupts (some are reserved)  and each interrupt has a unique number assigned to it. This interrupt number is defined inside the startup file and header file of TM4C123GH6PM. </a:t>
            </a:r>
            <a:endParaRPr sz="1650">
              <a:solidFill>
                <a:srgbClr val="3A3A3A"/>
              </a:solidFill>
              <a:highlight>
                <a:srgbClr val="FFFFFF"/>
              </a:highlight>
            </a:endParaRPr>
          </a:p>
          <a:p>
            <a:pPr indent="0" lvl="0" marL="0" rtl="0" algn="l">
              <a:lnSpc>
                <a:spcPct val="115000"/>
              </a:lnSpc>
              <a:spcBef>
                <a:spcPts val="700"/>
              </a:spcBef>
              <a:spcAft>
                <a:spcPts val="700"/>
              </a:spcAft>
              <a:buNone/>
            </a:pPr>
            <a:r>
              <a:rPr lang="en-IN" sz="1650">
                <a:solidFill>
                  <a:srgbClr val="3A3A3A"/>
                </a:solidFill>
                <a:highlight>
                  <a:srgbClr val="FFFFFF"/>
                </a:highlight>
              </a:rPr>
              <a:t>NVIC identifies each exception or peripheral interrupt by its numbers. If you see table 2.9 in the datasheet of TM4C123GH6PM MCU, you will find the unique number assigned to each exception and peripheral interrupt. As you can see in the second column of figure shown below, the interrupt number of GPIO PORTF is 30. But one important thing to note here is that PORTF has 8 pins and only one interrupt number is assigned to all the pins of PORTF. This is because the separate interrupt register is used to distinguish which pin of PORTF caused the interrupt</a:t>
            </a:r>
            <a:endParaRPr sz="1650">
              <a:solidFill>
                <a:srgbClr val="3A3A3A"/>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9"/>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53" name="Google Shape;153;p19"/>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54" name="Google Shape;154;p19"/>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55" name="Google Shape;155;p19"/>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56" name="Google Shape;156;p19"/>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pic>
        <p:nvPicPr>
          <p:cNvPr id="157" name="Google Shape;157;p19"/>
          <p:cNvPicPr preferRelativeResize="0"/>
          <p:nvPr/>
        </p:nvPicPr>
        <p:blipFill>
          <a:blip r:embed="rId4">
            <a:alphaModFix/>
          </a:blip>
          <a:stretch>
            <a:fillRect/>
          </a:stretch>
        </p:blipFill>
        <p:spPr>
          <a:xfrm>
            <a:off x="2638425" y="890588"/>
            <a:ext cx="6915150" cy="5076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0"/>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63" name="Google Shape;163;p20"/>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64" name="Google Shape;164;p20"/>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65" name="Google Shape;165;p20"/>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66" name="Google Shape;166;p20"/>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67" name="Google Shape;167;p20"/>
          <p:cNvSpPr txBox="1"/>
          <p:nvPr/>
        </p:nvSpPr>
        <p:spPr>
          <a:xfrm>
            <a:off x="4596000" y="306150"/>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Enable GPIO Interrupts</a:t>
            </a:r>
            <a:endParaRPr b="1" sz="1900">
              <a:solidFill>
                <a:srgbClr val="0C0C0C"/>
              </a:solidFill>
              <a:highlight>
                <a:srgbClr val="FFFFFF"/>
              </a:highlight>
            </a:endParaRPr>
          </a:p>
        </p:txBody>
      </p:sp>
      <p:sp>
        <p:nvSpPr>
          <p:cNvPr id="168" name="Google Shape;168;p20"/>
          <p:cNvSpPr txBox="1"/>
          <p:nvPr/>
        </p:nvSpPr>
        <p:spPr>
          <a:xfrm>
            <a:off x="187525" y="1102175"/>
            <a:ext cx="11303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Before enabling any peripheral interrupt, we must enable the source of interrupt requests for this particular interrupt source using the NVIC interrupt control register. In the interrupt vector table, there is an interrupt enable bit number for each interrupt source. We can enable these interrupt bits using NVIC interrupt enable registers. There are four NVIC interrupts enable registers such as EN0(ISER[0]),  EN1(ISER[1]), EN2(ISER[2]) and EN3(ISER[3]).</a:t>
            </a:r>
            <a:endParaRPr sz="1700"/>
          </a:p>
        </p:txBody>
      </p:sp>
      <p:sp>
        <p:nvSpPr>
          <p:cNvPr id="169" name="Google Shape;169;p20"/>
          <p:cNvSpPr txBox="1"/>
          <p:nvPr/>
        </p:nvSpPr>
        <p:spPr>
          <a:xfrm>
            <a:off x="187525" y="3391600"/>
            <a:ext cx="11089200" cy="169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sz="1650">
                <a:solidFill>
                  <a:srgbClr val="3A3A3A"/>
                </a:solidFill>
                <a:highlight>
                  <a:srgbClr val="FFFFFF"/>
                </a:highlight>
              </a:rPr>
              <a:t>The ENn(ISER[n])registers enable interrupts and shows which interrupts are enabled. Bit0 of EN0 corresponds to Interrupt 0; bit31 corresponds to Interrupt 31. Bit 0 of EN1(ISER[1])corresponds to Interrupt 32; bit31 corresponds to Interrupt 63 and so on other two registers. </a:t>
            </a:r>
            <a:endParaRPr sz="1650">
              <a:solidFill>
                <a:srgbClr val="3A3A3A"/>
              </a:solidFill>
              <a:highlight>
                <a:srgbClr val="FFFFFF"/>
              </a:highlight>
            </a:endParaRPr>
          </a:p>
          <a:p>
            <a:pPr indent="0" lvl="0" marL="0" rtl="0" algn="l">
              <a:lnSpc>
                <a:spcPct val="115000"/>
              </a:lnSpc>
              <a:spcBef>
                <a:spcPts val="700"/>
              </a:spcBef>
              <a:spcAft>
                <a:spcPts val="700"/>
              </a:spcAft>
              <a:buNone/>
            </a:pPr>
            <a:r>
              <a:rPr lang="en-IN" sz="1650">
                <a:solidFill>
                  <a:srgbClr val="3A3A3A"/>
                </a:solidFill>
                <a:highlight>
                  <a:srgbClr val="FFFFFF"/>
                </a:highlight>
              </a:rPr>
              <a:t>For example, the interrupt number of PORTF is IRQ30. Hence the corresponding NVIC interrupt enable register of PORTF is ISER[0] and setting bit 30 of ISER[0] will enable the PORTF interrupt.</a:t>
            </a:r>
            <a:endParaRPr sz="1650">
              <a:solidFill>
                <a:srgbClr val="3A3A3A"/>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1"/>
          <p:cNvPicPr preferRelativeResize="0"/>
          <p:nvPr/>
        </p:nvPicPr>
        <p:blipFill rotWithShape="1">
          <a:blip r:embed="rId3">
            <a:alphaModFix/>
          </a:blip>
          <a:srcRect b="0" l="0" r="0" t="0"/>
          <a:stretch/>
        </p:blipFill>
        <p:spPr>
          <a:xfrm>
            <a:off x="11081657" y="5589037"/>
            <a:ext cx="1110343" cy="1268964"/>
          </a:xfrm>
          <a:prstGeom prst="rect">
            <a:avLst/>
          </a:prstGeom>
          <a:noFill/>
          <a:ln>
            <a:noFill/>
          </a:ln>
        </p:spPr>
      </p:pic>
      <p:sp>
        <p:nvSpPr>
          <p:cNvPr id="175" name="Google Shape;175;p21"/>
          <p:cNvSpPr/>
          <p:nvPr/>
        </p:nvSpPr>
        <p:spPr>
          <a:xfrm>
            <a:off x="-1" y="6558116"/>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Kshitij Hemant Gurjar (SY M.Tech VLSI)</a:t>
            </a:r>
            <a:endParaRPr/>
          </a:p>
        </p:txBody>
      </p:sp>
      <p:sp>
        <p:nvSpPr>
          <p:cNvPr id="176" name="Google Shape;176;p21"/>
          <p:cNvSpPr/>
          <p:nvPr/>
        </p:nvSpPr>
        <p:spPr>
          <a:xfrm>
            <a:off x="-1" y="6577572"/>
            <a:ext cx="4338300" cy="3000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Swapnil Phalke</a:t>
            </a:r>
            <a:r>
              <a:rPr b="0" i="0" lang="en-IN" sz="1800" u="none" cap="none" strike="noStrike">
                <a:solidFill>
                  <a:srgbClr val="FFFFFF"/>
                </a:solidFill>
                <a:latin typeface="Teko"/>
                <a:ea typeface="Teko"/>
                <a:cs typeface="Teko"/>
                <a:sym typeface="Teko"/>
              </a:rPr>
              <a:t> (SY M.Tech VLSI)</a:t>
            </a:r>
            <a:endParaRPr/>
          </a:p>
        </p:txBody>
      </p:sp>
      <p:sp>
        <p:nvSpPr>
          <p:cNvPr id="177" name="Google Shape;177;p21"/>
          <p:cNvSpPr/>
          <p:nvPr/>
        </p:nvSpPr>
        <p:spPr>
          <a:xfrm>
            <a:off x="4242921" y="6577572"/>
            <a:ext cx="3192600" cy="300000"/>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lang="en-IN" sz="1800">
                <a:solidFill>
                  <a:srgbClr val="FFFFFF"/>
                </a:solidFill>
                <a:latin typeface="Teko"/>
                <a:ea typeface="Teko"/>
                <a:cs typeface="Teko"/>
                <a:sym typeface="Teko"/>
              </a:rPr>
              <a:t>MAP </a:t>
            </a:r>
            <a:r>
              <a:rPr b="0" i="0" lang="en-IN" sz="1800" u="none" cap="none" strike="noStrike">
                <a:solidFill>
                  <a:srgbClr val="FFFFFF"/>
                </a:solidFill>
                <a:latin typeface="Teko"/>
                <a:ea typeface="Teko"/>
                <a:cs typeface="Teko"/>
                <a:sym typeface="Teko"/>
              </a:rPr>
              <a:t> Lab</a:t>
            </a:r>
            <a:endParaRPr/>
          </a:p>
        </p:txBody>
      </p:sp>
      <p:sp>
        <p:nvSpPr>
          <p:cNvPr id="178" name="Google Shape;178;p21"/>
          <p:cNvSpPr/>
          <p:nvPr/>
        </p:nvSpPr>
        <p:spPr>
          <a:xfrm>
            <a:off x="7369276" y="6567740"/>
            <a:ext cx="3781200" cy="3096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Teko"/>
              <a:buNone/>
            </a:pPr>
            <a:r>
              <a:rPr b="0" i="0" lang="en-IN" sz="1800" u="none" cap="none" strike="noStrike">
                <a:solidFill>
                  <a:srgbClr val="FFFFFF"/>
                </a:solidFill>
                <a:latin typeface="Teko"/>
                <a:ea typeface="Teko"/>
                <a:cs typeface="Teko"/>
                <a:sym typeface="Teko"/>
              </a:rPr>
              <a:t>   </a:t>
            </a:r>
            <a:r>
              <a:rPr lang="en-IN" sz="1800">
                <a:solidFill>
                  <a:srgbClr val="FFFFFF"/>
                </a:solidFill>
                <a:latin typeface="Teko"/>
                <a:ea typeface="Teko"/>
                <a:cs typeface="Teko"/>
                <a:sym typeface="Teko"/>
              </a:rPr>
              <a:t>Prof. Y.M. Vaidya</a:t>
            </a:r>
            <a:endParaRPr/>
          </a:p>
        </p:txBody>
      </p:sp>
      <p:sp>
        <p:nvSpPr>
          <p:cNvPr id="179" name="Google Shape;179;p21"/>
          <p:cNvSpPr txBox="1"/>
          <p:nvPr/>
        </p:nvSpPr>
        <p:spPr>
          <a:xfrm>
            <a:off x="4596000" y="306150"/>
            <a:ext cx="3000000" cy="477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lang="en-IN" sz="1900">
                <a:solidFill>
                  <a:srgbClr val="0C0C0C"/>
                </a:solidFill>
                <a:highlight>
                  <a:srgbClr val="FFFFFF"/>
                </a:highlight>
              </a:rPr>
              <a:t>Enable GPIO Interrupts</a:t>
            </a:r>
            <a:endParaRPr b="1" sz="1900">
              <a:solidFill>
                <a:srgbClr val="0C0C0C"/>
              </a:solidFill>
              <a:highlight>
                <a:srgbClr val="FFFFFF"/>
              </a:highlight>
            </a:endParaRPr>
          </a:p>
        </p:txBody>
      </p:sp>
      <p:sp>
        <p:nvSpPr>
          <p:cNvPr id="180" name="Google Shape;180;p21"/>
          <p:cNvSpPr txBox="1"/>
          <p:nvPr/>
        </p:nvSpPr>
        <p:spPr>
          <a:xfrm>
            <a:off x="187525" y="1102175"/>
            <a:ext cx="113034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650">
                <a:solidFill>
                  <a:srgbClr val="3A3A3A"/>
                </a:solidFill>
                <a:highlight>
                  <a:srgbClr val="FFFFFF"/>
                </a:highlight>
              </a:rPr>
              <a:t>After enabling interrupt in NVIC register, enable the interrupt of the peripheral which you want to use. For example, we will be using GPIOF pins interrupt. In order to enable GPIO interrupt GPIO interrupt mask enable register is used. First eight bits of GPIOIM register enable or disable interrupt functionality for each pin as shown in figure below:</a:t>
            </a:r>
            <a:endParaRPr sz="1700"/>
          </a:p>
        </p:txBody>
      </p:sp>
      <p:sp>
        <p:nvSpPr>
          <p:cNvPr id="181" name="Google Shape;181;p21"/>
          <p:cNvSpPr txBox="1"/>
          <p:nvPr/>
        </p:nvSpPr>
        <p:spPr>
          <a:xfrm>
            <a:off x="187525" y="3391600"/>
            <a:ext cx="11089200" cy="7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700"/>
              </a:spcAft>
              <a:buNone/>
            </a:pPr>
            <a:r>
              <a:rPr lang="en-IN" sz="1650">
                <a:solidFill>
                  <a:srgbClr val="3A3A3A"/>
                </a:solidFill>
                <a:highlight>
                  <a:srgbClr val="FFFFFF"/>
                </a:highlight>
              </a:rPr>
              <a:t>For example, we will use PF0 and PF4 pins of  PORTF to get SW1 and SW2 status on interrupt. This line enables interrupt for PF0 and PF4 pins</a:t>
            </a:r>
            <a:endParaRPr sz="1650">
              <a:solidFill>
                <a:srgbClr val="3A3A3A"/>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