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Tek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Teko-bold.fntdata"/><Relationship Id="rId12" Type="http://schemas.openxmlformats.org/officeDocument/2006/relationships/slide" Target="slides/slide8.xml"/><Relationship Id="rId34" Type="http://schemas.openxmlformats.org/officeDocument/2006/relationships/font" Target="fonts/Teko-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c8525f8c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0c8525f8c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c8525f93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10c8525f93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8525f93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0c8525f934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b18815e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10b18815e6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b18815e6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0b18815e6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b18815e6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10b18815e6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b18815e6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0b18815e6a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b18815e6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0b18815e6a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b18815e6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10b18815e6a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b18815e6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0b18815e6a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1a5f3d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d1a5f3d3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b18815e6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10b18815e6a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0b18815e6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10b18815e6a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0b18815e6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10b18815e6a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b18815e6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10b18815e6a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b18815e6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10b18815e6a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0b18815e6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10b18815e6a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0b18815e6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0b18815e6a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b18815e6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10b18815e6a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1a5f3d3b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d1a5f3d3b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b18815e6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g10b18815e6a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c8525f8c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0c8525f8c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c8525f8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10c8525f8c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c8525f8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0c8525f8c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c8525f8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0c8525f8c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c8525f8c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10c8525f8c6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c8525f8c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10c8525f8c6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1a5f3d3b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d1a5f3d3b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jp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172482" y="2166677"/>
            <a:ext cx="6544500" cy="708000"/>
          </a:xfrm>
          <a:prstGeom prst="rect">
            <a:avLst/>
          </a:prstGeom>
          <a:noFill/>
          <a:ln>
            <a:noFill/>
          </a:ln>
          <a:effectLst>
            <a:outerShdw blurRad="50800" rotWithShape="0" algn="ctr" dir="5400000" dist="50800">
              <a:srgbClr val="000000">
                <a:alpha val="80784"/>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Arial"/>
              <a:buNone/>
            </a:pPr>
            <a:r>
              <a:rPr b="1" lang="en-IN" sz="4000">
                <a:solidFill>
                  <a:srgbClr val="FFFFFF"/>
                </a:solidFill>
              </a:rPr>
              <a:t>MAP Lab</a:t>
            </a:r>
            <a:endParaRPr b="1" i="0" sz="4000" u="sng" cap="none" strike="noStrike">
              <a:solidFill>
                <a:srgbClr val="FFFFFF"/>
              </a:solidFill>
              <a:latin typeface="Arial"/>
              <a:ea typeface="Arial"/>
              <a:cs typeface="Arial"/>
              <a:sym typeface="Arial"/>
            </a:endParaRPr>
          </a:p>
        </p:txBody>
      </p:sp>
      <p:pic>
        <p:nvPicPr>
          <p:cNvPr id="85" name="Google Shape;85;p13"/>
          <p:cNvPicPr preferRelativeResize="0"/>
          <p:nvPr/>
        </p:nvPicPr>
        <p:blipFill rotWithShape="1">
          <a:blip r:embed="rId4">
            <a:alphaModFix/>
          </a:blip>
          <a:srcRect b="0" l="0" r="0" t="0"/>
          <a:stretch/>
        </p:blipFill>
        <p:spPr>
          <a:xfrm>
            <a:off x="11081657" y="5589037"/>
            <a:ext cx="1110343" cy="1268963"/>
          </a:xfrm>
          <a:prstGeom prst="rect">
            <a:avLst/>
          </a:prstGeom>
          <a:noFill/>
          <a:ln>
            <a:noFill/>
          </a:ln>
        </p:spPr>
      </p:pic>
      <p:sp>
        <p:nvSpPr>
          <p:cNvPr id="86" name="Google Shape;86;p13"/>
          <p:cNvSpPr txBox="1"/>
          <p:nvPr/>
        </p:nvSpPr>
        <p:spPr>
          <a:xfrm>
            <a:off x="4969884" y="3771599"/>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3</a:t>
            </a:r>
            <a:r>
              <a:rPr b="1" i="0" lang="en-IN" sz="2400" u="none" cap="none" strike="noStrike">
                <a:solidFill>
                  <a:srgbClr val="FFFFFF"/>
                </a:solidFill>
                <a:latin typeface="Arial"/>
                <a:ea typeface="Arial"/>
                <a:cs typeface="Arial"/>
                <a:sym typeface="Arial"/>
              </a:rPr>
              <a:t> : </a:t>
            </a:r>
            <a:r>
              <a:rPr b="1" lang="en-IN" sz="2400">
                <a:solidFill>
                  <a:srgbClr val="FFFFFF"/>
                </a:solidFill>
              </a:rPr>
              <a:t>Use Push Button to Control LED</a:t>
            </a:r>
            <a:r>
              <a:rPr b="1" i="0" lang="en-IN" sz="2400" u="none" cap="none" strike="noStrike">
                <a:solidFill>
                  <a:srgbClr val="FFFFFF"/>
                </a:solidFill>
                <a:latin typeface="Arial"/>
                <a:ea typeface="Arial"/>
                <a:cs typeface="Arial"/>
                <a:sym typeface="Arial"/>
              </a:rPr>
              <a:t> </a:t>
            </a:r>
            <a:endParaRPr/>
          </a:p>
        </p:txBody>
      </p:sp>
      <p:sp>
        <p:nvSpPr>
          <p:cNvPr id="87" name="Google Shape;87;p13"/>
          <p:cNvSpPr/>
          <p:nvPr/>
        </p:nvSpPr>
        <p:spPr>
          <a:xfrm>
            <a:off x="-1" y="6558116"/>
            <a:ext cx="4338423" cy="299884"/>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88" name="Google Shape;88;p13"/>
          <p:cNvSpPr/>
          <p:nvPr/>
        </p:nvSpPr>
        <p:spPr>
          <a:xfrm>
            <a:off x="-1" y="6577572"/>
            <a:ext cx="4338423" cy="299884"/>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a:t>
            </a:r>
            <a:r>
              <a:rPr b="0" i="0" lang="en-IN" sz="1800" u="none" cap="none" strike="noStrike">
                <a:solidFill>
                  <a:srgbClr val="FFFFFF"/>
                </a:solidFill>
                <a:latin typeface="Teko"/>
                <a:ea typeface="Teko"/>
                <a:cs typeface="Teko"/>
                <a:sym typeface="Teko"/>
              </a:rPr>
              <a:t>(</a:t>
            </a:r>
            <a:r>
              <a:rPr b="0" i="0" lang="en-IN" sz="1800" u="none" cap="none" strike="noStrike">
                <a:solidFill>
                  <a:srgbClr val="FFFFFF"/>
                </a:solidFill>
                <a:latin typeface="Teko"/>
                <a:ea typeface="Teko"/>
                <a:cs typeface="Teko"/>
                <a:sym typeface="Teko"/>
              </a:rPr>
              <a:t>SY M.Tech VLSI)</a:t>
            </a:r>
            <a:endParaRPr/>
          </a:p>
        </p:txBody>
      </p:sp>
      <p:sp>
        <p:nvSpPr>
          <p:cNvPr id="89" name="Google Shape;89;p13"/>
          <p:cNvSpPr/>
          <p:nvPr/>
        </p:nvSpPr>
        <p:spPr>
          <a:xfrm>
            <a:off x="4242921" y="6577572"/>
            <a:ext cx="3192639" cy="29988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90" name="Google Shape;90;p13"/>
          <p:cNvSpPr/>
          <p:nvPr/>
        </p:nvSpPr>
        <p:spPr>
          <a:xfrm>
            <a:off x="7369276" y="6567740"/>
            <a:ext cx="3781057" cy="309716"/>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2"/>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84" name="Google Shape;184;p22"/>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85" name="Google Shape;185;p22"/>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86" name="Google Shape;186;p22"/>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87" name="Google Shape;187;p22"/>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88" name="Google Shape;188;p22"/>
          <p:cNvSpPr txBox="1"/>
          <p:nvPr/>
        </p:nvSpPr>
        <p:spPr>
          <a:xfrm>
            <a:off x="7759875" y="315195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500"/>
              </a:spcAft>
              <a:buNone/>
            </a:pPr>
            <a:r>
              <a:rPr b="1" lang="en-IN" sz="2400">
                <a:solidFill>
                  <a:schemeClr val="dk1"/>
                </a:solidFill>
                <a:highlight>
                  <a:srgbClr val="FFFFFF"/>
                </a:highlight>
              </a:rPr>
              <a:t>Include Header File</a:t>
            </a:r>
            <a:endParaRPr b="1" sz="2400">
              <a:solidFill>
                <a:schemeClr val="dk1"/>
              </a:solidFill>
              <a:highlight>
                <a:srgbClr val="FFFFFF"/>
              </a:highlight>
            </a:endParaRPr>
          </a:p>
        </p:txBody>
      </p:sp>
      <p:pic>
        <p:nvPicPr>
          <p:cNvPr id="189" name="Google Shape;189;p22"/>
          <p:cNvPicPr preferRelativeResize="0"/>
          <p:nvPr/>
        </p:nvPicPr>
        <p:blipFill>
          <a:blip r:embed="rId4">
            <a:alphaModFix/>
          </a:blip>
          <a:stretch>
            <a:fillRect/>
          </a:stretch>
        </p:blipFill>
        <p:spPr>
          <a:xfrm>
            <a:off x="0" y="0"/>
            <a:ext cx="5351435" cy="6558125"/>
          </a:xfrm>
          <a:prstGeom prst="rect">
            <a:avLst/>
          </a:prstGeom>
          <a:noFill/>
          <a:ln>
            <a:noFill/>
          </a:ln>
        </p:spPr>
      </p:pic>
      <p:sp>
        <p:nvSpPr>
          <p:cNvPr id="190" name="Google Shape;190;p22"/>
          <p:cNvSpPr txBox="1"/>
          <p:nvPr/>
        </p:nvSpPr>
        <p:spPr>
          <a:xfrm>
            <a:off x="7865275" y="3793325"/>
            <a:ext cx="37290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50">
                <a:solidFill>
                  <a:srgbClr val="3A3A3A"/>
                </a:solidFill>
                <a:latin typeface="Courier New"/>
                <a:ea typeface="Courier New"/>
                <a:cs typeface="Courier New"/>
                <a:sym typeface="Courier New"/>
              </a:rPr>
              <a:t>#include "TM4C123GH6PM.h"</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3"/>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96" name="Google Shape;196;p23"/>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97" name="Google Shape;197;p23"/>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98" name="Google Shape;198;p23"/>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99" name="Google Shape;199;p23"/>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00" name="Google Shape;200;p23"/>
          <p:cNvSpPr txBox="1"/>
          <p:nvPr/>
        </p:nvSpPr>
        <p:spPr>
          <a:xfrm>
            <a:off x="4091850" y="632200"/>
            <a:ext cx="4008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500"/>
              </a:spcAft>
              <a:buNone/>
            </a:pPr>
            <a:r>
              <a:rPr b="1" lang="en-IN" sz="2000">
                <a:solidFill>
                  <a:schemeClr val="dk1"/>
                </a:solidFill>
                <a:highlight>
                  <a:srgbClr val="FFFFFF"/>
                </a:highlight>
              </a:rPr>
              <a:t>GPIO Pins Clock Enable Register</a:t>
            </a:r>
            <a:endParaRPr b="1" sz="2000">
              <a:solidFill>
                <a:schemeClr val="dk1"/>
              </a:solidFill>
              <a:highlight>
                <a:srgbClr val="FFFFFF"/>
              </a:highlight>
            </a:endParaRPr>
          </a:p>
        </p:txBody>
      </p:sp>
      <p:pic>
        <p:nvPicPr>
          <p:cNvPr id="201" name="Google Shape;201;p23"/>
          <p:cNvPicPr preferRelativeResize="0"/>
          <p:nvPr/>
        </p:nvPicPr>
        <p:blipFill>
          <a:blip r:embed="rId4">
            <a:alphaModFix/>
          </a:blip>
          <a:stretch>
            <a:fillRect/>
          </a:stretch>
        </p:blipFill>
        <p:spPr>
          <a:xfrm>
            <a:off x="707575" y="1542125"/>
            <a:ext cx="10776857" cy="4635207"/>
          </a:xfrm>
          <a:prstGeom prst="rect">
            <a:avLst/>
          </a:prstGeom>
          <a:noFill/>
          <a:ln cap="flat" cmpd="sng" w="152400">
            <a:solidFill>
              <a:schemeClr val="dk2"/>
            </a:solidFill>
            <a:prstDash val="solid"/>
            <a:round/>
            <a:headEnd len="sm" w="sm" type="none"/>
            <a:tailEnd len="sm" w="sm" type="none"/>
          </a:ln>
        </p:spPr>
      </p:pic>
      <p:pic>
        <p:nvPicPr>
          <p:cNvPr id="202" name="Google Shape;202;p23"/>
          <p:cNvPicPr preferRelativeResize="0"/>
          <p:nvPr/>
        </p:nvPicPr>
        <p:blipFill rotWithShape="1">
          <a:blip r:embed="rId3">
            <a:alphaModFix/>
          </a:blip>
          <a:srcRect b="0" l="0" r="0" t="0"/>
          <a:stretch/>
        </p:blipFill>
        <p:spPr>
          <a:xfrm>
            <a:off x="11081657" y="5505712"/>
            <a:ext cx="1110343" cy="12689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08" name="Google Shape;208;p24"/>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09" name="Google Shape;209;p24"/>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10" name="Google Shape;210;p24"/>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11" name="Google Shape;211;p24"/>
          <p:cNvSpPr txBox="1"/>
          <p:nvPr/>
        </p:nvSpPr>
        <p:spPr>
          <a:xfrm>
            <a:off x="4596000" y="739375"/>
            <a:ext cx="3000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500"/>
              </a:spcAft>
              <a:buNone/>
            </a:pPr>
            <a:r>
              <a:rPr b="1" lang="en-IN" sz="2000">
                <a:solidFill>
                  <a:schemeClr val="dk1"/>
                </a:solidFill>
                <a:highlight>
                  <a:srgbClr val="FFFFFF"/>
                </a:highlight>
              </a:rPr>
              <a:t>GPIO Lock and Commit Registers</a:t>
            </a:r>
            <a:endParaRPr b="1" sz="2000">
              <a:solidFill>
                <a:schemeClr val="dk1"/>
              </a:solidFill>
              <a:highlight>
                <a:srgbClr val="FFFFFF"/>
              </a:highlight>
            </a:endParaRPr>
          </a:p>
        </p:txBody>
      </p:sp>
      <p:sp>
        <p:nvSpPr>
          <p:cNvPr id="212" name="Google Shape;212;p24"/>
          <p:cNvSpPr txBox="1"/>
          <p:nvPr/>
        </p:nvSpPr>
        <p:spPr>
          <a:xfrm>
            <a:off x="482200" y="1789500"/>
            <a:ext cx="104799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50">
                <a:solidFill>
                  <a:srgbClr val="3A3A3A"/>
                </a:solidFill>
                <a:highlight>
                  <a:srgbClr val="FFFFFF"/>
                </a:highlight>
              </a:rPr>
              <a:t>The next register is a GPIOLOCK register. It enables write access to GPIOCR register. In order to unlock access to the GPIOCR register, we must initialize the GPIOLOCK  register with 0x4C4F.434B value. </a:t>
            </a:r>
            <a:endParaRPr sz="2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5"/>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18" name="Google Shape;218;p25"/>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219" name="Google Shape;219;p25"/>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20" name="Google Shape;220;p25"/>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21" name="Google Shape;221;p25"/>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22" name="Google Shape;222;p25"/>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23" name="Google Shape;223;p25"/>
          <p:cNvSpPr txBox="1"/>
          <p:nvPr/>
        </p:nvSpPr>
        <p:spPr>
          <a:xfrm>
            <a:off x="249375" y="738675"/>
            <a:ext cx="1111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TM4C123GH6PM Microcontroller GPIO pins</a:t>
            </a:r>
            <a:endParaRPr b="1" sz="3600">
              <a:latin typeface="Calibri"/>
              <a:ea typeface="Calibri"/>
              <a:cs typeface="Calibri"/>
              <a:sym typeface="Calibri"/>
            </a:endParaRPr>
          </a:p>
        </p:txBody>
      </p:sp>
      <p:sp>
        <p:nvSpPr>
          <p:cNvPr id="224" name="Google Shape;224;p25"/>
          <p:cNvSpPr txBox="1"/>
          <p:nvPr/>
        </p:nvSpPr>
        <p:spPr>
          <a:xfrm>
            <a:off x="892100" y="1747025"/>
            <a:ext cx="10189500" cy="184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IN" sz="2700">
                <a:latin typeface="Calibri"/>
                <a:ea typeface="Calibri"/>
                <a:cs typeface="Calibri"/>
                <a:sym typeface="Calibri"/>
              </a:rPr>
              <a:t>TM4C123GH6PM belongs to the ARM Cortex M4 microcontroller series. It has six GPIO ports such as PORTA, PORTB, PORTC, PORTD, and PORTE. Each port has a different number of pins as given in this table.</a:t>
            </a:r>
            <a:endParaRPr sz="2700">
              <a:latin typeface="Calibri"/>
              <a:ea typeface="Calibri"/>
              <a:cs typeface="Calibri"/>
              <a:sym typeface="Calibri"/>
            </a:endParaRPr>
          </a:p>
        </p:txBody>
      </p:sp>
      <p:pic>
        <p:nvPicPr>
          <p:cNvPr id="225" name="Google Shape;225;p25"/>
          <p:cNvPicPr preferRelativeResize="0"/>
          <p:nvPr/>
        </p:nvPicPr>
        <p:blipFill>
          <a:blip r:embed="rId4">
            <a:alphaModFix/>
          </a:blip>
          <a:stretch>
            <a:fillRect/>
          </a:stretch>
        </p:blipFill>
        <p:spPr>
          <a:xfrm>
            <a:off x="3075675" y="3594135"/>
            <a:ext cx="6541120" cy="26358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6"/>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31" name="Google Shape;231;p26"/>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232" name="Google Shape;232;p26"/>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33" name="Google Shape;233;p26"/>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34" name="Google Shape;234;p26"/>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35" name="Google Shape;235;p26"/>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36" name="Google Shape;236;p26"/>
          <p:cNvSpPr txBox="1"/>
          <p:nvPr/>
        </p:nvSpPr>
        <p:spPr>
          <a:xfrm>
            <a:off x="249375" y="738675"/>
            <a:ext cx="1111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TM4C123GH6PM Microcontroller GPIO pins</a:t>
            </a:r>
            <a:endParaRPr b="1" sz="3600">
              <a:latin typeface="Calibri"/>
              <a:ea typeface="Calibri"/>
              <a:cs typeface="Calibri"/>
              <a:sym typeface="Calibri"/>
            </a:endParaRPr>
          </a:p>
        </p:txBody>
      </p:sp>
      <p:sp>
        <p:nvSpPr>
          <p:cNvPr id="237" name="Google Shape;237;p26"/>
          <p:cNvSpPr txBox="1"/>
          <p:nvPr/>
        </p:nvSpPr>
        <p:spPr>
          <a:xfrm>
            <a:off x="822825" y="1747025"/>
            <a:ext cx="10189500" cy="2262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IN" sz="2700">
                <a:latin typeface="Calibri"/>
                <a:ea typeface="Calibri"/>
                <a:cs typeface="Calibri"/>
                <a:sym typeface="Calibri"/>
              </a:rPr>
              <a:t>All the address range of port A to port F are given in the table below. As you can see from this table, a total of 4K bytes of memory is allocated for each PORT. The reseason for this larger amount of memory for each port is due to many functions and special functions registers associated with each port of TM4C123G.</a:t>
            </a:r>
            <a:endParaRPr sz="2700">
              <a:latin typeface="Calibri"/>
              <a:ea typeface="Calibri"/>
              <a:cs typeface="Calibri"/>
              <a:sym typeface="Calibri"/>
            </a:endParaRPr>
          </a:p>
        </p:txBody>
      </p:sp>
      <p:pic>
        <p:nvPicPr>
          <p:cNvPr id="238" name="Google Shape;238;p26"/>
          <p:cNvPicPr preferRelativeResize="0"/>
          <p:nvPr/>
        </p:nvPicPr>
        <p:blipFill>
          <a:blip r:embed="rId4">
            <a:alphaModFix/>
          </a:blip>
          <a:stretch>
            <a:fillRect/>
          </a:stretch>
        </p:blipFill>
        <p:spPr>
          <a:xfrm>
            <a:off x="3069562" y="4152575"/>
            <a:ext cx="5471026" cy="226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44" name="Google Shape;244;p27"/>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45" name="Google Shape;245;p27"/>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46" name="Google Shape;246;p27"/>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47" name="Google Shape;247;p27"/>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48" name="Google Shape;248;p27"/>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249" name="Google Shape;249;p27"/>
          <p:cNvSpPr txBox="1"/>
          <p:nvPr/>
        </p:nvSpPr>
        <p:spPr>
          <a:xfrm>
            <a:off x="3902850" y="738675"/>
            <a:ext cx="4386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Revise </a:t>
            </a:r>
            <a:r>
              <a:rPr b="1" lang="en-IN" sz="3600">
                <a:latin typeface="Calibri"/>
                <a:ea typeface="Calibri"/>
                <a:cs typeface="Calibri"/>
                <a:sym typeface="Calibri"/>
              </a:rPr>
              <a:t>Steps</a:t>
            </a:r>
            <a:endParaRPr b="1" sz="3600">
              <a:latin typeface="Calibri"/>
              <a:ea typeface="Calibri"/>
              <a:cs typeface="Calibri"/>
              <a:sym typeface="Calibri"/>
            </a:endParaRPr>
          </a:p>
        </p:txBody>
      </p:sp>
      <p:sp>
        <p:nvSpPr>
          <p:cNvPr id="250" name="Google Shape;250;p27"/>
          <p:cNvSpPr txBox="1"/>
          <p:nvPr/>
        </p:nvSpPr>
        <p:spPr>
          <a:xfrm>
            <a:off x="892100" y="1747025"/>
            <a:ext cx="10189500" cy="30939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Initialization of the main clock of the board</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Enabling specific port registers of which the GPIO pins will be used</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Initialization of GPIO port pins to either digital output or digital input .i.e. setting the direction pins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After that, the functionality of the port is selected if it is to be alternative or not (in this tutorial we are not using alternative functionality so skip it at this moment)</a:t>
            </a:r>
            <a:endParaRPr sz="2700">
              <a:latin typeface="Calibri"/>
              <a:ea typeface="Calibri"/>
              <a:cs typeface="Calibri"/>
              <a:sym typeface="Calibri"/>
            </a:endParaRPr>
          </a:p>
        </p:txBody>
      </p:sp>
      <p:sp>
        <p:nvSpPr>
          <p:cNvPr id="251" name="Google Shape;251;p27"/>
          <p:cNvSpPr txBox="1"/>
          <p:nvPr/>
        </p:nvSpPr>
        <p:spPr>
          <a:xfrm>
            <a:off x="7369275" y="4414675"/>
            <a:ext cx="3712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350">
                <a:solidFill>
                  <a:srgbClr val="3A3A3A"/>
                </a:solidFill>
                <a:highlight>
                  <a:srgbClr val="FFFFFF"/>
                </a:highlight>
              </a:rPr>
              <a:t> few additional steps might be required. For instance, some of the GPIO pins are assigned special functionality by default, and to configure them as general-purpose input-output pins, we need to unlock or unmask the pin. It is possible to configure a GPIO pin as an alternative functionality multiplexing,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57" name="Google Shape;257;p28"/>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58" name="Google Shape;258;p28"/>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59" name="Google Shape;259;p28"/>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60" name="Google Shape;260;p28"/>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61" name="Google Shape;261;p28"/>
          <p:cNvSpPr txBox="1"/>
          <p:nvPr/>
        </p:nvSpPr>
        <p:spPr>
          <a:xfrm>
            <a:off x="728675" y="696525"/>
            <a:ext cx="9687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100"/>
              <a:t>Basic steps for TM4C123GH6PM launchpad configuration as a GPIO are listed below</a:t>
            </a:r>
            <a:endParaRPr b="1" sz="2100"/>
          </a:p>
        </p:txBody>
      </p:sp>
      <p:sp>
        <p:nvSpPr>
          <p:cNvPr id="262" name="Google Shape;262;p28"/>
          <p:cNvSpPr txBox="1"/>
          <p:nvPr/>
        </p:nvSpPr>
        <p:spPr>
          <a:xfrm>
            <a:off x="728675" y="2003825"/>
            <a:ext cx="5561400" cy="238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2150">
                <a:solidFill>
                  <a:srgbClr val="3A3A3A"/>
                </a:solidFill>
                <a:highlight>
                  <a:srgbClr val="FFFFFF"/>
                </a:highlight>
              </a:rPr>
              <a:t>1 - </a:t>
            </a:r>
            <a:r>
              <a:rPr lang="en-IN" sz="2150">
                <a:solidFill>
                  <a:srgbClr val="3A3A3A"/>
                </a:solidFill>
                <a:highlight>
                  <a:srgbClr val="FFFFFF"/>
                </a:highlight>
              </a:rPr>
              <a:t>Clock configuration</a:t>
            </a:r>
            <a:br>
              <a:rPr lang="en-IN" sz="2150">
                <a:solidFill>
                  <a:srgbClr val="3A3A3A"/>
                </a:solidFill>
                <a:highlight>
                  <a:srgbClr val="FFFFFF"/>
                </a:highlight>
              </a:rPr>
            </a:br>
            <a:r>
              <a:rPr lang="en-IN" sz="2150">
                <a:solidFill>
                  <a:srgbClr val="3A3A3A"/>
                </a:solidFill>
                <a:highlight>
                  <a:srgbClr val="FFFFFF"/>
                </a:highlight>
              </a:rPr>
              <a:t>2 - Data control configuration</a:t>
            </a:r>
            <a:br>
              <a:rPr lang="en-IN" sz="2150">
                <a:solidFill>
                  <a:srgbClr val="3A3A3A"/>
                </a:solidFill>
                <a:highlight>
                  <a:srgbClr val="FFFFFF"/>
                </a:highlight>
              </a:rPr>
            </a:br>
            <a:r>
              <a:rPr lang="en-IN" sz="2150">
                <a:solidFill>
                  <a:srgbClr val="3A3A3A"/>
                </a:solidFill>
                <a:highlight>
                  <a:srgbClr val="FFFFFF"/>
                </a:highlight>
              </a:rPr>
              <a:t>3 - </a:t>
            </a:r>
            <a:r>
              <a:rPr lang="en-IN" sz="2150">
                <a:solidFill>
                  <a:srgbClr val="3A3A3A"/>
                </a:solidFill>
                <a:highlight>
                  <a:srgbClr val="FFFFFF"/>
                </a:highlight>
              </a:rPr>
              <a:t>Mode control configuration</a:t>
            </a:r>
            <a:br>
              <a:rPr lang="en-IN" sz="2150">
                <a:solidFill>
                  <a:srgbClr val="3A3A3A"/>
                </a:solidFill>
                <a:highlight>
                  <a:srgbClr val="FFFFFF"/>
                </a:highlight>
              </a:rPr>
            </a:br>
            <a:r>
              <a:rPr lang="en-IN" sz="2150">
                <a:solidFill>
                  <a:srgbClr val="3A3A3A"/>
                </a:solidFill>
                <a:highlight>
                  <a:srgbClr val="FFFFFF"/>
                </a:highlight>
              </a:rPr>
              <a:t>4 - Pad control configuration</a:t>
            </a:r>
            <a:endParaRPr sz="2150">
              <a:solidFill>
                <a:srgbClr val="3A3A3A"/>
              </a:solidFill>
              <a:highlight>
                <a:srgbClr val="FFFFFF"/>
              </a:highlight>
            </a:endParaRPr>
          </a:p>
          <a:p>
            <a:pPr indent="0" lvl="0" marL="457200" rtl="0" algn="l">
              <a:lnSpc>
                <a:spcPct val="115000"/>
              </a:lnSpc>
              <a:spcBef>
                <a:spcPts val="3700"/>
              </a:spcBef>
              <a:spcAft>
                <a:spcPts val="3700"/>
              </a:spcAft>
              <a:buNone/>
            </a:pPr>
            <a:r>
              <a:t/>
            </a:r>
            <a:endParaRPr sz="1350">
              <a:solidFill>
                <a:srgbClr val="3A3A3A"/>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68" name="Google Shape;268;p29"/>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69" name="Google Shape;269;p29"/>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70" name="Google Shape;270;p29"/>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71" name="Google Shape;271;p29"/>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72" name="Google Shape;272;p29"/>
          <p:cNvSpPr txBox="1"/>
          <p:nvPr/>
        </p:nvSpPr>
        <p:spPr>
          <a:xfrm>
            <a:off x="2725950" y="739375"/>
            <a:ext cx="6740100" cy="5232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1200"/>
              </a:spcAft>
              <a:buNone/>
            </a:pPr>
            <a:r>
              <a:rPr b="1" lang="en-IN" sz="2200">
                <a:solidFill>
                  <a:srgbClr val="0C0C0C"/>
                </a:solidFill>
                <a:highlight>
                  <a:srgbClr val="FFFFFF"/>
                </a:highlight>
              </a:rPr>
              <a:t>GPIO Pins Clock Enable Register</a:t>
            </a:r>
            <a:endParaRPr b="1" sz="2200">
              <a:solidFill>
                <a:srgbClr val="0C0C0C"/>
              </a:solidFill>
              <a:highlight>
                <a:srgbClr val="FFFFFF"/>
              </a:highlight>
            </a:endParaRPr>
          </a:p>
        </p:txBody>
      </p:sp>
      <p:sp>
        <p:nvSpPr>
          <p:cNvPr id="273" name="Google Shape;273;p29"/>
          <p:cNvSpPr txBox="1"/>
          <p:nvPr/>
        </p:nvSpPr>
        <p:spPr>
          <a:xfrm>
            <a:off x="267900" y="1403750"/>
            <a:ext cx="11347800" cy="10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50">
                <a:solidFill>
                  <a:srgbClr val="3A3A3A"/>
                </a:solidFill>
                <a:highlight>
                  <a:srgbClr val="FFFFFF"/>
                </a:highlight>
              </a:rPr>
              <a:t>T</a:t>
            </a:r>
            <a:r>
              <a:rPr lang="en-IN" sz="1850">
                <a:solidFill>
                  <a:srgbClr val="3A3A3A"/>
                </a:solidFill>
                <a:highlight>
                  <a:srgbClr val="FFFFFF"/>
                </a:highlight>
              </a:rPr>
              <a:t>he </a:t>
            </a:r>
            <a:r>
              <a:rPr lang="en-IN" sz="1850">
                <a:solidFill>
                  <a:srgbClr val="FF0000"/>
                </a:solidFill>
                <a:highlight>
                  <a:srgbClr val="FFFFFF"/>
                </a:highlight>
              </a:rPr>
              <a:t>first step</a:t>
            </a:r>
            <a:r>
              <a:rPr lang="en-IN" sz="1850">
                <a:solidFill>
                  <a:srgbClr val="3A3A3A"/>
                </a:solidFill>
                <a:highlight>
                  <a:srgbClr val="FFFFFF"/>
                </a:highlight>
              </a:rPr>
              <a:t> in GPIO configuration is to </a:t>
            </a:r>
            <a:r>
              <a:rPr lang="en-IN" sz="1850">
                <a:solidFill>
                  <a:srgbClr val="FF0000"/>
                </a:solidFill>
                <a:highlight>
                  <a:srgbClr val="FFFFFF"/>
                </a:highlight>
              </a:rPr>
              <a:t>enable the clock for a particular peripheral</a:t>
            </a:r>
            <a:r>
              <a:rPr lang="en-IN" sz="1850">
                <a:solidFill>
                  <a:srgbClr val="3A3A3A"/>
                </a:solidFill>
                <a:highlight>
                  <a:srgbClr val="FFFFFF"/>
                </a:highlight>
              </a:rPr>
              <a:t> you want to enable. A particular port can be enabled by setting an appropriate bit field for the required GPIO port in the </a:t>
            </a:r>
            <a:r>
              <a:rPr lang="en-IN" sz="1850">
                <a:solidFill>
                  <a:srgbClr val="FFFFFF"/>
                </a:solidFill>
                <a:highlight>
                  <a:srgbClr val="008000"/>
                </a:highlight>
              </a:rPr>
              <a:t>RCGCGPIO</a:t>
            </a:r>
            <a:r>
              <a:rPr lang="en-IN" sz="1850">
                <a:solidFill>
                  <a:srgbClr val="3A3A3A"/>
                </a:solidFill>
                <a:highlight>
                  <a:srgbClr val="FFFFFF"/>
                </a:highlight>
              </a:rPr>
              <a:t> register</a:t>
            </a:r>
            <a:r>
              <a:rPr lang="en-IN" sz="1350">
                <a:solidFill>
                  <a:srgbClr val="3A3A3A"/>
                </a:solidFill>
                <a:highlight>
                  <a:srgbClr val="FFFFFF"/>
                </a:highlight>
              </a:rPr>
              <a:t>.</a:t>
            </a:r>
            <a:endParaRPr/>
          </a:p>
        </p:txBody>
      </p:sp>
      <p:sp>
        <p:nvSpPr>
          <p:cNvPr id="274" name="Google Shape;274;p29"/>
          <p:cNvSpPr txBox="1"/>
          <p:nvPr/>
        </p:nvSpPr>
        <p:spPr>
          <a:xfrm>
            <a:off x="267900" y="2442650"/>
            <a:ext cx="735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rgbClr val="FF0000"/>
                </a:solidFill>
              </a:rPr>
              <a:t>RCGCGPIO Register is on pg. No. </a:t>
            </a:r>
            <a:r>
              <a:rPr lang="en-IN">
                <a:solidFill>
                  <a:srgbClr val="FF0000"/>
                </a:solidFill>
              </a:rPr>
              <a:t>340 of datasheet</a:t>
            </a:r>
            <a:endParaRPr>
              <a:solidFill>
                <a:srgbClr val="FF0000"/>
              </a:solidFill>
            </a:endParaRPr>
          </a:p>
        </p:txBody>
      </p:sp>
      <p:sp>
        <p:nvSpPr>
          <p:cNvPr id="275" name="Google Shape;275;p29"/>
          <p:cNvSpPr txBox="1"/>
          <p:nvPr/>
        </p:nvSpPr>
        <p:spPr>
          <a:xfrm>
            <a:off x="329475" y="3418275"/>
            <a:ext cx="4932000" cy="19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0x01 //Enable clock for PORTA</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0x02 //Enable clock for PORTB</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0x04 //Enable clock for PORTC</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0x08 //Enable clock for PORTD</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0x01 //Enable clock for PORTE</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IN" sz="1750">
                <a:solidFill>
                  <a:srgbClr val="3A3A3A"/>
                </a:solidFill>
                <a:latin typeface="Times New Roman"/>
                <a:ea typeface="Times New Roman"/>
                <a:cs typeface="Times New Roman"/>
                <a:sym typeface="Times New Roman"/>
              </a:rPr>
              <a:t>RCGCGPIO |= 0x02 //Enable clock for PORTF</a:t>
            </a:r>
            <a:endParaRPr b="1" sz="17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t/>
            </a:r>
            <a:endParaRPr sz="1150">
              <a:solidFill>
                <a:srgbClr val="3A3A3A"/>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81" name="Google Shape;281;p30"/>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82" name="Google Shape;282;p30"/>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83" name="Google Shape;283;p30"/>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84" name="Google Shape;284;p30"/>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285" name="Google Shape;285;p30"/>
          <p:cNvPicPr preferRelativeResize="0"/>
          <p:nvPr/>
        </p:nvPicPr>
        <p:blipFill>
          <a:blip r:embed="rId4">
            <a:alphaModFix/>
          </a:blip>
          <a:stretch>
            <a:fillRect/>
          </a:stretch>
        </p:blipFill>
        <p:spPr>
          <a:xfrm>
            <a:off x="1729188" y="334575"/>
            <a:ext cx="8220075" cy="6057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91" name="Google Shape;291;p31"/>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92" name="Google Shape;292;p31"/>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93" name="Google Shape;293;p31"/>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294" name="Google Shape;294;p31"/>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95" name="Google Shape;295;p31"/>
          <p:cNvSpPr txBox="1"/>
          <p:nvPr/>
        </p:nvSpPr>
        <p:spPr>
          <a:xfrm>
            <a:off x="3278975" y="1007275"/>
            <a:ext cx="5497200" cy="4770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1200"/>
              </a:spcAft>
              <a:buNone/>
            </a:pPr>
            <a:r>
              <a:rPr b="1" lang="en-IN" sz="1900">
                <a:solidFill>
                  <a:srgbClr val="0C0C0C"/>
                </a:solidFill>
                <a:highlight>
                  <a:srgbClr val="FFFFFF"/>
                </a:highlight>
              </a:rPr>
              <a:t>TM4C123G GPIODATA Register</a:t>
            </a:r>
            <a:endParaRPr b="1" sz="1900">
              <a:solidFill>
                <a:srgbClr val="0C0C0C"/>
              </a:solidFill>
              <a:highlight>
                <a:srgbClr val="FFFFFF"/>
              </a:highlight>
            </a:endParaRPr>
          </a:p>
        </p:txBody>
      </p:sp>
      <p:sp>
        <p:nvSpPr>
          <p:cNvPr id="296" name="Google Shape;296;p31"/>
          <p:cNvSpPr txBox="1"/>
          <p:nvPr/>
        </p:nvSpPr>
        <p:spPr>
          <a:xfrm>
            <a:off x="364350" y="2003825"/>
            <a:ext cx="10786200" cy="219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850">
                <a:solidFill>
                  <a:srgbClr val="3A3A3A"/>
                </a:solidFill>
                <a:highlight>
                  <a:srgbClr val="FFFFFF"/>
                </a:highlight>
              </a:rPr>
              <a:t>The GPIO port pins of TM4C123G are </a:t>
            </a:r>
            <a:r>
              <a:rPr lang="en-IN" sz="1850">
                <a:solidFill>
                  <a:srgbClr val="FF0000"/>
                </a:solidFill>
                <a:highlight>
                  <a:srgbClr val="FFFFFF"/>
                </a:highlight>
              </a:rPr>
              <a:t>multiplexed with different peripherals</a:t>
            </a:r>
            <a:r>
              <a:rPr lang="en-IN" sz="1850">
                <a:solidFill>
                  <a:srgbClr val="3A3A3A"/>
                </a:solidFill>
                <a:highlight>
                  <a:srgbClr val="FFFFFF"/>
                </a:highlight>
              </a:rPr>
              <a:t> such as digital I/O, PWM, serial communication, etc. But e</a:t>
            </a:r>
            <a:r>
              <a:rPr lang="en-IN" sz="1850">
                <a:solidFill>
                  <a:srgbClr val="FF0000"/>
                </a:solidFill>
                <a:highlight>
                  <a:srgbClr val="FFFFFF"/>
                </a:highlight>
              </a:rPr>
              <a:t>ach pin can be used for only one functionality at a time</a:t>
            </a:r>
            <a:r>
              <a:rPr lang="en-IN" sz="1850">
                <a:solidFill>
                  <a:srgbClr val="3A3A3A"/>
                </a:solidFill>
                <a:highlight>
                  <a:srgbClr val="FFFFFF"/>
                </a:highlight>
              </a:rPr>
              <a:t>. </a:t>
            </a:r>
            <a:r>
              <a:rPr lang="en-IN" sz="1850">
                <a:solidFill>
                  <a:schemeClr val="lt1"/>
                </a:solidFill>
                <a:highlight>
                  <a:srgbClr val="FF0000"/>
                </a:highlight>
              </a:rPr>
              <a:t>GPIODEN</a:t>
            </a:r>
            <a:r>
              <a:rPr lang="en-IN" sz="1850">
                <a:solidFill>
                  <a:srgbClr val="3A3A3A"/>
                </a:solidFill>
                <a:highlight>
                  <a:srgbClr val="FF0000"/>
                </a:highlight>
              </a:rPr>
              <a:t> </a:t>
            </a:r>
            <a:r>
              <a:rPr lang="en-IN" sz="1850">
                <a:solidFill>
                  <a:srgbClr val="3A3A3A"/>
                </a:solidFill>
                <a:highlight>
                  <a:srgbClr val="FFFFFF"/>
                </a:highlight>
              </a:rPr>
              <a:t>register is used to enable </a:t>
            </a:r>
            <a:r>
              <a:rPr lang="en-IN" sz="1850">
                <a:solidFill>
                  <a:srgbClr val="FF0000"/>
                </a:solidFill>
                <a:highlight>
                  <a:srgbClr val="FFFFFF"/>
                </a:highlight>
              </a:rPr>
              <a:t>GPIO pins as digital input-output pins.</a:t>
            </a:r>
            <a:endParaRPr sz="1850">
              <a:solidFill>
                <a:srgbClr val="FF0000"/>
              </a:solidFill>
              <a:highlight>
                <a:srgbClr val="FFFFFF"/>
              </a:highlight>
            </a:endParaRPr>
          </a:p>
          <a:p>
            <a:pPr indent="0" lvl="0" marL="0" rtl="0" algn="l">
              <a:lnSpc>
                <a:spcPct val="115000"/>
              </a:lnSpc>
              <a:spcBef>
                <a:spcPts val="700"/>
              </a:spcBef>
              <a:spcAft>
                <a:spcPts val="700"/>
              </a:spcAft>
              <a:buNone/>
            </a:pPr>
            <a:r>
              <a:rPr lang="en-IN" sz="1850">
                <a:solidFill>
                  <a:srgbClr val="3A3A3A"/>
                </a:solidFill>
                <a:highlight>
                  <a:srgbClr val="FFFFFF"/>
                </a:highlight>
              </a:rPr>
              <a:t>When the port pin is configured as GPIO pins, the </a:t>
            </a:r>
            <a:r>
              <a:rPr lang="en-IN" sz="1850">
                <a:solidFill>
                  <a:srgbClr val="FFFFFF"/>
                </a:solidFill>
                <a:highlight>
                  <a:srgbClr val="FF0000"/>
                </a:highlight>
              </a:rPr>
              <a:t>GPIODATA</a:t>
            </a:r>
            <a:r>
              <a:rPr lang="en-IN" sz="1850">
                <a:solidFill>
                  <a:srgbClr val="3A3A3A"/>
                </a:solidFill>
                <a:highlight>
                  <a:srgbClr val="FFFFFF"/>
                </a:highlight>
              </a:rPr>
              <a:t> register is </a:t>
            </a:r>
            <a:r>
              <a:rPr lang="en-IN" sz="1850">
                <a:solidFill>
                  <a:srgbClr val="FF0000"/>
                </a:solidFill>
                <a:highlight>
                  <a:srgbClr val="FFFFFF"/>
                </a:highlight>
              </a:rPr>
              <a:t>used to read and write data on the registers</a:t>
            </a:r>
            <a:r>
              <a:rPr lang="en-IN" sz="1850">
                <a:solidFill>
                  <a:srgbClr val="3A3A3A"/>
                </a:solidFill>
                <a:highlight>
                  <a:srgbClr val="FFFFFF"/>
                </a:highlight>
              </a:rPr>
              <a:t>. If the pin is configured as a digital output pin, the data written to the GPIODATA register reflects on the corresponding output pin.</a:t>
            </a:r>
            <a:endParaRPr sz="1850">
              <a:solidFill>
                <a:srgbClr val="3A3A3A"/>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96" name="Google Shape;96;p14"/>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97" name="Google Shape;97;p14"/>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98" name="Google Shape;98;p14"/>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99" name="Google Shape;99;p14"/>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00" name="Google Shape;100;p14"/>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01" name="Google Shape;101;p14"/>
          <p:cNvSpPr txBox="1"/>
          <p:nvPr/>
        </p:nvSpPr>
        <p:spPr>
          <a:xfrm>
            <a:off x="5491975" y="1226650"/>
            <a:ext cx="2620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700">
                <a:latin typeface="Times New Roman"/>
                <a:ea typeface="Times New Roman"/>
                <a:cs typeface="Times New Roman"/>
                <a:sym typeface="Times New Roman"/>
              </a:rPr>
              <a:t>AIM</a:t>
            </a:r>
            <a:endParaRPr b="1" sz="2700">
              <a:latin typeface="Times New Roman"/>
              <a:ea typeface="Times New Roman"/>
              <a:cs typeface="Times New Roman"/>
              <a:sym typeface="Times New Roman"/>
            </a:endParaRPr>
          </a:p>
        </p:txBody>
      </p:sp>
      <p:sp>
        <p:nvSpPr>
          <p:cNvPr id="102" name="Google Shape;102;p14"/>
          <p:cNvSpPr txBox="1"/>
          <p:nvPr/>
        </p:nvSpPr>
        <p:spPr>
          <a:xfrm>
            <a:off x="1208050" y="2155900"/>
            <a:ext cx="97572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00">
                <a:latin typeface="Calibri"/>
                <a:ea typeface="Calibri"/>
                <a:cs typeface="Calibri"/>
                <a:sym typeface="Calibri"/>
              </a:rPr>
              <a:t>In this tutorial, we will learn how to use on-board Push buttons of TM4C123G TIVA launchpad to control onboard LEDs. Firstly, you should know how to use GPIO pins of TM4C123G6PM microcontroller as digital output pins</a:t>
            </a:r>
            <a:endParaRPr b="1" sz="1900">
              <a:solidFill>
                <a:srgbClr val="24292F"/>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02" name="Google Shape;302;p32"/>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03" name="Google Shape;303;p32"/>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04" name="Google Shape;304;p32"/>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305" name="Google Shape;305;p32"/>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306" name="Google Shape;306;p32"/>
          <p:cNvPicPr preferRelativeResize="0"/>
          <p:nvPr/>
        </p:nvPicPr>
        <p:blipFill>
          <a:blip r:embed="rId4">
            <a:alphaModFix/>
          </a:blip>
          <a:stretch>
            <a:fillRect/>
          </a:stretch>
        </p:blipFill>
        <p:spPr>
          <a:xfrm>
            <a:off x="2160500" y="302338"/>
            <a:ext cx="7871002" cy="6253316"/>
          </a:xfrm>
          <a:prstGeom prst="rect">
            <a:avLst/>
          </a:prstGeom>
          <a:noFill/>
          <a:ln>
            <a:noFill/>
          </a:ln>
        </p:spPr>
      </p:pic>
      <p:sp>
        <p:nvSpPr>
          <p:cNvPr id="307" name="Google Shape;307;p32"/>
          <p:cNvSpPr txBox="1"/>
          <p:nvPr/>
        </p:nvSpPr>
        <p:spPr>
          <a:xfrm>
            <a:off x="10490600" y="653650"/>
            <a:ext cx="137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Pg 683</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13" name="Google Shape;313;p33"/>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14" name="Google Shape;314;p33"/>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15" name="Google Shape;315;p33"/>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316" name="Google Shape;316;p33"/>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317" name="Google Shape;317;p33"/>
          <p:cNvPicPr preferRelativeResize="0"/>
          <p:nvPr/>
        </p:nvPicPr>
        <p:blipFill>
          <a:blip r:embed="rId4">
            <a:alphaModFix/>
          </a:blip>
          <a:stretch>
            <a:fillRect/>
          </a:stretch>
        </p:blipFill>
        <p:spPr>
          <a:xfrm>
            <a:off x="670600" y="289325"/>
            <a:ext cx="10479875" cy="6060300"/>
          </a:xfrm>
          <a:prstGeom prst="rect">
            <a:avLst/>
          </a:prstGeom>
          <a:noFill/>
          <a:ln>
            <a:noFill/>
          </a:ln>
        </p:spPr>
      </p:pic>
      <p:sp>
        <p:nvSpPr>
          <p:cNvPr id="318" name="Google Shape;318;p33"/>
          <p:cNvSpPr txBox="1"/>
          <p:nvPr/>
        </p:nvSpPr>
        <p:spPr>
          <a:xfrm>
            <a:off x="310750" y="1671650"/>
            <a:ext cx="139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Pg 654</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24" name="Google Shape;324;p34"/>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25" name="Google Shape;325;p34"/>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26" name="Google Shape;326;p34"/>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327" name="Google Shape;327;p34"/>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328" name="Google Shape;328;p34"/>
          <p:cNvPicPr preferRelativeResize="0"/>
          <p:nvPr/>
        </p:nvPicPr>
        <p:blipFill>
          <a:blip r:embed="rId4">
            <a:alphaModFix/>
          </a:blip>
          <a:stretch>
            <a:fillRect/>
          </a:stretch>
        </p:blipFill>
        <p:spPr>
          <a:xfrm>
            <a:off x="1223963" y="806050"/>
            <a:ext cx="9744075" cy="5353050"/>
          </a:xfrm>
          <a:prstGeom prst="rect">
            <a:avLst/>
          </a:prstGeom>
          <a:noFill/>
          <a:ln>
            <a:noFill/>
          </a:ln>
        </p:spPr>
      </p:pic>
      <p:sp>
        <p:nvSpPr>
          <p:cNvPr id="329" name="Google Shape;329;p34"/>
          <p:cNvSpPr txBox="1"/>
          <p:nvPr/>
        </p:nvSpPr>
        <p:spPr>
          <a:xfrm>
            <a:off x="225025" y="214325"/>
            <a:ext cx="15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Pg 662</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5"/>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35" name="Google Shape;335;p35"/>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36" name="Google Shape;336;p35"/>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37" name="Google Shape;337;p35"/>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338" name="Google Shape;338;p35"/>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339" name="Google Shape;339;p35"/>
          <p:cNvSpPr txBox="1"/>
          <p:nvPr/>
        </p:nvSpPr>
        <p:spPr>
          <a:xfrm>
            <a:off x="2046675" y="728675"/>
            <a:ext cx="6887700" cy="4770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1200"/>
              </a:spcAft>
              <a:buNone/>
            </a:pPr>
            <a:r>
              <a:rPr b="1" lang="en-IN" sz="1900">
                <a:solidFill>
                  <a:srgbClr val="0C0C0C"/>
                </a:solidFill>
                <a:highlight>
                  <a:srgbClr val="FFFFFF"/>
                </a:highlight>
              </a:rPr>
              <a:t>TM4C123G GPIODIR Direction Control Register</a:t>
            </a:r>
            <a:endParaRPr b="1" sz="1900">
              <a:solidFill>
                <a:srgbClr val="0C0C0C"/>
              </a:solidFill>
              <a:highlight>
                <a:srgbClr val="FFFFFF"/>
              </a:highlight>
            </a:endParaRPr>
          </a:p>
        </p:txBody>
      </p:sp>
      <p:sp>
        <p:nvSpPr>
          <p:cNvPr id="340" name="Google Shape;340;p35"/>
          <p:cNvSpPr txBox="1"/>
          <p:nvPr/>
        </p:nvSpPr>
        <p:spPr>
          <a:xfrm>
            <a:off x="610775" y="1575200"/>
            <a:ext cx="10470900" cy="280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750">
                <a:solidFill>
                  <a:srgbClr val="3A3A3A"/>
                </a:solidFill>
                <a:highlight>
                  <a:srgbClr val="FFFFFF"/>
                </a:highlight>
              </a:rPr>
              <a:t>A </a:t>
            </a:r>
            <a:r>
              <a:rPr lang="en-IN" sz="1750">
                <a:solidFill>
                  <a:schemeClr val="lt1"/>
                </a:solidFill>
                <a:highlight>
                  <a:srgbClr val="FF0000"/>
                </a:highlight>
              </a:rPr>
              <a:t>GPIODIR</a:t>
            </a:r>
            <a:r>
              <a:rPr lang="en-IN" sz="1750">
                <a:solidFill>
                  <a:srgbClr val="3A3A3A"/>
                </a:solidFill>
                <a:highlight>
                  <a:srgbClr val="FFFFFF"/>
                </a:highlight>
              </a:rPr>
              <a:t> register decides, which pins of the PORT will be configured either as a digital input or a digital output. The individual configuration capability of each GPIO is applicable to other registers of the GPIO port pins.</a:t>
            </a:r>
            <a:endParaRPr sz="1750">
              <a:solidFill>
                <a:srgbClr val="3A3A3A"/>
              </a:solidFill>
              <a:highlight>
                <a:srgbClr val="FFFFFF"/>
              </a:highlight>
            </a:endParaRPr>
          </a:p>
          <a:p>
            <a:pPr indent="0" lvl="0" marL="0" rtl="0" algn="l">
              <a:lnSpc>
                <a:spcPct val="115000"/>
              </a:lnSpc>
              <a:spcBef>
                <a:spcPts val="700"/>
              </a:spcBef>
              <a:spcAft>
                <a:spcPts val="0"/>
              </a:spcAft>
              <a:buNone/>
            </a:pPr>
            <a:r>
              <a:t/>
            </a:r>
            <a:endParaRPr sz="1750">
              <a:solidFill>
                <a:srgbClr val="3A3A3A"/>
              </a:solidFill>
              <a:highlight>
                <a:srgbClr val="FFFFFF"/>
              </a:highlight>
            </a:endParaRPr>
          </a:p>
          <a:p>
            <a:pPr indent="0" lvl="0" marL="0" rtl="0" algn="l">
              <a:lnSpc>
                <a:spcPct val="115000"/>
              </a:lnSpc>
              <a:spcBef>
                <a:spcPts val="700"/>
              </a:spcBef>
              <a:spcAft>
                <a:spcPts val="700"/>
              </a:spcAft>
              <a:buNone/>
            </a:pPr>
            <a:r>
              <a:rPr lang="en-IN" sz="1750">
                <a:solidFill>
                  <a:srgbClr val="3A3A3A"/>
                </a:solidFill>
                <a:highlight>
                  <a:srgbClr val="FFFFFF"/>
                </a:highlight>
              </a:rPr>
              <a:t>If we want to enable a pin of a port as digital input-output the corresponding bit on the GPIODIR register should be set or reset. If we want to configure a particular pin of any port as a digital input pin, the corresponding e data direction bit should be cleared. Similarly, if we want to configure a particular pin of any port as a digital output pin, the corresponding data direction bit should be set to one.</a:t>
            </a:r>
            <a:endParaRPr sz="1750">
              <a:solidFill>
                <a:srgbClr val="3A3A3A"/>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46" name="Google Shape;346;p36"/>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47" name="Google Shape;347;p36"/>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48" name="Google Shape;348;p36"/>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349" name="Google Shape;349;p36"/>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pic>
        <p:nvPicPr>
          <p:cNvPr id="350" name="Google Shape;350;p36"/>
          <p:cNvPicPr preferRelativeResize="0"/>
          <p:nvPr/>
        </p:nvPicPr>
        <p:blipFill>
          <a:blip r:embed="rId4">
            <a:alphaModFix/>
          </a:blip>
          <a:stretch>
            <a:fillRect/>
          </a:stretch>
        </p:blipFill>
        <p:spPr>
          <a:xfrm>
            <a:off x="923925" y="785813"/>
            <a:ext cx="10344150" cy="5286375"/>
          </a:xfrm>
          <a:prstGeom prst="rect">
            <a:avLst/>
          </a:prstGeom>
          <a:noFill/>
          <a:ln>
            <a:noFill/>
          </a:ln>
        </p:spPr>
      </p:pic>
      <p:sp>
        <p:nvSpPr>
          <p:cNvPr id="351" name="Google Shape;351;p36"/>
          <p:cNvSpPr txBox="1"/>
          <p:nvPr/>
        </p:nvSpPr>
        <p:spPr>
          <a:xfrm>
            <a:off x="192875" y="535775"/>
            <a:ext cx="9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latin typeface="Calibri"/>
                <a:ea typeface="Calibri"/>
                <a:cs typeface="Calibri"/>
                <a:sym typeface="Calibri"/>
              </a:rPr>
              <a:t>Pg 663</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57" name="Google Shape;357;p37"/>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58" name="Google Shape;358;p37"/>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59" name="Google Shape;359;p37"/>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360" name="Google Shape;360;p37"/>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361" name="Google Shape;361;p37"/>
          <p:cNvSpPr txBox="1"/>
          <p:nvPr/>
        </p:nvSpPr>
        <p:spPr>
          <a:xfrm>
            <a:off x="1568700" y="1308750"/>
            <a:ext cx="9054600" cy="424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#define SYSCTL_RCGCGPIO_R (*(( volatile unsigned long *)0x400FE608 )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#define GPIO_PORTF_DATA_R (*(( volatile unsigned long *)0x40025038 )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#define GPIO_PORTF_DIR_R  (*(( volatile unsigned long *)0x40025400 )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#define GPIO_PORTF_DEN_R  (*(( volatile unsigned long *)0x4002551C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int main ( void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SYSCTL_RCGCGPIO_R |= 0x20; // Enable clock for PORTF</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GPIO_PORTF_DEN_R  = 0x0E;  // Enable PORTF Pin1, 2 and 3 as a digital pins</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GPIO_PORTF_DIR_R  = 0x0E;  // Configure ORTF Pin1, 2 and 3 digital output pins</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while (1)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GPIO_PORTF_DATA_R |= 0x02; // turn on red LED</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		}</a:t>
            </a:r>
            <a:endParaRPr b="1" sz="15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1550">
                <a:solidFill>
                  <a:srgbClr val="3A3A3A"/>
                </a:solidFill>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p:txBody>
      </p:sp>
      <p:sp>
        <p:nvSpPr>
          <p:cNvPr id="362" name="Google Shape;362;p37"/>
          <p:cNvSpPr txBox="1"/>
          <p:nvPr/>
        </p:nvSpPr>
        <p:spPr>
          <a:xfrm>
            <a:off x="7972450" y="117875"/>
            <a:ext cx="37812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 PORTF base address = 0x4002 5000</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GPIODEN Register offset address = 0x51c // page number 682 TM4C123GH6PM datasheet</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physical address = 0x40025000+0x51C = 0x4002551C</a:t>
            </a:r>
            <a:endParaRPr/>
          </a:p>
        </p:txBody>
      </p:sp>
      <p:sp>
        <p:nvSpPr>
          <p:cNvPr id="363" name="Google Shape;363;p37"/>
          <p:cNvSpPr txBox="1"/>
          <p:nvPr/>
        </p:nvSpPr>
        <p:spPr>
          <a:xfrm>
            <a:off x="8363050" y="1187675"/>
            <a:ext cx="3781200" cy="10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Base address of PORTF = 0x40025000</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Offset address of GPIODIR = 0x400 // // page number 663 TM4C123GH6PM datasheet</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GPIODIR Physical address =  0x40025000+0x400 = 0x40025400</a:t>
            </a:r>
            <a:endParaRPr/>
          </a:p>
        </p:txBody>
      </p:sp>
      <p:sp>
        <p:nvSpPr>
          <p:cNvPr id="364" name="Google Shape;364;p37"/>
          <p:cNvSpPr txBox="1"/>
          <p:nvPr/>
        </p:nvSpPr>
        <p:spPr>
          <a:xfrm>
            <a:off x="8753650" y="2453875"/>
            <a:ext cx="30000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PORTF Base Address  =   0x40025000</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GPIODATA Registe offset address = is 0x000</a:t>
            </a:r>
            <a:endParaRPr sz="1150">
              <a:solidFill>
                <a:srgbClr val="3A3A3A"/>
              </a:solidFill>
              <a:latin typeface="Courier New"/>
              <a:ea typeface="Courier New"/>
              <a:cs typeface="Courier New"/>
              <a:sym typeface="Courier New"/>
            </a:endParaRPr>
          </a:p>
          <a:p>
            <a:pPr indent="0" lvl="0" marL="0" rtl="0" algn="l">
              <a:spcBef>
                <a:spcPts val="0"/>
              </a:spcBef>
              <a:spcAft>
                <a:spcPts val="0"/>
              </a:spcAft>
              <a:buNone/>
            </a:pPr>
            <a:r>
              <a:rPr lang="en-IN" sz="1150">
                <a:solidFill>
                  <a:srgbClr val="3A3A3A"/>
                </a:solidFill>
                <a:latin typeface="Courier New"/>
                <a:ea typeface="Courier New"/>
                <a:cs typeface="Courier New"/>
                <a:sym typeface="Courier New"/>
              </a:rPr>
              <a:t>GPIODATA  Physical address = 0x40025000+0x608 = 0x40025000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8"/>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70" name="Google Shape;370;p38"/>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71" name="Google Shape;371;p38"/>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72" name="Google Shape;372;p38"/>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373" name="Google Shape;373;p38"/>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374" name="Google Shape;374;p38"/>
          <p:cNvSpPr txBox="1"/>
          <p:nvPr/>
        </p:nvSpPr>
        <p:spPr>
          <a:xfrm>
            <a:off x="1767325" y="902125"/>
            <a:ext cx="8143800" cy="468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#include "TM4C123.h" // header files contains memory addresses listing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int main ( void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SYSCTL-&gt;RCGCGPIO|= 0x20;</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GPIOF-&gt;DIR = 0x02;</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GPIOF-&gt;DEN = 0x02;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while (1){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GPIOF-&gt;DATA = 0x02; // turn on red LED</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    }</a:t>
            </a:r>
            <a:endParaRPr b="1" sz="2250">
              <a:solidFill>
                <a:srgbClr val="3A3A3A"/>
              </a:solidFill>
              <a:latin typeface="Times New Roman"/>
              <a:ea typeface="Times New Roman"/>
              <a:cs typeface="Times New Roman"/>
              <a:sym typeface="Times New Roman"/>
            </a:endParaRPr>
          </a:p>
          <a:p>
            <a:pPr indent="0" lvl="0" marL="0" rtl="0" algn="l">
              <a:spcBef>
                <a:spcPts val="0"/>
              </a:spcBef>
              <a:spcAft>
                <a:spcPts val="0"/>
              </a:spcAft>
              <a:buNone/>
            </a:pPr>
            <a:r>
              <a:rPr b="1" lang="en-IN" sz="2250">
                <a:solidFill>
                  <a:srgbClr val="3A3A3A"/>
                </a:solidFill>
                <a:latin typeface="Times New Roman"/>
                <a:ea typeface="Times New Roman"/>
                <a:cs typeface="Times New Roman"/>
                <a:sym typeface="Times New Roman"/>
              </a:rPr>
              <a:t>}</a:t>
            </a:r>
            <a:endParaRPr b="1" sz="25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9"/>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80" name="Google Shape;380;p39"/>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81" name="Google Shape;381;p39"/>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82" name="Google Shape;382;p39"/>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383" name="Google Shape;383;p39"/>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384" name="Google Shape;384;p39"/>
          <p:cNvSpPr txBox="1"/>
          <p:nvPr/>
        </p:nvSpPr>
        <p:spPr>
          <a:xfrm>
            <a:off x="861775" y="817925"/>
            <a:ext cx="99549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t>i</a:t>
            </a:r>
            <a:r>
              <a:rPr b="1" lang="en-IN" sz="1600"/>
              <a:t>nt main(void)</a:t>
            </a:r>
            <a:endParaRPr b="1" sz="1600"/>
          </a:p>
          <a:p>
            <a:pPr indent="0" lvl="0" marL="0" rtl="0" algn="l">
              <a:spcBef>
                <a:spcPts val="0"/>
              </a:spcBef>
              <a:spcAft>
                <a:spcPts val="0"/>
              </a:spcAft>
              <a:buNone/>
            </a:pPr>
            <a:r>
              <a:rPr b="1" lang="en-IN" sz="1600"/>
              <a:t>{</a:t>
            </a:r>
            <a:endParaRPr b="1" sz="1600"/>
          </a:p>
          <a:p>
            <a:pPr indent="0" lvl="0" marL="0" rtl="0" algn="l">
              <a:spcBef>
                <a:spcPts val="0"/>
              </a:spcBef>
              <a:spcAft>
                <a:spcPts val="0"/>
              </a:spcAft>
              <a:buNone/>
            </a:pPr>
            <a:r>
              <a:rPr b="1" lang="en-IN" sz="1600"/>
              <a:t>    SysCtlClockSet(SYSCTL_SYSDIV_5|SYSCTL_USE_PLL|SYSCTL_XTAL_16MHZ|SYSCTL_OSC_MAIN);</a:t>
            </a:r>
            <a:endParaRPr b="1" sz="1600"/>
          </a:p>
          <a:p>
            <a:pPr indent="0" lvl="0" marL="0" rtl="0" algn="l">
              <a:spcBef>
                <a:spcPts val="0"/>
              </a:spcBef>
              <a:spcAft>
                <a:spcPts val="0"/>
              </a:spcAft>
              <a:buNone/>
            </a:pPr>
            <a:r>
              <a:rPr b="1" lang="en-IN" sz="1600"/>
              <a:t>    SysCtlPeripheralEnable(SYSCTL_PERIPH_GPIOF);</a:t>
            </a:r>
            <a:endParaRPr b="1" sz="1600"/>
          </a:p>
          <a:p>
            <a:pPr indent="0" lvl="0" marL="0" rtl="0" algn="l">
              <a:spcBef>
                <a:spcPts val="0"/>
              </a:spcBef>
              <a:spcAft>
                <a:spcPts val="0"/>
              </a:spcAft>
              <a:buNone/>
            </a:pPr>
            <a:r>
              <a:rPr b="1" lang="en-IN" sz="1600"/>
              <a:t>    GPIOPinTypeGPIOOutput(GPIO_PORTF_BASE,GPIO_PIN_1|GPIO_PIN_2|GPIO_PIN_3);</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IN" sz="1600"/>
              <a:t>    while(1)</a:t>
            </a:r>
            <a:endParaRPr b="1" sz="1600"/>
          </a:p>
          <a:p>
            <a:pPr indent="0" lvl="0" marL="0" rtl="0" algn="l">
              <a:spcBef>
                <a:spcPts val="0"/>
              </a:spcBef>
              <a:spcAft>
                <a:spcPts val="0"/>
              </a:spcAft>
              <a:buNone/>
            </a:pPr>
            <a:r>
              <a:rPr b="1" lang="en-IN" sz="1600"/>
              <a:t>    {</a:t>
            </a:r>
            <a:endParaRPr b="1" sz="1600"/>
          </a:p>
          <a:p>
            <a:pPr indent="0" lvl="0" marL="0" rtl="0" algn="l">
              <a:spcBef>
                <a:spcPts val="0"/>
              </a:spcBef>
              <a:spcAft>
                <a:spcPts val="0"/>
              </a:spcAft>
              <a:buNone/>
            </a:pPr>
            <a:r>
              <a:rPr b="1" lang="en-IN" sz="1600"/>
              <a:t>        GPIOPinWrite(GPIO_PORTF_BASE,GPIO_PIN_1|GPIO_PIN_2|GPIO_PIN_3,0x02);</a:t>
            </a:r>
            <a:endParaRPr b="1" sz="1600"/>
          </a:p>
          <a:p>
            <a:pPr indent="0" lvl="0" marL="0" rtl="0" algn="l">
              <a:spcBef>
                <a:spcPts val="0"/>
              </a:spcBef>
              <a:spcAft>
                <a:spcPts val="0"/>
              </a:spcAft>
              <a:buNone/>
            </a:pPr>
            <a:r>
              <a:rPr b="1" lang="en-IN" sz="1600"/>
              <a:t>        SysCtlDelay(5000000);</a:t>
            </a:r>
            <a:endParaRPr b="1" sz="1600"/>
          </a:p>
          <a:p>
            <a:pPr indent="0" lvl="0" marL="0" rtl="0" algn="l">
              <a:spcBef>
                <a:spcPts val="0"/>
              </a:spcBef>
              <a:spcAft>
                <a:spcPts val="0"/>
              </a:spcAft>
              <a:buNone/>
            </a:pPr>
            <a:r>
              <a:rPr b="1" lang="en-IN" sz="1600"/>
              <a:t>        GPIOPinWrite(GPIO_PORTF_BASE,GPIO_PIN_1|GPIO_PIN_2|GPIO_PIN_3,0x04);</a:t>
            </a:r>
            <a:endParaRPr b="1" sz="1600"/>
          </a:p>
          <a:p>
            <a:pPr indent="0" lvl="0" marL="0" rtl="0" algn="l">
              <a:spcBef>
                <a:spcPts val="0"/>
              </a:spcBef>
              <a:spcAft>
                <a:spcPts val="0"/>
              </a:spcAft>
              <a:buNone/>
            </a:pPr>
            <a:r>
              <a:rPr b="1" lang="en-IN" sz="1600"/>
              <a:t>        SysCtlDelay(5000000);</a:t>
            </a:r>
            <a:endParaRPr b="1" sz="1600"/>
          </a:p>
          <a:p>
            <a:pPr indent="0" lvl="0" marL="0" rtl="0" algn="l">
              <a:spcBef>
                <a:spcPts val="0"/>
              </a:spcBef>
              <a:spcAft>
                <a:spcPts val="0"/>
              </a:spcAft>
              <a:buNone/>
            </a:pPr>
            <a:r>
              <a:rPr b="1" lang="en-IN" sz="1600"/>
              <a:t>        GPIOPinWrite(GPIO_PORTF_BASE,GPIO_PIN_1|GPIO_PIN_2|GPIO_PIN_3,0x08);</a:t>
            </a:r>
            <a:endParaRPr b="1" sz="1600"/>
          </a:p>
          <a:p>
            <a:pPr indent="0" lvl="0" marL="0" rtl="0" algn="l">
              <a:spcBef>
                <a:spcPts val="0"/>
              </a:spcBef>
              <a:spcAft>
                <a:spcPts val="0"/>
              </a:spcAft>
              <a:buNone/>
            </a:pPr>
            <a:r>
              <a:rPr b="1" lang="en-IN" sz="1600"/>
              <a:t>        SysCtlDelay(5000000);</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IN" sz="1600"/>
              <a:t>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lang="en-IN" sz="1600"/>
              <a:t>}</a:t>
            </a:r>
            <a:endParaRPr b="1"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40"/>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390" name="Google Shape;390;p40"/>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391" name="Google Shape;391;p40"/>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392" name="Google Shape;392;p40"/>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393" name="Google Shape;393;p40"/>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394" name="Google Shape;394;p40"/>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395" name="Google Shape;395;p40"/>
          <p:cNvSpPr txBox="1"/>
          <p:nvPr/>
        </p:nvSpPr>
        <p:spPr>
          <a:xfrm>
            <a:off x="1210225" y="527550"/>
            <a:ext cx="9806100" cy="444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latin typeface="Calibri"/>
                <a:ea typeface="Calibri"/>
                <a:cs typeface="Calibri"/>
                <a:sym typeface="Calibri"/>
              </a:rPr>
              <a:t>Assignment 1 :</a:t>
            </a:r>
            <a:br>
              <a:rPr lang="en-IN" sz="2000">
                <a:latin typeface="Calibri"/>
                <a:ea typeface="Calibri"/>
                <a:cs typeface="Calibri"/>
                <a:sym typeface="Calibri"/>
              </a:rPr>
            </a:b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What is Embedded C Programming? How is Embedded C different from C language?</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What is ISR?</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What is Void Pointer in Embedded C and why is it used?</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Why do we use the volatile keyword?</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 How will you use a variable defined in source file1 inside source file2?</a:t>
            </a:r>
            <a:endParaRPr sz="30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41"/>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401" name="Google Shape;401;p41"/>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402" name="Google Shape;402;p41"/>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403" name="Google Shape;403;p41"/>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404" name="Google Shape;404;p41"/>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405" name="Google Shape;405;p41"/>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406" name="Google Shape;406;p41"/>
          <p:cNvSpPr txBox="1"/>
          <p:nvPr/>
        </p:nvSpPr>
        <p:spPr>
          <a:xfrm>
            <a:off x="1192950" y="559700"/>
            <a:ext cx="9806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700">
                <a:latin typeface="Calibri"/>
                <a:ea typeface="Calibri"/>
                <a:cs typeface="Calibri"/>
                <a:sym typeface="Calibri"/>
              </a:rPr>
              <a:t>Assignment 2 :</a:t>
            </a:r>
            <a:br>
              <a:rPr lang="en-IN" sz="2000">
                <a:latin typeface="Calibri"/>
                <a:ea typeface="Calibri"/>
                <a:cs typeface="Calibri"/>
                <a:sym typeface="Calibri"/>
              </a:rPr>
            </a:br>
            <a:endParaRPr sz="2000">
              <a:latin typeface="Calibri"/>
              <a:ea typeface="Calibri"/>
              <a:cs typeface="Calibri"/>
              <a:sym typeface="Calibri"/>
            </a:endParaRPr>
          </a:p>
          <a:p>
            <a:pPr indent="0" lvl="0" marL="0" rtl="0" algn="l">
              <a:spcBef>
                <a:spcPts val="0"/>
              </a:spcBef>
              <a:spcAft>
                <a:spcPts val="0"/>
              </a:spcAft>
              <a:buNone/>
            </a:pPr>
            <a:r>
              <a:t/>
            </a:r>
            <a:endParaRPr sz="2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Go through all registers of GPIO</a:t>
            </a:r>
            <a:endParaRPr sz="3000">
              <a:latin typeface="Calibri"/>
              <a:ea typeface="Calibri"/>
              <a:cs typeface="Calibri"/>
              <a:sym typeface="Calibri"/>
            </a:endParaRPr>
          </a:p>
          <a:p>
            <a:pPr indent="-419100" lvl="0" marL="457200" rtl="0" algn="l">
              <a:spcBef>
                <a:spcPts val="0"/>
              </a:spcBef>
              <a:spcAft>
                <a:spcPts val="0"/>
              </a:spcAft>
              <a:buSzPts val="3000"/>
              <a:buFont typeface="Calibri"/>
              <a:buAutoNum type="arabicPeriod"/>
            </a:pPr>
            <a:r>
              <a:rPr lang="en-IN" sz="3000">
                <a:latin typeface="Calibri"/>
                <a:ea typeface="Calibri"/>
                <a:cs typeface="Calibri"/>
                <a:sym typeface="Calibri"/>
              </a:rPr>
              <a:t>Read following </a:t>
            </a:r>
            <a:r>
              <a:rPr lang="en-IN" sz="3000">
                <a:latin typeface="Calibri"/>
                <a:ea typeface="Calibri"/>
                <a:cs typeface="Calibri"/>
                <a:sym typeface="Calibri"/>
              </a:rPr>
              <a:t>functions</a:t>
            </a:r>
            <a:r>
              <a:rPr lang="en-IN" sz="3000">
                <a:latin typeface="Calibri"/>
                <a:ea typeface="Calibri"/>
                <a:cs typeface="Calibri"/>
                <a:sym typeface="Calibri"/>
              </a:rPr>
              <a:t>:</a:t>
            </a:r>
            <a:r>
              <a:rPr b="1" lang="en-IN" sz="1600">
                <a:solidFill>
                  <a:srgbClr val="FF0000"/>
                </a:solidFill>
              </a:rPr>
              <a:t>SysCtlPeripheralEnable,GPIOPinWrite,SysCtlDelay,SysCtlClockSet,GPIOPinTypeGPIOOutput</a:t>
            </a:r>
            <a:endParaRPr b="1" sz="1600">
              <a:solidFill>
                <a:srgbClr val="FF0000"/>
              </a:solidFill>
            </a:endParaRPr>
          </a:p>
          <a:p>
            <a:pPr indent="-349250" lvl="0" marL="457200" rtl="0" algn="l">
              <a:spcBef>
                <a:spcPts val="0"/>
              </a:spcBef>
              <a:spcAft>
                <a:spcPts val="0"/>
              </a:spcAft>
              <a:buClr>
                <a:schemeClr val="dk1"/>
              </a:buClr>
              <a:buSzPts val="1900"/>
              <a:buAutoNum type="arabicPeriod"/>
            </a:pPr>
            <a:r>
              <a:rPr b="1" lang="en-IN" sz="1900">
                <a:solidFill>
                  <a:schemeClr val="dk1"/>
                </a:solidFill>
              </a:rPr>
              <a:t>Compute XOR from 1 to n</a:t>
            </a:r>
            <a:endParaRPr b="1" sz="1900">
              <a:solidFill>
                <a:schemeClr val="dk1"/>
              </a:solidFill>
            </a:endParaRPr>
          </a:p>
        </p:txBody>
      </p:sp>
      <p:sp>
        <p:nvSpPr>
          <p:cNvPr id="407" name="Google Shape;407;p41"/>
          <p:cNvSpPr txBox="1"/>
          <p:nvPr/>
        </p:nvSpPr>
        <p:spPr>
          <a:xfrm>
            <a:off x="3021800" y="4114800"/>
            <a:ext cx="4574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Input : n = 6</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Output : 7</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 1 ^ 2 ^ 3 ^ 4 ^ 5 ^ 6  = 7</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Input : n = 7</a:t>
            </a:r>
            <a:endParaRPr sz="1200">
              <a:solidFill>
                <a:srgbClr val="273239"/>
              </a:solidFill>
              <a:latin typeface="Courier New"/>
              <a:ea typeface="Courier New"/>
              <a:cs typeface="Courier New"/>
              <a:sym typeface="Courier New"/>
            </a:endParaRPr>
          </a:p>
          <a:p>
            <a:pPr indent="0" lvl="0" marL="0" rtl="0" algn="l">
              <a:spcBef>
                <a:spcPts val="0"/>
              </a:spcBef>
              <a:spcAft>
                <a:spcPts val="0"/>
              </a:spcAft>
              <a:buNone/>
            </a:pPr>
            <a:r>
              <a:rPr lang="en-IN" sz="1200">
                <a:solidFill>
                  <a:srgbClr val="273239"/>
                </a:solidFill>
                <a:latin typeface="Courier New"/>
                <a:ea typeface="Courier New"/>
                <a:cs typeface="Courier New"/>
                <a:sym typeface="Courier New"/>
              </a:rPr>
              <a:t>Output : 0</a:t>
            </a:r>
            <a:endParaRPr sz="1200">
              <a:solidFill>
                <a:srgbClr val="273239"/>
              </a:solidFill>
              <a:latin typeface="Courier New"/>
              <a:ea typeface="Courier New"/>
              <a:cs typeface="Courier New"/>
              <a:sym typeface="Courier New"/>
            </a:endParaRPr>
          </a:p>
          <a:p>
            <a:pPr indent="0" lvl="0" marL="190500" marR="190500" rtl="0" algn="l">
              <a:lnSpc>
                <a:spcPct val="115000"/>
              </a:lnSpc>
              <a:spcBef>
                <a:spcPts val="0"/>
              </a:spcBef>
              <a:spcAft>
                <a:spcPts val="800"/>
              </a:spcAft>
              <a:buNone/>
            </a:pPr>
            <a:r>
              <a:rPr lang="en-IN" sz="1200">
                <a:solidFill>
                  <a:srgbClr val="273239"/>
                </a:solidFill>
                <a:latin typeface="Courier New"/>
                <a:ea typeface="Courier New"/>
                <a:cs typeface="Courier New"/>
                <a:sym typeface="Courier New"/>
              </a:rPr>
              <a:t>// 1 ^ 2 ^ 3 ^ 4 ^ 5 ^ 6 ^ 7 = 0</a:t>
            </a:r>
            <a:endParaRPr sz="1200">
              <a:solidFill>
                <a:srgbClr val="273239"/>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5"/>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08" name="Google Shape;108;p15"/>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09" name="Google Shape;109;p15"/>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10" name="Google Shape;110;p15"/>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11" name="Google Shape;111;p15"/>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12" name="Google Shape;112;p15"/>
          <p:cNvPicPr preferRelativeResize="0"/>
          <p:nvPr/>
        </p:nvPicPr>
        <p:blipFill>
          <a:blip r:embed="rId4">
            <a:alphaModFix/>
          </a:blip>
          <a:stretch>
            <a:fillRect/>
          </a:stretch>
        </p:blipFill>
        <p:spPr>
          <a:xfrm>
            <a:off x="2152650" y="163100"/>
            <a:ext cx="7886700" cy="5676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6"/>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18" name="Google Shape;118;p16"/>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19" name="Google Shape;119;p16"/>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20" name="Google Shape;120;p16"/>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21" name="Google Shape;121;p16"/>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22" name="Google Shape;122;p16"/>
          <p:cNvPicPr preferRelativeResize="0"/>
          <p:nvPr/>
        </p:nvPicPr>
        <p:blipFill>
          <a:blip r:embed="rId4">
            <a:alphaModFix/>
          </a:blip>
          <a:stretch>
            <a:fillRect/>
          </a:stretch>
        </p:blipFill>
        <p:spPr>
          <a:xfrm>
            <a:off x="1802917" y="867979"/>
            <a:ext cx="8072625" cy="433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7"/>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28" name="Google Shape;128;p17"/>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29" name="Google Shape;129;p17"/>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30" name="Google Shape;130;p17"/>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31" name="Google Shape;131;p17"/>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32" name="Google Shape;132;p17"/>
          <p:cNvSpPr txBox="1"/>
          <p:nvPr/>
        </p:nvSpPr>
        <p:spPr>
          <a:xfrm>
            <a:off x="969025" y="578650"/>
            <a:ext cx="9740400" cy="18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50">
                <a:solidFill>
                  <a:srgbClr val="3A3A3A"/>
                </a:solidFill>
                <a:highlight>
                  <a:srgbClr val="FFFFFF"/>
                </a:highlight>
              </a:rPr>
              <a:t>T</a:t>
            </a:r>
            <a:r>
              <a:rPr lang="en-IN" sz="2150">
                <a:solidFill>
                  <a:srgbClr val="3A3A3A"/>
                </a:solidFill>
                <a:highlight>
                  <a:srgbClr val="FFFFFF"/>
                </a:highlight>
              </a:rPr>
              <a:t>here is no pull-up resistor available with switch-one and switch-two. But the good thing is that the TM4C1235G series microcontroller has internal pull-up and pull-down registers associated with each port. We can configure these resistors using a respective GPIO port register. In the programming section, we will see how to configure this register.</a:t>
            </a:r>
            <a:endParaRPr sz="2200"/>
          </a:p>
        </p:txBody>
      </p:sp>
      <p:pic>
        <p:nvPicPr>
          <p:cNvPr id="133" name="Google Shape;133;p17"/>
          <p:cNvPicPr preferRelativeResize="0"/>
          <p:nvPr/>
        </p:nvPicPr>
        <p:blipFill>
          <a:blip r:embed="rId4">
            <a:alphaModFix/>
          </a:blip>
          <a:stretch>
            <a:fillRect/>
          </a:stretch>
        </p:blipFill>
        <p:spPr>
          <a:xfrm>
            <a:off x="2177650" y="2417950"/>
            <a:ext cx="7715250"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8"/>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39" name="Google Shape;139;p18"/>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40" name="Google Shape;140;p18"/>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41" name="Google Shape;141;p18"/>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42" name="Google Shape;142;p18"/>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43" name="Google Shape;143;p18"/>
          <p:cNvSpPr txBox="1"/>
          <p:nvPr/>
        </p:nvSpPr>
        <p:spPr>
          <a:xfrm>
            <a:off x="264025" y="1135050"/>
            <a:ext cx="11150400" cy="458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50">
                <a:solidFill>
                  <a:srgbClr val="3A3A3A"/>
                </a:solidFill>
                <a:highlight>
                  <a:srgbClr val="FFFFFF"/>
                </a:highlight>
              </a:rPr>
              <a:t>Mechanical switches are commonly used to feed any parameters to the digital systems. The switches can be interfaced to a microcontroller using digital inputs. The software program for switch interfacing can be implemented using one of the following methods.</a:t>
            </a:r>
            <a:br>
              <a:rPr lang="en-IN" sz="2150">
                <a:solidFill>
                  <a:srgbClr val="3A3A3A"/>
                </a:solidFill>
                <a:highlight>
                  <a:srgbClr val="FFFFFF"/>
                </a:highlight>
              </a:rPr>
            </a:br>
            <a:br>
              <a:rPr lang="en-IN" sz="2150">
                <a:solidFill>
                  <a:srgbClr val="3A3A3A"/>
                </a:solidFill>
                <a:highlight>
                  <a:srgbClr val="FFFFFF"/>
                </a:highlight>
              </a:rPr>
            </a:br>
            <a:br>
              <a:rPr lang="en-IN" sz="2150">
                <a:solidFill>
                  <a:srgbClr val="3A3A3A"/>
                </a:solidFill>
                <a:highlight>
                  <a:srgbClr val="FFFFFF"/>
                </a:highlight>
              </a:rPr>
            </a:br>
            <a:r>
              <a:rPr lang="en-IN" sz="2150">
                <a:solidFill>
                  <a:srgbClr val="3A3A3A"/>
                </a:solidFill>
                <a:highlight>
                  <a:srgbClr val="FFFFFF"/>
                </a:highlight>
              </a:rPr>
              <a:t>1. </a:t>
            </a:r>
            <a:r>
              <a:rPr lang="en-IN" sz="2150">
                <a:solidFill>
                  <a:srgbClr val="3A3A3A"/>
                </a:solidFill>
                <a:highlight>
                  <a:srgbClr val="FFFFFF"/>
                </a:highlight>
              </a:rPr>
              <a:t>Polling based method</a:t>
            </a:r>
            <a:endParaRPr sz="2150">
              <a:solidFill>
                <a:srgbClr val="3A3A3A"/>
              </a:solidFill>
              <a:highlight>
                <a:srgbClr val="FFFFFF"/>
              </a:highlight>
            </a:endParaRPr>
          </a:p>
          <a:p>
            <a:pPr indent="0" lvl="0" marL="0" rtl="0" algn="l">
              <a:lnSpc>
                <a:spcPct val="115000"/>
              </a:lnSpc>
              <a:spcBef>
                <a:spcPts val="0"/>
              </a:spcBef>
              <a:spcAft>
                <a:spcPts val="0"/>
              </a:spcAft>
              <a:buNone/>
            </a:pPr>
            <a:r>
              <a:rPr lang="en-IN" sz="2150">
                <a:solidFill>
                  <a:srgbClr val="3A3A3A"/>
                </a:solidFill>
                <a:highlight>
                  <a:srgbClr val="FFFFFF"/>
                </a:highlight>
              </a:rPr>
              <a:t>2. Interrupt based method</a:t>
            </a:r>
            <a:endParaRPr sz="2150">
              <a:solidFill>
                <a:srgbClr val="3A3A3A"/>
              </a:solidFill>
              <a:highlight>
                <a:srgbClr val="FFFFFF"/>
              </a:highlight>
            </a:endParaRPr>
          </a:p>
          <a:p>
            <a:pPr indent="0" lvl="0" marL="0" rtl="0" algn="l">
              <a:lnSpc>
                <a:spcPct val="115000"/>
              </a:lnSpc>
              <a:spcBef>
                <a:spcPts val="3700"/>
              </a:spcBef>
              <a:spcAft>
                <a:spcPts val="0"/>
              </a:spcAft>
              <a:buClr>
                <a:schemeClr val="dk1"/>
              </a:buClr>
              <a:buSzPts val="1100"/>
              <a:buFont typeface="Arial"/>
              <a:buNone/>
            </a:pPr>
            <a:r>
              <a:rPr lang="en-IN" sz="2150">
                <a:solidFill>
                  <a:srgbClr val="3A3A3A"/>
                </a:solidFill>
                <a:highlight>
                  <a:srgbClr val="FFFFFF"/>
                </a:highlight>
              </a:rPr>
              <a:t>We will discuss polling based switch interfacing in this tutorial. Before proceeding further, it is important to first make ourselves familiar with the physical behavior of switch and be will describe switch bouncing next, which is one of the critical attribute of its physical behavior</a:t>
            </a:r>
            <a:endParaRPr sz="2150">
              <a:solidFill>
                <a:srgbClr val="3A3A3A"/>
              </a:solidFill>
              <a:highlight>
                <a:srgbClr val="FFFFFF"/>
              </a:highlight>
            </a:endParaRPr>
          </a:p>
          <a:p>
            <a:pPr indent="0" lvl="0" marL="0" rtl="0" algn="l">
              <a:spcBef>
                <a:spcPts val="700"/>
              </a:spcBef>
              <a:spcAft>
                <a:spcPts val="0"/>
              </a:spcAft>
              <a:buNone/>
            </a:pPr>
            <a:r>
              <a:t/>
            </a:r>
            <a:endParaRPr sz="2150">
              <a:solidFill>
                <a:srgbClr val="3A3A3A"/>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9"/>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49" name="Google Shape;149;p19"/>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50" name="Google Shape;150;p19"/>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51" name="Google Shape;151;p19"/>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52" name="Google Shape;152;p19"/>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53" name="Google Shape;153;p19"/>
          <p:cNvSpPr txBox="1"/>
          <p:nvPr/>
        </p:nvSpPr>
        <p:spPr>
          <a:xfrm>
            <a:off x="4596000" y="1168025"/>
            <a:ext cx="3000000" cy="538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1200"/>
              </a:spcAft>
              <a:buNone/>
            </a:pPr>
            <a:r>
              <a:rPr b="1" lang="en-IN" sz="2300">
                <a:solidFill>
                  <a:srgbClr val="0C0C0C"/>
                </a:solidFill>
                <a:highlight>
                  <a:srgbClr val="FFFFFF"/>
                </a:highlight>
              </a:rPr>
              <a:t>Switch bouncing</a:t>
            </a:r>
            <a:endParaRPr b="1" sz="2300">
              <a:solidFill>
                <a:srgbClr val="0C0C0C"/>
              </a:solidFill>
              <a:highlight>
                <a:srgbClr val="FFFFFF"/>
              </a:highlight>
            </a:endParaRPr>
          </a:p>
        </p:txBody>
      </p:sp>
      <p:pic>
        <p:nvPicPr>
          <p:cNvPr id="154" name="Google Shape;154;p19"/>
          <p:cNvPicPr preferRelativeResize="0"/>
          <p:nvPr/>
        </p:nvPicPr>
        <p:blipFill>
          <a:blip r:embed="rId4">
            <a:alphaModFix/>
          </a:blip>
          <a:stretch>
            <a:fillRect/>
          </a:stretch>
        </p:blipFill>
        <p:spPr>
          <a:xfrm>
            <a:off x="1064923" y="2165450"/>
            <a:ext cx="10062175" cy="342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0"/>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60" name="Google Shape;160;p20"/>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61" name="Google Shape;161;p20"/>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62" name="Google Shape;162;p20"/>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63" name="Google Shape;163;p20"/>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64" name="Google Shape;164;p20"/>
          <p:cNvSpPr txBox="1"/>
          <p:nvPr/>
        </p:nvSpPr>
        <p:spPr>
          <a:xfrm>
            <a:off x="1504350" y="1146575"/>
            <a:ext cx="9183300" cy="5310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500"/>
              </a:spcAft>
              <a:buNone/>
            </a:pPr>
            <a:r>
              <a:rPr b="1" lang="en-IN" sz="2250">
                <a:solidFill>
                  <a:srgbClr val="262626"/>
                </a:solidFill>
                <a:highlight>
                  <a:srgbClr val="FFFFFF"/>
                </a:highlight>
              </a:rPr>
              <a:t>Controlling an LED with a push button using Tiva Launchpad</a:t>
            </a:r>
            <a:endParaRPr b="1" sz="2250">
              <a:solidFill>
                <a:srgbClr val="262626"/>
              </a:solidFill>
              <a:highlight>
                <a:srgbClr val="FFFFFF"/>
              </a:highlight>
            </a:endParaRPr>
          </a:p>
        </p:txBody>
      </p:sp>
      <p:pic>
        <p:nvPicPr>
          <p:cNvPr id="165" name="Google Shape;165;p20"/>
          <p:cNvPicPr preferRelativeResize="0"/>
          <p:nvPr/>
        </p:nvPicPr>
        <p:blipFill>
          <a:blip r:embed="rId4">
            <a:alphaModFix/>
          </a:blip>
          <a:stretch>
            <a:fillRect/>
          </a:stretch>
        </p:blipFill>
        <p:spPr>
          <a:xfrm>
            <a:off x="2352675" y="1829975"/>
            <a:ext cx="7486650" cy="1371600"/>
          </a:xfrm>
          <a:prstGeom prst="rect">
            <a:avLst/>
          </a:prstGeom>
          <a:noFill/>
          <a:ln>
            <a:noFill/>
          </a:ln>
        </p:spPr>
      </p:pic>
      <p:sp>
        <p:nvSpPr>
          <p:cNvPr id="166" name="Google Shape;166;p20"/>
          <p:cNvSpPr txBox="1"/>
          <p:nvPr/>
        </p:nvSpPr>
        <p:spPr>
          <a:xfrm>
            <a:off x="1504350" y="4314200"/>
            <a:ext cx="102336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50">
                <a:solidFill>
                  <a:srgbClr val="3A3A3A"/>
                </a:solidFill>
                <a:highlight>
                  <a:srgbClr val="FFFFFF"/>
                </a:highlight>
              </a:rPr>
              <a:t>whenever a user presses the push button that is connected with the PF0 pin of TM4C123G6PM microcontroller, LED will turn on. Moreover, as soon as the user releases the push button, the LED turns off.</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1"/>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72" name="Google Shape;172;p21"/>
          <p:cNvSpPr txBox="1"/>
          <p:nvPr/>
        </p:nvSpPr>
        <p:spPr>
          <a:xfrm>
            <a:off x="892109" y="420487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173" name="Google Shape;173;p21"/>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74" name="Google Shape;174;p21"/>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75" name="Google Shape;175;p21"/>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76" name="Google Shape;176;p21"/>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77" name="Google Shape;177;p21"/>
          <p:cNvSpPr txBox="1"/>
          <p:nvPr/>
        </p:nvSpPr>
        <p:spPr>
          <a:xfrm>
            <a:off x="3902850" y="738675"/>
            <a:ext cx="4386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3600">
                <a:latin typeface="Calibri"/>
                <a:ea typeface="Calibri"/>
                <a:cs typeface="Calibri"/>
                <a:sym typeface="Calibri"/>
              </a:rPr>
              <a:t>Steps</a:t>
            </a:r>
            <a:endParaRPr b="1" sz="3600">
              <a:latin typeface="Calibri"/>
              <a:ea typeface="Calibri"/>
              <a:cs typeface="Calibri"/>
              <a:sym typeface="Calibri"/>
            </a:endParaRPr>
          </a:p>
        </p:txBody>
      </p:sp>
      <p:sp>
        <p:nvSpPr>
          <p:cNvPr id="178" name="Google Shape;178;p21"/>
          <p:cNvSpPr txBox="1"/>
          <p:nvPr/>
        </p:nvSpPr>
        <p:spPr>
          <a:xfrm>
            <a:off x="892100" y="1747025"/>
            <a:ext cx="10189500" cy="22626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Include Header File TM4C123GH6PM.h</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GPIO Pins Clock Enable Register</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GPIO Lock and Commit Registers</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Pull-Up Resistor Register CR PUR</a:t>
            </a:r>
            <a:endParaRPr sz="2700">
              <a:latin typeface="Calibri"/>
              <a:ea typeface="Calibri"/>
              <a:cs typeface="Calibri"/>
              <a:sym typeface="Calibri"/>
            </a:endParaRPr>
          </a:p>
          <a:p>
            <a:pPr indent="-400050" lvl="0" marL="457200" rtl="0" algn="l">
              <a:spcBef>
                <a:spcPts val="0"/>
              </a:spcBef>
              <a:spcAft>
                <a:spcPts val="0"/>
              </a:spcAft>
              <a:buSzPts val="2700"/>
              <a:buFont typeface="Calibri"/>
              <a:buChar char="●"/>
            </a:pPr>
            <a:r>
              <a:rPr lang="en-IN" sz="2700">
                <a:latin typeface="Calibri"/>
                <a:ea typeface="Calibri"/>
                <a:cs typeface="Calibri"/>
                <a:sym typeface="Calibri"/>
              </a:rPr>
              <a:t>Direction Control Register DIR DEN</a:t>
            </a:r>
            <a:endParaRPr sz="27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