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2B20042-F9A7-4F5E-8280-60E37562555A}"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18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7A6E9-3E17-4F97-99B1-4E4C81094877}"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21768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3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97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2683452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04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644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72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90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387839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7A6E9-3E17-4F97-99B1-4E4C81094877}"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20042-F9A7-4F5E-8280-60E37562555A}"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9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D7A6E9-3E17-4F97-99B1-4E4C81094877}"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426185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D7A6E9-3E17-4F97-99B1-4E4C81094877}"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20042-F9A7-4F5E-8280-60E37562555A}"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96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D7A6E9-3E17-4F97-99B1-4E4C81094877}"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20042-F9A7-4F5E-8280-60E37562555A}"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2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A6E9-3E17-4F97-99B1-4E4C81094877}"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325392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7A6E9-3E17-4F97-99B1-4E4C81094877}"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20042-F9A7-4F5E-8280-60E37562555A}"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398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7A6E9-3E17-4F97-99B1-4E4C81094877}"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20042-F9A7-4F5E-8280-60E37562555A}" type="slidenum">
              <a:rPr lang="en-IN" smtClean="0"/>
              <a:t>‹#›</a:t>
            </a:fld>
            <a:endParaRPr lang="en-IN"/>
          </a:p>
        </p:txBody>
      </p:sp>
    </p:spTree>
    <p:extLst>
      <p:ext uri="{BB962C8B-B14F-4D97-AF65-F5344CB8AC3E}">
        <p14:creationId xmlns:p14="http://schemas.microsoft.com/office/powerpoint/2010/main" val="416970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D7A6E9-3E17-4F97-99B1-4E4C81094877}" type="datetimeFigureOut">
              <a:rPr lang="en-IN" smtClean="0"/>
              <a:t>28-05-2020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B20042-F9A7-4F5E-8280-60E37562555A}" type="slidenum">
              <a:rPr lang="en-IN" smtClean="0"/>
              <a:t>‹#›</a:t>
            </a:fld>
            <a:endParaRPr lang="en-IN"/>
          </a:p>
        </p:txBody>
      </p:sp>
    </p:spTree>
    <p:extLst>
      <p:ext uri="{BB962C8B-B14F-4D97-AF65-F5344CB8AC3E}">
        <p14:creationId xmlns:p14="http://schemas.microsoft.com/office/powerpoint/2010/main" val="16882026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800" b="1" dirty="0">
                <a:solidFill>
                  <a:srgbClr val="92D050"/>
                </a:solidFill>
                <a:latin typeface="Algerian" panose="04020705040A02060702" pitchFamily="82" charset="0"/>
              </a:rPr>
              <a:t>Best Neighbourhood Recommender system</a:t>
            </a:r>
            <a:endParaRPr lang="en-IN" sz="4800" dirty="0">
              <a:solidFill>
                <a:srgbClr val="92D050"/>
              </a:solidFill>
              <a:latin typeface="Algerian" panose="04020705040A02060702" pitchFamily="82"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63907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New dataframe with 5 groups</a:t>
            </a:r>
            <a:endParaRPr lang="en-IN" sz="4000" dirty="0">
              <a:solidFill>
                <a:srgbClr val="92D05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633537" y="3259138"/>
            <a:ext cx="8924925" cy="1914525"/>
          </a:xfrm>
          <a:prstGeom prst="rect">
            <a:avLst/>
          </a:prstGeom>
        </p:spPr>
      </p:pic>
    </p:spTree>
    <p:extLst>
      <p:ext uri="{BB962C8B-B14F-4D97-AF65-F5344CB8AC3E}">
        <p14:creationId xmlns:p14="http://schemas.microsoft.com/office/powerpoint/2010/main" val="338138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rgbClr val="92D050"/>
                </a:solidFill>
                <a:latin typeface="Algerian" panose="04020705040A02060702" pitchFamily="82" charset="0"/>
              </a:rPr>
              <a:t>Results</a:t>
            </a:r>
            <a:r>
              <a:rPr lang="en-IN" sz="4000" dirty="0" smtClean="0">
                <a:latin typeface="Algerian" panose="04020705040A02060702" pitchFamily="82" charset="0"/>
              </a:rPr>
              <a:t/>
            </a:r>
            <a:br>
              <a:rPr lang="en-IN" sz="4000" dirty="0" smtClean="0">
                <a:latin typeface="Algerian" panose="04020705040A02060702" pitchFamily="82" charset="0"/>
              </a:rPr>
            </a:br>
            <a:endParaRPr lang="en-IN" sz="4000" dirty="0">
              <a:latin typeface="Algerian" panose="04020705040A02060702" pitchFamily="82" charset="0"/>
            </a:endParaRPr>
          </a:p>
        </p:txBody>
      </p:sp>
      <p:sp>
        <p:nvSpPr>
          <p:cNvPr id="3" name="Content Placeholder 2"/>
          <p:cNvSpPr>
            <a:spLocks noGrp="1"/>
          </p:cNvSpPr>
          <p:nvPr>
            <p:ph idx="1"/>
          </p:nvPr>
        </p:nvSpPr>
        <p:spPr/>
        <p:txBody>
          <a:bodyPr/>
          <a:lstStyle/>
          <a:p>
            <a:r>
              <a:rPr lang="en-IN" sz="2400" dirty="0" smtClean="0">
                <a:latin typeface="Bahnschrift" panose="020B0502040204020203" pitchFamily="34" charset="0"/>
              </a:rPr>
              <a:t>For </a:t>
            </a:r>
            <a:r>
              <a:rPr lang="en-IN" sz="2400" dirty="0">
                <a:latin typeface="Bahnschrift" panose="020B0502040204020203" pitchFamily="34" charset="0"/>
              </a:rPr>
              <a:t>results we focused on centres of each clusters and found that G5 is the best group. </a:t>
            </a:r>
            <a:endParaRPr lang="en-IN" sz="2400" dirty="0" smtClean="0">
              <a:latin typeface="Bahnschrift" panose="020B0502040204020203" pitchFamily="34" charset="0"/>
            </a:endParaRPr>
          </a:p>
          <a:p>
            <a:r>
              <a:rPr lang="en-IN" sz="2400" dirty="0" smtClean="0">
                <a:latin typeface="Bahnschrift" panose="020B0502040204020203" pitchFamily="34" charset="0"/>
              </a:rPr>
              <a:t>Total </a:t>
            </a:r>
            <a:r>
              <a:rPr lang="en-IN" sz="2400" dirty="0">
                <a:latin typeface="Bahnschrift" panose="020B0502040204020203" pitchFamily="34" charset="0"/>
              </a:rPr>
              <a:t>sum is calculated from addition of Total restaurants, total joints and other restaurants. </a:t>
            </a:r>
            <a:endParaRPr lang="en-IN" sz="2400" dirty="0" smtClean="0">
              <a:latin typeface="Bahnschrift" panose="020B0502040204020203" pitchFamily="34" charset="0"/>
            </a:endParaRPr>
          </a:p>
          <a:p>
            <a:r>
              <a:rPr lang="en-IN" sz="2400" dirty="0" smtClean="0">
                <a:latin typeface="Bahnschrift" panose="020B0502040204020203" pitchFamily="34" charset="0"/>
              </a:rPr>
              <a:t>According </a:t>
            </a:r>
            <a:r>
              <a:rPr lang="en-IN" sz="2400" dirty="0">
                <a:latin typeface="Bahnschrift" panose="020B0502040204020203" pitchFamily="34" charset="0"/>
              </a:rPr>
              <a:t>to our results we will recommend group 5 as the best neighbourhood to start the new business and group 4 is worst neighbourhood.</a:t>
            </a:r>
          </a:p>
          <a:p>
            <a:endParaRPr lang="en-IN" dirty="0"/>
          </a:p>
        </p:txBody>
      </p:sp>
    </p:spTree>
    <p:extLst>
      <p:ext uri="{BB962C8B-B14F-4D97-AF65-F5344CB8AC3E}">
        <p14:creationId xmlns:p14="http://schemas.microsoft.com/office/powerpoint/2010/main" val="188879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92D050"/>
                </a:solidFill>
                <a:latin typeface="Algerian" panose="04020705040A02060702" pitchFamily="82" charset="0"/>
              </a:rPr>
              <a:t>Conclusion</a:t>
            </a:r>
            <a:endParaRPr lang="en-IN" sz="4000" dirty="0">
              <a:solidFill>
                <a:srgbClr val="92D050"/>
              </a:solidFill>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IN" sz="2400" dirty="0">
                <a:latin typeface="Bahnschrift" panose="020B0502040204020203" pitchFamily="34" charset="0"/>
              </a:rPr>
              <a:t>Based on results group 5 is the best neighbourhood and its details as follows:</a:t>
            </a:r>
          </a:p>
          <a:p>
            <a:r>
              <a:rPr lang="en-IN" sz="2400" dirty="0">
                <a:latin typeface="Bahnschrift" panose="020B0502040204020203" pitchFamily="34" charset="0"/>
              </a:rPr>
              <a:t>Neighbourhood: 'Kensington Market, Chinatown, Grange Park'</a:t>
            </a:r>
          </a:p>
          <a:p>
            <a:r>
              <a:rPr lang="en-IN" sz="2400" dirty="0">
                <a:latin typeface="Bahnschrift" panose="020B0502040204020203" pitchFamily="34" charset="0"/>
              </a:rPr>
              <a:t>Neighbourhood Latitude: 43.6532057</a:t>
            </a:r>
          </a:p>
          <a:p>
            <a:r>
              <a:rPr lang="en-IN" sz="2400" dirty="0">
                <a:latin typeface="Bahnschrift" panose="020B0502040204020203" pitchFamily="34" charset="0"/>
              </a:rPr>
              <a:t>Neighbourhood Longitude: -79.4000493</a:t>
            </a:r>
          </a:p>
          <a:p>
            <a:endParaRPr lang="en-IN" dirty="0"/>
          </a:p>
        </p:txBody>
      </p:sp>
    </p:spTree>
    <p:extLst>
      <p:ext uri="{BB962C8B-B14F-4D97-AF65-F5344CB8AC3E}">
        <p14:creationId xmlns:p14="http://schemas.microsoft.com/office/powerpoint/2010/main" val="252634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92D050"/>
                </a:solidFill>
                <a:latin typeface="Algerian" panose="04020705040A02060702" pitchFamily="82" charset="0"/>
              </a:rPr>
              <a:t>Thank You</a:t>
            </a:r>
            <a:endParaRPr lang="en-IN" dirty="0">
              <a:solidFill>
                <a:srgbClr val="92D050"/>
              </a:solidFill>
              <a:latin typeface="Algerian" panose="04020705040A02060702" pitchFamily="82" charset="0"/>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1909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Business Problem</a:t>
            </a:r>
            <a:endParaRPr lang="en-IN" sz="4000" dirty="0">
              <a:solidFill>
                <a:srgbClr val="92D050"/>
              </a:solidFill>
              <a:latin typeface="Algerian" panose="04020705040A02060702" pitchFamily="82" charset="0"/>
            </a:endParaRPr>
          </a:p>
        </p:txBody>
      </p:sp>
      <p:sp>
        <p:nvSpPr>
          <p:cNvPr id="3" name="Content Placeholder 2"/>
          <p:cNvSpPr>
            <a:spLocks noGrp="1"/>
          </p:cNvSpPr>
          <p:nvPr>
            <p:ph idx="1"/>
          </p:nvPr>
        </p:nvSpPr>
        <p:spPr/>
        <p:txBody>
          <a:bodyPr/>
          <a:lstStyle/>
          <a:p>
            <a:r>
              <a:rPr lang="en-IN" dirty="0">
                <a:latin typeface="Bahnschrift Condensed" panose="020B0502040204020203" pitchFamily="34" charset="0"/>
              </a:rPr>
              <a:t>This project is for the raw material contractors who are looking to start new business in the Downtown Toronto Borough of Toronto city. The contractors who want to deliver good quality, fresh vegetables and other raw materials to the different types of restaurants, cafes, breakfast spot and bakery in </a:t>
            </a:r>
            <a:r>
              <a:rPr lang="en-IN" dirty="0" smtClean="0">
                <a:latin typeface="Bahnschrift Condensed" panose="020B0502040204020203" pitchFamily="34" charset="0"/>
              </a:rPr>
              <a:t>city</a:t>
            </a:r>
            <a:r>
              <a:rPr lang="en-IN" dirty="0">
                <a:latin typeface="Bahnschrift Condensed" panose="020B0502040204020203" pitchFamily="34" charset="0"/>
              </a:rPr>
              <a:t>.</a:t>
            </a:r>
            <a:r>
              <a:rPr lang="en-IN" dirty="0" smtClean="0">
                <a:latin typeface="Bahnschrift Condensed" panose="020B0502040204020203" pitchFamily="34" charset="0"/>
              </a:rPr>
              <a:t> </a:t>
            </a:r>
          </a:p>
          <a:p>
            <a:r>
              <a:rPr lang="en-IN" dirty="0">
                <a:latin typeface="Bahnschrift Condensed" panose="020B0502040204020203" pitchFamily="34" charset="0"/>
              </a:rPr>
              <a:t>T</a:t>
            </a:r>
            <a:r>
              <a:rPr lang="en-IN" dirty="0" smtClean="0">
                <a:latin typeface="Bahnschrift Condensed" panose="020B0502040204020203" pitchFamily="34" charset="0"/>
              </a:rPr>
              <a:t>his </a:t>
            </a:r>
            <a:r>
              <a:rPr lang="en-IN" dirty="0">
                <a:latin typeface="Bahnschrift Condensed" panose="020B0502040204020203" pitchFamily="34" charset="0"/>
              </a:rPr>
              <a:t>recommender system will recommend best neighbourhood in which he/she can build a warehouse so that it will cover most of the restaurants nearby and provide quality service to them by providing on time and fresh delivery of raw materials.</a:t>
            </a:r>
          </a:p>
          <a:p>
            <a:pPr marL="0" indent="0">
              <a:buNone/>
            </a:pPr>
            <a:endParaRPr lang="en-IN" dirty="0"/>
          </a:p>
        </p:txBody>
      </p:sp>
    </p:spTree>
    <p:extLst>
      <p:ext uri="{BB962C8B-B14F-4D97-AF65-F5344CB8AC3E}">
        <p14:creationId xmlns:p14="http://schemas.microsoft.com/office/powerpoint/2010/main" val="229845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Data</a:t>
            </a:r>
            <a:endParaRPr lang="en-IN" sz="4000" dirty="0">
              <a:solidFill>
                <a:srgbClr val="92D050"/>
              </a:solidFill>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en-IN" sz="3000" dirty="0">
                <a:latin typeface="Bahnschrift Condensed" panose="020B0502040204020203" pitchFamily="34" charset="0"/>
              </a:rPr>
              <a:t>For this project we need the following data:</a:t>
            </a:r>
          </a:p>
          <a:p>
            <a:pPr lvl="0"/>
            <a:r>
              <a:rPr lang="en-IN" sz="3000" dirty="0">
                <a:latin typeface="Bahnschrift Condensed" panose="020B0502040204020203" pitchFamily="34" charset="0"/>
              </a:rPr>
              <a:t>Data is scrapped from Wikipedia table and stored in dataframe.</a:t>
            </a:r>
          </a:p>
          <a:p>
            <a:r>
              <a:rPr lang="en-IN" sz="3000" dirty="0">
                <a:latin typeface="Bahnschrift Condensed" panose="020B0502040204020203" pitchFamily="34" charset="0"/>
              </a:rPr>
              <a:t>Data source: https://en.wikipedia.org/wiki/List_of_postal_codes_of_Canada:_M</a:t>
            </a:r>
          </a:p>
          <a:p>
            <a:pPr lvl="0"/>
            <a:r>
              <a:rPr lang="en-IN" sz="3000" dirty="0">
                <a:latin typeface="Bahnschrift Condensed" panose="020B0502040204020203" pitchFamily="34" charset="0"/>
              </a:rPr>
              <a:t>Second dataset used is Geospatial_Coordinates.csv which is provided in the course</a:t>
            </a:r>
          </a:p>
          <a:p>
            <a:r>
              <a:rPr lang="en-IN" sz="3000" dirty="0">
                <a:latin typeface="Bahnschrift Condensed" panose="020B0502040204020203" pitchFamily="34" charset="0"/>
              </a:rPr>
              <a:t>This dataset contains latitude and longitudes of the different postal codes</a:t>
            </a:r>
            <a:r>
              <a:rPr lang="en-IN" sz="3000" dirty="0" smtClean="0">
                <a:latin typeface="Bahnschrift Condensed" panose="020B0502040204020203" pitchFamily="34" charset="0"/>
              </a:rPr>
              <a:t>.</a:t>
            </a:r>
            <a:endParaRPr lang="en-IN" sz="3000" dirty="0">
              <a:latin typeface="Bahnschrift Condensed" panose="020B0502040204020203" pitchFamily="34" charset="0"/>
            </a:endParaRPr>
          </a:p>
          <a:p>
            <a:pPr lvl="0"/>
            <a:r>
              <a:rPr lang="en-IN" sz="3000" dirty="0">
                <a:latin typeface="Bahnschrift Condensed" panose="020B0502040204020203" pitchFamily="34" charset="0"/>
              </a:rPr>
              <a:t>Third Data source used is foursquare API to get the venue details in neighbourhood.</a:t>
            </a:r>
          </a:p>
          <a:p>
            <a:r>
              <a:rPr lang="en-IN" sz="3000" dirty="0" smtClean="0">
                <a:latin typeface="Bahnschrift Condensed" panose="020B0502040204020203" pitchFamily="34" charset="0"/>
              </a:rPr>
              <a:t>Data </a:t>
            </a:r>
            <a:r>
              <a:rPr lang="en-IN" sz="3000" dirty="0">
                <a:latin typeface="Bahnschrift Condensed" panose="020B0502040204020203" pitchFamily="34" charset="0"/>
              </a:rPr>
              <a:t>source: Foursquare API- "https://developer.foursquare.com/"</a:t>
            </a:r>
          </a:p>
          <a:p>
            <a:r>
              <a:rPr lang="en-IN" sz="3000" dirty="0">
                <a:latin typeface="Bahnschrift Condensed" panose="020B0502040204020203" pitchFamily="34" charset="0"/>
              </a:rPr>
              <a:t>Description: By using this API we will get all the venues and its details in each          neighbourhood.</a:t>
            </a:r>
          </a:p>
          <a:p>
            <a:endParaRPr lang="en-IN" dirty="0"/>
          </a:p>
        </p:txBody>
      </p:sp>
    </p:spTree>
    <p:extLst>
      <p:ext uri="{BB962C8B-B14F-4D97-AF65-F5344CB8AC3E}">
        <p14:creationId xmlns:p14="http://schemas.microsoft.com/office/powerpoint/2010/main" val="1333341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92D050"/>
                </a:solidFill>
                <a:latin typeface="Algerian" panose="04020705040A02060702" pitchFamily="82" charset="0"/>
              </a:rPr>
              <a:t>Final Data obtained will look as below</a:t>
            </a:r>
            <a:endParaRPr lang="en-IN" dirty="0">
              <a:solidFill>
                <a:srgbClr val="92D05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785937" y="3135313"/>
            <a:ext cx="8620125" cy="2162175"/>
          </a:xfrm>
          <a:prstGeom prst="rect">
            <a:avLst/>
          </a:prstGeom>
        </p:spPr>
      </p:pic>
    </p:spTree>
    <p:extLst>
      <p:ext uri="{BB962C8B-B14F-4D97-AF65-F5344CB8AC3E}">
        <p14:creationId xmlns:p14="http://schemas.microsoft.com/office/powerpoint/2010/main" val="343277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Methodology</a:t>
            </a:r>
            <a:endParaRPr lang="en-IN" sz="40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lvl="0"/>
            <a:r>
              <a:rPr lang="en-IN" sz="2600" b="1" dirty="0">
                <a:latin typeface="Algerian" panose="04020705040A02060702" pitchFamily="82" charset="0"/>
              </a:rPr>
              <a:t>Collecting Dataset</a:t>
            </a:r>
            <a:r>
              <a:rPr lang="en-IN" sz="2600" b="1" dirty="0" smtClean="0">
                <a:latin typeface="Algerian" panose="04020705040A02060702" pitchFamily="82" charset="0"/>
              </a:rPr>
              <a:t>:</a:t>
            </a:r>
            <a:endParaRPr lang="en-IN" sz="2600" dirty="0" smtClean="0">
              <a:latin typeface="Algerian" panose="04020705040A02060702" pitchFamily="82" charset="0"/>
            </a:endParaRPr>
          </a:p>
          <a:p>
            <a:pPr marL="0" indent="0">
              <a:buNone/>
            </a:pPr>
            <a:r>
              <a:rPr lang="en-IN" sz="2600" dirty="0" smtClean="0">
                <a:latin typeface="Bahnschrift" panose="020B0502040204020203" pitchFamily="34" charset="0"/>
              </a:rPr>
              <a:t>Data </a:t>
            </a:r>
            <a:r>
              <a:rPr lang="en-IN" sz="2600" dirty="0">
                <a:latin typeface="Bahnschrift" panose="020B0502040204020203" pitchFamily="34" charset="0"/>
              </a:rPr>
              <a:t>is collected from Wikipedia table </a:t>
            </a:r>
            <a:r>
              <a:rPr lang="en-IN" sz="2600" u="sng" dirty="0">
                <a:latin typeface="Bahnschrift" panose="020B0502040204020203" pitchFamily="34" charset="0"/>
                <a:hlinkClick r:id="rId2"/>
              </a:rPr>
              <a:t>https://en.wikipedia.org/wiki/List_of_postal_codes_of_Canada:_M</a:t>
            </a:r>
            <a:r>
              <a:rPr lang="en-IN" sz="2600" dirty="0">
                <a:latin typeface="Bahnschrift" panose="020B0502040204020203" pitchFamily="34" charset="0"/>
              </a:rPr>
              <a:t> . We will use different postal code from table and co-ordinates of each postal code to find venues in different neighbourhood.</a:t>
            </a:r>
          </a:p>
          <a:p>
            <a:pPr marL="0" indent="0">
              <a:buNone/>
            </a:pPr>
            <a:endParaRPr lang="en-IN" dirty="0"/>
          </a:p>
          <a:p>
            <a:pPr lvl="0"/>
            <a:r>
              <a:rPr lang="en-IN" sz="2600" b="1" dirty="0">
                <a:latin typeface="Algerian" panose="04020705040A02060702" pitchFamily="82" charset="0"/>
              </a:rPr>
              <a:t>Using Foursquare API to retrieve venues:</a:t>
            </a:r>
            <a:endParaRPr lang="en-IN" sz="2600" dirty="0">
              <a:latin typeface="Algerian" panose="04020705040A02060702" pitchFamily="82" charset="0"/>
            </a:endParaRPr>
          </a:p>
          <a:p>
            <a:pPr marL="0" indent="0" algn="just">
              <a:buNone/>
            </a:pPr>
            <a:r>
              <a:rPr lang="en-IN" sz="2600" dirty="0" smtClean="0">
                <a:latin typeface="Bahnschrift" panose="020B0502040204020203" pitchFamily="34" charset="0"/>
              </a:rPr>
              <a:t>Once </a:t>
            </a:r>
            <a:r>
              <a:rPr lang="en-IN" sz="2600" dirty="0">
                <a:latin typeface="Bahnschrift" panose="020B0502040204020203" pitchFamily="34" charset="0"/>
              </a:rPr>
              <a:t>the data is collected and converted into dataframe, we are using Downtown Toronto Borough data here. To find venues in different neighbourhood of Toronto we used foursquare API which will provide us with the different venues and its details in neighbourhood. We kept radius limit of 1500 to limit the venues in area.</a:t>
            </a:r>
          </a:p>
        </p:txBody>
      </p:sp>
    </p:spTree>
    <p:extLst>
      <p:ext uri="{BB962C8B-B14F-4D97-AF65-F5344CB8AC3E}">
        <p14:creationId xmlns:p14="http://schemas.microsoft.com/office/powerpoint/2010/main" val="194389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Getting neighbourhoods in Toronto</a:t>
            </a:r>
            <a:endParaRPr lang="en-IN" sz="4000" dirty="0">
              <a:solidFill>
                <a:srgbClr val="92D05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828925" y="2763838"/>
            <a:ext cx="6534150" cy="2905125"/>
          </a:xfrm>
          <a:prstGeom prst="rect">
            <a:avLst/>
          </a:prstGeom>
        </p:spPr>
      </p:pic>
    </p:spTree>
    <p:extLst>
      <p:ext uri="{BB962C8B-B14F-4D97-AF65-F5344CB8AC3E}">
        <p14:creationId xmlns:p14="http://schemas.microsoft.com/office/powerpoint/2010/main" val="241670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smtClean="0">
                <a:solidFill>
                  <a:srgbClr val="92D050"/>
                </a:solidFill>
                <a:latin typeface="Algerian" panose="04020705040A02060702" pitchFamily="82" charset="0"/>
              </a:rPr>
              <a:t>Processing and cleaning Data Obtained</a:t>
            </a:r>
            <a:endParaRPr lang="en-IN" sz="4000" dirty="0">
              <a:solidFill>
                <a:srgbClr val="92D050"/>
              </a:solidFill>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IN" sz="2400" dirty="0" smtClean="0">
                <a:latin typeface="Bahnschrift" panose="020B0502040204020203" pitchFamily="34" charset="0"/>
              </a:rPr>
              <a:t>After </a:t>
            </a:r>
            <a:r>
              <a:rPr lang="en-IN" sz="2400" dirty="0">
                <a:latin typeface="Bahnschrift" panose="020B0502040204020203" pitchFamily="34" charset="0"/>
              </a:rPr>
              <a:t>all the data is obtained from Wikipedia and foursquare API, data needs to be cleaned to apply various techniques on it. Main useful feature from collected data is ‘venue category’ which helps us in identifying restaurants. </a:t>
            </a:r>
            <a:endParaRPr lang="en-IN" sz="2400" dirty="0" smtClean="0">
              <a:latin typeface="Bahnschrift" panose="020B0502040204020203" pitchFamily="34" charset="0"/>
            </a:endParaRPr>
          </a:p>
          <a:p>
            <a:r>
              <a:rPr lang="en-IN" sz="2400" dirty="0" smtClean="0">
                <a:latin typeface="Bahnschrift" panose="020B0502040204020203" pitchFamily="34" charset="0"/>
              </a:rPr>
              <a:t>First </a:t>
            </a:r>
            <a:r>
              <a:rPr lang="en-IN" sz="2400" dirty="0">
                <a:latin typeface="Bahnschrift" panose="020B0502040204020203" pitchFamily="34" charset="0"/>
              </a:rPr>
              <a:t>we will one hot encode venue category, then we make groups by neighbourhoods and then we will take count of total restaurants and add ‘Total Restaurants’ column in dataframe. Same is done for joints and ‘Total Joints’ columns is added in dataframe</a:t>
            </a:r>
            <a:r>
              <a:rPr lang="en-IN" dirty="0"/>
              <a:t>.</a:t>
            </a:r>
          </a:p>
        </p:txBody>
      </p:sp>
    </p:spTree>
    <p:extLst>
      <p:ext uri="{BB962C8B-B14F-4D97-AF65-F5344CB8AC3E}">
        <p14:creationId xmlns:p14="http://schemas.microsoft.com/office/powerpoint/2010/main" val="280551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92D050"/>
                </a:solidFill>
                <a:latin typeface="Algerian" panose="04020705040A02060702" pitchFamily="82" charset="0"/>
              </a:rPr>
              <a:t>Processed data shown below</a:t>
            </a:r>
            <a:endParaRPr lang="en-IN" sz="4000" dirty="0">
              <a:solidFill>
                <a:srgbClr val="92D05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447800" y="2601913"/>
            <a:ext cx="9296400" cy="3228975"/>
          </a:xfrm>
          <a:prstGeom prst="rect">
            <a:avLst/>
          </a:prstGeom>
        </p:spPr>
      </p:pic>
    </p:spTree>
    <p:extLst>
      <p:ext uri="{BB962C8B-B14F-4D97-AF65-F5344CB8AC3E}">
        <p14:creationId xmlns:p14="http://schemas.microsoft.com/office/powerpoint/2010/main" val="116497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solidFill>
                  <a:srgbClr val="92D050"/>
                </a:solidFill>
                <a:latin typeface="Algerian" panose="04020705040A02060702" pitchFamily="82" charset="0"/>
              </a:rPr>
              <a:t>Applying K-Means Clustering Machine Learning Technique</a:t>
            </a:r>
            <a:r>
              <a:rPr lang="en-IN" dirty="0" smtClean="0">
                <a:latin typeface="Algerian" panose="04020705040A02060702" pitchFamily="82" charset="0"/>
              </a:rPr>
              <a:t/>
            </a:r>
            <a:br>
              <a:rPr lang="en-IN" dirty="0" smtClean="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IN" sz="2400" dirty="0" smtClean="0">
                <a:latin typeface="Bahnschrift" panose="020B0502040204020203" pitchFamily="34" charset="0"/>
              </a:rPr>
              <a:t>Now </a:t>
            </a:r>
            <a:r>
              <a:rPr lang="en-IN" sz="2400" dirty="0">
                <a:latin typeface="Bahnschrift" panose="020B0502040204020203" pitchFamily="34" charset="0"/>
              </a:rPr>
              <a:t>that our processed data is ready we will apply machine learning Model on the data. In this problem we used K- Means clustering machine learning model to cluster neighbourhoods. </a:t>
            </a:r>
            <a:endParaRPr lang="en-IN" sz="2400" dirty="0" smtClean="0">
              <a:latin typeface="Bahnschrift" panose="020B0502040204020203" pitchFamily="34" charset="0"/>
            </a:endParaRPr>
          </a:p>
          <a:p>
            <a:r>
              <a:rPr lang="en-IN" sz="2400" dirty="0" smtClean="0">
                <a:latin typeface="Bahnschrift" panose="020B0502040204020203" pitchFamily="34" charset="0"/>
              </a:rPr>
              <a:t>We </a:t>
            </a:r>
            <a:r>
              <a:rPr lang="en-IN" sz="2400" dirty="0">
                <a:latin typeface="Bahnschrift" panose="020B0502040204020203" pitchFamily="34" charset="0"/>
              </a:rPr>
              <a:t>used cluster value of 5 so that we can divide all the areas in 5 clusters. After Clustering is done we created new dataframe which will give us neighbourhood and its cluster number.</a:t>
            </a:r>
          </a:p>
          <a:p>
            <a:endParaRPr lang="en-IN" dirty="0"/>
          </a:p>
        </p:txBody>
      </p:sp>
    </p:spTree>
    <p:extLst>
      <p:ext uri="{BB962C8B-B14F-4D97-AF65-F5344CB8AC3E}">
        <p14:creationId xmlns:p14="http://schemas.microsoft.com/office/powerpoint/2010/main" val="35014791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65</TotalTime>
  <Words>588</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Bahnschrift</vt:lpstr>
      <vt:lpstr>Bahnschrift Condensed</vt:lpstr>
      <vt:lpstr>Garamond</vt:lpstr>
      <vt:lpstr>Organic</vt:lpstr>
      <vt:lpstr>Best Neighbourhood Recommender system</vt:lpstr>
      <vt:lpstr>Business Problem</vt:lpstr>
      <vt:lpstr>Data</vt:lpstr>
      <vt:lpstr>Final Data obtained will look as below</vt:lpstr>
      <vt:lpstr>Methodology</vt:lpstr>
      <vt:lpstr>Getting neighbourhoods in Toronto</vt:lpstr>
      <vt:lpstr>Processing and cleaning Data Obtained</vt:lpstr>
      <vt:lpstr>Processed data shown below</vt:lpstr>
      <vt:lpstr>Applying K-Means Clustering Machine Learning Technique </vt:lpstr>
      <vt:lpstr>New dataframe with 5 groups</vt:lpstr>
      <vt:lpstr>Results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Neighbourhood Recommender system</dc:title>
  <dc:creator>swapnil pilare</dc:creator>
  <cp:lastModifiedBy>swapnil pilare</cp:lastModifiedBy>
  <cp:revision>5</cp:revision>
  <dcterms:created xsi:type="dcterms:W3CDTF">2020-05-28T10:42:12Z</dcterms:created>
  <dcterms:modified xsi:type="dcterms:W3CDTF">2020-05-28T11:48:05Z</dcterms:modified>
</cp:coreProperties>
</file>