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8327" y="103568"/>
            <a:ext cx="796734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1075" y="66675"/>
            <a:ext cx="352425" cy="3619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9714" y="2056193"/>
            <a:ext cx="2544571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8505" y="2118867"/>
            <a:ext cx="7617459" cy="2629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3486150"/>
            <a:ext cx="6408420" cy="4469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2865" algn="ctr">
              <a:lnSpc>
                <a:spcPct val="100000"/>
              </a:lnSpc>
              <a:spcBef>
                <a:spcPts val="1340"/>
              </a:spcBef>
            </a:pPr>
            <a:r>
              <a:rPr lang="en-IN" sz="2800" b="1" spc="-114" dirty="0" smtClean="0">
                <a:solidFill>
                  <a:srgbClr val="00579A"/>
                </a:solidFill>
                <a:latin typeface="Tahoma"/>
                <a:cs typeface="Tahoma"/>
              </a:rPr>
              <a:t>By : Swapnil Aher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2017755"/>
            <a:ext cx="8033384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2800" b="1" spc="85" dirty="0">
                <a:solidFill>
                  <a:srgbClr val="00579A"/>
                </a:solidFill>
                <a:latin typeface="Tahoma"/>
                <a:cs typeface="Tahoma"/>
              </a:rPr>
              <a:t>Seoul</a:t>
            </a:r>
            <a:r>
              <a:rPr sz="2800" b="1" spc="-25" dirty="0">
                <a:solidFill>
                  <a:srgbClr val="00579A"/>
                </a:solidFill>
                <a:latin typeface="Tahoma"/>
                <a:cs typeface="Tahoma"/>
              </a:rPr>
              <a:t> </a:t>
            </a:r>
            <a:r>
              <a:rPr sz="2800" b="1" spc="135" dirty="0">
                <a:solidFill>
                  <a:srgbClr val="00579A"/>
                </a:solidFill>
                <a:latin typeface="Tahoma"/>
                <a:cs typeface="Tahoma"/>
              </a:rPr>
              <a:t>Bike</a:t>
            </a:r>
            <a:r>
              <a:rPr sz="2800" b="1" spc="-25" dirty="0">
                <a:solidFill>
                  <a:srgbClr val="00579A"/>
                </a:solidFill>
                <a:latin typeface="Tahoma"/>
                <a:cs typeface="Tahoma"/>
              </a:rPr>
              <a:t> </a:t>
            </a:r>
            <a:r>
              <a:rPr sz="2800" b="1" spc="90" dirty="0">
                <a:solidFill>
                  <a:srgbClr val="00579A"/>
                </a:solidFill>
                <a:latin typeface="Tahoma"/>
                <a:cs typeface="Tahoma"/>
              </a:rPr>
              <a:t>Sharing</a:t>
            </a:r>
            <a:r>
              <a:rPr sz="2800" b="1" spc="-25" dirty="0">
                <a:solidFill>
                  <a:srgbClr val="00579A"/>
                </a:solidFill>
                <a:latin typeface="Tahoma"/>
                <a:cs typeface="Tahoma"/>
              </a:rPr>
              <a:t> </a:t>
            </a:r>
            <a:r>
              <a:rPr sz="2800" b="1" spc="175" dirty="0">
                <a:solidFill>
                  <a:srgbClr val="00579A"/>
                </a:solidFill>
                <a:latin typeface="Tahoma"/>
                <a:cs typeface="Tahoma"/>
              </a:rPr>
              <a:t>Demand</a:t>
            </a:r>
            <a:r>
              <a:rPr sz="2800" b="1" spc="-25" dirty="0">
                <a:solidFill>
                  <a:srgbClr val="00579A"/>
                </a:solidFill>
                <a:latin typeface="Tahoma"/>
                <a:cs typeface="Tahoma"/>
              </a:rPr>
              <a:t> </a:t>
            </a:r>
            <a:r>
              <a:rPr sz="2800" b="1" spc="110" dirty="0">
                <a:solidFill>
                  <a:srgbClr val="00579A"/>
                </a:solidFill>
                <a:latin typeface="Tahoma"/>
                <a:cs typeface="Tahoma"/>
              </a:rPr>
              <a:t>Prediction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28800" y="303910"/>
            <a:ext cx="539305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800" spc="165" dirty="0"/>
              <a:t>Capstone</a:t>
            </a:r>
            <a:r>
              <a:rPr sz="4200" spc="-110" dirty="0"/>
              <a:t> </a:t>
            </a:r>
            <a:r>
              <a:rPr sz="4200" spc="105" dirty="0"/>
              <a:t>Project</a:t>
            </a:r>
            <a:endParaRPr sz="4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962" y="261826"/>
            <a:ext cx="8232275" cy="378031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3727" y="4197667"/>
            <a:ext cx="597154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0" dirty="0">
                <a:latin typeface="Arial MT"/>
                <a:cs typeface="Arial MT"/>
              </a:rPr>
              <a:t>Average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rented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bike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count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comparatively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high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from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middle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end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year.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928" y="301676"/>
            <a:ext cx="4868693" cy="48068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15965" y="654621"/>
            <a:ext cx="2458720" cy="25927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8450" marR="5080" indent="-286385">
              <a:lnSpc>
                <a:spcPct val="150600"/>
              </a:lnSpc>
              <a:spcBef>
                <a:spcPts val="114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35" dirty="0">
                <a:latin typeface="Arial MT"/>
                <a:cs typeface="Arial MT"/>
              </a:rPr>
              <a:t>V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10" dirty="0">
                <a:latin typeface="Arial MT"/>
                <a:cs typeface="Arial MT"/>
              </a:rPr>
              <a:t>y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h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g</a:t>
            </a:r>
            <a:r>
              <a:rPr sz="1400" spc="15" dirty="0">
                <a:latin typeface="Arial MT"/>
                <a:cs typeface="Arial MT"/>
              </a:rPr>
              <a:t>h 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25" dirty="0">
                <a:latin typeface="Arial MT"/>
                <a:cs typeface="Arial MT"/>
              </a:rPr>
              <a:t>rr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10" dirty="0">
                <a:latin typeface="Arial MT"/>
                <a:cs typeface="Arial MT"/>
              </a:rPr>
              <a:t>n  </a:t>
            </a:r>
            <a:r>
              <a:rPr sz="1400" spc="40" dirty="0">
                <a:latin typeface="Arial MT"/>
                <a:cs typeface="Arial MT"/>
              </a:rPr>
              <a:t>be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45" dirty="0">
                <a:latin typeface="Arial MT"/>
                <a:cs typeface="Arial MT"/>
              </a:rPr>
              <a:t>w</a:t>
            </a:r>
            <a:r>
              <a:rPr sz="1400" spc="40" dirty="0">
                <a:latin typeface="Arial MT"/>
                <a:cs typeface="Arial MT"/>
              </a:rPr>
              <a:t>ee</a:t>
            </a:r>
            <a:r>
              <a:rPr sz="1400" spc="15" dirty="0">
                <a:latin typeface="Arial MT"/>
                <a:cs typeface="Arial MT"/>
              </a:rPr>
              <a:t>n</a:t>
            </a:r>
            <a:r>
              <a:rPr sz="1400" spc="-2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‘</a:t>
            </a:r>
            <a:r>
              <a:rPr sz="1400" spc="40" dirty="0">
                <a:latin typeface="Arial MT"/>
                <a:cs typeface="Arial MT"/>
              </a:rPr>
              <a:t>Te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40" dirty="0">
                <a:latin typeface="Arial MT"/>
                <a:cs typeface="Arial MT"/>
              </a:rPr>
              <a:t>pe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40" dirty="0">
                <a:latin typeface="Arial MT"/>
                <a:cs typeface="Arial MT"/>
              </a:rPr>
              <a:t>e</a:t>
            </a:r>
            <a:r>
              <a:rPr sz="1400" spc="5" dirty="0">
                <a:latin typeface="Arial MT"/>
                <a:cs typeface="Arial MT"/>
              </a:rPr>
              <a:t>’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an</a:t>
            </a:r>
            <a:r>
              <a:rPr sz="1400" spc="10" dirty="0">
                <a:latin typeface="Arial MT"/>
                <a:cs typeface="Arial MT"/>
              </a:rPr>
              <a:t>d  </a:t>
            </a:r>
            <a:r>
              <a:rPr sz="1400" spc="-15" dirty="0">
                <a:latin typeface="Arial MT"/>
                <a:cs typeface="Arial MT"/>
              </a:rPr>
              <a:t>‘</a:t>
            </a:r>
            <a:r>
              <a:rPr sz="1400" spc="30" dirty="0">
                <a:latin typeface="Arial MT"/>
                <a:cs typeface="Arial MT"/>
              </a:rPr>
              <a:t>D</a:t>
            </a:r>
            <a:r>
              <a:rPr sz="1400" spc="40" dirty="0">
                <a:latin typeface="Arial MT"/>
                <a:cs typeface="Arial MT"/>
              </a:rPr>
              <a:t>e</a:t>
            </a:r>
            <a:r>
              <a:rPr sz="1400" spc="15" dirty="0">
                <a:latin typeface="Arial MT"/>
                <a:cs typeface="Arial MT"/>
              </a:rPr>
              <a:t>w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40" dirty="0">
                <a:latin typeface="Arial MT"/>
                <a:cs typeface="Arial MT"/>
              </a:rPr>
              <a:t>po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5" dirty="0">
                <a:latin typeface="Arial MT"/>
                <a:cs typeface="Arial MT"/>
              </a:rPr>
              <a:t>t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40" dirty="0">
                <a:latin typeface="Arial MT"/>
                <a:cs typeface="Arial MT"/>
              </a:rPr>
              <a:t>e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40" dirty="0">
                <a:latin typeface="Arial MT"/>
                <a:cs typeface="Arial MT"/>
              </a:rPr>
              <a:t>pe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40" dirty="0">
                <a:latin typeface="Arial MT"/>
                <a:cs typeface="Arial MT"/>
              </a:rPr>
              <a:t>e</a:t>
            </a:r>
            <a:r>
              <a:rPr sz="1400" spc="5" dirty="0">
                <a:latin typeface="Arial MT"/>
                <a:cs typeface="Arial MT"/>
              </a:rPr>
              <a:t>’  </a:t>
            </a:r>
            <a:r>
              <a:rPr sz="1400" spc="-10" dirty="0">
                <a:latin typeface="Arial MT"/>
                <a:cs typeface="Arial MT"/>
              </a:rPr>
              <a:t>which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obvious.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150">
              <a:latin typeface="Arial MT"/>
              <a:cs typeface="Arial MT"/>
            </a:endParaRPr>
          </a:p>
          <a:p>
            <a:pPr marL="298450" marR="197485" indent="-286385">
              <a:lnSpc>
                <a:spcPct val="149900"/>
              </a:lnSpc>
              <a:buChar char="•"/>
              <a:tabLst>
                <a:tab pos="298450" algn="l"/>
                <a:tab pos="299085" algn="l"/>
              </a:tabLst>
            </a:pPr>
            <a:r>
              <a:rPr sz="1400" spc="-10" dirty="0">
                <a:latin typeface="Arial MT"/>
                <a:cs typeface="Arial MT"/>
              </a:rPr>
              <a:t>‘Humidity’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10" dirty="0">
                <a:latin typeface="Arial MT"/>
                <a:cs typeface="Arial MT"/>
              </a:rPr>
              <a:t> moderately 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40" dirty="0">
                <a:latin typeface="Arial MT"/>
                <a:cs typeface="Arial MT"/>
              </a:rPr>
              <a:t>co</a:t>
            </a:r>
            <a:r>
              <a:rPr sz="1400" spc="-25" dirty="0">
                <a:latin typeface="Arial MT"/>
                <a:cs typeface="Arial MT"/>
              </a:rPr>
              <a:t>rr</a:t>
            </a:r>
            <a:r>
              <a:rPr sz="1400" spc="40" dirty="0">
                <a:latin typeface="Arial MT"/>
                <a:cs typeface="Arial MT"/>
              </a:rPr>
              <a:t>e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40" dirty="0">
                <a:latin typeface="Arial MT"/>
                <a:cs typeface="Arial MT"/>
              </a:rPr>
              <a:t>e</a:t>
            </a:r>
            <a:r>
              <a:rPr sz="1400" spc="15" dirty="0">
                <a:latin typeface="Arial MT"/>
                <a:cs typeface="Arial MT"/>
              </a:rPr>
              <a:t>d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45" dirty="0">
                <a:latin typeface="Arial MT"/>
                <a:cs typeface="Arial MT"/>
              </a:rPr>
              <a:t>w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15" dirty="0">
                <a:latin typeface="Arial MT"/>
                <a:cs typeface="Arial MT"/>
              </a:rPr>
              <a:t>h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‘</a:t>
            </a:r>
            <a:r>
              <a:rPr sz="1400" spc="35" dirty="0">
                <a:latin typeface="Arial MT"/>
                <a:cs typeface="Arial MT"/>
              </a:rPr>
              <a:t>S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5" dirty="0">
                <a:latin typeface="Arial MT"/>
                <a:cs typeface="Arial MT"/>
              </a:rPr>
              <a:t>r  </a:t>
            </a:r>
            <a:r>
              <a:rPr sz="1400" spc="-5" dirty="0">
                <a:latin typeface="Arial MT"/>
                <a:cs typeface="Arial MT"/>
              </a:rPr>
              <a:t>Radiation’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‘Visibility’.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472" y="0"/>
            <a:ext cx="33172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0" dirty="0">
                <a:latin typeface="Microsoft Himalaya"/>
                <a:cs typeface="Microsoft Himalaya"/>
              </a:rPr>
              <a:t>F</a:t>
            </a:r>
            <a:r>
              <a:rPr sz="4800" b="0" spc="75" dirty="0">
                <a:latin typeface="Microsoft Himalaya"/>
                <a:cs typeface="Microsoft Himalaya"/>
              </a:rPr>
              <a:t>e</a:t>
            </a:r>
            <a:r>
              <a:rPr sz="4800" b="0" spc="-5" dirty="0">
                <a:latin typeface="Microsoft Himalaya"/>
                <a:cs typeface="Microsoft Himalaya"/>
              </a:rPr>
              <a:t>at</a:t>
            </a:r>
            <a:r>
              <a:rPr sz="4800" b="0" spc="-35" dirty="0">
                <a:latin typeface="Microsoft Himalaya"/>
                <a:cs typeface="Microsoft Himalaya"/>
              </a:rPr>
              <a:t>u</a:t>
            </a:r>
            <a:r>
              <a:rPr sz="4800" b="0" spc="-20" dirty="0">
                <a:latin typeface="Microsoft Himalaya"/>
                <a:cs typeface="Microsoft Himalaya"/>
              </a:rPr>
              <a:t>r</a:t>
            </a:r>
            <a:r>
              <a:rPr sz="4800" b="0" dirty="0">
                <a:latin typeface="Microsoft Himalaya"/>
                <a:cs typeface="Microsoft Himalaya"/>
              </a:rPr>
              <a:t>e</a:t>
            </a:r>
            <a:r>
              <a:rPr sz="4800" b="0" spc="-285" dirty="0">
                <a:latin typeface="Microsoft Himalaya"/>
                <a:cs typeface="Microsoft Himalaya"/>
              </a:rPr>
              <a:t> </a:t>
            </a:r>
            <a:r>
              <a:rPr sz="4800" b="0" spc="55" dirty="0">
                <a:latin typeface="Microsoft Himalaya"/>
                <a:cs typeface="Microsoft Himalaya"/>
              </a:rPr>
              <a:t>E</a:t>
            </a:r>
            <a:r>
              <a:rPr sz="4800" b="0" spc="35" dirty="0">
                <a:latin typeface="Microsoft Himalaya"/>
                <a:cs typeface="Microsoft Himalaya"/>
              </a:rPr>
              <a:t>ng</a:t>
            </a:r>
            <a:r>
              <a:rPr sz="4800" b="0" spc="-5" dirty="0">
                <a:latin typeface="Microsoft Himalaya"/>
                <a:cs typeface="Microsoft Himalaya"/>
              </a:rPr>
              <a:t>i</a:t>
            </a:r>
            <a:r>
              <a:rPr sz="4800" b="0" spc="-30" dirty="0">
                <a:latin typeface="Microsoft Himalaya"/>
                <a:cs typeface="Microsoft Himalaya"/>
              </a:rPr>
              <a:t>n</a:t>
            </a:r>
            <a:r>
              <a:rPr sz="4800" b="0" spc="-80" dirty="0">
                <a:latin typeface="Microsoft Himalaya"/>
                <a:cs typeface="Microsoft Himalaya"/>
              </a:rPr>
              <a:t>e</a:t>
            </a:r>
            <a:r>
              <a:rPr sz="4800" b="0" spc="-5" dirty="0">
                <a:latin typeface="Microsoft Himalaya"/>
                <a:cs typeface="Microsoft Himalaya"/>
              </a:rPr>
              <a:t>e</a:t>
            </a:r>
            <a:r>
              <a:rPr sz="4800" b="0" spc="-25" dirty="0">
                <a:latin typeface="Microsoft Himalaya"/>
                <a:cs typeface="Microsoft Himalaya"/>
              </a:rPr>
              <a:t>r</a:t>
            </a:r>
            <a:r>
              <a:rPr sz="4800" b="0" spc="-5" dirty="0">
                <a:latin typeface="Microsoft Himalaya"/>
                <a:cs typeface="Microsoft Himalaya"/>
              </a:rPr>
              <a:t>i</a:t>
            </a:r>
            <a:r>
              <a:rPr sz="4800" b="0" spc="-30" dirty="0">
                <a:latin typeface="Microsoft Himalaya"/>
                <a:cs typeface="Microsoft Himalaya"/>
              </a:rPr>
              <a:t>n</a:t>
            </a:r>
            <a:r>
              <a:rPr sz="4800" b="0" dirty="0">
                <a:latin typeface="Microsoft Himalaya"/>
                <a:cs typeface="Microsoft Himalaya"/>
              </a:rPr>
              <a:t>g</a:t>
            </a:r>
            <a:endParaRPr sz="4800">
              <a:latin typeface="Microsoft Himalaya"/>
              <a:cs typeface="Microsoft Himalay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309" y="826388"/>
            <a:ext cx="7212330" cy="11601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5" dirty="0">
                <a:solidFill>
                  <a:srgbClr val="292929"/>
                </a:solidFill>
                <a:latin typeface="Calibri"/>
                <a:cs typeface="Calibri"/>
              </a:rPr>
              <a:t>Feature</a:t>
            </a:r>
            <a:r>
              <a:rPr sz="14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Calibri"/>
                <a:cs typeface="Calibri"/>
              </a:rPr>
              <a:t>engineering</a:t>
            </a:r>
            <a:r>
              <a:rPr sz="1400" spc="-10" dirty="0">
                <a:solidFill>
                  <a:srgbClr val="292929"/>
                </a:solidFill>
                <a:latin typeface="Calibri"/>
                <a:cs typeface="Calibri"/>
              </a:rPr>
              <a:t> is</a:t>
            </a:r>
            <a:r>
              <a:rPr sz="1400" spc="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400" spc="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292929"/>
                </a:solidFill>
                <a:latin typeface="Calibri"/>
                <a:cs typeface="Calibri"/>
              </a:rPr>
              <a:t>process</a:t>
            </a:r>
            <a:r>
              <a:rPr sz="14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1400" spc="-8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Calibri"/>
                <a:cs typeface="Calibri"/>
              </a:rPr>
              <a:t>selecting,</a:t>
            </a:r>
            <a:r>
              <a:rPr sz="1400" spc="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Calibri"/>
                <a:cs typeface="Calibri"/>
              </a:rPr>
              <a:t>manipulating,</a:t>
            </a:r>
            <a:r>
              <a:rPr sz="1400" spc="10" dirty="0">
                <a:solidFill>
                  <a:srgbClr val="292929"/>
                </a:solidFill>
                <a:latin typeface="Calibri"/>
                <a:cs typeface="Calibri"/>
              </a:rPr>
              <a:t> and</a:t>
            </a:r>
            <a:r>
              <a:rPr sz="140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292929"/>
                </a:solidFill>
                <a:latin typeface="Calibri"/>
                <a:cs typeface="Calibri"/>
              </a:rPr>
              <a:t>transforming</a:t>
            </a:r>
            <a:r>
              <a:rPr sz="1400" spc="-9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Calibri"/>
                <a:cs typeface="Calibri"/>
              </a:rPr>
              <a:t>initial</a:t>
            </a:r>
            <a:r>
              <a:rPr sz="1400" spc="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92929"/>
                </a:solidFill>
                <a:latin typeface="Calibri"/>
                <a:cs typeface="Calibri"/>
              </a:rPr>
              <a:t>variables</a:t>
            </a:r>
            <a:r>
              <a:rPr sz="14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Calibri"/>
                <a:cs typeface="Calibri"/>
              </a:rPr>
              <a:t>into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dirty="0">
                <a:solidFill>
                  <a:srgbClr val="292929"/>
                </a:solidFill>
                <a:latin typeface="Calibri"/>
                <a:cs typeface="Calibri"/>
              </a:rPr>
              <a:t>features</a:t>
            </a:r>
            <a:r>
              <a:rPr sz="1400" spc="-6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92929"/>
                </a:solidFill>
                <a:latin typeface="Calibri"/>
                <a:cs typeface="Calibri"/>
              </a:rPr>
              <a:t>that</a:t>
            </a:r>
            <a:r>
              <a:rPr sz="1400" spc="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292929"/>
                </a:solidFill>
                <a:latin typeface="Calibri"/>
                <a:cs typeface="Calibri"/>
              </a:rPr>
              <a:t>can</a:t>
            </a:r>
            <a:r>
              <a:rPr sz="14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292929"/>
                </a:solidFill>
                <a:latin typeface="Calibri"/>
                <a:cs typeface="Calibri"/>
              </a:rPr>
              <a:t>be</a:t>
            </a:r>
            <a:r>
              <a:rPr sz="1400" spc="-5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292929"/>
                </a:solidFill>
                <a:latin typeface="Calibri"/>
                <a:cs typeface="Calibri"/>
              </a:rPr>
              <a:t>used</a:t>
            </a:r>
            <a:r>
              <a:rPr sz="14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Calibri"/>
                <a:cs typeface="Calibri"/>
              </a:rPr>
              <a:t>in</a:t>
            </a:r>
            <a:r>
              <a:rPr sz="14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92929"/>
                </a:solidFill>
                <a:latin typeface="Calibri"/>
                <a:cs typeface="Calibri"/>
              </a:rPr>
              <a:t>model</a:t>
            </a:r>
            <a:r>
              <a:rPr sz="14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Calibri"/>
                <a:cs typeface="Calibri"/>
              </a:rPr>
              <a:t>training.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New</a:t>
            </a:r>
            <a:r>
              <a:rPr sz="1800" b="1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features</a:t>
            </a:r>
            <a:r>
              <a:rPr sz="1800" b="1" spc="-9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creation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0276" y="2919476"/>
            <a:ext cx="1704975" cy="571500"/>
          </a:xfrm>
          <a:prstGeom prst="rect">
            <a:avLst/>
          </a:prstGeom>
          <a:solidFill>
            <a:srgbClr val="C3F3FF"/>
          </a:solidFill>
          <a:ln w="25400">
            <a:solidFill>
              <a:srgbClr val="00C7F9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40970">
              <a:lnSpc>
                <a:spcPct val="100000"/>
              </a:lnSpc>
              <a:spcBef>
                <a:spcPts val="5"/>
              </a:spcBef>
            </a:pPr>
            <a:r>
              <a:rPr sz="1100" spc="-10" dirty="0">
                <a:solidFill>
                  <a:srgbClr val="124F5C"/>
                </a:solidFill>
                <a:latin typeface="Arial MT"/>
                <a:cs typeface="Arial MT"/>
              </a:rPr>
              <a:t>Date(day,</a:t>
            </a:r>
            <a:r>
              <a:rPr sz="11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24F5C"/>
                </a:solidFill>
                <a:latin typeface="Arial MT"/>
                <a:cs typeface="Arial MT"/>
              </a:rPr>
              <a:t>month.</a:t>
            </a:r>
            <a:r>
              <a:rPr sz="11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124F5C"/>
                </a:solidFill>
                <a:latin typeface="Arial MT"/>
                <a:cs typeface="Arial MT"/>
              </a:rPr>
              <a:t>year)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0701" y="2224151"/>
            <a:ext cx="1628775" cy="571500"/>
          </a:xfrm>
          <a:prstGeom prst="rect">
            <a:avLst/>
          </a:prstGeom>
          <a:solidFill>
            <a:srgbClr val="BCE8F0"/>
          </a:solidFill>
          <a:ln w="25400">
            <a:solidFill>
              <a:srgbClr val="39B9D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328295">
              <a:lnSpc>
                <a:spcPct val="100000"/>
              </a:lnSpc>
            </a:pP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Day_of_month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9276" y="3662362"/>
            <a:ext cx="1628775" cy="581025"/>
          </a:xfrm>
          <a:prstGeom prst="rect">
            <a:avLst/>
          </a:prstGeom>
          <a:solidFill>
            <a:srgbClr val="BCE8F0"/>
          </a:solidFill>
          <a:ln w="25400">
            <a:solidFill>
              <a:srgbClr val="39B9D5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434340">
              <a:lnSpc>
                <a:spcPct val="100000"/>
              </a:lnSpc>
            </a:pP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Month_num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03346" y="2503423"/>
            <a:ext cx="1695450" cy="703580"/>
          </a:xfrm>
          <a:custGeom>
            <a:avLst/>
            <a:gdLst/>
            <a:ahLst/>
            <a:cxnLst/>
            <a:rect l="l" t="t" r="r" b="b"/>
            <a:pathLst>
              <a:path w="1695450" h="703580">
                <a:moveTo>
                  <a:pt x="1623102" y="30844"/>
                </a:moveTo>
                <a:lnTo>
                  <a:pt x="0" y="694182"/>
                </a:lnTo>
                <a:lnTo>
                  <a:pt x="3682" y="703071"/>
                </a:lnTo>
                <a:lnTo>
                  <a:pt x="1626683" y="39598"/>
                </a:lnTo>
                <a:lnTo>
                  <a:pt x="1623102" y="30844"/>
                </a:lnTo>
                <a:close/>
              </a:path>
              <a:path w="1695450" h="703580">
                <a:moveTo>
                  <a:pt x="1678297" y="26034"/>
                </a:moveTo>
                <a:lnTo>
                  <a:pt x="1634870" y="26034"/>
                </a:lnTo>
                <a:lnTo>
                  <a:pt x="1638427" y="34798"/>
                </a:lnTo>
                <a:lnTo>
                  <a:pt x="1626683" y="39598"/>
                </a:lnTo>
                <a:lnTo>
                  <a:pt x="1639315" y="70484"/>
                </a:lnTo>
                <a:lnTo>
                  <a:pt x="1678297" y="26034"/>
                </a:lnTo>
                <a:close/>
              </a:path>
              <a:path w="1695450" h="703580">
                <a:moveTo>
                  <a:pt x="1634870" y="26034"/>
                </a:moveTo>
                <a:lnTo>
                  <a:pt x="1623102" y="30844"/>
                </a:lnTo>
                <a:lnTo>
                  <a:pt x="1626683" y="39598"/>
                </a:lnTo>
                <a:lnTo>
                  <a:pt x="1638427" y="34798"/>
                </a:lnTo>
                <a:lnTo>
                  <a:pt x="1634870" y="26034"/>
                </a:lnTo>
                <a:close/>
              </a:path>
              <a:path w="1695450" h="703580">
                <a:moveTo>
                  <a:pt x="1610487" y="0"/>
                </a:moveTo>
                <a:lnTo>
                  <a:pt x="1623102" y="30844"/>
                </a:lnTo>
                <a:lnTo>
                  <a:pt x="1634870" y="26034"/>
                </a:lnTo>
                <a:lnTo>
                  <a:pt x="1678297" y="26034"/>
                </a:lnTo>
                <a:lnTo>
                  <a:pt x="1695450" y="6476"/>
                </a:lnTo>
                <a:lnTo>
                  <a:pt x="1610487" y="0"/>
                </a:lnTo>
                <a:close/>
              </a:path>
            </a:pathLst>
          </a:custGeom>
          <a:solidFill>
            <a:srgbClr val="FDA8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03472" y="3267455"/>
            <a:ext cx="1727835" cy="696595"/>
          </a:xfrm>
          <a:custGeom>
            <a:avLst/>
            <a:gdLst/>
            <a:ahLst/>
            <a:cxnLst/>
            <a:rect l="l" t="t" r="r" b="b"/>
            <a:pathLst>
              <a:path w="1727835" h="696595">
                <a:moveTo>
                  <a:pt x="1654902" y="665163"/>
                </a:moveTo>
                <a:lnTo>
                  <a:pt x="1642617" y="696163"/>
                </a:lnTo>
                <a:lnTo>
                  <a:pt x="1727453" y="688835"/>
                </a:lnTo>
                <a:lnTo>
                  <a:pt x="1710491" y="669861"/>
                </a:lnTo>
                <a:lnTo>
                  <a:pt x="1666748" y="669861"/>
                </a:lnTo>
                <a:lnTo>
                  <a:pt x="1654902" y="665163"/>
                </a:lnTo>
                <a:close/>
              </a:path>
              <a:path w="1727835" h="696595">
                <a:moveTo>
                  <a:pt x="1658399" y="656338"/>
                </a:moveTo>
                <a:lnTo>
                  <a:pt x="1654902" y="665163"/>
                </a:lnTo>
                <a:lnTo>
                  <a:pt x="1666748" y="669861"/>
                </a:lnTo>
                <a:lnTo>
                  <a:pt x="1670177" y="661009"/>
                </a:lnTo>
                <a:lnTo>
                  <a:pt x="1658399" y="656338"/>
                </a:lnTo>
                <a:close/>
              </a:path>
              <a:path w="1727835" h="696595">
                <a:moveTo>
                  <a:pt x="1670685" y="625335"/>
                </a:moveTo>
                <a:lnTo>
                  <a:pt x="1658399" y="656338"/>
                </a:lnTo>
                <a:lnTo>
                  <a:pt x="1670177" y="661009"/>
                </a:lnTo>
                <a:lnTo>
                  <a:pt x="1666748" y="669861"/>
                </a:lnTo>
                <a:lnTo>
                  <a:pt x="1710491" y="669861"/>
                </a:lnTo>
                <a:lnTo>
                  <a:pt x="1670685" y="625335"/>
                </a:lnTo>
                <a:close/>
              </a:path>
              <a:path w="1727835" h="696595">
                <a:moveTo>
                  <a:pt x="3428" y="0"/>
                </a:moveTo>
                <a:lnTo>
                  <a:pt x="0" y="8763"/>
                </a:lnTo>
                <a:lnTo>
                  <a:pt x="1654902" y="665163"/>
                </a:lnTo>
                <a:lnTo>
                  <a:pt x="1658399" y="656338"/>
                </a:lnTo>
                <a:lnTo>
                  <a:pt x="3428" y="0"/>
                </a:lnTo>
                <a:close/>
              </a:path>
            </a:pathLst>
          </a:custGeom>
          <a:solidFill>
            <a:srgbClr val="FDA8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48551" y="2576576"/>
            <a:ext cx="180975" cy="1419225"/>
          </a:xfrm>
          <a:custGeom>
            <a:avLst/>
            <a:gdLst/>
            <a:ahLst/>
            <a:cxnLst/>
            <a:rect l="l" t="t" r="r" b="b"/>
            <a:pathLst>
              <a:path w="180975" h="1419225">
                <a:moveTo>
                  <a:pt x="0" y="0"/>
                </a:moveTo>
                <a:lnTo>
                  <a:pt x="35184" y="1180"/>
                </a:lnTo>
                <a:lnTo>
                  <a:pt x="63928" y="4397"/>
                </a:lnTo>
                <a:lnTo>
                  <a:pt x="83313" y="9161"/>
                </a:lnTo>
                <a:lnTo>
                  <a:pt x="90424" y="14986"/>
                </a:lnTo>
                <a:lnTo>
                  <a:pt x="90424" y="694436"/>
                </a:lnTo>
                <a:lnTo>
                  <a:pt x="97536" y="700333"/>
                </a:lnTo>
                <a:lnTo>
                  <a:pt x="116935" y="705135"/>
                </a:lnTo>
                <a:lnTo>
                  <a:pt x="145716" y="708366"/>
                </a:lnTo>
                <a:lnTo>
                  <a:pt x="180975" y="709549"/>
                </a:lnTo>
                <a:lnTo>
                  <a:pt x="145716" y="710731"/>
                </a:lnTo>
                <a:lnTo>
                  <a:pt x="116935" y="713962"/>
                </a:lnTo>
                <a:lnTo>
                  <a:pt x="97535" y="718764"/>
                </a:lnTo>
                <a:lnTo>
                  <a:pt x="90424" y="724662"/>
                </a:lnTo>
                <a:lnTo>
                  <a:pt x="90424" y="1404086"/>
                </a:lnTo>
                <a:lnTo>
                  <a:pt x="83313" y="1409951"/>
                </a:lnTo>
                <a:lnTo>
                  <a:pt x="63928" y="1414743"/>
                </a:lnTo>
                <a:lnTo>
                  <a:pt x="35184" y="1417975"/>
                </a:lnTo>
                <a:lnTo>
                  <a:pt x="0" y="1419161"/>
                </a:lnTo>
              </a:path>
            </a:pathLst>
          </a:custGeom>
          <a:ln w="9525">
            <a:solidFill>
              <a:srgbClr val="FDA8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72655" y="3175254"/>
            <a:ext cx="130746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90" dirty="0">
                <a:latin typeface="Arial MT"/>
                <a:cs typeface="Arial MT"/>
              </a:rPr>
              <a:t>N</a:t>
            </a:r>
            <a:r>
              <a:rPr sz="1050" spc="5" dirty="0">
                <a:latin typeface="Arial MT"/>
                <a:cs typeface="Arial MT"/>
              </a:rPr>
              <a:t>e</a:t>
            </a:r>
            <a:r>
              <a:rPr sz="1050" spc="-5" dirty="0">
                <a:latin typeface="Arial MT"/>
                <a:cs typeface="Arial MT"/>
              </a:rPr>
              <a:t>w</a:t>
            </a:r>
            <a:r>
              <a:rPr sz="1050" spc="70" dirty="0">
                <a:latin typeface="Arial MT"/>
                <a:cs typeface="Arial MT"/>
              </a:rPr>
              <a:t> </a:t>
            </a:r>
            <a:r>
              <a:rPr sz="1050" spc="5" dirty="0">
                <a:latin typeface="Arial MT"/>
                <a:cs typeface="Arial MT"/>
              </a:rPr>
              <a:t>featu</a:t>
            </a:r>
            <a:r>
              <a:rPr sz="1050" spc="20" dirty="0">
                <a:latin typeface="Arial MT"/>
                <a:cs typeface="Arial MT"/>
              </a:rPr>
              <a:t>r</a:t>
            </a:r>
            <a:r>
              <a:rPr sz="1050" spc="5" dirty="0">
                <a:latin typeface="Arial MT"/>
                <a:cs typeface="Arial MT"/>
              </a:rPr>
              <a:t>e</a:t>
            </a:r>
            <a:r>
              <a:rPr sz="1050" dirty="0">
                <a:latin typeface="Arial MT"/>
                <a:cs typeface="Arial MT"/>
              </a:rPr>
              <a:t>s</a:t>
            </a:r>
            <a:r>
              <a:rPr sz="1050" spc="-7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</a:t>
            </a:r>
            <a:r>
              <a:rPr sz="1050" spc="20" dirty="0">
                <a:latin typeface="Arial MT"/>
                <a:cs typeface="Arial MT"/>
              </a:rPr>
              <a:t>r</a:t>
            </a:r>
            <a:r>
              <a:rPr sz="1050" spc="5" dirty="0">
                <a:latin typeface="Arial MT"/>
                <a:cs typeface="Arial MT"/>
              </a:rPr>
              <a:t>eate</a:t>
            </a:r>
            <a:r>
              <a:rPr sz="1050" spc="-5" dirty="0">
                <a:latin typeface="Arial MT"/>
                <a:cs typeface="Arial MT"/>
              </a:rPr>
              <a:t>d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462" y="117411"/>
            <a:ext cx="23609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Fe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t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u</a:t>
            </a:r>
            <a:r>
              <a:rPr sz="1800" spc="35" dirty="0">
                <a:solidFill>
                  <a:srgbClr val="292929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s</a:t>
            </a:r>
            <a:r>
              <a:rPr sz="1800" spc="-8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t</a:t>
            </a:r>
            <a:r>
              <a:rPr sz="1800" spc="35" dirty="0">
                <a:solidFill>
                  <a:srgbClr val="292929"/>
                </a:solidFill>
                <a:latin typeface="Calibri"/>
                <a:cs typeface="Calibri"/>
              </a:rPr>
              <a:t>r</a:t>
            </a:r>
            <a:r>
              <a:rPr sz="1800" spc="10" dirty="0">
                <a:solidFill>
                  <a:srgbClr val="292929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n</a:t>
            </a:r>
            <a:r>
              <a:rPr sz="1800" spc="30" dirty="0">
                <a:solidFill>
                  <a:srgbClr val="292929"/>
                </a:solidFill>
                <a:latin typeface="Calibri"/>
                <a:cs typeface="Calibri"/>
              </a:rPr>
              <a:t>s</a:t>
            </a:r>
            <a:r>
              <a:rPr sz="1800" spc="25" dirty="0">
                <a:solidFill>
                  <a:srgbClr val="292929"/>
                </a:solidFill>
                <a:latin typeface="Calibri"/>
                <a:cs typeface="Calibri"/>
              </a:rPr>
              <a:t>f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o</a:t>
            </a:r>
            <a:r>
              <a:rPr sz="1800" spc="35" dirty="0">
                <a:solidFill>
                  <a:srgbClr val="292929"/>
                </a:solidFill>
                <a:latin typeface="Calibri"/>
                <a:cs typeface="Calibri"/>
              </a:rPr>
              <a:t>rm</a:t>
            </a:r>
            <a:r>
              <a:rPr sz="1800" spc="10" dirty="0">
                <a:solidFill>
                  <a:srgbClr val="292929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t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io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423" y="1711680"/>
            <a:ext cx="2888660" cy="158213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08734" y="3428275"/>
            <a:ext cx="7876540" cy="1666239"/>
            <a:chOff x="408734" y="3428275"/>
            <a:chExt cx="7876540" cy="166623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734" y="3448229"/>
              <a:ext cx="2916891" cy="16460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71317" y="3428275"/>
              <a:ext cx="2513424" cy="165492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338448" y="3995737"/>
              <a:ext cx="2473960" cy="76200"/>
            </a:xfrm>
            <a:custGeom>
              <a:avLst/>
              <a:gdLst/>
              <a:ahLst/>
              <a:cxnLst/>
              <a:rect l="l" t="t" r="r" b="b"/>
              <a:pathLst>
                <a:path w="2473960" h="76200">
                  <a:moveTo>
                    <a:pt x="2397379" y="0"/>
                  </a:moveTo>
                  <a:lnTo>
                    <a:pt x="2397379" y="76200"/>
                  </a:lnTo>
                  <a:lnTo>
                    <a:pt x="2464054" y="42862"/>
                  </a:lnTo>
                  <a:lnTo>
                    <a:pt x="2410079" y="42862"/>
                  </a:lnTo>
                  <a:lnTo>
                    <a:pt x="2410079" y="33337"/>
                  </a:lnTo>
                  <a:lnTo>
                    <a:pt x="2464054" y="33337"/>
                  </a:lnTo>
                  <a:lnTo>
                    <a:pt x="2397379" y="0"/>
                  </a:lnTo>
                  <a:close/>
                </a:path>
                <a:path w="2473960" h="76200">
                  <a:moveTo>
                    <a:pt x="2397379" y="33337"/>
                  </a:moveTo>
                  <a:lnTo>
                    <a:pt x="0" y="33337"/>
                  </a:lnTo>
                  <a:lnTo>
                    <a:pt x="0" y="42862"/>
                  </a:lnTo>
                  <a:lnTo>
                    <a:pt x="2397379" y="42862"/>
                  </a:lnTo>
                  <a:lnTo>
                    <a:pt x="2397379" y="33337"/>
                  </a:lnTo>
                  <a:close/>
                </a:path>
                <a:path w="2473960" h="76200">
                  <a:moveTo>
                    <a:pt x="2464054" y="33337"/>
                  </a:moveTo>
                  <a:lnTo>
                    <a:pt x="2410079" y="33337"/>
                  </a:lnTo>
                  <a:lnTo>
                    <a:pt x="2410079" y="42862"/>
                  </a:lnTo>
                  <a:lnTo>
                    <a:pt x="2464054" y="42862"/>
                  </a:lnTo>
                  <a:lnTo>
                    <a:pt x="2473579" y="38100"/>
                  </a:lnTo>
                  <a:lnTo>
                    <a:pt x="2464054" y="33337"/>
                  </a:lnTo>
                  <a:close/>
                </a:path>
              </a:pathLst>
            </a:custGeom>
            <a:solidFill>
              <a:srgbClr val="FDA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23582" y="597598"/>
            <a:ext cx="7406005" cy="5314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Arial MT"/>
                <a:cs typeface="Arial MT"/>
              </a:rPr>
              <a:t>Some</a:t>
            </a:r>
            <a:r>
              <a:rPr sz="1100" spc="-10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our</a:t>
            </a:r>
            <a:r>
              <a:rPr sz="1100" spc="7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features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5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skewed</a:t>
            </a:r>
            <a:r>
              <a:rPr sz="1100" spc="-105" dirty="0">
                <a:latin typeface="Arial MT"/>
                <a:cs typeface="Arial MT"/>
              </a:rPr>
              <a:t> </a:t>
            </a:r>
            <a:r>
              <a:rPr sz="1100" spc="30" dirty="0">
                <a:latin typeface="Arial MT"/>
                <a:cs typeface="Arial MT"/>
              </a:rPr>
              <a:t>so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20" dirty="0">
                <a:latin typeface="Arial MT"/>
                <a:cs typeface="Arial MT"/>
              </a:rPr>
              <a:t>we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15" dirty="0">
                <a:latin typeface="Arial MT"/>
                <a:cs typeface="Arial MT"/>
              </a:rPr>
              <a:t>can</a:t>
            </a:r>
            <a:r>
              <a:rPr sz="1100" spc="-10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apply</a:t>
            </a:r>
            <a:r>
              <a:rPr sz="1100" spc="11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sqrt,</a:t>
            </a:r>
            <a:r>
              <a:rPr sz="1100" spc="-9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log10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or</a:t>
            </a:r>
            <a:r>
              <a:rPr sz="1100" dirty="0">
                <a:latin typeface="Arial MT"/>
                <a:cs typeface="Arial MT"/>
              </a:rPr>
              <a:t> reciprocal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transformation</a:t>
            </a:r>
            <a:r>
              <a:rPr sz="1100" spc="-10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them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reduce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10" dirty="0">
                <a:latin typeface="Arial MT"/>
                <a:cs typeface="Arial MT"/>
              </a:rPr>
              <a:t>skewness.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Arial MT"/>
                <a:cs typeface="Arial MT"/>
              </a:rPr>
              <a:t>Here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spc="20" dirty="0">
                <a:latin typeface="Arial MT"/>
                <a:cs typeface="Arial MT"/>
              </a:rPr>
              <a:t>we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have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applied</a:t>
            </a:r>
            <a:r>
              <a:rPr sz="1100" spc="120" dirty="0">
                <a:latin typeface="Arial MT"/>
                <a:cs typeface="Arial MT"/>
              </a:rPr>
              <a:t> </a:t>
            </a:r>
            <a:r>
              <a:rPr sz="1100" spc="10" dirty="0">
                <a:latin typeface="Arial MT"/>
                <a:cs typeface="Arial MT"/>
              </a:rPr>
              <a:t>sqrt</a:t>
            </a:r>
            <a:r>
              <a:rPr sz="1100" spc="-9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transformation.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40788" y="1640113"/>
            <a:ext cx="2329020" cy="154979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09612" y="1300225"/>
            <a:ext cx="2581275" cy="266700"/>
          </a:xfrm>
          <a:prstGeom prst="rect">
            <a:avLst/>
          </a:prstGeom>
          <a:solidFill>
            <a:srgbClr val="7AD1E3"/>
          </a:solidFill>
          <a:ln w="25400">
            <a:solidFill>
              <a:srgbClr val="39B9D5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601345">
              <a:lnSpc>
                <a:spcPct val="100000"/>
              </a:lnSpc>
              <a:spcBef>
                <a:spcPts val="135"/>
              </a:spcBef>
            </a:pPr>
            <a:r>
              <a:rPr sz="1400" spc="-5" dirty="0">
                <a:solidFill>
                  <a:srgbClr val="124F5C"/>
                </a:solidFill>
                <a:latin typeface="Arial MT"/>
                <a:cs typeface="Arial MT"/>
              </a:rPr>
              <a:t>Original</a:t>
            </a:r>
            <a:r>
              <a:rPr sz="1400" spc="-7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Arial MT"/>
                <a:cs typeface="Arial MT"/>
              </a:rPr>
              <a:t>Features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72226" y="1271650"/>
            <a:ext cx="2590800" cy="257175"/>
          </a:xfrm>
          <a:prstGeom prst="rect">
            <a:avLst/>
          </a:prstGeom>
          <a:solidFill>
            <a:srgbClr val="7AD1E3"/>
          </a:solidFill>
          <a:ln w="25400">
            <a:solidFill>
              <a:srgbClr val="39B9D5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110"/>
              </a:spcBef>
            </a:pPr>
            <a:r>
              <a:rPr sz="1400" spc="40" dirty="0">
                <a:solidFill>
                  <a:srgbClr val="124F5C"/>
                </a:solidFill>
                <a:latin typeface="Arial MT"/>
                <a:cs typeface="Arial MT"/>
              </a:rPr>
              <a:t>T</a:t>
            </a:r>
            <a:r>
              <a:rPr sz="1400" spc="-25" dirty="0">
                <a:solidFill>
                  <a:srgbClr val="124F5C"/>
                </a:solidFill>
                <a:latin typeface="Arial MT"/>
                <a:cs typeface="Arial MT"/>
              </a:rPr>
              <a:t>r</a:t>
            </a:r>
            <a:r>
              <a:rPr sz="1400" spc="-30" dirty="0">
                <a:solidFill>
                  <a:srgbClr val="124F5C"/>
                </a:solidFill>
                <a:latin typeface="Arial MT"/>
                <a:cs typeface="Arial MT"/>
              </a:rPr>
              <a:t>an</a:t>
            </a:r>
            <a:r>
              <a:rPr sz="1400" spc="40" dirty="0">
                <a:solidFill>
                  <a:srgbClr val="124F5C"/>
                </a:solidFill>
                <a:latin typeface="Arial MT"/>
                <a:cs typeface="Arial MT"/>
              </a:rPr>
              <a:t>s</a:t>
            </a:r>
            <a:r>
              <a:rPr sz="1400" spc="55" dirty="0">
                <a:solidFill>
                  <a:srgbClr val="124F5C"/>
                </a:solidFill>
                <a:latin typeface="Arial MT"/>
                <a:cs typeface="Arial MT"/>
              </a:rPr>
              <a:t>f</a:t>
            </a:r>
            <a:r>
              <a:rPr sz="1400" spc="45" dirty="0">
                <a:solidFill>
                  <a:srgbClr val="124F5C"/>
                </a:solidFill>
                <a:latin typeface="Arial MT"/>
                <a:cs typeface="Arial MT"/>
              </a:rPr>
              <a:t>o</a:t>
            </a:r>
            <a:r>
              <a:rPr sz="1400" spc="-25" dirty="0">
                <a:solidFill>
                  <a:srgbClr val="124F5C"/>
                </a:solidFill>
                <a:latin typeface="Arial MT"/>
                <a:cs typeface="Arial MT"/>
              </a:rPr>
              <a:t>r</a:t>
            </a:r>
            <a:r>
              <a:rPr sz="1400" spc="30" dirty="0">
                <a:solidFill>
                  <a:srgbClr val="124F5C"/>
                </a:solidFill>
                <a:latin typeface="Arial MT"/>
                <a:cs typeface="Arial MT"/>
              </a:rPr>
              <a:t>m</a:t>
            </a:r>
            <a:r>
              <a:rPr sz="1400" spc="45" dirty="0">
                <a:solidFill>
                  <a:srgbClr val="124F5C"/>
                </a:solidFill>
                <a:latin typeface="Arial MT"/>
                <a:cs typeface="Arial MT"/>
              </a:rPr>
              <a:t>e</a:t>
            </a:r>
            <a:r>
              <a:rPr sz="1400" spc="15" dirty="0">
                <a:solidFill>
                  <a:srgbClr val="124F5C"/>
                </a:solidFill>
                <a:latin typeface="Arial MT"/>
                <a:cs typeface="Arial MT"/>
              </a:rPr>
              <a:t>d</a:t>
            </a:r>
            <a:r>
              <a:rPr sz="1400" spc="-2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Arial MT"/>
                <a:cs typeface="Arial MT"/>
              </a:rPr>
              <a:t>F</a:t>
            </a:r>
            <a:r>
              <a:rPr sz="1400" spc="45" dirty="0">
                <a:solidFill>
                  <a:srgbClr val="124F5C"/>
                </a:solidFill>
                <a:latin typeface="Arial MT"/>
                <a:cs typeface="Arial MT"/>
              </a:rPr>
              <a:t>e</a:t>
            </a:r>
            <a:r>
              <a:rPr sz="1400" spc="-30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124F5C"/>
                </a:solidFill>
                <a:latin typeface="Arial MT"/>
                <a:cs typeface="Arial MT"/>
              </a:rPr>
              <a:t>t</a:t>
            </a:r>
            <a:r>
              <a:rPr sz="1400" spc="-30" dirty="0">
                <a:solidFill>
                  <a:srgbClr val="124F5C"/>
                </a:solidFill>
                <a:latin typeface="Arial MT"/>
                <a:cs typeface="Arial MT"/>
              </a:rPr>
              <a:t>u</a:t>
            </a:r>
            <a:r>
              <a:rPr sz="1400" spc="-25" dirty="0">
                <a:solidFill>
                  <a:srgbClr val="124F5C"/>
                </a:solidFill>
                <a:latin typeface="Arial MT"/>
                <a:cs typeface="Arial MT"/>
              </a:rPr>
              <a:t>r</a:t>
            </a:r>
            <a:r>
              <a:rPr sz="1400" spc="45" dirty="0">
                <a:solidFill>
                  <a:srgbClr val="124F5C"/>
                </a:solidFill>
                <a:latin typeface="Arial MT"/>
                <a:cs typeface="Arial MT"/>
              </a:rPr>
              <a:t>e</a:t>
            </a:r>
            <a:r>
              <a:rPr sz="1400" spc="10" dirty="0">
                <a:solidFill>
                  <a:srgbClr val="124F5C"/>
                </a:solidFill>
                <a:latin typeface="Arial MT"/>
                <a:cs typeface="Arial MT"/>
              </a:rPr>
              <a:t>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86073" y="2338451"/>
            <a:ext cx="2473960" cy="76200"/>
          </a:xfrm>
          <a:custGeom>
            <a:avLst/>
            <a:gdLst/>
            <a:ahLst/>
            <a:cxnLst/>
            <a:rect l="l" t="t" r="r" b="b"/>
            <a:pathLst>
              <a:path w="2473960" h="76200">
                <a:moveTo>
                  <a:pt x="2397379" y="0"/>
                </a:moveTo>
                <a:lnTo>
                  <a:pt x="2397379" y="76200"/>
                </a:lnTo>
                <a:lnTo>
                  <a:pt x="2464180" y="42799"/>
                </a:lnTo>
                <a:lnTo>
                  <a:pt x="2410079" y="42799"/>
                </a:lnTo>
                <a:lnTo>
                  <a:pt x="2410079" y="33274"/>
                </a:lnTo>
                <a:lnTo>
                  <a:pt x="2463927" y="33274"/>
                </a:lnTo>
                <a:lnTo>
                  <a:pt x="2397379" y="0"/>
                </a:lnTo>
                <a:close/>
              </a:path>
              <a:path w="2473960" h="76200">
                <a:moveTo>
                  <a:pt x="2397379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2397379" y="42799"/>
                </a:lnTo>
                <a:lnTo>
                  <a:pt x="2397379" y="33274"/>
                </a:lnTo>
                <a:close/>
              </a:path>
              <a:path w="2473960" h="76200">
                <a:moveTo>
                  <a:pt x="2463927" y="33274"/>
                </a:moveTo>
                <a:lnTo>
                  <a:pt x="2410079" y="33274"/>
                </a:lnTo>
                <a:lnTo>
                  <a:pt x="2410079" y="42799"/>
                </a:lnTo>
                <a:lnTo>
                  <a:pt x="2464180" y="42799"/>
                </a:lnTo>
                <a:lnTo>
                  <a:pt x="2473579" y="38100"/>
                </a:lnTo>
                <a:lnTo>
                  <a:pt x="2463927" y="33274"/>
                </a:lnTo>
                <a:close/>
              </a:path>
            </a:pathLst>
          </a:custGeom>
          <a:solidFill>
            <a:srgbClr val="FDA8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03675" y="2132964"/>
            <a:ext cx="109156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45" dirty="0">
                <a:latin typeface="Arial MT"/>
                <a:cs typeface="Arial MT"/>
              </a:rPr>
              <a:t>s</a:t>
            </a:r>
            <a:r>
              <a:rPr sz="1100" spc="-20" dirty="0">
                <a:latin typeface="Arial MT"/>
                <a:cs typeface="Arial MT"/>
              </a:rPr>
              <a:t>q</a:t>
            </a:r>
            <a:r>
              <a:rPr sz="1100" spc="5" dirty="0">
                <a:latin typeface="Arial MT"/>
                <a:cs typeface="Arial MT"/>
              </a:rPr>
              <a:t>r</a:t>
            </a:r>
            <a:r>
              <a:rPr sz="1100" spc="-10" dirty="0">
                <a:latin typeface="Arial MT"/>
                <a:cs typeface="Arial MT"/>
              </a:rPr>
              <a:t>t</a:t>
            </a:r>
            <a:r>
              <a:rPr sz="1100" spc="5" dirty="0">
                <a:latin typeface="Arial MT"/>
                <a:cs typeface="Arial MT"/>
              </a:rPr>
              <a:t>(</a:t>
            </a:r>
            <a:r>
              <a:rPr sz="1100" spc="-85" dirty="0">
                <a:latin typeface="Arial MT"/>
                <a:cs typeface="Arial MT"/>
              </a:rPr>
              <a:t> </a:t>
            </a:r>
            <a:r>
              <a:rPr sz="1100" spc="25" dirty="0">
                <a:latin typeface="Arial MT"/>
                <a:cs typeface="Arial MT"/>
              </a:rPr>
              <a:t>w</a:t>
            </a:r>
            <a:r>
              <a:rPr sz="1100" spc="-20" dirty="0">
                <a:latin typeface="Arial MT"/>
                <a:cs typeface="Arial MT"/>
              </a:rPr>
              <a:t>in</a:t>
            </a:r>
            <a:r>
              <a:rPr sz="1100" spc="10" dirty="0">
                <a:latin typeface="Arial MT"/>
                <a:cs typeface="Arial MT"/>
              </a:rPr>
              <a:t>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45" dirty="0">
                <a:latin typeface="Arial MT"/>
                <a:cs typeface="Arial MT"/>
              </a:rPr>
              <a:t>s</a:t>
            </a:r>
            <a:r>
              <a:rPr sz="1100" spc="-20" dirty="0">
                <a:latin typeface="Arial MT"/>
                <a:cs typeface="Arial MT"/>
              </a:rPr>
              <a:t>peed</a:t>
            </a:r>
            <a:r>
              <a:rPr sz="1100" spc="5" dirty="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95090" y="3823652"/>
            <a:ext cx="14636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45" dirty="0">
                <a:latin typeface="Arial MT"/>
                <a:cs typeface="Arial MT"/>
              </a:rPr>
              <a:t>s</a:t>
            </a:r>
            <a:r>
              <a:rPr sz="1100" spc="-15" dirty="0">
                <a:latin typeface="Arial MT"/>
                <a:cs typeface="Arial MT"/>
              </a:rPr>
              <a:t>q</a:t>
            </a:r>
            <a:r>
              <a:rPr sz="1100" spc="5" dirty="0">
                <a:latin typeface="Arial MT"/>
                <a:cs typeface="Arial MT"/>
              </a:rPr>
              <a:t>r</a:t>
            </a:r>
            <a:r>
              <a:rPr sz="1100" spc="-10" dirty="0">
                <a:latin typeface="Arial MT"/>
                <a:cs typeface="Arial MT"/>
              </a:rPr>
              <a:t>t</a:t>
            </a:r>
            <a:r>
              <a:rPr sz="1100" spc="5" dirty="0">
                <a:latin typeface="Arial MT"/>
                <a:cs typeface="Arial MT"/>
              </a:rPr>
              <a:t>(</a:t>
            </a:r>
            <a:r>
              <a:rPr sz="1100" spc="-85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r</a:t>
            </a:r>
            <a:r>
              <a:rPr sz="1100" spc="-15" dirty="0">
                <a:latin typeface="Arial MT"/>
                <a:cs typeface="Arial MT"/>
              </a:rPr>
              <a:t>en</a:t>
            </a:r>
            <a:r>
              <a:rPr sz="1100" spc="-10" dirty="0">
                <a:latin typeface="Arial MT"/>
                <a:cs typeface="Arial MT"/>
              </a:rPr>
              <a:t>t</a:t>
            </a:r>
            <a:r>
              <a:rPr sz="1100" spc="-15" dirty="0">
                <a:latin typeface="Arial MT"/>
                <a:cs typeface="Arial MT"/>
              </a:rPr>
              <a:t>e</a:t>
            </a:r>
            <a:r>
              <a:rPr sz="1100" spc="15" dirty="0">
                <a:latin typeface="Arial MT"/>
                <a:cs typeface="Arial MT"/>
              </a:rPr>
              <a:t>d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b</a:t>
            </a:r>
            <a:r>
              <a:rPr sz="1100" spc="-20" dirty="0">
                <a:latin typeface="Arial MT"/>
                <a:cs typeface="Arial MT"/>
              </a:rPr>
              <a:t>i</a:t>
            </a:r>
            <a:r>
              <a:rPr sz="1100" spc="-30" dirty="0">
                <a:latin typeface="Arial MT"/>
                <a:cs typeface="Arial MT"/>
              </a:rPr>
              <a:t>k</a:t>
            </a:r>
            <a:r>
              <a:rPr sz="1100" spc="15" dirty="0">
                <a:latin typeface="Arial MT"/>
                <a:cs typeface="Arial MT"/>
              </a:rPr>
              <a:t>e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spc="45" dirty="0">
                <a:latin typeface="Arial MT"/>
                <a:cs typeface="Arial MT"/>
              </a:rPr>
              <a:t>c</a:t>
            </a:r>
            <a:r>
              <a:rPr sz="1100" spc="-15" dirty="0">
                <a:latin typeface="Arial MT"/>
                <a:cs typeface="Arial MT"/>
              </a:rPr>
              <a:t>oun</a:t>
            </a:r>
            <a:r>
              <a:rPr sz="1100" spc="-10" dirty="0">
                <a:latin typeface="Arial MT"/>
                <a:cs typeface="Arial MT"/>
              </a:rPr>
              <a:t>t</a:t>
            </a:r>
            <a:r>
              <a:rPr sz="1100" spc="5" dirty="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130" y="218122"/>
            <a:ext cx="23545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F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t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u</a:t>
            </a:r>
            <a:r>
              <a:rPr sz="1800" spc="30" dirty="0">
                <a:solidFill>
                  <a:srgbClr val="292929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s</a:t>
            </a:r>
            <a:r>
              <a:rPr sz="1800" spc="-8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t</a:t>
            </a:r>
            <a:r>
              <a:rPr sz="1800" spc="30" dirty="0">
                <a:solidFill>
                  <a:srgbClr val="292929"/>
                </a:solidFill>
                <a:latin typeface="Calibri"/>
                <a:cs typeface="Calibri"/>
              </a:rPr>
              <a:t>r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an</a:t>
            </a:r>
            <a:r>
              <a:rPr sz="1800" spc="25" dirty="0">
                <a:solidFill>
                  <a:srgbClr val="292929"/>
                </a:solidFill>
                <a:latin typeface="Calibri"/>
                <a:cs typeface="Calibri"/>
              </a:rPr>
              <a:t>sf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</a:t>
            </a:r>
            <a:r>
              <a:rPr sz="1800" spc="35" dirty="0">
                <a:solidFill>
                  <a:srgbClr val="292929"/>
                </a:solidFill>
                <a:latin typeface="Calibri"/>
                <a:cs typeface="Calibri"/>
              </a:rPr>
              <a:t>r</a:t>
            </a:r>
            <a:r>
              <a:rPr sz="1800" spc="30" dirty="0">
                <a:solidFill>
                  <a:srgbClr val="292929"/>
                </a:solidFill>
                <a:latin typeface="Calibri"/>
                <a:cs typeface="Calibri"/>
              </a:rPr>
              <a:t>m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t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817181"/>
            <a:ext cx="6879590" cy="6724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114"/>
              </a:spcBef>
            </a:pPr>
            <a:r>
              <a:rPr sz="1400" spc="5" dirty="0">
                <a:latin typeface="Arial MT"/>
                <a:cs typeface="Arial MT"/>
              </a:rPr>
              <a:t>Due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presence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categorical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features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cant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40" dirty="0">
                <a:latin typeface="Arial MT"/>
                <a:cs typeface="Arial MT"/>
              </a:rPr>
              <a:t>feed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directly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ML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algorithm.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55" dirty="0">
                <a:latin typeface="Arial MT"/>
                <a:cs typeface="Arial MT"/>
              </a:rPr>
              <a:t>We 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need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transform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categorical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features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that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have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strings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datatype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numerical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datatype.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For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which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have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One-hot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encoding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label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encoding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categorical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features.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15377" y="2284983"/>
          <a:ext cx="981075" cy="18541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1075"/>
              </a:tblGrid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2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Seasons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38100">
                      <a:solidFill>
                        <a:srgbClr val="124F5C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Summer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381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Winter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Autumn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</a:tr>
              <a:tr h="37077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Spring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998976" y="2284983"/>
          <a:ext cx="4295139" cy="18541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3785"/>
                <a:gridCol w="1073785"/>
                <a:gridCol w="1073784"/>
                <a:gridCol w="1073785"/>
              </a:tblGrid>
              <a:tr h="37084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3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Summer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38100">
                      <a:solidFill>
                        <a:srgbClr val="124F5C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Winter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38100">
                      <a:solidFill>
                        <a:srgbClr val="124F5C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1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Autumn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38100">
                      <a:solidFill>
                        <a:srgbClr val="124F5C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2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Spring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38100">
                      <a:solidFill>
                        <a:srgbClr val="124F5C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381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381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381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381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</a:tr>
              <a:tr h="370776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043048" y="3129026"/>
            <a:ext cx="1854835" cy="76200"/>
          </a:xfrm>
          <a:custGeom>
            <a:avLst/>
            <a:gdLst/>
            <a:ahLst/>
            <a:cxnLst/>
            <a:rect l="l" t="t" r="r" b="b"/>
            <a:pathLst>
              <a:path w="1854835" h="76200">
                <a:moveTo>
                  <a:pt x="1778380" y="0"/>
                </a:moveTo>
                <a:lnTo>
                  <a:pt x="1778380" y="76200"/>
                </a:lnTo>
                <a:lnTo>
                  <a:pt x="1845182" y="42799"/>
                </a:lnTo>
                <a:lnTo>
                  <a:pt x="1791080" y="42799"/>
                </a:lnTo>
                <a:lnTo>
                  <a:pt x="1791080" y="33274"/>
                </a:lnTo>
                <a:lnTo>
                  <a:pt x="1844928" y="33274"/>
                </a:lnTo>
                <a:lnTo>
                  <a:pt x="1778380" y="0"/>
                </a:lnTo>
                <a:close/>
              </a:path>
              <a:path w="1854835" h="76200">
                <a:moveTo>
                  <a:pt x="177838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1778380" y="42799"/>
                </a:lnTo>
                <a:lnTo>
                  <a:pt x="1778380" y="33274"/>
                </a:lnTo>
                <a:close/>
              </a:path>
              <a:path w="1854835" h="76200">
                <a:moveTo>
                  <a:pt x="1844928" y="33274"/>
                </a:moveTo>
                <a:lnTo>
                  <a:pt x="1791080" y="33274"/>
                </a:lnTo>
                <a:lnTo>
                  <a:pt x="1791080" y="42799"/>
                </a:lnTo>
                <a:lnTo>
                  <a:pt x="1845182" y="42799"/>
                </a:lnTo>
                <a:lnTo>
                  <a:pt x="1854580" y="38100"/>
                </a:lnTo>
                <a:lnTo>
                  <a:pt x="1844928" y="33274"/>
                </a:lnTo>
                <a:close/>
              </a:path>
            </a:pathLst>
          </a:custGeom>
          <a:solidFill>
            <a:srgbClr val="FDA8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51075" y="2900997"/>
            <a:ext cx="144335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5" dirty="0">
                <a:latin typeface="Arial MT"/>
                <a:cs typeface="Arial MT"/>
              </a:rPr>
              <a:t>One</a:t>
            </a:r>
            <a:r>
              <a:rPr sz="1400" spc="-9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hot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encoding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8034" y="4551997"/>
            <a:ext cx="398780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5" dirty="0">
                <a:latin typeface="Arial MT"/>
                <a:cs typeface="Arial MT"/>
              </a:rPr>
              <a:t>Similarly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‘Holiday’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and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‘Functional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Day’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feature.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207" y="89852"/>
            <a:ext cx="419481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0" dirty="0">
                <a:latin typeface="Microsoft Himalaya"/>
                <a:cs typeface="Microsoft Himalaya"/>
              </a:rPr>
              <a:t>A</a:t>
            </a:r>
            <a:r>
              <a:rPr sz="4800" b="0" spc="35" dirty="0">
                <a:latin typeface="Microsoft Himalaya"/>
                <a:cs typeface="Microsoft Himalaya"/>
              </a:rPr>
              <a:t>pp</a:t>
            </a:r>
            <a:r>
              <a:rPr sz="4800" b="0" spc="-5" dirty="0">
                <a:latin typeface="Microsoft Himalaya"/>
                <a:cs typeface="Microsoft Himalaya"/>
              </a:rPr>
              <a:t>l</a:t>
            </a:r>
            <a:r>
              <a:rPr sz="4800" b="0" spc="-30" dirty="0">
                <a:latin typeface="Microsoft Himalaya"/>
                <a:cs typeface="Microsoft Himalaya"/>
              </a:rPr>
              <a:t>y</a:t>
            </a:r>
            <a:r>
              <a:rPr sz="4800" b="0" spc="-5" dirty="0">
                <a:latin typeface="Microsoft Himalaya"/>
                <a:cs typeface="Microsoft Himalaya"/>
              </a:rPr>
              <a:t>i</a:t>
            </a:r>
            <a:r>
              <a:rPr sz="4800" b="0" spc="-30" dirty="0">
                <a:latin typeface="Microsoft Himalaya"/>
                <a:cs typeface="Microsoft Himalaya"/>
              </a:rPr>
              <a:t>n</a:t>
            </a:r>
            <a:r>
              <a:rPr sz="4800" b="0" dirty="0">
                <a:latin typeface="Microsoft Himalaya"/>
                <a:cs typeface="Microsoft Himalaya"/>
              </a:rPr>
              <a:t>g</a:t>
            </a:r>
            <a:r>
              <a:rPr sz="4800" b="0" spc="-315" dirty="0">
                <a:latin typeface="Microsoft Himalaya"/>
                <a:cs typeface="Microsoft Himalaya"/>
              </a:rPr>
              <a:t> </a:t>
            </a:r>
            <a:r>
              <a:rPr sz="4800" b="0" spc="55" dirty="0">
                <a:latin typeface="Microsoft Himalaya"/>
                <a:cs typeface="Microsoft Himalaya"/>
              </a:rPr>
              <a:t>M</a:t>
            </a:r>
            <a:r>
              <a:rPr sz="4800" b="0" dirty="0">
                <a:latin typeface="Microsoft Himalaya"/>
                <a:cs typeface="Microsoft Himalaya"/>
              </a:rPr>
              <a:t>L</a:t>
            </a:r>
            <a:r>
              <a:rPr sz="4800" b="0" spc="-150" dirty="0">
                <a:latin typeface="Microsoft Himalaya"/>
                <a:cs typeface="Microsoft Himalaya"/>
              </a:rPr>
              <a:t> </a:t>
            </a:r>
            <a:r>
              <a:rPr sz="4800" b="0" dirty="0">
                <a:latin typeface="Microsoft Himalaya"/>
                <a:cs typeface="Microsoft Himalaya"/>
              </a:rPr>
              <a:t>A</a:t>
            </a:r>
            <a:r>
              <a:rPr sz="4800" b="0" spc="75" dirty="0">
                <a:latin typeface="Microsoft Himalaya"/>
                <a:cs typeface="Microsoft Himalaya"/>
              </a:rPr>
              <a:t>l</a:t>
            </a:r>
            <a:r>
              <a:rPr sz="4800" b="0" spc="35" dirty="0">
                <a:latin typeface="Microsoft Himalaya"/>
                <a:cs typeface="Microsoft Himalaya"/>
              </a:rPr>
              <a:t>g</a:t>
            </a:r>
            <a:r>
              <a:rPr sz="4800" b="0" spc="-35" dirty="0">
                <a:latin typeface="Microsoft Himalaya"/>
                <a:cs typeface="Microsoft Himalaya"/>
              </a:rPr>
              <a:t>o</a:t>
            </a:r>
            <a:r>
              <a:rPr sz="4800" b="0" spc="-25" dirty="0">
                <a:latin typeface="Microsoft Himalaya"/>
                <a:cs typeface="Microsoft Himalaya"/>
              </a:rPr>
              <a:t>r</a:t>
            </a:r>
            <a:r>
              <a:rPr sz="4800" b="0" spc="-70" dirty="0">
                <a:latin typeface="Microsoft Himalaya"/>
                <a:cs typeface="Microsoft Himalaya"/>
              </a:rPr>
              <a:t>i</a:t>
            </a:r>
            <a:r>
              <a:rPr sz="4800" b="0" spc="-5" dirty="0">
                <a:latin typeface="Microsoft Himalaya"/>
                <a:cs typeface="Microsoft Himalaya"/>
              </a:rPr>
              <a:t>t</a:t>
            </a:r>
            <a:r>
              <a:rPr sz="4800" b="0" spc="-30" dirty="0">
                <a:latin typeface="Microsoft Himalaya"/>
                <a:cs typeface="Microsoft Himalaya"/>
              </a:rPr>
              <a:t>hm</a:t>
            </a:r>
            <a:r>
              <a:rPr sz="4800" b="0" dirty="0">
                <a:latin typeface="Microsoft Himalaya"/>
                <a:cs typeface="Microsoft Himalaya"/>
              </a:rPr>
              <a:t>s</a:t>
            </a:r>
            <a:endParaRPr sz="4800">
              <a:latin typeface="Microsoft Himalaya"/>
              <a:cs typeface="Microsoft Himalay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4847" y="1210627"/>
            <a:ext cx="7253605" cy="29819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800"/>
              </a:lnSpc>
              <a:spcBef>
                <a:spcPts val="80"/>
              </a:spcBef>
            </a:pPr>
            <a:r>
              <a:rPr sz="1400" spc="10" dirty="0">
                <a:latin typeface="Arial MT"/>
                <a:cs typeface="Arial MT"/>
              </a:rPr>
              <a:t>Since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have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20" dirty="0">
                <a:latin typeface="Arial MT"/>
                <a:cs typeface="Arial MT"/>
              </a:rPr>
              <a:t> predict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count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rented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bikes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required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per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hour.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Hence,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have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use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regression</a:t>
            </a:r>
            <a:r>
              <a:rPr sz="1400" spc="-2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algorithms.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35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45" dirty="0">
                <a:latin typeface="Arial MT"/>
                <a:cs typeface="Arial MT"/>
              </a:rPr>
              <a:t>go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h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ha</a:t>
            </a:r>
            <a:r>
              <a:rPr sz="1400" spc="5" dirty="0">
                <a:latin typeface="Arial MT"/>
                <a:cs typeface="Arial MT"/>
              </a:rPr>
              <a:t>t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45" dirty="0">
                <a:latin typeface="Arial MT"/>
                <a:cs typeface="Arial MT"/>
              </a:rPr>
              <a:t>w</a:t>
            </a:r>
            <a:r>
              <a:rPr sz="1400" spc="15" dirty="0">
                <a:latin typeface="Arial MT"/>
                <a:cs typeface="Arial MT"/>
              </a:rPr>
              <a:t>e </a:t>
            </a:r>
            <a:r>
              <a:rPr sz="1400" spc="-45" dirty="0">
                <a:latin typeface="Arial MT"/>
                <a:cs typeface="Arial MT"/>
              </a:rPr>
              <a:t>w</a:t>
            </a:r>
            <a:r>
              <a:rPr sz="1400" spc="-15" dirty="0">
                <a:latin typeface="Arial MT"/>
                <a:cs typeface="Arial MT"/>
              </a:rPr>
              <a:t>il</a:t>
            </a:r>
            <a:r>
              <a:rPr sz="1400" spc="5" dirty="0">
                <a:latin typeface="Arial MT"/>
                <a:cs typeface="Arial MT"/>
              </a:rPr>
              <a:t>l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15" dirty="0">
                <a:latin typeface="Arial MT"/>
                <a:cs typeface="Arial MT"/>
              </a:rPr>
              <a:t>e 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5" dirty="0"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Arial MT"/>
              <a:cs typeface="Arial MT"/>
            </a:endParaRPr>
          </a:p>
          <a:p>
            <a:pPr marL="298450" indent="-286385">
              <a:lnSpc>
                <a:spcPct val="100000"/>
              </a:lnSpc>
              <a:buChar char="•"/>
              <a:tabLst>
                <a:tab pos="298450" algn="l"/>
                <a:tab pos="299085" algn="l"/>
              </a:tabLst>
            </a:pPr>
            <a:r>
              <a:rPr sz="1400" spc="30" dirty="0">
                <a:latin typeface="Arial MT"/>
                <a:cs typeface="Arial MT"/>
              </a:rPr>
              <a:t>D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15" dirty="0">
                <a:latin typeface="Arial MT"/>
                <a:cs typeface="Arial MT"/>
              </a:rPr>
              <a:t>n</a:t>
            </a:r>
            <a:r>
              <a:rPr sz="1400" spc="-210" dirty="0">
                <a:latin typeface="Arial MT"/>
                <a:cs typeface="Arial MT"/>
              </a:rPr>
              <a:t> </a:t>
            </a:r>
            <a:r>
              <a:rPr sz="1400" spc="40" dirty="0">
                <a:latin typeface="Arial MT"/>
                <a:cs typeface="Arial MT"/>
              </a:rPr>
              <a:t>T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15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  <a:p>
            <a:pPr marL="298450" indent="-286385">
              <a:lnSpc>
                <a:spcPct val="100000"/>
              </a:lnSpc>
              <a:spcBef>
                <a:spcPts val="875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30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an</a:t>
            </a:r>
            <a:r>
              <a:rPr sz="1400" spc="45" dirty="0">
                <a:latin typeface="Arial MT"/>
                <a:cs typeface="Arial MT"/>
              </a:rPr>
              <a:t>do</a:t>
            </a:r>
            <a:r>
              <a:rPr sz="1400" spc="20" dirty="0">
                <a:latin typeface="Arial MT"/>
                <a:cs typeface="Arial MT"/>
              </a:rPr>
              <a:t>m</a:t>
            </a:r>
            <a:r>
              <a:rPr sz="1400" spc="-155" dirty="0">
                <a:latin typeface="Arial MT"/>
                <a:cs typeface="Arial MT"/>
              </a:rPr>
              <a:t> </a:t>
            </a:r>
            <a:r>
              <a:rPr sz="1400" spc="40" dirty="0">
                <a:latin typeface="Arial MT"/>
                <a:cs typeface="Arial MT"/>
              </a:rPr>
              <a:t>F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5" dirty="0">
                <a:latin typeface="Arial MT"/>
                <a:cs typeface="Arial MT"/>
              </a:rPr>
              <a:t>t</a:t>
            </a:r>
            <a:endParaRPr sz="1400">
              <a:latin typeface="Arial MT"/>
              <a:cs typeface="Arial MT"/>
            </a:endParaRPr>
          </a:p>
          <a:p>
            <a:pPr marL="298450" indent="-286385">
              <a:lnSpc>
                <a:spcPct val="100000"/>
              </a:lnSpc>
              <a:spcBef>
                <a:spcPts val="795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45" dirty="0">
                <a:latin typeface="Arial MT"/>
                <a:cs typeface="Arial MT"/>
              </a:rPr>
              <a:t>L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5" dirty="0">
                <a:latin typeface="Arial MT"/>
                <a:cs typeface="Arial MT"/>
              </a:rPr>
              <a:t>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eg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-30" dirty="0">
                <a:latin typeface="Arial MT"/>
                <a:cs typeface="Arial MT"/>
              </a:rPr>
              <a:t>s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15" dirty="0">
                <a:latin typeface="Arial MT"/>
                <a:cs typeface="Arial MT"/>
              </a:rPr>
              <a:t>n</a:t>
            </a:r>
            <a:endParaRPr sz="1400">
              <a:latin typeface="Arial MT"/>
              <a:cs typeface="Arial MT"/>
            </a:endParaRPr>
          </a:p>
          <a:p>
            <a:pPr marL="298450" indent="-286385">
              <a:lnSpc>
                <a:spcPct val="100000"/>
              </a:lnSpc>
              <a:spcBef>
                <a:spcPts val="875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45" dirty="0">
                <a:latin typeface="Arial MT"/>
                <a:cs typeface="Arial MT"/>
              </a:rPr>
              <a:t>L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40" dirty="0">
                <a:latin typeface="Arial MT"/>
                <a:cs typeface="Arial MT"/>
              </a:rPr>
              <a:t>ss</a:t>
            </a:r>
            <a:r>
              <a:rPr sz="1400" spc="15" dirty="0">
                <a:latin typeface="Arial MT"/>
                <a:cs typeface="Arial MT"/>
              </a:rPr>
              <a:t>o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eg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-30" dirty="0">
                <a:latin typeface="Arial MT"/>
                <a:cs typeface="Arial MT"/>
              </a:rPr>
              <a:t>s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15" dirty="0">
                <a:latin typeface="Arial MT"/>
                <a:cs typeface="Arial MT"/>
              </a:rPr>
              <a:t>n</a:t>
            </a:r>
            <a:endParaRPr sz="1400">
              <a:latin typeface="Arial MT"/>
              <a:cs typeface="Arial MT"/>
            </a:endParaRPr>
          </a:p>
          <a:p>
            <a:pPr marL="298450" indent="-286385">
              <a:lnSpc>
                <a:spcPct val="100000"/>
              </a:lnSpc>
              <a:spcBef>
                <a:spcPts val="875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30" dirty="0">
                <a:latin typeface="Arial MT"/>
                <a:cs typeface="Arial MT"/>
              </a:rPr>
              <a:t>R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dg</a:t>
            </a:r>
            <a:r>
              <a:rPr sz="1400" spc="15" dirty="0">
                <a:latin typeface="Arial MT"/>
                <a:cs typeface="Arial MT"/>
              </a:rPr>
              <a:t>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eg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-30" dirty="0">
                <a:latin typeface="Arial MT"/>
                <a:cs typeface="Arial MT"/>
              </a:rPr>
              <a:t>s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15" dirty="0">
                <a:latin typeface="Arial MT"/>
                <a:cs typeface="Arial MT"/>
              </a:rPr>
              <a:t>n</a:t>
            </a:r>
            <a:endParaRPr sz="1400">
              <a:latin typeface="Arial MT"/>
              <a:cs typeface="Arial MT"/>
            </a:endParaRPr>
          </a:p>
          <a:p>
            <a:pPr marL="298450" indent="-286385">
              <a:lnSpc>
                <a:spcPct val="100000"/>
              </a:lnSpc>
              <a:spcBef>
                <a:spcPts val="800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Elastic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Regression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002" y="0"/>
            <a:ext cx="4199890" cy="758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00" b="0" dirty="0">
                <a:latin typeface="Microsoft Himalaya"/>
                <a:cs typeface="Microsoft Himalaya"/>
              </a:rPr>
              <a:t>A</a:t>
            </a:r>
            <a:r>
              <a:rPr sz="4800" b="0" spc="30" dirty="0">
                <a:latin typeface="Microsoft Himalaya"/>
                <a:cs typeface="Microsoft Himalaya"/>
              </a:rPr>
              <a:t>p</a:t>
            </a:r>
            <a:r>
              <a:rPr sz="4800" b="0" spc="35" dirty="0">
                <a:latin typeface="Microsoft Himalaya"/>
                <a:cs typeface="Microsoft Himalaya"/>
              </a:rPr>
              <a:t>p</a:t>
            </a:r>
            <a:r>
              <a:rPr sz="4800" b="0" spc="-5" dirty="0">
                <a:latin typeface="Microsoft Himalaya"/>
                <a:cs typeface="Microsoft Himalaya"/>
              </a:rPr>
              <a:t>l</a:t>
            </a:r>
            <a:r>
              <a:rPr sz="4800" b="0" spc="-25" dirty="0">
                <a:latin typeface="Microsoft Himalaya"/>
                <a:cs typeface="Microsoft Himalaya"/>
              </a:rPr>
              <a:t>y</a:t>
            </a:r>
            <a:r>
              <a:rPr sz="4800" b="0" spc="-5" dirty="0">
                <a:latin typeface="Microsoft Himalaya"/>
                <a:cs typeface="Microsoft Himalaya"/>
              </a:rPr>
              <a:t>i</a:t>
            </a:r>
            <a:r>
              <a:rPr sz="4800" b="0" spc="-25" dirty="0">
                <a:latin typeface="Microsoft Himalaya"/>
                <a:cs typeface="Microsoft Himalaya"/>
              </a:rPr>
              <a:t>n</a:t>
            </a:r>
            <a:r>
              <a:rPr sz="4800" b="0" dirty="0">
                <a:latin typeface="Microsoft Himalaya"/>
                <a:cs typeface="Microsoft Himalaya"/>
              </a:rPr>
              <a:t>g</a:t>
            </a:r>
            <a:r>
              <a:rPr sz="4800" b="0" spc="-310" dirty="0">
                <a:latin typeface="Microsoft Himalaya"/>
                <a:cs typeface="Microsoft Himalaya"/>
              </a:rPr>
              <a:t> </a:t>
            </a:r>
            <a:r>
              <a:rPr sz="4800" b="0" spc="60" dirty="0">
                <a:latin typeface="Microsoft Himalaya"/>
                <a:cs typeface="Microsoft Himalaya"/>
              </a:rPr>
              <a:t>M</a:t>
            </a:r>
            <a:r>
              <a:rPr sz="4800" b="0" dirty="0">
                <a:latin typeface="Microsoft Himalaya"/>
                <a:cs typeface="Microsoft Himalaya"/>
              </a:rPr>
              <a:t>L</a:t>
            </a:r>
            <a:r>
              <a:rPr sz="4800" b="0" spc="-150" dirty="0">
                <a:latin typeface="Microsoft Himalaya"/>
                <a:cs typeface="Microsoft Himalaya"/>
              </a:rPr>
              <a:t> </a:t>
            </a:r>
            <a:r>
              <a:rPr sz="4800" b="0" dirty="0">
                <a:latin typeface="Microsoft Himalaya"/>
                <a:cs typeface="Microsoft Himalaya"/>
              </a:rPr>
              <a:t>A</a:t>
            </a:r>
            <a:r>
              <a:rPr sz="4800" b="0" spc="75" dirty="0">
                <a:latin typeface="Microsoft Himalaya"/>
                <a:cs typeface="Microsoft Himalaya"/>
              </a:rPr>
              <a:t>l</a:t>
            </a:r>
            <a:r>
              <a:rPr sz="4800" b="0" spc="35" dirty="0">
                <a:latin typeface="Microsoft Himalaya"/>
                <a:cs typeface="Microsoft Himalaya"/>
              </a:rPr>
              <a:t>g</a:t>
            </a:r>
            <a:r>
              <a:rPr sz="4800" b="0" spc="-35" dirty="0">
                <a:latin typeface="Microsoft Himalaya"/>
                <a:cs typeface="Microsoft Himalaya"/>
              </a:rPr>
              <a:t>o</a:t>
            </a:r>
            <a:r>
              <a:rPr sz="4800" b="0" spc="-20" dirty="0">
                <a:latin typeface="Microsoft Himalaya"/>
                <a:cs typeface="Microsoft Himalaya"/>
              </a:rPr>
              <a:t>r</a:t>
            </a:r>
            <a:r>
              <a:rPr sz="4800" b="0" spc="-70" dirty="0">
                <a:latin typeface="Microsoft Himalaya"/>
                <a:cs typeface="Microsoft Himalaya"/>
              </a:rPr>
              <a:t>i</a:t>
            </a:r>
            <a:r>
              <a:rPr sz="4800" b="0" spc="-5" dirty="0">
                <a:latin typeface="Microsoft Himalaya"/>
                <a:cs typeface="Microsoft Himalaya"/>
              </a:rPr>
              <a:t>t</a:t>
            </a:r>
            <a:r>
              <a:rPr sz="4800" b="0" spc="-25" dirty="0">
                <a:latin typeface="Microsoft Himalaya"/>
                <a:cs typeface="Microsoft Himalaya"/>
              </a:rPr>
              <a:t>hm</a:t>
            </a:r>
            <a:r>
              <a:rPr sz="4800" b="0" dirty="0">
                <a:latin typeface="Microsoft Himalaya"/>
                <a:cs typeface="Microsoft Himalaya"/>
              </a:rPr>
              <a:t>s</a:t>
            </a:r>
            <a:endParaRPr sz="4800">
              <a:latin typeface="Microsoft Himalaya"/>
              <a:cs typeface="Microsoft Himalay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857" y="1036256"/>
            <a:ext cx="443611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35" dirty="0">
                <a:latin typeface="Arial MT"/>
                <a:cs typeface="Arial MT"/>
              </a:rPr>
              <a:t>A</a:t>
            </a:r>
            <a:r>
              <a:rPr sz="1400" spc="45" dirty="0">
                <a:latin typeface="Arial MT"/>
                <a:cs typeface="Arial MT"/>
              </a:rPr>
              <a:t>pp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-30" dirty="0">
                <a:latin typeface="Arial MT"/>
                <a:cs typeface="Arial MT"/>
              </a:rPr>
              <a:t>y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g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45" dirty="0">
                <a:latin typeface="Arial MT"/>
                <a:cs typeface="Arial MT"/>
              </a:rPr>
              <a:t>pe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v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15" dirty="0">
                <a:latin typeface="Arial MT"/>
                <a:cs typeface="Arial MT"/>
              </a:rPr>
              <a:t>d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45" dirty="0">
                <a:latin typeface="Arial MT"/>
                <a:cs typeface="Arial MT"/>
              </a:rPr>
              <a:t>M</a:t>
            </a:r>
            <a:r>
              <a:rPr sz="1400" spc="15" dirty="0">
                <a:latin typeface="Arial MT"/>
                <a:cs typeface="Arial MT"/>
              </a:rPr>
              <a:t>L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45" dirty="0">
                <a:latin typeface="Arial MT"/>
                <a:cs typeface="Arial MT"/>
              </a:rPr>
              <a:t>go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h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hav</a:t>
            </a:r>
            <a:r>
              <a:rPr sz="1400" spc="15" dirty="0">
                <a:latin typeface="Arial MT"/>
                <a:cs typeface="Arial MT"/>
              </a:rPr>
              <a:t>e </a:t>
            </a:r>
            <a:r>
              <a:rPr sz="1400" spc="55" dirty="0">
                <a:latin typeface="Arial MT"/>
                <a:cs typeface="Arial MT"/>
              </a:rPr>
              <a:t>f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15" dirty="0">
                <a:latin typeface="Arial MT"/>
                <a:cs typeface="Arial MT"/>
              </a:rPr>
              <a:t>ll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45" dirty="0">
                <a:latin typeface="Arial MT"/>
                <a:cs typeface="Arial MT"/>
              </a:rPr>
              <a:t>w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g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45" dirty="0">
                <a:latin typeface="Arial MT"/>
                <a:cs typeface="Arial MT"/>
              </a:rPr>
              <a:t>ep</a:t>
            </a:r>
            <a:r>
              <a:rPr sz="1400" spc="10" dirty="0">
                <a:latin typeface="Arial MT"/>
                <a:cs typeface="Arial MT"/>
              </a:rPr>
              <a:t>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9750" y="1633601"/>
            <a:ext cx="6534150" cy="600075"/>
          </a:xfrm>
          <a:prstGeom prst="rect">
            <a:avLst/>
          </a:prstGeom>
          <a:solidFill>
            <a:srgbClr val="BCE8F0"/>
          </a:solidFill>
          <a:ln w="25400">
            <a:solidFill>
              <a:srgbClr val="00C7F9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5080" algn="ctr">
              <a:lnSpc>
                <a:spcPct val="100000"/>
              </a:lnSpc>
              <a:spcBef>
                <a:spcPts val="5"/>
              </a:spcBef>
            </a:pPr>
            <a:r>
              <a:rPr sz="1400" spc="35" dirty="0">
                <a:solidFill>
                  <a:srgbClr val="124F5C"/>
                </a:solidFill>
                <a:latin typeface="Arial MT"/>
                <a:cs typeface="Arial MT"/>
              </a:rPr>
              <a:t>P</a:t>
            </a:r>
            <a:r>
              <a:rPr sz="1400" spc="-20" dirty="0">
                <a:solidFill>
                  <a:srgbClr val="124F5C"/>
                </a:solidFill>
                <a:latin typeface="Arial MT"/>
                <a:cs typeface="Arial MT"/>
              </a:rPr>
              <a:t>r</a:t>
            </a:r>
            <a:r>
              <a:rPr sz="1400" spc="45" dirty="0">
                <a:solidFill>
                  <a:srgbClr val="124F5C"/>
                </a:solidFill>
                <a:latin typeface="Arial MT"/>
                <a:cs typeface="Arial MT"/>
              </a:rPr>
              <a:t>ep</a:t>
            </a:r>
            <a:r>
              <a:rPr sz="1400" spc="-30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124F5C"/>
                </a:solidFill>
                <a:latin typeface="Arial MT"/>
                <a:cs typeface="Arial MT"/>
              </a:rPr>
              <a:t>r</a:t>
            </a:r>
            <a:r>
              <a:rPr sz="1400" spc="-15" dirty="0">
                <a:solidFill>
                  <a:srgbClr val="124F5C"/>
                </a:solidFill>
                <a:latin typeface="Arial MT"/>
                <a:cs typeface="Arial MT"/>
              </a:rPr>
              <a:t>i</a:t>
            </a:r>
            <a:r>
              <a:rPr sz="1400" spc="-30" dirty="0">
                <a:solidFill>
                  <a:srgbClr val="124F5C"/>
                </a:solidFill>
                <a:latin typeface="Arial MT"/>
                <a:cs typeface="Arial MT"/>
              </a:rPr>
              <a:t>n</a:t>
            </a:r>
            <a:r>
              <a:rPr sz="1400" spc="15" dirty="0">
                <a:solidFill>
                  <a:srgbClr val="124F5C"/>
                </a:solidFill>
                <a:latin typeface="Arial MT"/>
                <a:cs typeface="Arial MT"/>
              </a:rPr>
              <a:t>g</a:t>
            </a:r>
            <a:r>
              <a:rPr sz="1400" spc="-6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spc="45" dirty="0">
                <a:solidFill>
                  <a:srgbClr val="124F5C"/>
                </a:solidFill>
                <a:latin typeface="Arial MT"/>
                <a:cs typeface="Arial MT"/>
              </a:rPr>
              <a:t>d</a:t>
            </a:r>
            <a:r>
              <a:rPr sz="1400" spc="-30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124F5C"/>
                </a:solidFill>
                <a:latin typeface="Arial MT"/>
                <a:cs typeface="Arial MT"/>
              </a:rPr>
              <a:t>t</a:t>
            </a:r>
            <a:r>
              <a:rPr sz="1400" spc="15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400" spc="-5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spc="55" dirty="0">
                <a:solidFill>
                  <a:srgbClr val="124F5C"/>
                </a:solidFill>
                <a:latin typeface="Arial MT"/>
                <a:cs typeface="Arial MT"/>
              </a:rPr>
              <a:t>f</a:t>
            </a:r>
            <a:r>
              <a:rPr sz="1400" spc="45" dirty="0">
                <a:solidFill>
                  <a:srgbClr val="124F5C"/>
                </a:solidFill>
                <a:latin typeface="Arial MT"/>
                <a:cs typeface="Arial MT"/>
              </a:rPr>
              <a:t>o</a:t>
            </a:r>
            <a:r>
              <a:rPr sz="1400" spc="5" dirty="0">
                <a:solidFill>
                  <a:srgbClr val="124F5C"/>
                </a:solidFill>
                <a:latin typeface="Arial MT"/>
                <a:cs typeface="Arial MT"/>
              </a:rPr>
              <a:t>r</a:t>
            </a:r>
            <a:r>
              <a:rPr sz="1400" spc="-114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Arial MT"/>
                <a:cs typeface="Arial MT"/>
              </a:rPr>
              <a:t>m</a:t>
            </a:r>
            <a:r>
              <a:rPr sz="1400" spc="45" dirty="0">
                <a:solidFill>
                  <a:srgbClr val="124F5C"/>
                </a:solidFill>
                <a:latin typeface="Arial MT"/>
                <a:cs typeface="Arial MT"/>
              </a:rPr>
              <a:t>ode</a:t>
            </a:r>
            <a:r>
              <a:rPr sz="1400" spc="5" dirty="0">
                <a:solidFill>
                  <a:srgbClr val="124F5C"/>
                </a:solidFill>
                <a:latin typeface="Arial MT"/>
                <a:cs typeface="Arial MT"/>
              </a:rPr>
              <a:t>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9750" y="2833751"/>
            <a:ext cx="6534150" cy="600075"/>
          </a:xfrm>
          <a:prstGeom prst="rect">
            <a:avLst/>
          </a:prstGeom>
          <a:solidFill>
            <a:srgbClr val="BCE8F0"/>
          </a:solidFill>
          <a:ln w="25400">
            <a:solidFill>
              <a:srgbClr val="00C7F9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imes New Roman"/>
              <a:cs typeface="Times New Roman"/>
            </a:endParaRPr>
          </a:p>
          <a:p>
            <a:pPr marR="9525" algn="ctr">
              <a:lnSpc>
                <a:spcPct val="100000"/>
              </a:lnSpc>
            </a:pPr>
            <a:r>
              <a:rPr sz="1400" spc="40" dirty="0">
                <a:solidFill>
                  <a:srgbClr val="124F5C"/>
                </a:solidFill>
                <a:latin typeface="Arial MT"/>
                <a:cs typeface="Arial MT"/>
              </a:rPr>
              <a:t>T</a:t>
            </a:r>
            <a:r>
              <a:rPr sz="1400" spc="-25" dirty="0">
                <a:solidFill>
                  <a:srgbClr val="124F5C"/>
                </a:solidFill>
                <a:latin typeface="Arial MT"/>
                <a:cs typeface="Arial MT"/>
              </a:rPr>
              <a:t>r</a:t>
            </a:r>
            <a:r>
              <a:rPr sz="1400" spc="-30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400" spc="-15" dirty="0">
                <a:solidFill>
                  <a:srgbClr val="124F5C"/>
                </a:solidFill>
                <a:latin typeface="Arial MT"/>
                <a:cs typeface="Arial MT"/>
              </a:rPr>
              <a:t>i</a:t>
            </a:r>
            <a:r>
              <a:rPr sz="1400" spc="-30" dirty="0">
                <a:solidFill>
                  <a:srgbClr val="124F5C"/>
                </a:solidFill>
                <a:latin typeface="Arial MT"/>
                <a:cs typeface="Arial MT"/>
              </a:rPr>
              <a:t>n</a:t>
            </a:r>
            <a:r>
              <a:rPr sz="1400" spc="-15" dirty="0">
                <a:solidFill>
                  <a:srgbClr val="124F5C"/>
                </a:solidFill>
                <a:latin typeface="Arial MT"/>
                <a:cs typeface="Arial MT"/>
              </a:rPr>
              <a:t>i</a:t>
            </a:r>
            <a:r>
              <a:rPr sz="1400" spc="-30" dirty="0">
                <a:solidFill>
                  <a:srgbClr val="124F5C"/>
                </a:solidFill>
                <a:latin typeface="Arial MT"/>
                <a:cs typeface="Arial MT"/>
              </a:rPr>
              <a:t>n</a:t>
            </a:r>
            <a:r>
              <a:rPr sz="1400" spc="15" dirty="0">
                <a:solidFill>
                  <a:srgbClr val="124F5C"/>
                </a:solidFill>
                <a:latin typeface="Arial MT"/>
                <a:cs typeface="Arial MT"/>
              </a:rPr>
              <a:t>g </a:t>
            </a:r>
            <a:r>
              <a:rPr sz="1400" spc="-30" dirty="0">
                <a:solidFill>
                  <a:srgbClr val="124F5C"/>
                </a:solidFill>
                <a:latin typeface="Arial MT"/>
                <a:cs typeface="Arial MT"/>
              </a:rPr>
              <a:t>an</a:t>
            </a:r>
            <a:r>
              <a:rPr sz="1400" spc="15" dirty="0">
                <a:solidFill>
                  <a:srgbClr val="124F5C"/>
                </a:solidFill>
                <a:latin typeface="Arial MT"/>
                <a:cs typeface="Arial MT"/>
              </a:rPr>
              <a:t>d </a:t>
            </a:r>
            <a:r>
              <a:rPr sz="1400" spc="-45" dirty="0">
                <a:solidFill>
                  <a:srgbClr val="124F5C"/>
                </a:solidFill>
                <a:latin typeface="Arial MT"/>
                <a:cs typeface="Arial MT"/>
              </a:rPr>
              <a:t>H</a:t>
            </a:r>
            <a:r>
              <a:rPr sz="1400" spc="-30" dirty="0">
                <a:solidFill>
                  <a:srgbClr val="124F5C"/>
                </a:solidFill>
                <a:latin typeface="Arial MT"/>
                <a:cs typeface="Arial MT"/>
              </a:rPr>
              <a:t>y</a:t>
            </a:r>
            <a:r>
              <a:rPr sz="1400" spc="45" dirty="0">
                <a:solidFill>
                  <a:srgbClr val="124F5C"/>
                </a:solidFill>
                <a:latin typeface="Arial MT"/>
                <a:cs typeface="Arial MT"/>
              </a:rPr>
              <a:t>pe</a:t>
            </a:r>
            <a:r>
              <a:rPr sz="1400" spc="-25" dirty="0">
                <a:solidFill>
                  <a:srgbClr val="124F5C"/>
                </a:solidFill>
                <a:latin typeface="Arial MT"/>
                <a:cs typeface="Arial MT"/>
              </a:rPr>
              <a:t>r</a:t>
            </a:r>
            <a:r>
              <a:rPr sz="1400" spc="45" dirty="0">
                <a:solidFill>
                  <a:srgbClr val="124F5C"/>
                </a:solidFill>
                <a:latin typeface="Arial MT"/>
                <a:cs typeface="Arial MT"/>
              </a:rPr>
              <a:t>p</a:t>
            </a:r>
            <a:r>
              <a:rPr sz="1400" spc="-30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400" spc="-25" dirty="0">
                <a:solidFill>
                  <a:srgbClr val="124F5C"/>
                </a:solidFill>
                <a:latin typeface="Arial MT"/>
                <a:cs typeface="Arial MT"/>
              </a:rPr>
              <a:t>r</a:t>
            </a:r>
            <a:r>
              <a:rPr sz="1400" spc="-30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400" spc="30" dirty="0">
                <a:solidFill>
                  <a:srgbClr val="124F5C"/>
                </a:solidFill>
                <a:latin typeface="Arial MT"/>
                <a:cs typeface="Arial MT"/>
              </a:rPr>
              <a:t>m</a:t>
            </a:r>
            <a:r>
              <a:rPr sz="1400" spc="45" dirty="0">
                <a:solidFill>
                  <a:srgbClr val="124F5C"/>
                </a:solidFill>
                <a:latin typeface="Arial MT"/>
                <a:cs typeface="Arial MT"/>
              </a:rPr>
              <a:t>e</a:t>
            </a:r>
            <a:r>
              <a:rPr sz="1400" spc="-20" dirty="0">
                <a:solidFill>
                  <a:srgbClr val="124F5C"/>
                </a:solidFill>
                <a:latin typeface="Arial MT"/>
                <a:cs typeface="Arial MT"/>
              </a:rPr>
              <a:t>t</a:t>
            </a:r>
            <a:r>
              <a:rPr sz="1400" spc="45" dirty="0">
                <a:solidFill>
                  <a:srgbClr val="124F5C"/>
                </a:solidFill>
                <a:latin typeface="Arial MT"/>
                <a:cs typeface="Arial MT"/>
              </a:rPr>
              <a:t>e</a:t>
            </a:r>
            <a:r>
              <a:rPr sz="1400" spc="5" dirty="0">
                <a:solidFill>
                  <a:srgbClr val="124F5C"/>
                </a:solidFill>
                <a:latin typeface="Arial MT"/>
                <a:cs typeface="Arial MT"/>
              </a:rPr>
              <a:t>r</a:t>
            </a:r>
            <a:r>
              <a:rPr sz="1400" spc="-114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Arial MT"/>
                <a:cs typeface="Arial MT"/>
              </a:rPr>
              <a:t>t</a:t>
            </a:r>
            <a:r>
              <a:rPr sz="1400" spc="-30" dirty="0">
                <a:solidFill>
                  <a:srgbClr val="124F5C"/>
                </a:solidFill>
                <a:latin typeface="Arial MT"/>
                <a:cs typeface="Arial MT"/>
              </a:rPr>
              <a:t>un</a:t>
            </a:r>
            <a:r>
              <a:rPr sz="1400" spc="-15" dirty="0">
                <a:solidFill>
                  <a:srgbClr val="124F5C"/>
                </a:solidFill>
                <a:latin typeface="Arial MT"/>
                <a:cs typeface="Arial MT"/>
              </a:rPr>
              <a:t>i</a:t>
            </a:r>
            <a:r>
              <a:rPr sz="1400" spc="-30" dirty="0">
                <a:solidFill>
                  <a:srgbClr val="124F5C"/>
                </a:solidFill>
                <a:latin typeface="Arial MT"/>
                <a:cs typeface="Arial MT"/>
              </a:rPr>
              <a:t>n</a:t>
            </a:r>
            <a:r>
              <a:rPr sz="1400" spc="15" dirty="0">
                <a:solidFill>
                  <a:srgbClr val="124F5C"/>
                </a:solidFill>
                <a:latin typeface="Arial MT"/>
                <a:cs typeface="Arial MT"/>
              </a:rPr>
              <a:t>g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9750" y="4148137"/>
            <a:ext cx="6534150" cy="600075"/>
          </a:xfrm>
          <a:prstGeom prst="rect">
            <a:avLst/>
          </a:prstGeom>
          <a:solidFill>
            <a:srgbClr val="BCE8F0"/>
          </a:solidFill>
          <a:ln w="25400">
            <a:solidFill>
              <a:srgbClr val="00C7F9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</a:pPr>
            <a:r>
              <a:rPr sz="1400" spc="35" dirty="0">
                <a:solidFill>
                  <a:srgbClr val="124F5C"/>
                </a:solidFill>
                <a:latin typeface="Arial MT"/>
                <a:cs typeface="Arial MT"/>
              </a:rPr>
              <a:t>E</a:t>
            </a:r>
            <a:r>
              <a:rPr sz="1400" spc="-30" dirty="0">
                <a:solidFill>
                  <a:srgbClr val="124F5C"/>
                </a:solidFill>
                <a:latin typeface="Arial MT"/>
                <a:cs typeface="Arial MT"/>
              </a:rPr>
              <a:t>va</a:t>
            </a:r>
            <a:r>
              <a:rPr sz="1400" spc="-15" dirty="0">
                <a:solidFill>
                  <a:srgbClr val="124F5C"/>
                </a:solidFill>
                <a:latin typeface="Arial MT"/>
                <a:cs typeface="Arial MT"/>
              </a:rPr>
              <a:t>l</a:t>
            </a:r>
            <a:r>
              <a:rPr sz="1400" spc="-30" dirty="0">
                <a:solidFill>
                  <a:srgbClr val="124F5C"/>
                </a:solidFill>
                <a:latin typeface="Arial MT"/>
                <a:cs typeface="Arial MT"/>
              </a:rPr>
              <a:t>ua</a:t>
            </a:r>
            <a:r>
              <a:rPr sz="1400" spc="-20" dirty="0">
                <a:solidFill>
                  <a:srgbClr val="124F5C"/>
                </a:solidFill>
                <a:latin typeface="Arial MT"/>
                <a:cs typeface="Arial MT"/>
              </a:rPr>
              <a:t>t</a:t>
            </a:r>
            <a:r>
              <a:rPr sz="1400" spc="-15" dirty="0">
                <a:solidFill>
                  <a:srgbClr val="124F5C"/>
                </a:solidFill>
                <a:latin typeface="Arial MT"/>
                <a:cs typeface="Arial MT"/>
              </a:rPr>
              <a:t>i</a:t>
            </a:r>
            <a:r>
              <a:rPr sz="1400" spc="-30" dirty="0">
                <a:solidFill>
                  <a:srgbClr val="124F5C"/>
                </a:solidFill>
                <a:latin typeface="Arial MT"/>
                <a:cs typeface="Arial MT"/>
              </a:rPr>
              <a:t>n</a:t>
            </a:r>
            <a:r>
              <a:rPr sz="1400" spc="15" dirty="0">
                <a:solidFill>
                  <a:srgbClr val="124F5C"/>
                </a:solidFill>
                <a:latin typeface="Arial MT"/>
                <a:cs typeface="Arial MT"/>
              </a:rPr>
              <a:t>g</a:t>
            </a:r>
            <a:r>
              <a:rPr sz="1400" spc="8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Arial MT"/>
                <a:cs typeface="Arial MT"/>
              </a:rPr>
              <a:t>m</a:t>
            </a:r>
            <a:r>
              <a:rPr sz="1400" spc="45" dirty="0">
                <a:solidFill>
                  <a:srgbClr val="124F5C"/>
                </a:solidFill>
                <a:latin typeface="Arial MT"/>
                <a:cs typeface="Arial MT"/>
              </a:rPr>
              <a:t>ode</a:t>
            </a:r>
            <a:r>
              <a:rPr sz="1400" spc="5" dirty="0">
                <a:solidFill>
                  <a:srgbClr val="124F5C"/>
                </a:solidFill>
                <a:latin typeface="Arial MT"/>
                <a:cs typeface="Arial MT"/>
              </a:rPr>
              <a:t>l</a:t>
            </a:r>
            <a:r>
              <a:rPr sz="1400" spc="-18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spc="45" dirty="0">
                <a:solidFill>
                  <a:srgbClr val="124F5C"/>
                </a:solidFill>
                <a:latin typeface="Arial MT"/>
                <a:cs typeface="Arial MT"/>
              </a:rPr>
              <a:t>o</a:t>
            </a:r>
            <a:r>
              <a:rPr sz="1400" spc="15" dirty="0">
                <a:solidFill>
                  <a:srgbClr val="124F5C"/>
                </a:solidFill>
                <a:latin typeface="Arial MT"/>
                <a:cs typeface="Arial MT"/>
              </a:rPr>
              <a:t>n</a:t>
            </a:r>
            <a:r>
              <a:rPr sz="1400" spc="-6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Arial MT"/>
                <a:cs typeface="Arial MT"/>
              </a:rPr>
              <a:t>t</a:t>
            </a:r>
            <a:r>
              <a:rPr sz="1400" spc="45" dirty="0">
                <a:solidFill>
                  <a:srgbClr val="124F5C"/>
                </a:solidFill>
                <a:latin typeface="Arial MT"/>
                <a:cs typeface="Arial MT"/>
              </a:rPr>
              <a:t>e</a:t>
            </a:r>
            <a:r>
              <a:rPr sz="1400" spc="40" dirty="0">
                <a:solidFill>
                  <a:srgbClr val="124F5C"/>
                </a:solidFill>
                <a:latin typeface="Arial MT"/>
                <a:cs typeface="Arial MT"/>
              </a:rPr>
              <a:t>s</a:t>
            </a:r>
            <a:r>
              <a:rPr sz="1400" spc="5" dirty="0">
                <a:solidFill>
                  <a:srgbClr val="124F5C"/>
                </a:solidFill>
                <a:latin typeface="Arial MT"/>
                <a:cs typeface="Arial MT"/>
              </a:rPr>
              <a:t>t</a:t>
            </a:r>
            <a:r>
              <a:rPr sz="1400" spc="-114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spc="45" dirty="0">
                <a:solidFill>
                  <a:srgbClr val="124F5C"/>
                </a:solidFill>
                <a:latin typeface="Arial MT"/>
                <a:cs typeface="Arial MT"/>
              </a:rPr>
              <a:t>d</a:t>
            </a:r>
            <a:r>
              <a:rPr sz="1400" spc="-30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124F5C"/>
                </a:solidFill>
                <a:latin typeface="Arial MT"/>
                <a:cs typeface="Arial MT"/>
              </a:rPr>
              <a:t>t</a:t>
            </a:r>
            <a:r>
              <a:rPr sz="1400" spc="15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38726" y="2233548"/>
            <a:ext cx="76200" cy="586105"/>
          </a:xfrm>
          <a:custGeom>
            <a:avLst/>
            <a:gdLst/>
            <a:ahLst/>
            <a:cxnLst/>
            <a:rect l="l" t="t" r="r" b="b"/>
            <a:pathLst>
              <a:path w="76200" h="586105">
                <a:moveTo>
                  <a:pt x="33274" y="509905"/>
                </a:moveTo>
                <a:lnTo>
                  <a:pt x="0" y="509905"/>
                </a:lnTo>
                <a:lnTo>
                  <a:pt x="38100" y="586105"/>
                </a:lnTo>
                <a:lnTo>
                  <a:pt x="69850" y="522605"/>
                </a:lnTo>
                <a:lnTo>
                  <a:pt x="33274" y="522605"/>
                </a:lnTo>
                <a:lnTo>
                  <a:pt x="33274" y="509905"/>
                </a:lnTo>
                <a:close/>
              </a:path>
              <a:path w="76200" h="586105">
                <a:moveTo>
                  <a:pt x="42799" y="0"/>
                </a:moveTo>
                <a:lnTo>
                  <a:pt x="33274" y="0"/>
                </a:lnTo>
                <a:lnTo>
                  <a:pt x="33274" y="522605"/>
                </a:lnTo>
                <a:lnTo>
                  <a:pt x="42799" y="522605"/>
                </a:lnTo>
                <a:lnTo>
                  <a:pt x="42799" y="0"/>
                </a:lnTo>
                <a:close/>
              </a:path>
              <a:path w="76200" h="586105">
                <a:moveTo>
                  <a:pt x="76200" y="509905"/>
                </a:moveTo>
                <a:lnTo>
                  <a:pt x="42799" y="509905"/>
                </a:lnTo>
                <a:lnTo>
                  <a:pt x="42799" y="522605"/>
                </a:lnTo>
                <a:lnTo>
                  <a:pt x="69850" y="522605"/>
                </a:lnTo>
                <a:lnTo>
                  <a:pt x="76200" y="509905"/>
                </a:lnTo>
                <a:close/>
              </a:path>
            </a:pathLst>
          </a:custGeom>
          <a:solidFill>
            <a:srgbClr val="FDA8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38726" y="3462273"/>
            <a:ext cx="76200" cy="586105"/>
          </a:xfrm>
          <a:custGeom>
            <a:avLst/>
            <a:gdLst/>
            <a:ahLst/>
            <a:cxnLst/>
            <a:rect l="l" t="t" r="r" b="b"/>
            <a:pathLst>
              <a:path w="76200" h="586104">
                <a:moveTo>
                  <a:pt x="33274" y="509854"/>
                </a:moveTo>
                <a:lnTo>
                  <a:pt x="0" y="509854"/>
                </a:lnTo>
                <a:lnTo>
                  <a:pt x="38100" y="586054"/>
                </a:lnTo>
                <a:lnTo>
                  <a:pt x="69850" y="522554"/>
                </a:lnTo>
                <a:lnTo>
                  <a:pt x="33274" y="522554"/>
                </a:lnTo>
                <a:lnTo>
                  <a:pt x="33274" y="509854"/>
                </a:lnTo>
                <a:close/>
              </a:path>
              <a:path w="76200" h="586104">
                <a:moveTo>
                  <a:pt x="42799" y="0"/>
                </a:moveTo>
                <a:lnTo>
                  <a:pt x="33274" y="0"/>
                </a:lnTo>
                <a:lnTo>
                  <a:pt x="33274" y="522554"/>
                </a:lnTo>
                <a:lnTo>
                  <a:pt x="42799" y="522554"/>
                </a:lnTo>
                <a:lnTo>
                  <a:pt x="42799" y="0"/>
                </a:lnTo>
                <a:close/>
              </a:path>
              <a:path w="76200" h="586104">
                <a:moveTo>
                  <a:pt x="76200" y="509854"/>
                </a:moveTo>
                <a:lnTo>
                  <a:pt x="42799" y="509854"/>
                </a:lnTo>
                <a:lnTo>
                  <a:pt x="42799" y="522554"/>
                </a:lnTo>
                <a:lnTo>
                  <a:pt x="69850" y="522554"/>
                </a:lnTo>
                <a:lnTo>
                  <a:pt x="76200" y="509854"/>
                </a:lnTo>
                <a:close/>
              </a:path>
            </a:pathLst>
          </a:custGeom>
          <a:solidFill>
            <a:srgbClr val="FDA83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162" y="193293"/>
            <a:ext cx="428688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0" spc="-110" dirty="0">
                <a:latin typeface="Bahnschrift"/>
                <a:cs typeface="Bahnschrift"/>
              </a:rPr>
              <a:t>T</a:t>
            </a:r>
            <a:r>
              <a:rPr sz="2400" b="0" spc="-55" dirty="0">
                <a:latin typeface="Bahnschrift"/>
                <a:cs typeface="Bahnschrift"/>
              </a:rPr>
              <a:t>r</a:t>
            </a:r>
            <a:r>
              <a:rPr sz="2400" b="0" spc="-85" dirty="0">
                <a:latin typeface="Bahnschrift"/>
                <a:cs typeface="Bahnschrift"/>
              </a:rPr>
              <a:t>a</a:t>
            </a:r>
            <a:r>
              <a:rPr sz="2400" b="0" spc="-80" dirty="0">
                <a:latin typeface="Bahnschrift"/>
                <a:cs typeface="Bahnschrift"/>
              </a:rPr>
              <a:t>i</a:t>
            </a:r>
            <a:r>
              <a:rPr sz="2400" b="0" spc="-150" dirty="0">
                <a:latin typeface="Bahnschrift"/>
                <a:cs typeface="Bahnschrift"/>
              </a:rPr>
              <a:t>n</a:t>
            </a:r>
            <a:r>
              <a:rPr sz="2400" b="0" spc="-80" dirty="0">
                <a:latin typeface="Bahnschrift"/>
                <a:cs typeface="Bahnschrift"/>
              </a:rPr>
              <a:t>i</a:t>
            </a:r>
            <a:r>
              <a:rPr sz="2400" b="0" spc="-150" dirty="0">
                <a:latin typeface="Bahnschrift"/>
                <a:cs typeface="Bahnschrift"/>
              </a:rPr>
              <a:t>n</a:t>
            </a:r>
            <a:r>
              <a:rPr sz="2400" b="0" spc="125" dirty="0">
                <a:latin typeface="Bahnschrift"/>
                <a:cs typeface="Bahnschrift"/>
              </a:rPr>
              <a:t>g</a:t>
            </a:r>
            <a:r>
              <a:rPr sz="2400" b="0" spc="-170" dirty="0">
                <a:latin typeface="Bahnschrift"/>
                <a:cs typeface="Bahnschrift"/>
              </a:rPr>
              <a:t>a</a:t>
            </a:r>
            <a:r>
              <a:rPr sz="2400" b="0" spc="-155" dirty="0">
                <a:latin typeface="Bahnschrift"/>
                <a:cs typeface="Bahnschrift"/>
              </a:rPr>
              <a:t>n</a:t>
            </a:r>
            <a:r>
              <a:rPr sz="2400" b="0" spc="125" dirty="0">
                <a:latin typeface="Bahnschrift"/>
                <a:cs typeface="Bahnschrift"/>
              </a:rPr>
              <a:t>d</a:t>
            </a:r>
            <a:r>
              <a:rPr sz="2400" b="0" spc="-75" dirty="0">
                <a:latin typeface="Bahnschrift"/>
                <a:cs typeface="Bahnschrift"/>
              </a:rPr>
              <a:t>h</a:t>
            </a:r>
            <a:r>
              <a:rPr sz="2400" b="0" spc="-114" dirty="0">
                <a:latin typeface="Bahnschrift"/>
                <a:cs typeface="Bahnschrift"/>
              </a:rPr>
              <a:t>y</a:t>
            </a:r>
            <a:r>
              <a:rPr sz="2400" b="0" spc="-185" dirty="0">
                <a:latin typeface="Bahnschrift"/>
                <a:cs typeface="Bahnschrift"/>
              </a:rPr>
              <a:t>p</a:t>
            </a:r>
            <a:r>
              <a:rPr sz="2400" b="0" spc="-170" dirty="0">
                <a:latin typeface="Bahnschrift"/>
                <a:cs typeface="Bahnschrift"/>
              </a:rPr>
              <a:t>e</a:t>
            </a:r>
            <a:r>
              <a:rPr sz="2400" b="0" spc="-130" dirty="0">
                <a:latin typeface="Bahnschrift"/>
                <a:cs typeface="Bahnschrift"/>
              </a:rPr>
              <a:t>r</a:t>
            </a:r>
            <a:r>
              <a:rPr sz="2400" b="0" spc="-185" dirty="0">
                <a:latin typeface="Bahnschrift"/>
                <a:cs typeface="Bahnschrift"/>
              </a:rPr>
              <a:t>p</a:t>
            </a:r>
            <a:r>
              <a:rPr sz="2400" b="0" spc="-150" dirty="0">
                <a:latin typeface="Bahnschrift"/>
                <a:cs typeface="Bahnschrift"/>
              </a:rPr>
              <a:t>ara</a:t>
            </a:r>
            <a:r>
              <a:rPr sz="2400" b="0" spc="-265" dirty="0">
                <a:latin typeface="Bahnschrift"/>
                <a:cs typeface="Bahnschrift"/>
              </a:rPr>
              <a:t>m</a:t>
            </a:r>
            <a:r>
              <a:rPr sz="2400" b="0" spc="-170" dirty="0">
                <a:latin typeface="Bahnschrift"/>
                <a:cs typeface="Bahnschrift"/>
              </a:rPr>
              <a:t>e</a:t>
            </a:r>
            <a:r>
              <a:rPr sz="2400" b="0" spc="-110" dirty="0">
                <a:latin typeface="Bahnschrift"/>
                <a:cs typeface="Bahnschrift"/>
              </a:rPr>
              <a:t>t</a:t>
            </a:r>
            <a:r>
              <a:rPr sz="2400" b="0" spc="-170" dirty="0">
                <a:latin typeface="Bahnschrift"/>
                <a:cs typeface="Bahnschrift"/>
              </a:rPr>
              <a:t>e</a:t>
            </a:r>
            <a:r>
              <a:rPr sz="2400" b="0" dirty="0">
                <a:latin typeface="Bahnschrift"/>
                <a:cs typeface="Bahnschrift"/>
              </a:rPr>
              <a:t>r</a:t>
            </a:r>
            <a:r>
              <a:rPr sz="2400" b="0" spc="-240" dirty="0">
                <a:latin typeface="Bahnschrift"/>
                <a:cs typeface="Bahnschrift"/>
              </a:rPr>
              <a:t> </a:t>
            </a:r>
            <a:r>
              <a:rPr sz="2400" b="0" spc="-40" dirty="0">
                <a:latin typeface="Bahnschrift"/>
                <a:cs typeface="Bahnschrift"/>
              </a:rPr>
              <a:t>t</a:t>
            </a:r>
            <a:r>
              <a:rPr sz="2400" b="0" spc="-140" dirty="0">
                <a:latin typeface="Bahnschrift"/>
                <a:cs typeface="Bahnschrift"/>
              </a:rPr>
              <a:t>u</a:t>
            </a:r>
            <a:r>
              <a:rPr sz="2400" b="0" spc="-150" dirty="0">
                <a:latin typeface="Bahnschrift"/>
                <a:cs typeface="Bahnschrift"/>
              </a:rPr>
              <a:t>n</a:t>
            </a:r>
            <a:r>
              <a:rPr sz="2400" b="0" spc="-80" dirty="0">
                <a:latin typeface="Bahnschrift"/>
                <a:cs typeface="Bahnschrift"/>
              </a:rPr>
              <a:t>i</a:t>
            </a:r>
            <a:r>
              <a:rPr sz="2400" b="0" spc="-220" dirty="0">
                <a:latin typeface="Bahnschrift"/>
                <a:cs typeface="Bahnschrift"/>
              </a:rPr>
              <a:t>n</a:t>
            </a:r>
            <a:r>
              <a:rPr sz="2400" b="0" dirty="0">
                <a:latin typeface="Bahnschrift"/>
                <a:cs typeface="Bahnschrift"/>
              </a:rPr>
              <a:t>g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8327" y="850836"/>
            <a:ext cx="7748270" cy="8826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75"/>
              </a:spcBef>
            </a:pPr>
            <a:r>
              <a:rPr sz="1400" spc="55" dirty="0">
                <a:latin typeface="Arial MT"/>
                <a:cs typeface="Arial MT"/>
              </a:rPr>
              <a:t>We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have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trained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models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performed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hyperparameter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tuning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using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GridSearchCV</a:t>
            </a:r>
            <a:r>
              <a:rPr sz="1400" spc="-1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along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that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performed</a:t>
            </a:r>
            <a:r>
              <a:rPr sz="1400" spc="-21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cross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validation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also.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Following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are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optimal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parameters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models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which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GridSearchCV.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88505" y="2118867"/>
          <a:ext cx="7597775" cy="2616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0345"/>
                <a:gridCol w="4837430"/>
              </a:tblGrid>
              <a:tr h="43599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3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38100">
                      <a:solidFill>
                        <a:srgbClr val="124F5C"/>
                      </a:solidFill>
                      <a:prstDash val="solid"/>
                    </a:lnB>
                    <a:solidFill>
                      <a:srgbClr val="0096A7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1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2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-3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-2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spc="3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spc="-18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2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3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4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3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spc="3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3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-4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4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38100">
                      <a:solidFill>
                        <a:srgbClr val="124F5C"/>
                      </a:solidFill>
                      <a:prstDash val="solid"/>
                    </a:lnB>
                    <a:solidFill>
                      <a:srgbClr val="0096A7"/>
                    </a:solidFill>
                  </a:tcPr>
                </a:tc>
              </a:tr>
              <a:tr h="43611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15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D</a:t>
                      </a:r>
                      <a:r>
                        <a:rPr sz="1400" spc="3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ec</a:t>
                      </a:r>
                      <a:r>
                        <a:rPr sz="1400" spc="-2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1400" spc="3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r>
                        <a:rPr sz="1400" spc="-2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1400" spc="3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1400" spc="-21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25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spc="-3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sz="1400" spc="3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140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381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CADD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381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CADDE0"/>
                    </a:solidFill>
                  </a:tcPr>
                </a:tc>
              </a:tr>
              <a:tr h="43611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15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sz="1400" spc="-45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an</a:t>
                      </a:r>
                      <a:r>
                        <a:rPr sz="1400" spc="3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do</a:t>
                      </a:r>
                      <a:r>
                        <a:rPr sz="140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spc="-155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25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F</a:t>
                      </a:r>
                      <a:r>
                        <a:rPr sz="1400" spc="3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spc="-3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sz="1400" spc="3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es</a:t>
                      </a:r>
                      <a:r>
                        <a:rPr sz="140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E7EE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E7EEF0"/>
                    </a:solidFill>
                  </a:tcPr>
                </a:tc>
              </a:tr>
              <a:tr h="43599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2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Lasso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CADD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CADDE0"/>
                    </a:solidFill>
                  </a:tcPr>
                </a:tc>
              </a:tr>
              <a:tr h="4361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25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Ridge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E7EE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E7EEF0"/>
                    </a:solidFill>
                  </a:tcPr>
                </a:tc>
              </a:tr>
              <a:tr h="43606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Elastic</a:t>
                      </a:r>
                      <a:r>
                        <a:rPr sz="1400" spc="-85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Net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CADD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CADDE0"/>
                    </a:solidFill>
                  </a:tcPr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0925" y="4381500"/>
            <a:ext cx="2552700" cy="2857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57675" y="3981450"/>
            <a:ext cx="1000125" cy="2286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7675" y="3552825"/>
            <a:ext cx="1238250" cy="2381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43300" y="3076575"/>
            <a:ext cx="2809875" cy="2381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19475" y="2667000"/>
            <a:ext cx="4743450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309" y="207263"/>
            <a:ext cx="223901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0" spc="-110" dirty="0">
                <a:latin typeface="Bahnschrift"/>
                <a:cs typeface="Bahnschrift"/>
              </a:rPr>
              <a:t>Evaluatingmodels</a:t>
            </a:r>
            <a:endParaRPr sz="2400">
              <a:latin typeface="Bahnschrift"/>
              <a:cs typeface="Bahnschrif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0671" y="841628"/>
          <a:ext cx="7210424" cy="3957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2085"/>
                <a:gridCol w="1442085"/>
                <a:gridCol w="1442084"/>
                <a:gridCol w="1442085"/>
                <a:gridCol w="1442085"/>
              </a:tblGrid>
              <a:tr h="56540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3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38100">
                      <a:solidFill>
                        <a:srgbClr val="124F5C"/>
                      </a:solidFill>
                      <a:prstDash val="solid"/>
                    </a:lnB>
                    <a:solidFill>
                      <a:srgbClr val="0096A7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334010">
                        <a:lnSpc>
                          <a:spcPct val="103000"/>
                        </a:lnSpc>
                        <a:spcBef>
                          <a:spcPts val="275"/>
                        </a:spcBef>
                      </a:pPr>
                      <a:r>
                        <a:rPr sz="1400" b="1" spc="1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4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3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2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6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2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-4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3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12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–  </a:t>
                      </a:r>
                      <a:r>
                        <a:rPr sz="1400" b="1" spc="5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MSE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38100">
                      <a:solidFill>
                        <a:srgbClr val="124F5C"/>
                      </a:solidFill>
                      <a:prstDash val="solid"/>
                    </a:lnB>
                    <a:solidFill>
                      <a:srgbClr val="0096A7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408940">
                        <a:lnSpc>
                          <a:spcPct val="103000"/>
                        </a:lnSpc>
                        <a:spcBef>
                          <a:spcPts val="275"/>
                        </a:spcBef>
                      </a:pPr>
                      <a:r>
                        <a:rPr sz="1400" b="1" spc="1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3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es</a:t>
                      </a:r>
                      <a:r>
                        <a:rPr sz="1400" b="1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-19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2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3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2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14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–  </a:t>
                      </a:r>
                      <a:r>
                        <a:rPr sz="1400" b="1" spc="5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MSE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38100">
                      <a:solidFill>
                        <a:srgbClr val="124F5C"/>
                      </a:solidFill>
                      <a:prstDash val="solid"/>
                    </a:lnB>
                    <a:solidFill>
                      <a:srgbClr val="0096A7"/>
                    </a:solidFill>
                  </a:tcPr>
                </a:tc>
                <a:tc>
                  <a:txBody>
                    <a:bodyPr/>
                    <a:lstStyle/>
                    <a:p>
                      <a:pPr marL="96520" marR="330835">
                        <a:lnSpc>
                          <a:spcPct val="103000"/>
                        </a:lnSpc>
                        <a:spcBef>
                          <a:spcPts val="275"/>
                        </a:spcBef>
                      </a:pPr>
                      <a:r>
                        <a:rPr sz="1400" b="1" spc="1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4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3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2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6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2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-4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3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12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–  </a:t>
                      </a:r>
                      <a:r>
                        <a:rPr sz="1400" b="1" spc="2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R2-Score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38100">
                      <a:solidFill>
                        <a:srgbClr val="124F5C"/>
                      </a:solidFill>
                      <a:prstDash val="solid"/>
                    </a:lnB>
                    <a:solidFill>
                      <a:srgbClr val="0096A7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405765">
                        <a:lnSpc>
                          <a:spcPct val="103000"/>
                        </a:lnSpc>
                        <a:spcBef>
                          <a:spcPts val="275"/>
                        </a:spcBef>
                      </a:pPr>
                      <a:r>
                        <a:rPr sz="1400" b="1" spc="1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3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es</a:t>
                      </a:r>
                      <a:r>
                        <a:rPr sz="1400" b="1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-19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2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3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3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12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–  </a:t>
                      </a:r>
                      <a:r>
                        <a:rPr sz="1400" b="1" spc="2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R2-Score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38100">
                      <a:solidFill>
                        <a:srgbClr val="124F5C"/>
                      </a:solidFill>
                      <a:prstDash val="solid"/>
                    </a:lnB>
                    <a:solidFill>
                      <a:srgbClr val="0096A7"/>
                    </a:solidFill>
                  </a:tcPr>
                </a:tc>
              </a:tr>
              <a:tr h="56540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15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D</a:t>
                      </a:r>
                      <a:r>
                        <a:rPr sz="1400" spc="3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ec</a:t>
                      </a:r>
                      <a:r>
                        <a:rPr sz="1400" spc="-2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1400" spc="3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r>
                        <a:rPr sz="1400" spc="-2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1400" spc="3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1400" spc="-21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25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spc="-3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sz="1400" spc="3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140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381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CADDE0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15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113611.96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381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CADDE0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15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125508.38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381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CADDE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25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0.727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381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CADDE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25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0.699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381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CADDE0"/>
                    </a:solidFill>
                  </a:tcPr>
                </a:tc>
              </a:tr>
              <a:tr h="56527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15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sz="1400" spc="-45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an</a:t>
                      </a:r>
                      <a:r>
                        <a:rPr sz="1400" spc="3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do</a:t>
                      </a:r>
                      <a:r>
                        <a:rPr sz="140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spc="-155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25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F</a:t>
                      </a:r>
                      <a:r>
                        <a:rPr sz="1400" spc="3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spc="-3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sz="1400" spc="3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es</a:t>
                      </a:r>
                      <a:r>
                        <a:rPr sz="140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E7EEF0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2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64549.49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E7EEF0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2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78132.54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E7EEF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25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0.845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E7EEF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25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0.812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E7EEF0"/>
                    </a:solidFill>
                  </a:tcPr>
                </a:tc>
              </a:tr>
              <a:tr h="565404">
                <a:tc>
                  <a:txBody>
                    <a:bodyPr/>
                    <a:lstStyle/>
                    <a:p>
                      <a:pPr marL="92075" marR="413384">
                        <a:lnSpc>
                          <a:spcPct val="102899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Linear </a:t>
                      </a:r>
                      <a:r>
                        <a:rPr sz="1400" spc="5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15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sz="1400" spc="3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eg</a:t>
                      </a:r>
                      <a:r>
                        <a:rPr sz="1400" spc="-3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sz="1400" spc="3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es</a:t>
                      </a:r>
                      <a:r>
                        <a:rPr sz="1400" spc="-4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r>
                        <a:rPr sz="1400" spc="-2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1400" spc="3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CADDE0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15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185109.85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CADDE0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15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193993.06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CADDE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3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0.38892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CADDE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25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0.3660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CADDE0"/>
                    </a:solidFill>
                  </a:tcPr>
                </a:tc>
              </a:tr>
              <a:tr h="56527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2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Lasso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E7EEF0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15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185110.79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E7EEF0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15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193970.52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E7EEF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3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0.38813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E7EEF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25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0.3658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E7EEF0"/>
                    </a:solidFill>
                  </a:tcPr>
                </a:tc>
              </a:tr>
              <a:tr h="56541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25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Ridge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CADDE0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15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185110.49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CADDE0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15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193971.57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CADDE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3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0.38825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CADDE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25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0.3661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CADDE0"/>
                    </a:solidFill>
                  </a:tcPr>
                </a:tc>
              </a:tr>
              <a:tr h="56535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Elastic</a:t>
                      </a:r>
                      <a:r>
                        <a:rPr sz="1400" spc="-85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Net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E7EEF0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15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185111.11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E7EEF0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15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193962.14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E7EEF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30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0.38822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E7EEF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25" dirty="0">
                          <a:solidFill>
                            <a:srgbClr val="00637C"/>
                          </a:solidFill>
                          <a:latin typeface="Arial MT"/>
                          <a:cs typeface="Arial MT"/>
                        </a:rPr>
                        <a:t>0.3659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E7EE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327" y="103568"/>
            <a:ext cx="533463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>
                <a:solidFill>
                  <a:srgbClr val="CC0000"/>
                </a:solidFill>
                <a:latin typeface="Microsoft Himalaya"/>
                <a:cs typeface="Microsoft Himalaya"/>
              </a:rPr>
              <a:t>Comparing</a:t>
            </a:r>
            <a:r>
              <a:rPr sz="4800" spc="-315" dirty="0">
                <a:solidFill>
                  <a:srgbClr val="CC0000"/>
                </a:solidFill>
                <a:latin typeface="Microsoft Himalaya"/>
                <a:cs typeface="Microsoft Himalaya"/>
              </a:rPr>
              <a:t> </a:t>
            </a:r>
            <a:r>
              <a:rPr sz="4800" spc="-5" dirty="0">
                <a:solidFill>
                  <a:srgbClr val="CC0000"/>
                </a:solidFill>
                <a:latin typeface="Microsoft Himalaya"/>
                <a:cs typeface="Microsoft Himalaya"/>
              </a:rPr>
              <a:t>different</a:t>
            </a:r>
            <a:r>
              <a:rPr sz="4800" spc="-200" dirty="0">
                <a:solidFill>
                  <a:srgbClr val="CC0000"/>
                </a:solidFill>
                <a:latin typeface="Microsoft Himalaya"/>
                <a:cs typeface="Microsoft Himalaya"/>
              </a:rPr>
              <a:t> </a:t>
            </a:r>
            <a:r>
              <a:rPr sz="4800" spc="30" dirty="0">
                <a:solidFill>
                  <a:srgbClr val="CC0000"/>
                </a:solidFill>
                <a:latin typeface="Microsoft Himalaya"/>
                <a:cs typeface="Microsoft Himalaya"/>
              </a:rPr>
              <a:t>ML</a:t>
            </a:r>
            <a:r>
              <a:rPr sz="4800" spc="-220" dirty="0">
                <a:solidFill>
                  <a:srgbClr val="CC0000"/>
                </a:solidFill>
                <a:latin typeface="Microsoft Himalaya"/>
                <a:cs typeface="Microsoft Himalaya"/>
              </a:rPr>
              <a:t> </a:t>
            </a:r>
            <a:r>
              <a:rPr sz="4800" spc="5" dirty="0">
                <a:solidFill>
                  <a:srgbClr val="CC0000"/>
                </a:solidFill>
                <a:latin typeface="Microsoft Himalaya"/>
                <a:cs typeface="Microsoft Himalaya"/>
              </a:rPr>
              <a:t>Models</a:t>
            </a:r>
            <a:endParaRPr sz="4800">
              <a:latin typeface="Microsoft Himalaya"/>
              <a:cs typeface="Microsoft Himalay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3727" y="1078213"/>
            <a:ext cx="8171815" cy="836294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200" spc="-5" dirty="0">
                <a:latin typeface="Arial MT"/>
                <a:cs typeface="Arial MT"/>
              </a:rPr>
              <a:t>We</a:t>
            </a:r>
            <a:r>
              <a:rPr sz="1200" spc="-25" dirty="0">
                <a:latin typeface="Arial MT"/>
                <a:cs typeface="Arial MT"/>
              </a:rPr>
              <a:t> evaluated</a:t>
            </a:r>
            <a:r>
              <a:rPr sz="1200" spc="204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different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models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13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basis</a:t>
            </a:r>
            <a:r>
              <a:rPr sz="1200" spc="-1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R2-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Score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metrics.</a:t>
            </a: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ts val="2180"/>
              </a:lnSpc>
              <a:spcBef>
                <a:spcPts val="25"/>
              </a:spcBef>
            </a:pPr>
            <a:r>
              <a:rPr sz="1200" spc="-20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comparing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different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models</a:t>
            </a:r>
            <a:r>
              <a:rPr sz="1200" spc="4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we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get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that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Random</a:t>
            </a:r>
            <a:r>
              <a:rPr sz="1200" spc="1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Forest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worked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best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in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predicting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count</a:t>
            </a:r>
            <a:r>
              <a:rPr sz="1200" spc="1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rented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bikes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its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R2-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score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is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maximum</a:t>
            </a:r>
            <a:r>
              <a:rPr sz="1200" spc="17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from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tried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models.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8201" y="1991077"/>
            <a:ext cx="5394725" cy="28246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009" y="125095"/>
            <a:ext cx="2728595" cy="758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00" b="0" dirty="0">
                <a:latin typeface="Microsoft Himalaya"/>
                <a:cs typeface="Microsoft Himalaya"/>
              </a:rPr>
              <a:t>P</a:t>
            </a:r>
            <a:r>
              <a:rPr sz="4800" b="0" spc="45" dirty="0">
                <a:latin typeface="Microsoft Himalaya"/>
                <a:cs typeface="Microsoft Himalaya"/>
              </a:rPr>
              <a:t>o</a:t>
            </a:r>
            <a:r>
              <a:rPr sz="4800" b="0" spc="75" dirty="0">
                <a:latin typeface="Microsoft Himalaya"/>
                <a:cs typeface="Microsoft Himalaya"/>
              </a:rPr>
              <a:t>i</a:t>
            </a:r>
            <a:r>
              <a:rPr sz="4800" b="0" spc="-35" dirty="0">
                <a:latin typeface="Microsoft Himalaya"/>
                <a:cs typeface="Microsoft Himalaya"/>
              </a:rPr>
              <a:t>n</a:t>
            </a:r>
            <a:r>
              <a:rPr sz="4800" b="0" spc="-5" dirty="0">
                <a:latin typeface="Microsoft Himalaya"/>
                <a:cs typeface="Microsoft Himalaya"/>
              </a:rPr>
              <a:t>t</a:t>
            </a:r>
            <a:r>
              <a:rPr sz="4800" b="0" dirty="0">
                <a:latin typeface="Microsoft Himalaya"/>
                <a:cs typeface="Microsoft Himalaya"/>
              </a:rPr>
              <a:t>s</a:t>
            </a:r>
            <a:r>
              <a:rPr sz="4800" b="0" spc="-325" dirty="0">
                <a:latin typeface="Microsoft Himalaya"/>
                <a:cs typeface="Microsoft Himalaya"/>
              </a:rPr>
              <a:t> </a:t>
            </a:r>
            <a:r>
              <a:rPr sz="4800" b="0" spc="75" dirty="0">
                <a:latin typeface="Microsoft Himalaya"/>
                <a:cs typeface="Microsoft Himalaya"/>
              </a:rPr>
              <a:t>t</a:t>
            </a:r>
            <a:r>
              <a:rPr sz="4800" b="0" dirty="0">
                <a:latin typeface="Microsoft Himalaya"/>
                <a:cs typeface="Microsoft Himalaya"/>
              </a:rPr>
              <a:t>o</a:t>
            </a:r>
            <a:r>
              <a:rPr sz="4800" b="0" spc="-95" dirty="0">
                <a:latin typeface="Microsoft Himalaya"/>
                <a:cs typeface="Microsoft Himalaya"/>
              </a:rPr>
              <a:t> </a:t>
            </a:r>
            <a:r>
              <a:rPr sz="4800" b="0" spc="35" dirty="0">
                <a:latin typeface="Microsoft Himalaya"/>
                <a:cs typeface="Microsoft Himalaya"/>
              </a:rPr>
              <a:t>d</a:t>
            </a:r>
            <a:r>
              <a:rPr sz="4800" b="0" spc="75" dirty="0">
                <a:latin typeface="Microsoft Himalaya"/>
                <a:cs typeface="Microsoft Himalaya"/>
              </a:rPr>
              <a:t>i</a:t>
            </a:r>
            <a:r>
              <a:rPr sz="4800" b="0" spc="-55" dirty="0">
                <a:latin typeface="Microsoft Himalaya"/>
                <a:cs typeface="Microsoft Himalaya"/>
              </a:rPr>
              <a:t>s</a:t>
            </a:r>
            <a:r>
              <a:rPr sz="4800" b="0" spc="-5" dirty="0">
                <a:latin typeface="Microsoft Himalaya"/>
                <a:cs typeface="Microsoft Himalaya"/>
              </a:rPr>
              <a:t>c</a:t>
            </a:r>
            <a:r>
              <a:rPr sz="4800" b="0" spc="-40" dirty="0">
                <a:latin typeface="Microsoft Himalaya"/>
                <a:cs typeface="Microsoft Himalaya"/>
              </a:rPr>
              <a:t>u</a:t>
            </a:r>
            <a:r>
              <a:rPr sz="4800" b="0" spc="20" dirty="0">
                <a:latin typeface="Microsoft Himalaya"/>
                <a:cs typeface="Microsoft Himalaya"/>
              </a:rPr>
              <a:t>s</a:t>
            </a:r>
            <a:r>
              <a:rPr sz="4800" b="0" dirty="0">
                <a:latin typeface="Microsoft Himalaya"/>
                <a:cs typeface="Microsoft Himalaya"/>
              </a:rPr>
              <a:t>s</a:t>
            </a:r>
            <a:endParaRPr sz="4800">
              <a:latin typeface="Microsoft Himalaya"/>
              <a:cs typeface="Microsoft Himalay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309" y="1105725"/>
            <a:ext cx="2856865" cy="227774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69"/>
              </a:spcBef>
              <a:buChar char="•"/>
              <a:tabLst>
                <a:tab pos="355600" algn="l"/>
                <a:tab pos="356235" algn="l"/>
              </a:tabLst>
            </a:pPr>
            <a:r>
              <a:rPr sz="1400" spc="30" dirty="0">
                <a:latin typeface="Arial MT"/>
                <a:cs typeface="Arial MT"/>
              </a:rPr>
              <a:t>D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55" dirty="0">
                <a:latin typeface="Arial MT"/>
                <a:cs typeface="Arial MT"/>
              </a:rPr>
              <a:t>f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g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p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ob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20" dirty="0">
                <a:latin typeface="Arial MT"/>
                <a:cs typeface="Arial MT"/>
              </a:rPr>
              <a:t>m</a:t>
            </a:r>
            <a:r>
              <a:rPr sz="1400" spc="-155" dirty="0">
                <a:latin typeface="Arial MT"/>
                <a:cs typeface="Arial MT"/>
              </a:rPr>
              <a:t> 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5" dirty="0">
                <a:latin typeface="Arial MT"/>
                <a:cs typeface="Arial MT"/>
              </a:rPr>
              <a:t>t</a:t>
            </a:r>
            <a:endParaRPr sz="1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875"/>
              </a:spcBef>
              <a:buChar char="•"/>
              <a:tabLst>
                <a:tab pos="355600" algn="l"/>
                <a:tab pos="356235" algn="l"/>
              </a:tabLst>
            </a:pP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summary</a:t>
            </a:r>
            <a:endParaRPr sz="1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800"/>
              </a:spcBef>
              <a:buChar char="•"/>
              <a:tabLst>
                <a:tab pos="355600" algn="l"/>
                <a:tab pos="356235" algn="l"/>
              </a:tabLst>
            </a:pPr>
            <a:r>
              <a:rPr sz="1400" spc="30" dirty="0">
                <a:latin typeface="Arial MT"/>
                <a:cs typeface="Arial MT"/>
              </a:rPr>
              <a:t>EDA</a:t>
            </a:r>
            <a:endParaRPr sz="1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875"/>
              </a:spcBef>
              <a:buChar char="•"/>
              <a:tabLst>
                <a:tab pos="355600" algn="l"/>
                <a:tab pos="356235" algn="l"/>
              </a:tabLst>
            </a:pPr>
            <a:r>
              <a:rPr sz="1400" spc="40" dirty="0">
                <a:latin typeface="Arial MT"/>
                <a:cs typeface="Arial MT"/>
              </a:rPr>
              <a:t>F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15" dirty="0">
                <a:latin typeface="Arial MT"/>
                <a:cs typeface="Arial MT"/>
              </a:rPr>
              <a:t>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45" dirty="0">
                <a:latin typeface="Arial MT"/>
                <a:cs typeface="Arial MT"/>
              </a:rPr>
              <a:t>g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45" dirty="0">
                <a:latin typeface="Arial MT"/>
                <a:cs typeface="Arial MT"/>
              </a:rPr>
              <a:t>ee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g</a:t>
            </a:r>
            <a:endParaRPr sz="1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875"/>
              </a:spcBef>
              <a:buChar char="•"/>
              <a:tabLst>
                <a:tab pos="355600" algn="l"/>
                <a:tab pos="356235" algn="l"/>
              </a:tabLst>
            </a:pPr>
            <a:r>
              <a:rPr sz="1400" spc="5" dirty="0">
                <a:latin typeface="Arial MT"/>
                <a:cs typeface="Arial MT"/>
              </a:rPr>
              <a:t>Applying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ML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algorithms</a:t>
            </a:r>
            <a:endParaRPr sz="1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800"/>
              </a:spcBef>
              <a:buChar char="•"/>
              <a:tabLst>
                <a:tab pos="355600" algn="l"/>
                <a:tab pos="356235" algn="l"/>
              </a:tabLst>
            </a:pPr>
            <a:r>
              <a:rPr sz="1400" spc="30" dirty="0">
                <a:latin typeface="Arial MT"/>
                <a:cs typeface="Arial MT"/>
              </a:rPr>
              <a:t>C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45" dirty="0">
                <a:latin typeface="Arial MT"/>
                <a:cs typeface="Arial MT"/>
              </a:rPr>
              <a:t>p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g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d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55" dirty="0">
                <a:latin typeface="Arial MT"/>
                <a:cs typeface="Arial MT"/>
              </a:rPr>
              <a:t>ff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5" dirty="0">
                <a:latin typeface="Arial MT"/>
                <a:cs typeface="Arial MT"/>
              </a:rPr>
              <a:t>t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45" dirty="0">
                <a:latin typeface="Arial MT"/>
                <a:cs typeface="Arial MT"/>
              </a:rPr>
              <a:t>M</a:t>
            </a:r>
            <a:r>
              <a:rPr sz="1400" spc="15" dirty="0">
                <a:latin typeface="Arial MT"/>
                <a:cs typeface="Arial MT"/>
              </a:rPr>
              <a:t>L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45" dirty="0">
                <a:latin typeface="Arial MT"/>
                <a:cs typeface="Arial MT"/>
              </a:rPr>
              <a:t>ode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10" dirty="0">
                <a:latin typeface="Arial MT"/>
                <a:cs typeface="Arial MT"/>
              </a:rPr>
              <a:t>s</a:t>
            </a:r>
            <a:endParaRPr sz="1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869"/>
              </a:spcBef>
              <a:buChar char="•"/>
              <a:tabLst>
                <a:tab pos="355600" algn="l"/>
                <a:tab pos="356235" algn="l"/>
              </a:tabLst>
            </a:pPr>
            <a:r>
              <a:rPr sz="1400" spc="10" dirty="0">
                <a:latin typeface="Arial MT"/>
                <a:cs typeface="Arial MT"/>
              </a:rPr>
              <a:t>Conclusion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215" y="294640"/>
            <a:ext cx="19640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25" dirty="0">
                <a:latin typeface="Arial"/>
                <a:cs typeface="Arial"/>
              </a:rPr>
              <a:t>Conclusion</a:t>
            </a:r>
            <a:endParaRPr sz="2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4684" y="969835"/>
            <a:ext cx="7672070" cy="33178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98450" marR="11430" indent="-286385">
              <a:lnSpc>
                <a:spcPct val="155500"/>
              </a:lnSpc>
              <a:spcBef>
                <a:spcPts val="55"/>
              </a:spcBef>
              <a:buChar char="•"/>
              <a:tabLst>
                <a:tab pos="298450" algn="l"/>
                <a:tab pos="299085" algn="l"/>
              </a:tabLst>
            </a:pPr>
            <a:r>
              <a:rPr sz="1550" spc="10" dirty="0">
                <a:latin typeface="Arial MT"/>
                <a:cs typeface="Arial MT"/>
              </a:rPr>
              <a:t>In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given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dataset</a:t>
            </a:r>
            <a:r>
              <a:rPr sz="1550" spc="3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there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was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no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strong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linear</a:t>
            </a:r>
            <a:r>
              <a:rPr sz="1550" spc="10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relation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between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dependent 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variable </a:t>
            </a:r>
            <a:r>
              <a:rPr sz="1550" spc="10" dirty="0">
                <a:latin typeface="Arial MT"/>
                <a:cs typeface="Arial MT"/>
              </a:rPr>
              <a:t>‘Rented </a:t>
            </a:r>
            <a:r>
              <a:rPr sz="1550" spc="5" dirty="0">
                <a:latin typeface="Arial MT"/>
                <a:cs typeface="Arial MT"/>
              </a:rPr>
              <a:t>Bike </a:t>
            </a:r>
            <a:r>
              <a:rPr sz="1550" spc="-5" dirty="0">
                <a:latin typeface="Arial MT"/>
                <a:cs typeface="Arial MT"/>
              </a:rPr>
              <a:t>Count’</a:t>
            </a:r>
            <a:r>
              <a:rPr sz="1550" dirty="0">
                <a:latin typeface="Arial MT"/>
                <a:cs typeface="Arial MT"/>
              </a:rPr>
              <a:t> and </a:t>
            </a:r>
            <a:r>
              <a:rPr sz="1550" spc="-10" dirty="0">
                <a:latin typeface="Arial MT"/>
                <a:cs typeface="Arial MT"/>
              </a:rPr>
              <a:t>independent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features. </a:t>
            </a:r>
            <a:r>
              <a:rPr sz="1550" dirty="0">
                <a:latin typeface="Arial MT"/>
                <a:cs typeface="Arial MT"/>
              </a:rPr>
              <a:t>That’s </a:t>
            </a:r>
            <a:r>
              <a:rPr sz="1550" spc="-10" dirty="0">
                <a:latin typeface="Arial MT"/>
                <a:cs typeface="Arial MT"/>
              </a:rPr>
              <a:t>why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Linear </a:t>
            </a:r>
            <a:r>
              <a:rPr sz="1550" spc="20" dirty="0">
                <a:latin typeface="Arial MT"/>
                <a:cs typeface="Arial MT"/>
              </a:rPr>
              <a:t> regression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model</a:t>
            </a:r>
            <a:r>
              <a:rPr sz="1550" spc="19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and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its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other</a:t>
            </a:r>
            <a:r>
              <a:rPr sz="1550" spc="9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regularization</a:t>
            </a:r>
            <a:r>
              <a:rPr sz="1550" spc="26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variant</a:t>
            </a:r>
            <a:r>
              <a:rPr sz="1550" spc="25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models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didn’t</a:t>
            </a:r>
            <a:r>
              <a:rPr sz="1550" spc="17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performed</a:t>
            </a:r>
            <a:r>
              <a:rPr sz="1550" spc="26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well.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650">
              <a:latin typeface="Arial MT"/>
              <a:cs typeface="Arial MT"/>
            </a:endParaRPr>
          </a:p>
          <a:p>
            <a:pPr marL="298450" indent="-286385">
              <a:lnSpc>
                <a:spcPct val="100000"/>
              </a:lnSpc>
              <a:buChar char="•"/>
              <a:tabLst>
                <a:tab pos="298450" algn="l"/>
                <a:tab pos="299085" algn="l"/>
              </a:tabLst>
            </a:pPr>
            <a:r>
              <a:rPr sz="1550" spc="-15" dirty="0">
                <a:latin typeface="Arial MT"/>
                <a:cs typeface="Arial MT"/>
              </a:rPr>
              <a:t>Out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of</a:t>
            </a:r>
            <a:r>
              <a:rPr sz="1550" spc="3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all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models</a:t>
            </a:r>
            <a:r>
              <a:rPr sz="1550" spc="28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apply</a:t>
            </a:r>
            <a:r>
              <a:rPr sz="1550" spc="210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Decision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tree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and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Random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forest</a:t>
            </a:r>
            <a:r>
              <a:rPr sz="1550" spc="3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model</a:t>
            </a:r>
            <a:r>
              <a:rPr sz="1550" spc="20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most</a:t>
            </a:r>
            <a:endParaRPr sz="1550">
              <a:latin typeface="Arial MT"/>
              <a:cs typeface="Arial MT"/>
            </a:endParaRPr>
          </a:p>
          <a:p>
            <a:pPr marL="298450">
              <a:lnSpc>
                <a:spcPct val="100000"/>
              </a:lnSpc>
              <a:spcBef>
                <a:spcPts val="1070"/>
              </a:spcBef>
            </a:pPr>
            <a:r>
              <a:rPr sz="1550" spc="20" dirty="0">
                <a:latin typeface="Arial MT"/>
                <a:cs typeface="Arial MT"/>
              </a:rPr>
              <a:t>accurate.</a:t>
            </a:r>
            <a:r>
              <a:rPr sz="1550" spc="30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Reason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for </a:t>
            </a:r>
            <a:r>
              <a:rPr sz="1550" dirty="0">
                <a:latin typeface="Arial MT"/>
                <a:cs typeface="Arial MT"/>
              </a:rPr>
              <a:t>this</a:t>
            </a:r>
            <a:r>
              <a:rPr sz="1550" spc="5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are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no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specific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relation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between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features</a:t>
            </a:r>
            <a:r>
              <a:rPr sz="1550" spc="5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and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large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data.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700">
              <a:latin typeface="Arial MT"/>
              <a:cs typeface="Arial MT"/>
            </a:endParaRPr>
          </a:p>
          <a:p>
            <a:pPr marL="298450" marR="671195" indent="-286385">
              <a:lnSpc>
                <a:spcPct val="153500"/>
              </a:lnSpc>
              <a:spcBef>
                <a:spcPts val="980"/>
              </a:spcBef>
              <a:buChar char="•"/>
              <a:tabLst>
                <a:tab pos="298450" algn="l"/>
                <a:tab pos="299085" algn="l"/>
              </a:tabLst>
            </a:pPr>
            <a:r>
              <a:rPr sz="1550" dirty="0">
                <a:latin typeface="Arial MT"/>
                <a:cs typeface="Arial MT"/>
              </a:rPr>
              <a:t>Random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Forest</a:t>
            </a:r>
            <a:r>
              <a:rPr sz="1550" spc="3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performed</a:t>
            </a:r>
            <a:r>
              <a:rPr sz="1550" spc="19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best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as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it</a:t>
            </a:r>
            <a:r>
              <a:rPr sz="1550" spc="3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is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an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ensemble</a:t>
            </a:r>
            <a:r>
              <a:rPr sz="1550" spc="26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model</a:t>
            </a:r>
            <a:r>
              <a:rPr sz="1550" spc="19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and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result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from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-30" dirty="0">
                <a:latin typeface="Arial MT"/>
                <a:cs typeface="Arial MT"/>
              </a:rPr>
              <a:t>multiple</a:t>
            </a:r>
            <a:r>
              <a:rPr sz="1550" spc="33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decision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trees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is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average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out</a:t>
            </a:r>
            <a:r>
              <a:rPr sz="1550" spc="10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to</a:t>
            </a:r>
            <a:r>
              <a:rPr sz="1550" spc="3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give</a:t>
            </a:r>
            <a:r>
              <a:rPr sz="1550" spc="3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3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prediction.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spc="135" dirty="0"/>
              <a:t>Thank</a:t>
            </a:r>
            <a:r>
              <a:rPr spc="-125" dirty="0"/>
              <a:t> </a:t>
            </a:r>
            <a:r>
              <a:rPr spc="120" dirty="0"/>
              <a:t>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667" y="186626"/>
            <a:ext cx="45478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0" dirty="0">
                <a:latin typeface="Microsoft Himalaya"/>
                <a:cs typeface="Microsoft Himalaya"/>
              </a:rPr>
              <a:t>D</a:t>
            </a:r>
            <a:r>
              <a:rPr sz="4800" b="0" spc="65" dirty="0">
                <a:latin typeface="Microsoft Himalaya"/>
                <a:cs typeface="Microsoft Himalaya"/>
              </a:rPr>
              <a:t>e</a:t>
            </a:r>
            <a:r>
              <a:rPr sz="4800" b="0" spc="45" dirty="0">
                <a:latin typeface="Microsoft Himalaya"/>
                <a:cs typeface="Microsoft Himalaya"/>
              </a:rPr>
              <a:t>f</a:t>
            </a:r>
            <a:r>
              <a:rPr sz="4800" b="0" spc="-5" dirty="0">
                <a:latin typeface="Microsoft Himalaya"/>
                <a:cs typeface="Microsoft Himalaya"/>
              </a:rPr>
              <a:t>i</a:t>
            </a:r>
            <a:r>
              <a:rPr sz="4800" b="0" spc="-30" dirty="0">
                <a:latin typeface="Microsoft Himalaya"/>
                <a:cs typeface="Microsoft Himalaya"/>
              </a:rPr>
              <a:t>n</a:t>
            </a:r>
            <a:r>
              <a:rPr sz="4800" b="0" spc="-70" dirty="0">
                <a:latin typeface="Microsoft Himalaya"/>
                <a:cs typeface="Microsoft Himalaya"/>
              </a:rPr>
              <a:t>i</a:t>
            </a:r>
            <a:r>
              <a:rPr sz="4800" b="0" spc="-35" dirty="0">
                <a:latin typeface="Microsoft Himalaya"/>
                <a:cs typeface="Microsoft Himalaya"/>
              </a:rPr>
              <a:t>n</a:t>
            </a:r>
            <a:r>
              <a:rPr sz="4800" b="0" dirty="0">
                <a:latin typeface="Microsoft Himalaya"/>
                <a:cs typeface="Microsoft Himalaya"/>
              </a:rPr>
              <a:t>g</a:t>
            </a:r>
            <a:r>
              <a:rPr sz="4800" b="0" spc="-225" dirty="0">
                <a:latin typeface="Microsoft Himalaya"/>
                <a:cs typeface="Microsoft Himalaya"/>
              </a:rPr>
              <a:t> </a:t>
            </a:r>
            <a:r>
              <a:rPr sz="4800" b="0" spc="30" dirty="0">
                <a:latin typeface="Microsoft Himalaya"/>
                <a:cs typeface="Microsoft Himalaya"/>
              </a:rPr>
              <a:t>p</a:t>
            </a:r>
            <a:r>
              <a:rPr sz="4800" b="0" spc="45" dirty="0">
                <a:latin typeface="Microsoft Himalaya"/>
                <a:cs typeface="Microsoft Himalaya"/>
              </a:rPr>
              <a:t>r</a:t>
            </a:r>
            <a:r>
              <a:rPr sz="4800" b="0" spc="30" dirty="0">
                <a:latin typeface="Microsoft Himalaya"/>
                <a:cs typeface="Microsoft Himalaya"/>
              </a:rPr>
              <a:t>o</a:t>
            </a:r>
            <a:r>
              <a:rPr sz="4800" b="0" spc="-35" dirty="0">
                <a:latin typeface="Microsoft Himalaya"/>
                <a:cs typeface="Microsoft Himalaya"/>
              </a:rPr>
              <a:t>b</a:t>
            </a:r>
            <a:r>
              <a:rPr sz="4800" b="0" spc="-70" dirty="0">
                <a:latin typeface="Microsoft Himalaya"/>
                <a:cs typeface="Microsoft Himalaya"/>
              </a:rPr>
              <a:t>l</a:t>
            </a:r>
            <a:r>
              <a:rPr sz="4800" b="0" spc="-5" dirty="0">
                <a:latin typeface="Microsoft Himalaya"/>
                <a:cs typeface="Microsoft Himalaya"/>
              </a:rPr>
              <a:t>e</a:t>
            </a:r>
            <a:r>
              <a:rPr sz="4800" b="0" dirty="0">
                <a:latin typeface="Microsoft Himalaya"/>
                <a:cs typeface="Microsoft Himalaya"/>
              </a:rPr>
              <a:t>m</a:t>
            </a:r>
            <a:r>
              <a:rPr sz="4800" b="0" spc="-315" dirty="0">
                <a:latin typeface="Microsoft Himalaya"/>
                <a:cs typeface="Microsoft Himalaya"/>
              </a:rPr>
              <a:t> </a:t>
            </a:r>
            <a:r>
              <a:rPr sz="4800" b="0" spc="15" dirty="0">
                <a:latin typeface="Microsoft Himalaya"/>
                <a:cs typeface="Microsoft Himalaya"/>
              </a:rPr>
              <a:t>s</a:t>
            </a:r>
            <a:r>
              <a:rPr sz="4800" b="0" spc="75" dirty="0">
                <a:latin typeface="Microsoft Himalaya"/>
                <a:cs typeface="Microsoft Himalaya"/>
              </a:rPr>
              <a:t>t</a:t>
            </a:r>
            <a:r>
              <a:rPr sz="4800" b="0" spc="65" dirty="0">
                <a:latin typeface="Microsoft Himalaya"/>
                <a:cs typeface="Microsoft Himalaya"/>
              </a:rPr>
              <a:t>a</a:t>
            </a:r>
            <a:r>
              <a:rPr sz="4800" b="0" spc="-5" dirty="0">
                <a:latin typeface="Microsoft Himalaya"/>
                <a:cs typeface="Microsoft Himalaya"/>
              </a:rPr>
              <a:t>t</a:t>
            </a:r>
            <a:r>
              <a:rPr sz="4800" b="0" spc="-75" dirty="0">
                <a:latin typeface="Microsoft Himalaya"/>
                <a:cs typeface="Microsoft Himalaya"/>
              </a:rPr>
              <a:t>e</a:t>
            </a:r>
            <a:r>
              <a:rPr sz="4800" b="0" spc="-30" dirty="0">
                <a:latin typeface="Microsoft Himalaya"/>
                <a:cs typeface="Microsoft Himalaya"/>
              </a:rPr>
              <a:t>m</a:t>
            </a:r>
            <a:r>
              <a:rPr sz="4800" b="0" spc="-5" dirty="0">
                <a:latin typeface="Microsoft Himalaya"/>
                <a:cs typeface="Microsoft Himalaya"/>
              </a:rPr>
              <a:t>e</a:t>
            </a:r>
            <a:r>
              <a:rPr sz="4800" b="0" spc="-45" dirty="0">
                <a:latin typeface="Microsoft Himalaya"/>
                <a:cs typeface="Microsoft Himalaya"/>
              </a:rPr>
              <a:t>n</a:t>
            </a:r>
            <a:r>
              <a:rPr sz="4800" b="0" dirty="0">
                <a:latin typeface="Microsoft Himalaya"/>
                <a:cs typeface="Microsoft Himalaya"/>
              </a:rPr>
              <a:t>t</a:t>
            </a:r>
            <a:endParaRPr sz="4800">
              <a:latin typeface="Microsoft Himalaya"/>
              <a:cs typeface="Microsoft Himalay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734" y="1458404"/>
            <a:ext cx="7302500" cy="25831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54500"/>
              </a:lnSpc>
              <a:spcBef>
                <a:spcPts val="75"/>
              </a:spcBef>
            </a:pPr>
            <a:r>
              <a:rPr sz="1550" b="1" spc="40" dirty="0">
                <a:solidFill>
                  <a:srgbClr val="004A52"/>
                </a:solidFill>
                <a:latin typeface="Tahoma"/>
                <a:cs typeface="Tahoma"/>
              </a:rPr>
              <a:t>Rental </a:t>
            </a:r>
            <a:r>
              <a:rPr sz="1550" b="1" spc="50" dirty="0">
                <a:solidFill>
                  <a:srgbClr val="004A52"/>
                </a:solidFill>
                <a:latin typeface="Tahoma"/>
                <a:cs typeface="Tahoma"/>
              </a:rPr>
              <a:t>bikes </a:t>
            </a:r>
            <a:r>
              <a:rPr sz="1550" b="1" spc="40" dirty="0">
                <a:solidFill>
                  <a:srgbClr val="004A52"/>
                </a:solidFill>
                <a:latin typeface="Tahoma"/>
                <a:cs typeface="Tahoma"/>
              </a:rPr>
              <a:t>service </a:t>
            </a:r>
            <a:r>
              <a:rPr sz="1550" b="1" spc="5" dirty="0">
                <a:solidFill>
                  <a:srgbClr val="004A52"/>
                </a:solidFill>
                <a:latin typeface="Tahoma"/>
                <a:cs typeface="Tahoma"/>
              </a:rPr>
              <a:t>is </a:t>
            </a:r>
            <a:r>
              <a:rPr sz="1550" b="1" spc="45" dirty="0">
                <a:solidFill>
                  <a:srgbClr val="004A52"/>
                </a:solidFill>
                <a:latin typeface="Tahoma"/>
                <a:cs typeface="Tahoma"/>
              </a:rPr>
              <a:t>very </a:t>
            </a:r>
            <a:r>
              <a:rPr sz="1550" b="1" spc="35" dirty="0">
                <a:solidFill>
                  <a:srgbClr val="004A52"/>
                </a:solidFill>
                <a:latin typeface="Tahoma"/>
                <a:cs typeface="Tahoma"/>
              </a:rPr>
              <a:t>crucial</a:t>
            </a:r>
            <a:r>
              <a:rPr sz="1550" b="1" spc="4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35" dirty="0">
                <a:solidFill>
                  <a:srgbClr val="004A52"/>
                </a:solidFill>
                <a:latin typeface="Tahoma"/>
                <a:cs typeface="Tahoma"/>
              </a:rPr>
              <a:t>in </a:t>
            </a:r>
            <a:r>
              <a:rPr sz="1550" b="1" spc="100" dirty="0">
                <a:solidFill>
                  <a:srgbClr val="004A52"/>
                </a:solidFill>
                <a:latin typeface="Tahoma"/>
                <a:cs typeface="Tahoma"/>
              </a:rPr>
              <a:t>many </a:t>
            </a:r>
            <a:r>
              <a:rPr sz="1550" b="1" spc="55" dirty="0">
                <a:solidFill>
                  <a:srgbClr val="004A52"/>
                </a:solidFill>
                <a:latin typeface="Tahoma"/>
                <a:cs typeface="Tahoma"/>
              </a:rPr>
              <a:t>urban </a:t>
            </a:r>
            <a:r>
              <a:rPr sz="1550" b="1" spc="25" dirty="0">
                <a:solidFill>
                  <a:srgbClr val="004A52"/>
                </a:solidFill>
                <a:latin typeface="Tahoma"/>
                <a:cs typeface="Tahoma"/>
              </a:rPr>
              <a:t>cities</a:t>
            </a:r>
            <a:r>
              <a:rPr sz="1550" b="1" spc="30" dirty="0">
                <a:solidFill>
                  <a:srgbClr val="004A52"/>
                </a:solidFill>
                <a:latin typeface="Tahoma"/>
                <a:cs typeface="Tahoma"/>
              </a:rPr>
              <a:t> for </a:t>
            </a:r>
            <a:r>
              <a:rPr sz="1550" b="1" spc="75" dirty="0">
                <a:solidFill>
                  <a:srgbClr val="004A52"/>
                </a:solidFill>
                <a:latin typeface="Tahoma"/>
                <a:cs typeface="Tahoma"/>
              </a:rPr>
              <a:t>the </a:t>
            </a:r>
            <a:r>
              <a:rPr sz="1550" b="1" spc="8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90" dirty="0">
                <a:solidFill>
                  <a:srgbClr val="004A52"/>
                </a:solidFill>
                <a:latin typeface="Tahoma"/>
                <a:cs typeface="Tahoma"/>
              </a:rPr>
              <a:t>enhancement</a:t>
            </a:r>
            <a:r>
              <a:rPr sz="1550" b="1" spc="13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50" dirty="0">
                <a:solidFill>
                  <a:srgbClr val="004A52"/>
                </a:solidFill>
                <a:latin typeface="Tahoma"/>
                <a:cs typeface="Tahoma"/>
              </a:rPr>
              <a:t>of</a:t>
            </a:r>
            <a:r>
              <a:rPr sz="1550" b="1" spc="-1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40" dirty="0">
                <a:solidFill>
                  <a:srgbClr val="004A52"/>
                </a:solidFill>
                <a:latin typeface="Tahoma"/>
                <a:cs typeface="Tahoma"/>
              </a:rPr>
              <a:t>mobility</a:t>
            </a:r>
            <a:r>
              <a:rPr sz="1550" b="1" spc="254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50" dirty="0">
                <a:solidFill>
                  <a:srgbClr val="004A52"/>
                </a:solidFill>
                <a:latin typeface="Tahoma"/>
                <a:cs typeface="Tahoma"/>
              </a:rPr>
              <a:t>comfort.</a:t>
            </a:r>
            <a:r>
              <a:rPr sz="1550" b="1" spc="11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-95" dirty="0">
                <a:solidFill>
                  <a:srgbClr val="004A52"/>
                </a:solidFill>
                <a:latin typeface="Tahoma"/>
                <a:cs typeface="Tahoma"/>
              </a:rPr>
              <a:t>It</a:t>
            </a:r>
            <a:r>
              <a:rPr sz="1550" b="1" spc="-1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10" dirty="0">
                <a:solidFill>
                  <a:srgbClr val="004A52"/>
                </a:solidFill>
                <a:latin typeface="Tahoma"/>
                <a:cs typeface="Tahoma"/>
              </a:rPr>
              <a:t>is</a:t>
            </a:r>
            <a:r>
              <a:rPr sz="1550" b="1" spc="6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60" dirty="0">
                <a:solidFill>
                  <a:srgbClr val="004A52"/>
                </a:solidFill>
                <a:latin typeface="Tahoma"/>
                <a:cs typeface="Tahoma"/>
              </a:rPr>
              <a:t>important</a:t>
            </a:r>
            <a:r>
              <a:rPr sz="1550" b="1" spc="13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50" dirty="0">
                <a:solidFill>
                  <a:srgbClr val="004A52"/>
                </a:solidFill>
                <a:latin typeface="Tahoma"/>
                <a:cs typeface="Tahoma"/>
              </a:rPr>
              <a:t>to</a:t>
            </a:r>
            <a:r>
              <a:rPr sz="1550" b="1" spc="9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100" dirty="0">
                <a:solidFill>
                  <a:srgbClr val="004A52"/>
                </a:solidFill>
                <a:latin typeface="Tahoma"/>
                <a:cs typeface="Tahoma"/>
              </a:rPr>
              <a:t>make</a:t>
            </a:r>
            <a:r>
              <a:rPr sz="1550" b="1" spc="5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75" dirty="0">
                <a:solidFill>
                  <a:srgbClr val="004A52"/>
                </a:solidFill>
                <a:latin typeface="Tahoma"/>
                <a:cs typeface="Tahoma"/>
              </a:rPr>
              <a:t>the</a:t>
            </a:r>
            <a:r>
              <a:rPr sz="1550" b="1" spc="-2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45" dirty="0">
                <a:solidFill>
                  <a:srgbClr val="004A52"/>
                </a:solidFill>
                <a:latin typeface="Tahoma"/>
                <a:cs typeface="Tahoma"/>
              </a:rPr>
              <a:t>rental </a:t>
            </a:r>
            <a:r>
              <a:rPr sz="1550" b="1" spc="-44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55" dirty="0">
                <a:solidFill>
                  <a:srgbClr val="004A52"/>
                </a:solidFill>
                <a:latin typeface="Tahoma"/>
                <a:cs typeface="Tahoma"/>
              </a:rPr>
              <a:t>bike </a:t>
            </a:r>
            <a:r>
              <a:rPr sz="1550" b="1" spc="30" dirty="0">
                <a:solidFill>
                  <a:srgbClr val="004A52"/>
                </a:solidFill>
                <a:latin typeface="Tahoma"/>
                <a:cs typeface="Tahoma"/>
              </a:rPr>
              <a:t>available </a:t>
            </a:r>
            <a:r>
              <a:rPr sz="1550" b="1" spc="95" dirty="0">
                <a:solidFill>
                  <a:srgbClr val="004A52"/>
                </a:solidFill>
                <a:latin typeface="Tahoma"/>
                <a:cs typeface="Tahoma"/>
              </a:rPr>
              <a:t>and </a:t>
            </a:r>
            <a:r>
              <a:rPr sz="1550" b="1" spc="40" dirty="0">
                <a:solidFill>
                  <a:srgbClr val="004A52"/>
                </a:solidFill>
                <a:latin typeface="Tahoma"/>
                <a:cs typeface="Tahoma"/>
              </a:rPr>
              <a:t>accessible</a:t>
            </a:r>
            <a:r>
              <a:rPr sz="1550" b="1" spc="4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50" dirty="0">
                <a:solidFill>
                  <a:srgbClr val="004A52"/>
                </a:solidFill>
                <a:latin typeface="Tahoma"/>
                <a:cs typeface="Tahoma"/>
              </a:rPr>
              <a:t>to </a:t>
            </a:r>
            <a:r>
              <a:rPr sz="1550" b="1" spc="80" dirty="0">
                <a:solidFill>
                  <a:srgbClr val="004A52"/>
                </a:solidFill>
                <a:latin typeface="Tahoma"/>
                <a:cs typeface="Tahoma"/>
              </a:rPr>
              <a:t>the </a:t>
            </a:r>
            <a:r>
              <a:rPr sz="1550" b="1" spc="40" dirty="0">
                <a:solidFill>
                  <a:srgbClr val="004A52"/>
                </a:solidFill>
                <a:latin typeface="Tahoma"/>
                <a:cs typeface="Tahoma"/>
              </a:rPr>
              <a:t>public at </a:t>
            </a:r>
            <a:r>
              <a:rPr sz="1550" b="1" spc="80" dirty="0">
                <a:solidFill>
                  <a:srgbClr val="004A52"/>
                </a:solidFill>
                <a:latin typeface="Tahoma"/>
                <a:cs typeface="Tahoma"/>
              </a:rPr>
              <a:t>the </a:t>
            </a:r>
            <a:r>
              <a:rPr sz="1550" b="1" spc="60" dirty="0">
                <a:solidFill>
                  <a:srgbClr val="004A52"/>
                </a:solidFill>
                <a:latin typeface="Tahoma"/>
                <a:cs typeface="Tahoma"/>
              </a:rPr>
              <a:t>right </a:t>
            </a:r>
            <a:r>
              <a:rPr sz="1550" b="1" spc="65" dirty="0">
                <a:solidFill>
                  <a:srgbClr val="004A52"/>
                </a:solidFill>
                <a:latin typeface="Tahoma"/>
                <a:cs typeface="Tahoma"/>
              </a:rPr>
              <a:t>time </a:t>
            </a:r>
            <a:r>
              <a:rPr sz="1550" b="1" spc="40" dirty="0">
                <a:solidFill>
                  <a:srgbClr val="004A52"/>
                </a:solidFill>
                <a:latin typeface="Tahoma"/>
                <a:cs typeface="Tahoma"/>
              </a:rPr>
              <a:t>as </a:t>
            </a:r>
            <a:r>
              <a:rPr sz="1550" b="1" spc="10" dirty="0">
                <a:solidFill>
                  <a:srgbClr val="004A52"/>
                </a:solidFill>
                <a:latin typeface="Tahoma"/>
                <a:cs typeface="Tahoma"/>
              </a:rPr>
              <a:t>it </a:t>
            </a:r>
            <a:r>
              <a:rPr sz="1550" b="1" spc="1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45" dirty="0">
                <a:solidFill>
                  <a:srgbClr val="004A52"/>
                </a:solidFill>
                <a:latin typeface="Tahoma"/>
                <a:cs typeface="Tahoma"/>
              </a:rPr>
              <a:t>lessens</a:t>
            </a:r>
            <a:r>
              <a:rPr sz="1550" b="1" spc="13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75" dirty="0">
                <a:solidFill>
                  <a:srgbClr val="004A52"/>
                </a:solidFill>
                <a:latin typeface="Tahoma"/>
                <a:cs typeface="Tahoma"/>
              </a:rPr>
              <a:t>the</a:t>
            </a:r>
            <a:r>
              <a:rPr sz="1550" b="1" spc="5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55" dirty="0">
                <a:solidFill>
                  <a:srgbClr val="004A52"/>
                </a:solidFill>
                <a:latin typeface="Tahoma"/>
                <a:cs typeface="Tahoma"/>
              </a:rPr>
              <a:t>waiting</a:t>
            </a:r>
            <a:r>
              <a:rPr sz="1550" b="1" spc="9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30" dirty="0">
                <a:solidFill>
                  <a:srgbClr val="004A52"/>
                </a:solidFill>
                <a:latin typeface="Tahoma"/>
                <a:cs typeface="Tahoma"/>
              </a:rPr>
              <a:t>time.</a:t>
            </a:r>
            <a:r>
              <a:rPr sz="1550" b="1" spc="10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40" dirty="0">
                <a:solidFill>
                  <a:srgbClr val="004A52"/>
                </a:solidFill>
                <a:latin typeface="Tahoma"/>
                <a:cs typeface="Tahoma"/>
              </a:rPr>
              <a:t>Eventually,</a:t>
            </a:r>
            <a:r>
              <a:rPr sz="1550" b="1" spc="18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65" dirty="0">
                <a:solidFill>
                  <a:srgbClr val="004A52"/>
                </a:solidFill>
                <a:latin typeface="Tahoma"/>
                <a:cs typeface="Tahoma"/>
              </a:rPr>
              <a:t>providing</a:t>
            </a:r>
            <a:r>
              <a:rPr sz="1550" b="1" spc="9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75" dirty="0">
                <a:solidFill>
                  <a:srgbClr val="004A52"/>
                </a:solidFill>
                <a:latin typeface="Tahoma"/>
                <a:cs typeface="Tahoma"/>
              </a:rPr>
              <a:t>the</a:t>
            </a:r>
            <a:r>
              <a:rPr sz="1550" b="1" spc="5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35" dirty="0">
                <a:solidFill>
                  <a:srgbClr val="004A52"/>
                </a:solidFill>
                <a:latin typeface="Tahoma"/>
                <a:cs typeface="Tahoma"/>
              </a:rPr>
              <a:t>city</a:t>
            </a:r>
            <a:r>
              <a:rPr sz="1550" b="1" spc="10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55" dirty="0">
                <a:solidFill>
                  <a:srgbClr val="004A52"/>
                </a:solidFill>
                <a:latin typeface="Tahoma"/>
                <a:cs typeface="Tahoma"/>
              </a:rPr>
              <a:t>with</a:t>
            </a:r>
            <a:r>
              <a:rPr sz="1550" b="1" spc="10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45" dirty="0">
                <a:solidFill>
                  <a:srgbClr val="004A52"/>
                </a:solidFill>
                <a:latin typeface="Tahoma"/>
                <a:cs typeface="Tahoma"/>
              </a:rPr>
              <a:t>a</a:t>
            </a:r>
            <a:r>
              <a:rPr sz="1550" b="1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35" dirty="0">
                <a:solidFill>
                  <a:srgbClr val="004A52"/>
                </a:solidFill>
                <a:latin typeface="Tahoma"/>
                <a:cs typeface="Tahoma"/>
              </a:rPr>
              <a:t>stable </a:t>
            </a:r>
            <a:r>
              <a:rPr sz="1550" b="1" spc="-44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40" dirty="0">
                <a:solidFill>
                  <a:srgbClr val="004A52"/>
                </a:solidFill>
                <a:latin typeface="Tahoma"/>
                <a:cs typeface="Tahoma"/>
              </a:rPr>
              <a:t>supply</a:t>
            </a:r>
            <a:r>
              <a:rPr sz="1550" b="1" spc="24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50" dirty="0">
                <a:solidFill>
                  <a:srgbClr val="004A52"/>
                </a:solidFill>
                <a:latin typeface="Tahoma"/>
                <a:cs typeface="Tahoma"/>
              </a:rPr>
              <a:t>of</a:t>
            </a:r>
            <a:r>
              <a:rPr sz="1550" b="1" spc="-2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45" dirty="0">
                <a:solidFill>
                  <a:srgbClr val="004A52"/>
                </a:solidFill>
                <a:latin typeface="Tahoma"/>
                <a:cs typeface="Tahoma"/>
              </a:rPr>
              <a:t>rental </a:t>
            </a:r>
            <a:r>
              <a:rPr sz="1550" b="1" spc="50" dirty="0">
                <a:solidFill>
                  <a:srgbClr val="004A52"/>
                </a:solidFill>
                <a:latin typeface="Tahoma"/>
                <a:cs typeface="Tahoma"/>
              </a:rPr>
              <a:t>bikes</a:t>
            </a:r>
            <a:r>
              <a:rPr sz="1550" b="1" spc="13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80" dirty="0">
                <a:solidFill>
                  <a:srgbClr val="004A52"/>
                </a:solidFill>
                <a:latin typeface="Tahoma"/>
                <a:cs typeface="Tahoma"/>
              </a:rPr>
              <a:t>becomes</a:t>
            </a:r>
            <a:r>
              <a:rPr sz="1550" b="1" spc="21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45" dirty="0">
                <a:solidFill>
                  <a:srgbClr val="004A52"/>
                </a:solidFill>
                <a:latin typeface="Tahoma"/>
                <a:cs typeface="Tahoma"/>
              </a:rPr>
              <a:t>a</a:t>
            </a:r>
            <a:r>
              <a:rPr sz="1550" b="1" spc="-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40" dirty="0">
                <a:solidFill>
                  <a:srgbClr val="004A52"/>
                </a:solidFill>
                <a:latin typeface="Tahoma"/>
                <a:cs typeface="Tahoma"/>
              </a:rPr>
              <a:t>major</a:t>
            </a:r>
            <a:r>
              <a:rPr sz="1550" b="1" spc="13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60" dirty="0">
                <a:solidFill>
                  <a:srgbClr val="004A52"/>
                </a:solidFill>
                <a:latin typeface="Tahoma"/>
                <a:cs typeface="Tahoma"/>
              </a:rPr>
              <a:t>concern.</a:t>
            </a:r>
            <a:endParaRPr sz="1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550" b="1" spc="45" dirty="0">
                <a:solidFill>
                  <a:srgbClr val="004A52"/>
                </a:solidFill>
                <a:latin typeface="Tahoma"/>
                <a:cs typeface="Tahoma"/>
              </a:rPr>
              <a:t>Therefore</a:t>
            </a:r>
            <a:r>
              <a:rPr sz="1550" b="1" spc="12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95" dirty="0">
                <a:solidFill>
                  <a:srgbClr val="004A52"/>
                </a:solidFill>
                <a:latin typeface="Tahoma"/>
                <a:cs typeface="Tahoma"/>
              </a:rPr>
              <a:t>we</a:t>
            </a:r>
            <a:r>
              <a:rPr sz="1550" b="1" spc="-2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80" dirty="0">
                <a:solidFill>
                  <a:srgbClr val="004A52"/>
                </a:solidFill>
                <a:latin typeface="Tahoma"/>
                <a:cs typeface="Tahoma"/>
              </a:rPr>
              <a:t>have</a:t>
            </a:r>
            <a:r>
              <a:rPr sz="1550" b="1" spc="50" dirty="0">
                <a:solidFill>
                  <a:srgbClr val="004A52"/>
                </a:solidFill>
                <a:latin typeface="Tahoma"/>
                <a:cs typeface="Tahoma"/>
              </a:rPr>
              <a:t> to</a:t>
            </a:r>
            <a:r>
              <a:rPr sz="1550" b="1" spc="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55" dirty="0">
                <a:solidFill>
                  <a:srgbClr val="004A52"/>
                </a:solidFill>
                <a:latin typeface="Tahoma"/>
                <a:cs typeface="Tahoma"/>
              </a:rPr>
              <a:t>predict</a:t>
            </a:r>
            <a:r>
              <a:rPr sz="1550" b="1" spc="21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75" dirty="0">
                <a:solidFill>
                  <a:srgbClr val="004A52"/>
                </a:solidFill>
                <a:latin typeface="Tahoma"/>
                <a:cs typeface="Tahoma"/>
              </a:rPr>
              <a:t>the</a:t>
            </a:r>
            <a:r>
              <a:rPr sz="1550" b="1" spc="-2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80" dirty="0">
                <a:solidFill>
                  <a:srgbClr val="004A52"/>
                </a:solidFill>
                <a:latin typeface="Tahoma"/>
                <a:cs typeface="Tahoma"/>
              </a:rPr>
              <a:t>number</a:t>
            </a:r>
            <a:r>
              <a:rPr sz="1550" b="1" spc="14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55" dirty="0">
                <a:solidFill>
                  <a:srgbClr val="004A52"/>
                </a:solidFill>
                <a:latin typeface="Tahoma"/>
                <a:cs typeface="Tahoma"/>
              </a:rPr>
              <a:t>of</a:t>
            </a:r>
            <a:r>
              <a:rPr sz="1550" b="1" spc="-2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45" dirty="0">
                <a:solidFill>
                  <a:srgbClr val="004A52"/>
                </a:solidFill>
                <a:latin typeface="Tahoma"/>
                <a:cs typeface="Tahoma"/>
              </a:rPr>
              <a:t>rental</a:t>
            </a:r>
            <a:r>
              <a:rPr sz="1550" b="1" spc="12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50" dirty="0">
                <a:solidFill>
                  <a:srgbClr val="004A52"/>
                </a:solidFill>
                <a:latin typeface="Tahoma"/>
                <a:cs typeface="Tahoma"/>
              </a:rPr>
              <a:t>bikes</a:t>
            </a:r>
            <a:r>
              <a:rPr sz="1550" b="1" spc="13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40" dirty="0">
                <a:solidFill>
                  <a:srgbClr val="004A52"/>
                </a:solidFill>
                <a:latin typeface="Tahoma"/>
                <a:cs typeface="Tahoma"/>
              </a:rPr>
              <a:t>required</a:t>
            </a:r>
            <a:r>
              <a:rPr sz="1550" b="1" spc="25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35" dirty="0">
                <a:solidFill>
                  <a:srgbClr val="004A52"/>
                </a:solidFill>
                <a:latin typeface="Tahoma"/>
                <a:cs typeface="Tahoma"/>
              </a:rPr>
              <a:t>in</a:t>
            </a:r>
            <a:endParaRPr sz="1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550" b="1" spc="70" dirty="0">
                <a:solidFill>
                  <a:srgbClr val="004A52"/>
                </a:solidFill>
                <a:latin typeface="Tahoma"/>
                <a:cs typeface="Tahoma"/>
              </a:rPr>
              <a:t>each</a:t>
            </a:r>
            <a:r>
              <a:rPr sz="1550" b="1" spc="9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70" dirty="0">
                <a:solidFill>
                  <a:srgbClr val="004A52"/>
                </a:solidFill>
                <a:latin typeface="Tahoma"/>
                <a:cs typeface="Tahoma"/>
              </a:rPr>
              <a:t>hour</a:t>
            </a:r>
            <a:r>
              <a:rPr sz="1550" b="1" spc="-1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35" dirty="0">
                <a:solidFill>
                  <a:srgbClr val="004A52"/>
                </a:solidFill>
                <a:latin typeface="Tahoma"/>
                <a:cs typeface="Tahoma"/>
              </a:rPr>
              <a:t>for</a:t>
            </a:r>
            <a:r>
              <a:rPr sz="1550" b="1" spc="5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85" dirty="0">
                <a:solidFill>
                  <a:srgbClr val="004A52"/>
                </a:solidFill>
                <a:latin typeface="Tahoma"/>
                <a:cs typeface="Tahoma"/>
              </a:rPr>
              <a:t>smooth</a:t>
            </a:r>
            <a:r>
              <a:rPr sz="1550" b="1" spc="10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65" dirty="0">
                <a:solidFill>
                  <a:srgbClr val="004A52"/>
                </a:solidFill>
                <a:latin typeface="Tahoma"/>
                <a:cs typeface="Tahoma"/>
              </a:rPr>
              <a:t>functioning</a:t>
            </a:r>
            <a:r>
              <a:rPr sz="1550" b="1" spc="16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50" dirty="0">
                <a:solidFill>
                  <a:srgbClr val="004A52"/>
                </a:solidFill>
                <a:latin typeface="Tahoma"/>
                <a:cs typeface="Tahoma"/>
              </a:rPr>
              <a:t>of</a:t>
            </a:r>
            <a:r>
              <a:rPr sz="1550" b="1" spc="-2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1550" b="1" spc="25" dirty="0">
                <a:solidFill>
                  <a:srgbClr val="004A52"/>
                </a:solidFill>
                <a:latin typeface="Tahoma"/>
                <a:cs typeface="Tahoma"/>
              </a:rPr>
              <a:t>service.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7037" y="927544"/>
            <a:ext cx="8124825" cy="2707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3000"/>
              </a:lnSpc>
              <a:spcBef>
                <a:spcPts val="100"/>
              </a:spcBef>
            </a:pPr>
            <a:r>
              <a:rPr sz="900" b="1" spc="75" dirty="0">
                <a:solidFill>
                  <a:srgbClr val="124F5C"/>
                </a:solidFill>
                <a:latin typeface="Tahoma"/>
                <a:cs typeface="Tahoma"/>
              </a:rPr>
              <a:t>We</a:t>
            </a:r>
            <a:r>
              <a:rPr sz="9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900" b="1" dirty="0">
                <a:solidFill>
                  <a:srgbClr val="124F5C"/>
                </a:solidFill>
                <a:latin typeface="Tahoma"/>
                <a:cs typeface="Tahoma"/>
              </a:rPr>
              <a:t>are </a:t>
            </a:r>
            <a:r>
              <a:rPr sz="900" b="1" spc="30" dirty="0">
                <a:solidFill>
                  <a:srgbClr val="124F5C"/>
                </a:solidFill>
                <a:latin typeface="Tahoma"/>
                <a:cs typeface="Tahoma"/>
              </a:rPr>
              <a:t>given</a:t>
            </a:r>
            <a:r>
              <a:rPr sz="900" b="1" spc="-6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900" b="1" spc="5" dirty="0">
                <a:solidFill>
                  <a:srgbClr val="124F5C"/>
                </a:solidFill>
                <a:latin typeface="Tahoma"/>
                <a:cs typeface="Tahoma"/>
              </a:rPr>
              <a:t>dataset</a:t>
            </a:r>
            <a:r>
              <a:rPr sz="900" b="1" spc="10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900" b="1" spc="25" dirty="0">
                <a:solidFill>
                  <a:srgbClr val="124F5C"/>
                </a:solidFill>
                <a:latin typeface="Tahoma"/>
                <a:cs typeface="Tahoma"/>
              </a:rPr>
              <a:t>containing</a:t>
            </a:r>
            <a:r>
              <a:rPr sz="900" b="1" spc="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900" b="1" spc="30" dirty="0">
                <a:solidFill>
                  <a:srgbClr val="124F5C"/>
                </a:solidFill>
                <a:latin typeface="Tahoma"/>
                <a:cs typeface="Tahoma"/>
              </a:rPr>
              <a:t>count</a:t>
            </a:r>
            <a:r>
              <a:rPr sz="900" b="1" spc="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900" b="1" spc="20" dirty="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sz="9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900" b="1" spc="5" dirty="0">
                <a:solidFill>
                  <a:srgbClr val="124F5C"/>
                </a:solidFill>
                <a:latin typeface="Tahoma"/>
                <a:cs typeface="Tahoma"/>
              </a:rPr>
              <a:t>rental</a:t>
            </a:r>
            <a:r>
              <a:rPr sz="900" b="1" spc="7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900" b="1" spc="35" dirty="0">
                <a:solidFill>
                  <a:srgbClr val="124F5C"/>
                </a:solidFill>
                <a:latin typeface="Tahoma"/>
                <a:cs typeface="Tahoma"/>
              </a:rPr>
              <a:t>bikes</a:t>
            </a:r>
            <a:r>
              <a:rPr sz="900" b="1" spc="-6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900" b="1" spc="35" dirty="0">
                <a:solidFill>
                  <a:srgbClr val="124F5C"/>
                </a:solidFill>
                <a:latin typeface="Tahoma"/>
                <a:cs typeface="Tahoma"/>
              </a:rPr>
              <a:t>from</a:t>
            </a:r>
            <a:r>
              <a:rPr sz="9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900" b="1" spc="50" dirty="0">
                <a:solidFill>
                  <a:srgbClr val="124F5C"/>
                </a:solidFill>
                <a:latin typeface="Tahoma"/>
                <a:cs typeface="Tahoma"/>
              </a:rPr>
              <a:t>December</a:t>
            </a:r>
            <a:r>
              <a:rPr sz="900" b="1" spc="-1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900" b="1" spc="-60" dirty="0">
                <a:solidFill>
                  <a:srgbClr val="124F5C"/>
                </a:solidFill>
                <a:latin typeface="Tahoma"/>
                <a:cs typeface="Tahoma"/>
              </a:rPr>
              <a:t>2017</a:t>
            </a:r>
            <a:r>
              <a:rPr sz="900" b="1" spc="-6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900" b="1" spc="15" dirty="0">
                <a:solidFill>
                  <a:srgbClr val="124F5C"/>
                </a:solidFill>
                <a:latin typeface="Tahoma"/>
                <a:cs typeface="Tahoma"/>
              </a:rPr>
              <a:t>to</a:t>
            </a:r>
            <a:r>
              <a:rPr sz="900" b="1" spc="5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900" b="1" spc="40" dirty="0">
                <a:solidFill>
                  <a:srgbClr val="124F5C"/>
                </a:solidFill>
                <a:latin typeface="Tahoma"/>
                <a:cs typeface="Tahoma"/>
              </a:rPr>
              <a:t>November</a:t>
            </a:r>
            <a:r>
              <a:rPr sz="900" b="1" spc="-1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900" b="1" spc="-55" dirty="0">
                <a:solidFill>
                  <a:srgbClr val="124F5C"/>
                </a:solidFill>
                <a:latin typeface="Tahoma"/>
                <a:cs typeface="Tahoma"/>
              </a:rPr>
              <a:t>2018</a:t>
            </a:r>
            <a:r>
              <a:rPr sz="9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900" b="1" spc="20" dirty="0">
                <a:solidFill>
                  <a:srgbClr val="124F5C"/>
                </a:solidFill>
                <a:latin typeface="Tahoma"/>
                <a:cs typeface="Tahoma"/>
              </a:rPr>
              <a:t>for</a:t>
            </a:r>
            <a:r>
              <a:rPr sz="900" b="1" spc="-5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900" b="1" spc="30" dirty="0">
                <a:solidFill>
                  <a:srgbClr val="124F5C"/>
                </a:solidFill>
                <a:latin typeface="Tahoma"/>
                <a:cs typeface="Tahoma"/>
              </a:rPr>
              <a:t>each</a:t>
            </a:r>
            <a:r>
              <a:rPr sz="900" b="1" spc="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900" b="1" spc="10" dirty="0">
                <a:solidFill>
                  <a:srgbClr val="124F5C"/>
                </a:solidFill>
                <a:latin typeface="Tahoma"/>
                <a:cs typeface="Tahoma"/>
              </a:rPr>
              <a:t>day</a:t>
            </a:r>
            <a:r>
              <a:rPr sz="900" b="1" spc="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900" b="1" spc="20" dirty="0">
                <a:solidFill>
                  <a:srgbClr val="124F5C"/>
                </a:solidFill>
                <a:latin typeface="Tahoma"/>
                <a:cs typeface="Tahoma"/>
              </a:rPr>
              <a:t>and </a:t>
            </a:r>
            <a:r>
              <a:rPr sz="900" b="1" spc="30" dirty="0">
                <a:solidFill>
                  <a:srgbClr val="124F5C"/>
                </a:solidFill>
                <a:latin typeface="Tahoma"/>
                <a:cs typeface="Tahoma"/>
              </a:rPr>
              <a:t>each</a:t>
            </a:r>
            <a:r>
              <a:rPr sz="900" b="1" spc="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900" b="1" spc="20" dirty="0">
                <a:solidFill>
                  <a:srgbClr val="124F5C"/>
                </a:solidFill>
                <a:latin typeface="Tahoma"/>
                <a:cs typeface="Tahoma"/>
              </a:rPr>
              <a:t>hour</a:t>
            </a:r>
            <a:r>
              <a:rPr sz="900" b="1" spc="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900" b="1" spc="20" dirty="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sz="900" b="1" spc="-8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900" b="1" spc="-10" dirty="0">
                <a:solidFill>
                  <a:srgbClr val="124F5C"/>
                </a:solidFill>
                <a:latin typeface="Tahoma"/>
                <a:cs typeface="Tahoma"/>
              </a:rPr>
              <a:t>day.</a:t>
            </a:r>
            <a:r>
              <a:rPr sz="900" b="1" spc="2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900" b="1" spc="40" dirty="0">
                <a:solidFill>
                  <a:srgbClr val="124F5C"/>
                </a:solidFill>
                <a:latin typeface="Tahoma"/>
                <a:cs typeface="Tahoma"/>
              </a:rPr>
              <a:t>Along </a:t>
            </a:r>
            <a:r>
              <a:rPr sz="900" b="1" spc="-25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900" b="1" spc="20" dirty="0">
                <a:solidFill>
                  <a:srgbClr val="124F5C"/>
                </a:solidFill>
                <a:latin typeface="Tahoma"/>
                <a:cs typeface="Tahoma"/>
              </a:rPr>
              <a:t>with</a:t>
            </a:r>
            <a:r>
              <a:rPr sz="900" b="1" spc="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900" b="1" spc="30" dirty="0">
                <a:solidFill>
                  <a:srgbClr val="124F5C"/>
                </a:solidFill>
                <a:latin typeface="Tahoma"/>
                <a:cs typeface="Tahoma"/>
              </a:rPr>
              <a:t>count</a:t>
            </a:r>
            <a:r>
              <a:rPr sz="900" b="1" spc="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900" b="1" spc="20" dirty="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sz="900" b="1" spc="-9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900" b="1" spc="5" dirty="0">
                <a:solidFill>
                  <a:srgbClr val="124F5C"/>
                </a:solidFill>
                <a:latin typeface="Tahoma"/>
                <a:cs typeface="Tahoma"/>
              </a:rPr>
              <a:t>rental</a:t>
            </a:r>
            <a:r>
              <a:rPr sz="900" b="1" spc="6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900" b="1" spc="35" dirty="0">
                <a:solidFill>
                  <a:srgbClr val="124F5C"/>
                </a:solidFill>
                <a:latin typeface="Tahoma"/>
                <a:cs typeface="Tahoma"/>
              </a:rPr>
              <a:t>bikes</a:t>
            </a:r>
            <a:r>
              <a:rPr sz="900" b="1" spc="-7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900" b="1" spc="20" dirty="0">
                <a:solidFill>
                  <a:srgbClr val="124F5C"/>
                </a:solidFill>
                <a:latin typeface="Tahoma"/>
                <a:cs typeface="Tahoma"/>
              </a:rPr>
              <a:t>there</a:t>
            </a:r>
            <a:r>
              <a:rPr sz="9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900" b="1" dirty="0">
                <a:solidFill>
                  <a:srgbClr val="124F5C"/>
                </a:solidFill>
                <a:latin typeface="Tahoma"/>
                <a:cs typeface="Tahoma"/>
              </a:rPr>
              <a:t>are</a:t>
            </a:r>
            <a:r>
              <a:rPr sz="9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900" b="1" spc="30" dirty="0">
                <a:solidFill>
                  <a:srgbClr val="124F5C"/>
                </a:solidFill>
                <a:latin typeface="Tahoma"/>
                <a:cs typeface="Tahoma"/>
              </a:rPr>
              <a:t>following</a:t>
            </a:r>
            <a:r>
              <a:rPr sz="900" b="1" spc="-7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900" b="1" spc="10" dirty="0">
                <a:solidFill>
                  <a:srgbClr val="124F5C"/>
                </a:solidFill>
                <a:latin typeface="Tahoma"/>
                <a:cs typeface="Tahoma"/>
              </a:rPr>
              <a:t>variables</a:t>
            </a:r>
            <a:r>
              <a:rPr sz="900" b="1" spc="5" dirty="0">
                <a:solidFill>
                  <a:srgbClr val="124F5C"/>
                </a:solidFill>
                <a:latin typeface="Tahoma"/>
                <a:cs typeface="Tahoma"/>
              </a:rPr>
              <a:t> also</a:t>
            </a:r>
            <a:r>
              <a:rPr sz="9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900" b="1" spc="10" dirty="0">
                <a:solidFill>
                  <a:srgbClr val="124F5C"/>
                </a:solidFill>
                <a:latin typeface="Tahoma"/>
                <a:cs typeface="Tahoma"/>
              </a:rPr>
              <a:t>present.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 marL="231775" indent="-219075">
              <a:lnSpc>
                <a:spcPct val="100000"/>
              </a:lnSpc>
              <a:spcBef>
                <a:spcPts val="825"/>
              </a:spcBef>
              <a:buClr>
                <a:srgbClr val="124F5C"/>
              </a:buClr>
              <a:buAutoNum type="arabicParenBoth"/>
              <a:tabLst>
                <a:tab pos="231775" algn="l"/>
              </a:tabLst>
            </a:pPr>
            <a:r>
              <a:rPr sz="900" b="1" spc="65" dirty="0">
                <a:solidFill>
                  <a:srgbClr val="004A52"/>
                </a:solidFill>
                <a:latin typeface="Tahoma"/>
                <a:cs typeface="Tahoma"/>
              </a:rPr>
              <a:t>D</a:t>
            </a:r>
            <a:r>
              <a:rPr sz="900" b="1" spc="-15" dirty="0">
                <a:solidFill>
                  <a:srgbClr val="004A52"/>
                </a:solidFill>
                <a:latin typeface="Tahoma"/>
                <a:cs typeface="Tahoma"/>
              </a:rPr>
              <a:t>a</a:t>
            </a:r>
            <a:r>
              <a:rPr sz="900" b="1" spc="-5" dirty="0">
                <a:solidFill>
                  <a:srgbClr val="004A52"/>
                </a:solidFill>
                <a:latin typeface="Tahoma"/>
                <a:cs typeface="Tahoma"/>
              </a:rPr>
              <a:t>t</a:t>
            </a:r>
            <a:r>
              <a:rPr sz="900" b="1" spc="30" dirty="0">
                <a:solidFill>
                  <a:srgbClr val="004A52"/>
                </a:solidFill>
                <a:latin typeface="Tahoma"/>
                <a:cs typeface="Tahoma"/>
              </a:rPr>
              <a:t>e</a:t>
            </a:r>
            <a:r>
              <a:rPr sz="900" b="1" spc="-1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-95" dirty="0">
                <a:solidFill>
                  <a:srgbClr val="004A52"/>
                </a:solidFill>
                <a:latin typeface="Tahoma"/>
                <a:cs typeface="Tahoma"/>
              </a:rPr>
              <a:t>:</a:t>
            </a:r>
            <a:r>
              <a:rPr sz="900" b="1" spc="2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5" dirty="0">
                <a:solidFill>
                  <a:srgbClr val="004A52"/>
                </a:solidFill>
                <a:latin typeface="Tahoma"/>
                <a:cs typeface="Tahoma"/>
              </a:rPr>
              <a:t>y</a:t>
            </a:r>
            <a:r>
              <a:rPr sz="900" b="1" spc="60" dirty="0">
                <a:solidFill>
                  <a:srgbClr val="004A52"/>
                </a:solidFill>
                <a:latin typeface="Tahoma"/>
                <a:cs typeface="Tahoma"/>
              </a:rPr>
              <a:t>e</a:t>
            </a:r>
            <a:r>
              <a:rPr sz="900" b="1" spc="-20" dirty="0">
                <a:solidFill>
                  <a:srgbClr val="004A52"/>
                </a:solidFill>
                <a:latin typeface="Tahoma"/>
                <a:cs typeface="Tahoma"/>
              </a:rPr>
              <a:t>ar</a:t>
            </a:r>
            <a:r>
              <a:rPr sz="900" b="1" spc="-15" dirty="0">
                <a:solidFill>
                  <a:srgbClr val="004A52"/>
                </a:solidFill>
                <a:latin typeface="Tahoma"/>
                <a:cs typeface="Tahoma"/>
              </a:rPr>
              <a:t>-</a:t>
            </a:r>
            <a:r>
              <a:rPr sz="900" b="1" spc="110" dirty="0">
                <a:solidFill>
                  <a:srgbClr val="004A52"/>
                </a:solidFill>
                <a:latin typeface="Tahoma"/>
                <a:cs typeface="Tahoma"/>
              </a:rPr>
              <a:t>m</a:t>
            </a:r>
            <a:r>
              <a:rPr sz="900" b="1" spc="35" dirty="0">
                <a:solidFill>
                  <a:srgbClr val="004A52"/>
                </a:solidFill>
                <a:latin typeface="Tahoma"/>
                <a:cs typeface="Tahoma"/>
              </a:rPr>
              <a:t>o</a:t>
            </a:r>
            <a:r>
              <a:rPr sz="900" b="1" spc="20" dirty="0">
                <a:solidFill>
                  <a:srgbClr val="004A52"/>
                </a:solidFill>
                <a:latin typeface="Tahoma"/>
                <a:cs typeface="Tahoma"/>
              </a:rPr>
              <a:t>n</a:t>
            </a:r>
            <a:r>
              <a:rPr sz="900" b="1" spc="-5" dirty="0">
                <a:solidFill>
                  <a:srgbClr val="004A52"/>
                </a:solidFill>
                <a:latin typeface="Tahoma"/>
                <a:cs typeface="Tahoma"/>
              </a:rPr>
              <a:t>t</a:t>
            </a:r>
            <a:r>
              <a:rPr sz="900" b="1" spc="25" dirty="0">
                <a:solidFill>
                  <a:srgbClr val="004A52"/>
                </a:solidFill>
                <a:latin typeface="Tahoma"/>
                <a:cs typeface="Tahoma"/>
              </a:rPr>
              <a:t>h</a:t>
            </a:r>
            <a:r>
              <a:rPr sz="900" b="1" spc="-20" dirty="0">
                <a:solidFill>
                  <a:srgbClr val="004A52"/>
                </a:solidFill>
                <a:latin typeface="Tahoma"/>
                <a:cs typeface="Tahoma"/>
              </a:rPr>
              <a:t>-</a:t>
            </a:r>
            <a:r>
              <a:rPr sz="900" b="1" spc="30" dirty="0">
                <a:solidFill>
                  <a:srgbClr val="004A52"/>
                </a:solidFill>
                <a:latin typeface="Tahoma"/>
                <a:cs typeface="Tahoma"/>
              </a:rPr>
              <a:t>d</a:t>
            </a:r>
            <a:r>
              <a:rPr sz="900" b="1" spc="-20" dirty="0">
                <a:solidFill>
                  <a:srgbClr val="004A52"/>
                </a:solidFill>
                <a:latin typeface="Tahoma"/>
                <a:cs typeface="Tahoma"/>
              </a:rPr>
              <a:t>a</a:t>
            </a:r>
            <a:r>
              <a:rPr sz="900" b="1" spc="20" dirty="0">
                <a:solidFill>
                  <a:srgbClr val="004A52"/>
                </a:solidFill>
                <a:latin typeface="Tahoma"/>
                <a:cs typeface="Tahoma"/>
              </a:rPr>
              <a:t>y</a:t>
            </a:r>
            <a:endParaRPr sz="900">
              <a:latin typeface="Tahoma"/>
              <a:cs typeface="Tahoma"/>
            </a:endParaRPr>
          </a:p>
          <a:p>
            <a:pPr marL="259715" indent="-247650">
              <a:lnSpc>
                <a:spcPct val="100000"/>
              </a:lnSpc>
              <a:spcBef>
                <a:spcPts val="495"/>
              </a:spcBef>
              <a:buAutoNum type="arabicParenBoth"/>
              <a:tabLst>
                <a:tab pos="260350" algn="l"/>
              </a:tabLst>
            </a:pPr>
            <a:r>
              <a:rPr sz="900" b="1" spc="15" dirty="0">
                <a:solidFill>
                  <a:srgbClr val="004A52"/>
                </a:solidFill>
                <a:latin typeface="Tahoma"/>
                <a:cs typeface="Tahoma"/>
              </a:rPr>
              <a:t>R</a:t>
            </a:r>
            <a:r>
              <a:rPr sz="900" b="1" spc="60" dirty="0">
                <a:solidFill>
                  <a:srgbClr val="004A52"/>
                </a:solidFill>
                <a:latin typeface="Tahoma"/>
                <a:cs typeface="Tahoma"/>
              </a:rPr>
              <a:t>e</a:t>
            </a:r>
            <a:r>
              <a:rPr sz="900" b="1" spc="20" dirty="0">
                <a:solidFill>
                  <a:srgbClr val="004A52"/>
                </a:solidFill>
                <a:latin typeface="Tahoma"/>
                <a:cs typeface="Tahoma"/>
              </a:rPr>
              <a:t>n</a:t>
            </a:r>
            <a:r>
              <a:rPr sz="900" b="1" spc="-5" dirty="0">
                <a:solidFill>
                  <a:srgbClr val="004A52"/>
                </a:solidFill>
                <a:latin typeface="Tahoma"/>
                <a:cs typeface="Tahoma"/>
              </a:rPr>
              <a:t>t</a:t>
            </a:r>
            <a:r>
              <a:rPr sz="900" b="1" spc="60" dirty="0">
                <a:solidFill>
                  <a:srgbClr val="004A52"/>
                </a:solidFill>
                <a:latin typeface="Tahoma"/>
                <a:cs typeface="Tahoma"/>
              </a:rPr>
              <a:t>e</a:t>
            </a:r>
            <a:r>
              <a:rPr sz="900" b="1" spc="55" dirty="0">
                <a:solidFill>
                  <a:srgbClr val="004A52"/>
                </a:solidFill>
                <a:latin typeface="Tahoma"/>
                <a:cs typeface="Tahoma"/>
              </a:rPr>
              <a:t>d</a:t>
            </a:r>
            <a:r>
              <a:rPr sz="900" b="1" spc="-5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50" dirty="0">
                <a:solidFill>
                  <a:srgbClr val="004A52"/>
                </a:solidFill>
                <a:latin typeface="Tahoma"/>
                <a:cs typeface="Tahoma"/>
              </a:rPr>
              <a:t>B</a:t>
            </a:r>
            <a:r>
              <a:rPr sz="900" b="1" spc="25" dirty="0">
                <a:solidFill>
                  <a:srgbClr val="004A52"/>
                </a:solidFill>
                <a:latin typeface="Tahoma"/>
                <a:cs typeface="Tahoma"/>
              </a:rPr>
              <a:t>i</a:t>
            </a:r>
            <a:r>
              <a:rPr sz="900" b="1" spc="50" dirty="0">
                <a:solidFill>
                  <a:srgbClr val="004A52"/>
                </a:solidFill>
                <a:latin typeface="Tahoma"/>
                <a:cs typeface="Tahoma"/>
              </a:rPr>
              <a:t>k</a:t>
            </a:r>
            <a:r>
              <a:rPr sz="900" b="1" spc="35" dirty="0">
                <a:solidFill>
                  <a:srgbClr val="004A52"/>
                </a:solidFill>
                <a:latin typeface="Tahoma"/>
                <a:cs typeface="Tahoma"/>
              </a:rPr>
              <a:t>e</a:t>
            </a:r>
            <a:r>
              <a:rPr sz="900" b="1" spc="-8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45" dirty="0">
                <a:solidFill>
                  <a:srgbClr val="004A52"/>
                </a:solidFill>
                <a:latin typeface="Tahoma"/>
                <a:cs typeface="Tahoma"/>
              </a:rPr>
              <a:t>c</a:t>
            </a:r>
            <a:r>
              <a:rPr sz="900" b="1" spc="40" dirty="0">
                <a:solidFill>
                  <a:srgbClr val="004A52"/>
                </a:solidFill>
                <a:latin typeface="Tahoma"/>
                <a:cs typeface="Tahoma"/>
              </a:rPr>
              <a:t>o</a:t>
            </a:r>
            <a:r>
              <a:rPr sz="900" b="1" spc="20" dirty="0">
                <a:solidFill>
                  <a:srgbClr val="004A52"/>
                </a:solidFill>
                <a:latin typeface="Tahoma"/>
                <a:cs typeface="Tahoma"/>
              </a:rPr>
              <a:t>un</a:t>
            </a:r>
            <a:r>
              <a:rPr sz="900" b="1" spc="15" dirty="0">
                <a:solidFill>
                  <a:srgbClr val="004A52"/>
                </a:solidFill>
                <a:latin typeface="Tahoma"/>
                <a:cs typeface="Tahoma"/>
              </a:rPr>
              <a:t>t</a:t>
            </a:r>
            <a:r>
              <a:rPr sz="900" b="1" spc="2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-40" dirty="0">
                <a:solidFill>
                  <a:srgbClr val="004A52"/>
                </a:solidFill>
                <a:latin typeface="Tahoma"/>
                <a:cs typeface="Tahoma"/>
              </a:rPr>
              <a:t>-</a:t>
            </a:r>
            <a:r>
              <a:rPr sz="900" b="1" spc="-1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75" dirty="0">
                <a:solidFill>
                  <a:srgbClr val="004A52"/>
                </a:solidFill>
                <a:latin typeface="Tahoma"/>
                <a:cs typeface="Tahoma"/>
              </a:rPr>
              <a:t>C</a:t>
            </a:r>
            <a:r>
              <a:rPr sz="900" b="1" spc="45" dirty="0">
                <a:solidFill>
                  <a:srgbClr val="004A52"/>
                </a:solidFill>
                <a:latin typeface="Tahoma"/>
                <a:cs typeface="Tahoma"/>
              </a:rPr>
              <a:t>o</a:t>
            </a:r>
            <a:r>
              <a:rPr sz="900" b="1" spc="20" dirty="0">
                <a:solidFill>
                  <a:srgbClr val="004A52"/>
                </a:solidFill>
                <a:latin typeface="Tahoma"/>
                <a:cs typeface="Tahoma"/>
              </a:rPr>
              <a:t>un</a:t>
            </a:r>
            <a:r>
              <a:rPr sz="900" b="1" spc="15" dirty="0">
                <a:solidFill>
                  <a:srgbClr val="004A52"/>
                </a:solidFill>
                <a:latin typeface="Tahoma"/>
                <a:cs typeface="Tahoma"/>
              </a:rPr>
              <a:t>t</a:t>
            </a:r>
            <a:r>
              <a:rPr sz="900" b="1" spc="1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30" dirty="0">
                <a:solidFill>
                  <a:srgbClr val="004A52"/>
                </a:solidFill>
                <a:latin typeface="Tahoma"/>
                <a:cs typeface="Tahoma"/>
              </a:rPr>
              <a:t>o</a:t>
            </a:r>
            <a:r>
              <a:rPr sz="900" b="1" spc="15" dirty="0">
                <a:solidFill>
                  <a:srgbClr val="004A52"/>
                </a:solidFill>
                <a:latin typeface="Tahoma"/>
                <a:cs typeface="Tahoma"/>
              </a:rPr>
              <a:t>f</a:t>
            </a:r>
            <a:r>
              <a:rPr sz="900" b="1" spc="-1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25" dirty="0">
                <a:solidFill>
                  <a:srgbClr val="004A52"/>
                </a:solidFill>
                <a:latin typeface="Tahoma"/>
                <a:cs typeface="Tahoma"/>
              </a:rPr>
              <a:t>bi</a:t>
            </a:r>
            <a:r>
              <a:rPr sz="900" b="1" spc="50" dirty="0">
                <a:solidFill>
                  <a:srgbClr val="004A52"/>
                </a:solidFill>
                <a:latin typeface="Tahoma"/>
                <a:cs typeface="Tahoma"/>
              </a:rPr>
              <a:t>k</a:t>
            </a:r>
            <a:r>
              <a:rPr sz="900" b="1" spc="60" dirty="0">
                <a:solidFill>
                  <a:srgbClr val="004A52"/>
                </a:solidFill>
                <a:latin typeface="Tahoma"/>
                <a:cs typeface="Tahoma"/>
              </a:rPr>
              <a:t>e</a:t>
            </a:r>
            <a:r>
              <a:rPr sz="900" b="1" spc="15" dirty="0">
                <a:solidFill>
                  <a:srgbClr val="004A52"/>
                </a:solidFill>
                <a:latin typeface="Tahoma"/>
                <a:cs typeface="Tahoma"/>
              </a:rPr>
              <a:t>s</a:t>
            </a:r>
            <a:r>
              <a:rPr sz="900" b="1" spc="-6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-20" dirty="0">
                <a:solidFill>
                  <a:srgbClr val="004A52"/>
                </a:solidFill>
                <a:latin typeface="Tahoma"/>
                <a:cs typeface="Tahoma"/>
              </a:rPr>
              <a:t>r</a:t>
            </a:r>
            <a:r>
              <a:rPr sz="900" b="1" spc="65" dirty="0">
                <a:solidFill>
                  <a:srgbClr val="004A52"/>
                </a:solidFill>
                <a:latin typeface="Tahoma"/>
                <a:cs typeface="Tahoma"/>
              </a:rPr>
              <a:t>e</a:t>
            </a:r>
            <a:r>
              <a:rPr sz="900" b="1" spc="20" dirty="0">
                <a:solidFill>
                  <a:srgbClr val="004A52"/>
                </a:solidFill>
                <a:latin typeface="Tahoma"/>
                <a:cs typeface="Tahoma"/>
              </a:rPr>
              <a:t>n</a:t>
            </a:r>
            <a:r>
              <a:rPr sz="900" b="1" spc="-5" dirty="0">
                <a:solidFill>
                  <a:srgbClr val="004A52"/>
                </a:solidFill>
                <a:latin typeface="Tahoma"/>
                <a:cs typeface="Tahoma"/>
              </a:rPr>
              <a:t>t</a:t>
            </a:r>
            <a:r>
              <a:rPr sz="900" b="1" spc="65" dirty="0">
                <a:solidFill>
                  <a:srgbClr val="004A52"/>
                </a:solidFill>
                <a:latin typeface="Tahoma"/>
                <a:cs typeface="Tahoma"/>
              </a:rPr>
              <a:t>e</a:t>
            </a:r>
            <a:r>
              <a:rPr sz="900" b="1" spc="55" dirty="0">
                <a:solidFill>
                  <a:srgbClr val="004A52"/>
                </a:solidFill>
                <a:latin typeface="Tahoma"/>
                <a:cs typeface="Tahoma"/>
              </a:rPr>
              <a:t>d</a:t>
            </a:r>
            <a:r>
              <a:rPr sz="900" b="1" spc="-7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-15" dirty="0">
                <a:solidFill>
                  <a:srgbClr val="004A52"/>
                </a:solidFill>
                <a:latin typeface="Tahoma"/>
                <a:cs typeface="Tahoma"/>
              </a:rPr>
              <a:t>a</a:t>
            </a:r>
            <a:r>
              <a:rPr sz="900" b="1" spc="15" dirty="0">
                <a:solidFill>
                  <a:srgbClr val="004A52"/>
                </a:solidFill>
                <a:latin typeface="Tahoma"/>
                <a:cs typeface="Tahoma"/>
              </a:rPr>
              <a:t>t </a:t>
            </a:r>
            <a:r>
              <a:rPr sz="900" b="1" spc="60" dirty="0">
                <a:solidFill>
                  <a:srgbClr val="004A52"/>
                </a:solidFill>
                <a:latin typeface="Tahoma"/>
                <a:cs typeface="Tahoma"/>
              </a:rPr>
              <a:t>e</a:t>
            </a:r>
            <a:r>
              <a:rPr sz="900" b="1" spc="-20" dirty="0">
                <a:solidFill>
                  <a:srgbClr val="004A52"/>
                </a:solidFill>
                <a:latin typeface="Tahoma"/>
                <a:cs typeface="Tahoma"/>
              </a:rPr>
              <a:t>a</a:t>
            </a:r>
            <a:r>
              <a:rPr sz="900" b="1" spc="45" dirty="0">
                <a:solidFill>
                  <a:srgbClr val="004A52"/>
                </a:solidFill>
                <a:latin typeface="Tahoma"/>
                <a:cs typeface="Tahoma"/>
              </a:rPr>
              <a:t>ch</a:t>
            </a:r>
            <a:r>
              <a:rPr sz="900" b="1" spc="1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20" dirty="0">
                <a:solidFill>
                  <a:srgbClr val="004A52"/>
                </a:solidFill>
                <a:latin typeface="Tahoma"/>
                <a:cs typeface="Tahoma"/>
              </a:rPr>
              <a:t>h</a:t>
            </a:r>
            <a:r>
              <a:rPr sz="900" b="1" spc="45" dirty="0">
                <a:solidFill>
                  <a:srgbClr val="004A52"/>
                </a:solidFill>
                <a:latin typeface="Tahoma"/>
                <a:cs typeface="Tahoma"/>
              </a:rPr>
              <a:t>o</a:t>
            </a:r>
            <a:r>
              <a:rPr sz="900" b="1" spc="20" dirty="0">
                <a:solidFill>
                  <a:srgbClr val="004A52"/>
                </a:solidFill>
                <a:latin typeface="Tahoma"/>
                <a:cs typeface="Tahoma"/>
              </a:rPr>
              <a:t>u</a:t>
            </a:r>
            <a:r>
              <a:rPr sz="900" b="1" spc="-5" dirty="0">
                <a:solidFill>
                  <a:srgbClr val="004A52"/>
                </a:solidFill>
                <a:latin typeface="Tahoma"/>
                <a:cs typeface="Tahoma"/>
              </a:rPr>
              <a:t>r</a:t>
            </a:r>
            <a:endParaRPr sz="900">
              <a:latin typeface="Tahoma"/>
              <a:cs typeface="Tahoma"/>
            </a:endParaRPr>
          </a:p>
          <a:p>
            <a:pPr marL="259715" indent="-247650">
              <a:lnSpc>
                <a:spcPct val="100000"/>
              </a:lnSpc>
              <a:spcBef>
                <a:spcPts val="575"/>
              </a:spcBef>
              <a:buAutoNum type="arabicParenBoth"/>
              <a:tabLst>
                <a:tab pos="260350" algn="l"/>
              </a:tabLst>
            </a:pPr>
            <a:r>
              <a:rPr sz="900" b="1" spc="25" dirty="0">
                <a:solidFill>
                  <a:srgbClr val="004A52"/>
                </a:solidFill>
                <a:latin typeface="Tahoma"/>
                <a:cs typeface="Tahoma"/>
              </a:rPr>
              <a:t>Hour</a:t>
            </a:r>
            <a:r>
              <a:rPr sz="900" b="1" spc="-6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-40" dirty="0">
                <a:solidFill>
                  <a:srgbClr val="004A52"/>
                </a:solidFill>
                <a:latin typeface="Tahoma"/>
                <a:cs typeface="Tahoma"/>
              </a:rPr>
              <a:t>-</a:t>
            </a:r>
            <a:r>
              <a:rPr sz="900" b="1" spc="-1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25" dirty="0">
                <a:solidFill>
                  <a:srgbClr val="004A52"/>
                </a:solidFill>
                <a:latin typeface="Tahoma"/>
                <a:cs typeface="Tahoma"/>
              </a:rPr>
              <a:t>Hour</a:t>
            </a:r>
            <a:r>
              <a:rPr sz="900" b="1" spc="-5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20" dirty="0">
                <a:solidFill>
                  <a:srgbClr val="004A52"/>
                </a:solidFill>
                <a:latin typeface="Tahoma"/>
                <a:cs typeface="Tahoma"/>
              </a:rPr>
              <a:t>of</a:t>
            </a:r>
            <a:r>
              <a:rPr sz="900" b="1" spc="-2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15" dirty="0">
                <a:solidFill>
                  <a:srgbClr val="004A52"/>
                </a:solidFill>
                <a:latin typeface="Tahoma"/>
                <a:cs typeface="Tahoma"/>
              </a:rPr>
              <a:t>the</a:t>
            </a:r>
            <a:r>
              <a:rPr sz="900" b="1" spc="-1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10" dirty="0">
                <a:solidFill>
                  <a:srgbClr val="004A52"/>
                </a:solidFill>
                <a:latin typeface="Tahoma"/>
                <a:cs typeface="Tahoma"/>
              </a:rPr>
              <a:t>day</a:t>
            </a:r>
            <a:endParaRPr sz="900">
              <a:latin typeface="Tahoma"/>
              <a:cs typeface="Tahoma"/>
            </a:endParaRPr>
          </a:p>
          <a:p>
            <a:pPr marL="269240" indent="-257175">
              <a:lnSpc>
                <a:spcPct val="100000"/>
              </a:lnSpc>
              <a:spcBef>
                <a:spcPts val="570"/>
              </a:spcBef>
              <a:buAutoNum type="arabicParenBoth"/>
              <a:tabLst>
                <a:tab pos="269875" algn="l"/>
              </a:tabLst>
            </a:pPr>
            <a:r>
              <a:rPr sz="900" b="1" spc="-30" dirty="0">
                <a:solidFill>
                  <a:srgbClr val="004A52"/>
                </a:solidFill>
                <a:latin typeface="Tahoma"/>
                <a:cs typeface="Tahoma"/>
              </a:rPr>
              <a:t>T</a:t>
            </a:r>
            <a:r>
              <a:rPr sz="900" b="1" spc="60" dirty="0">
                <a:solidFill>
                  <a:srgbClr val="004A52"/>
                </a:solidFill>
                <a:latin typeface="Tahoma"/>
                <a:cs typeface="Tahoma"/>
              </a:rPr>
              <a:t>e</a:t>
            </a:r>
            <a:r>
              <a:rPr sz="900" b="1" spc="110" dirty="0">
                <a:solidFill>
                  <a:srgbClr val="004A52"/>
                </a:solidFill>
                <a:latin typeface="Tahoma"/>
                <a:cs typeface="Tahoma"/>
              </a:rPr>
              <a:t>m</a:t>
            </a:r>
            <a:r>
              <a:rPr sz="900" b="1" spc="30" dirty="0">
                <a:solidFill>
                  <a:srgbClr val="004A52"/>
                </a:solidFill>
                <a:latin typeface="Tahoma"/>
                <a:cs typeface="Tahoma"/>
              </a:rPr>
              <a:t>p</a:t>
            </a:r>
            <a:r>
              <a:rPr sz="900" b="1" spc="60" dirty="0">
                <a:solidFill>
                  <a:srgbClr val="004A52"/>
                </a:solidFill>
                <a:latin typeface="Tahoma"/>
                <a:cs typeface="Tahoma"/>
              </a:rPr>
              <a:t>e</a:t>
            </a:r>
            <a:r>
              <a:rPr sz="900" b="1" spc="-20" dirty="0">
                <a:solidFill>
                  <a:srgbClr val="004A52"/>
                </a:solidFill>
                <a:latin typeface="Tahoma"/>
                <a:cs typeface="Tahoma"/>
              </a:rPr>
              <a:t>ra</a:t>
            </a:r>
            <a:r>
              <a:rPr sz="900" b="1" spc="-5" dirty="0">
                <a:solidFill>
                  <a:srgbClr val="004A52"/>
                </a:solidFill>
                <a:latin typeface="Tahoma"/>
                <a:cs typeface="Tahoma"/>
              </a:rPr>
              <a:t>t</a:t>
            </a:r>
            <a:r>
              <a:rPr sz="900" b="1" spc="20" dirty="0">
                <a:solidFill>
                  <a:srgbClr val="004A52"/>
                </a:solidFill>
                <a:latin typeface="Tahoma"/>
                <a:cs typeface="Tahoma"/>
              </a:rPr>
              <a:t>u</a:t>
            </a:r>
            <a:r>
              <a:rPr sz="900" b="1" spc="-20" dirty="0">
                <a:solidFill>
                  <a:srgbClr val="004A52"/>
                </a:solidFill>
                <a:latin typeface="Tahoma"/>
                <a:cs typeface="Tahoma"/>
              </a:rPr>
              <a:t>r</a:t>
            </a:r>
            <a:r>
              <a:rPr sz="900" b="1" spc="75" dirty="0">
                <a:solidFill>
                  <a:srgbClr val="004A52"/>
                </a:solidFill>
                <a:latin typeface="Tahoma"/>
                <a:cs typeface="Tahoma"/>
              </a:rPr>
              <a:t>e</a:t>
            </a:r>
            <a:r>
              <a:rPr sz="900" b="1" spc="-15" dirty="0">
                <a:solidFill>
                  <a:srgbClr val="004A52"/>
                </a:solidFill>
                <a:latin typeface="Tahoma"/>
                <a:cs typeface="Tahoma"/>
              </a:rPr>
              <a:t>-</a:t>
            </a:r>
            <a:r>
              <a:rPr sz="900" b="1" spc="-30" dirty="0">
                <a:solidFill>
                  <a:srgbClr val="004A52"/>
                </a:solidFill>
                <a:latin typeface="Tahoma"/>
                <a:cs typeface="Tahoma"/>
              </a:rPr>
              <a:t>T</a:t>
            </a:r>
            <a:r>
              <a:rPr sz="900" b="1" spc="60" dirty="0">
                <a:solidFill>
                  <a:srgbClr val="004A52"/>
                </a:solidFill>
                <a:latin typeface="Tahoma"/>
                <a:cs typeface="Tahoma"/>
              </a:rPr>
              <a:t>e</a:t>
            </a:r>
            <a:r>
              <a:rPr sz="900" b="1" spc="110" dirty="0">
                <a:solidFill>
                  <a:srgbClr val="004A52"/>
                </a:solidFill>
                <a:latin typeface="Tahoma"/>
                <a:cs typeface="Tahoma"/>
              </a:rPr>
              <a:t>m</a:t>
            </a:r>
            <a:r>
              <a:rPr sz="900" b="1" spc="30" dirty="0">
                <a:solidFill>
                  <a:srgbClr val="004A52"/>
                </a:solidFill>
                <a:latin typeface="Tahoma"/>
                <a:cs typeface="Tahoma"/>
              </a:rPr>
              <a:t>p</a:t>
            </a:r>
            <a:r>
              <a:rPr sz="900" b="1" spc="60" dirty="0">
                <a:solidFill>
                  <a:srgbClr val="004A52"/>
                </a:solidFill>
                <a:latin typeface="Tahoma"/>
                <a:cs typeface="Tahoma"/>
              </a:rPr>
              <a:t>e</a:t>
            </a:r>
            <a:r>
              <a:rPr sz="900" b="1" spc="-20" dirty="0">
                <a:solidFill>
                  <a:srgbClr val="004A52"/>
                </a:solidFill>
                <a:latin typeface="Tahoma"/>
                <a:cs typeface="Tahoma"/>
              </a:rPr>
              <a:t>ra</a:t>
            </a:r>
            <a:r>
              <a:rPr sz="900" b="1" spc="-5" dirty="0">
                <a:solidFill>
                  <a:srgbClr val="004A52"/>
                </a:solidFill>
                <a:latin typeface="Tahoma"/>
                <a:cs typeface="Tahoma"/>
              </a:rPr>
              <a:t>t</a:t>
            </a:r>
            <a:r>
              <a:rPr sz="900" b="1" spc="20" dirty="0">
                <a:solidFill>
                  <a:srgbClr val="004A52"/>
                </a:solidFill>
                <a:latin typeface="Tahoma"/>
                <a:cs typeface="Tahoma"/>
              </a:rPr>
              <a:t>u</a:t>
            </a:r>
            <a:r>
              <a:rPr sz="900" b="1" spc="-20" dirty="0">
                <a:solidFill>
                  <a:srgbClr val="004A52"/>
                </a:solidFill>
                <a:latin typeface="Tahoma"/>
                <a:cs typeface="Tahoma"/>
              </a:rPr>
              <a:t>r</a:t>
            </a:r>
            <a:r>
              <a:rPr sz="900" b="1" spc="35" dirty="0">
                <a:solidFill>
                  <a:srgbClr val="004A52"/>
                </a:solidFill>
                <a:latin typeface="Tahoma"/>
                <a:cs typeface="Tahoma"/>
              </a:rPr>
              <a:t>e</a:t>
            </a:r>
            <a:r>
              <a:rPr sz="900" b="1" spc="-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40" dirty="0">
                <a:solidFill>
                  <a:srgbClr val="004A52"/>
                </a:solidFill>
                <a:latin typeface="Tahoma"/>
                <a:cs typeface="Tahoma"/>
              </a:rPr>
              <a:t>i</a:t>
            </a:r>
            <a:r>
              <a:rPr sz="900" b="1" spc="30" dirty="0">
                <a:solidFill>
                  <a:srgbClr val="004A52"/>
                </a:solidFill>
                <a:latin typeface="Tahoma"/>
                <a:cs typeface="Tahoma"/>
              </a:rPr>
              <a:t>n</a:t>
            </a:r>
            <a:r>
              <a:rPr sz="900" b="1" spc="-6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75" dirty="0">
                <a:solidFill>
                  <a:srgbClr val="004A52"/>
                </a:solidFill>
                <a:latin typeface="Tahoma"/>
                <a:cs typeface="Tahoma"/>
              </a:rPr>
              <a:t>C</a:t>
            </a:r>
            <a:r>
              <a:rPr sz="900" b="1" spc="65" dirty="0">
                <a:solidFill>
                  <a:srgbClr val="004A52"/>
                </a:solidFill>
                <a:latin typeface="Tahoma"/>
                <a:cs typeface="Tahoma"/>
              </a:rPr>
              <a:t>e</a:t>
            </a:r>
            <a:r>
              <a:rPr sz="900" b="1" spc="25" dirty="0">
                <a:solidFill>
                  <a:srgbClr val="004A52"/>
                </a:solidFill>
                <a:latin typeface="Tahoma"/>
                <a:cs typeface="Tahoma"/>
              </a:rPr>
              <a:t>l</a:t>
            </a:r>
            <a:r>
              <a:rPr sz="900" b="1" spc="-15" dirty="0">
                <a:solidFill>
                  <a:srgbClr val="004A52"/>
                </a:solidFill>
                <a:latin typeface="Tahoma"/>
                <a:cs typeface="Tahoma"/>
              </a:rPr>
              <a:t>s</a:t>
            </a:r>
            <a:r>
              <a:rPr sz="900" b="1" spc="25" dirty="0">
                <a:solidFill>
                  <a:srgbClr val="004A52"/>
                </a:solidFill>
                <a:latin typeface="Tahoma"/>
                <a:cs typeface="Tahoma"/>
              </a:rPr>
              <a:t>i</a:t>
            </a:r>
            <a:r>
              <a:rPr sz="900" b="1" spc="20" dirty="0">
                <a:solidFill>
                  <a:srgbClr val="004A52"/>
                </a:solidFill>
                <a:latin typeface="Tahoma"/>
                <a:cs typeface="Tahoma"/>
              </a:rPr>
              <a:t>u</a:t>
            </a:r>
            <a:r>
              <a:rPr sz="900" b="1" spc="15" dirty="0">
                <a:solidFill>
                  <a:srgbClr val="004A52"/>
                </a:solidFill>
                <a:latin typeface="Tahoma"/>
                <a:cs typeface="Tahoma"/>
              </a:rPr>
              <a:t>s</a:t>
            </a:r>
            <a:endParaRPr sz="900">
              <a:latin typeface="Tahoma"/>
              <a:cs typeface="Tahoma"/>
            </a:endParaRPr>
          </a:p>
          <a:p>
            <a:pPr marL="259715" indent="-247650">
              <a:lnSpc>
                <a:spcPct val="100000"/>
              </a:lnSpc>
              <a:spcBef>
                <a:spcPts val="500"/>
              </a:spcBef>
              <a:buAutoNum type="arabicParenBoth"/>
              <a:tabLst>
                <a:tab pos="260350" algn="l"/>
              </a:tabLst>
            </a:pPr>
            <a:r>
              <a:rPr sz="900" b="1" spc="55" dirty="0">
                <a:solidFill>
                  <a:srgbClr val="004A52"/>
                </a:solidFill>
                <a:latin typeface="Tahoma"/>
                <a:cs typeface="Tahoma"/>
              </a:rPr>
              <a:t>H</a:t>
            </a:r>
            <a:r>
              <a:rPr sz="900" b="1" spc="20" dirty="0">
                <a:solidFill>
                  <a:srgbClr val="004A52"/>
                </a:solidFill>
                <a:latin typeface="Tahoma"/>
                <a:cs typeface="Tahoma"/>
              </a:rPr>
              <a:t>u</a:t>
            </a:r>
            <a:r>
              <a:rPr sz="900" b="1" spc="110" dirty="0">
                <a:solidFill>
                  <a:srgbClr val="004A52"/>
                </a:solidFill>
                <a:latin typeface="Tahoma"/>
                <a:cs typeface="Tahoma"/>
              </a:rPr>
              <a:t>m</a:t>
            </a:r>
            <a:r>
              <a:rPr sz="900" b="1" spc="20" dirty="0">
                <a:solidFill>
                  <a:srgbClr val="004A52"/>
                </a:solidFill>
                <a:latin typeface="Tahoma"/>
                <a:cs typeface="Tahoma"/>
              </a:rPr>
              <a:t>i</a:t>
            </a:r>
            <a:r>
              <a:rPr sz="900" b="1" spc="30" dirty="0">
                <a:solidFill>
                  <a:srgbClr val="004A52"/>
                </a:solidFill>
                <a:latin typeface="Tahoma"/>
                <a:cs typeface="Tahoma"/>
              </a:rPr>
              <a:t>d</a:t>
            </a:r>
            <a:r>
              <a:rPr sz="900" b="1" spc="20" dirty="0">
                <a:solidFill>
                  <a:srgbClr val="004A52"/>
                </a:solidFill>
                <a:latin typeface="Tahoma"/>
                <a:cs typeface="Tahoma"/>
              </a:rPr>
              <a:t>i</a:t>
            </a:r>
            <a:r>
              <a:rPr sz="900" b="1" spc="-5" dirty="0">
                <a:solidFill>
                  <a:srgbClr val="004A52"/>
                </a:solidFill>
                <a:latin typeface="Tahoma"/>
                <a:cs typeface="Tahoma"/>
              </a:rPr>
              <a:t>t</a:t>
            </a:r>
            <a:r>
              <a:rPr sz="900" b="1" spc="20" dirty="0">
                <a:solidFill>
                  <a:srgbClr val="004A52"/>
                </a:solidFill>
                <a:latin typeface="Tahoma"/>
                <a:cs typeface="Tahoma"/>
              </a:rPr>
              <a:t>y</a:t>
            </a:r>
            <a:r>
              <a:rPr sz="900" b="1" spc="-4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-45" dirty="0">
                <a:solidFill>
                  <a:srgbClr val="004A52"/>
                </a:solidFill>
                <a:latin typeface="Tahoma"/>
                <a:cs typeface="Tahoma"/>
              </a:rPr>
              <a:t>-</a:t>
            </a:r>
            <a:r>
              <a:rPr sz="900" b="1" spc="-1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-290" dirty="0">
                <a:solidFill>
                  <a:srgbClr val="004A52"/>
                </a:solidFill>
                <a:latin typeface="Tahoma"/>
                <a:cs typeface="Tahoma"/>
              </a:rPr>
              <a:t>%</a:t>
            </a:r>
            <a:endParaRPr sz="900">
              <a:latin typeface="Tahoma"/>
              <a:cs typeface="Tahoma"/>
            </a:endParaRPr>
          </a:p>
          <a:p>
            <a:pPr marL="259715" indent="-247650">
              <a:lnSpc>
                <a:spcPct val="100000"/>
              </a:lnSpc>
              <a:spcBef>
                <a:spcPts val="575"/>
              </a:spcBef>
              <a:buAutoNum type="arabicParenBoth"/>
              <a:tabLst>
                <a:tab pos="260350" algn="l"/>
              </a:tabLst>
            </a:pPr>
            <a:r>
              <a:rPr sz="900" b="1" spc="120" dirty="0">
                <a:solidFill>
                  <a:srgbClr val="004A52"/>
                </a:solidFill>
                <a:latin typeface="Tahoma"/>
                <a:cs typeface="Tahoma"/>
              </a:rPr>
              <a:t>W</a:t>
            </a:r>
            <a:r>
              <a:rPr sz="900" b="1" spc="20" dirty="0">
                <a:solidFill>
                  <a:srgbClr val="004A52"/>
                </a:solidFill>
                <a:latin typeface="Tahoma"/>
                <a:cs typeface="Tahoma"/>
              </a:rPr>
              <a:t>in</a:t>
            </a:r>
            <a:r>
              <a:rPr sz="900" b="1" spc="30" dirty="0">
                <a:solidFill>
                  <a:srgbClr val="004A52"/>
                </a:solidFill>
                <a:latin typeface="Tahoma"/>
                <a:cs typeface="Tahoma"/>
              </a:rPr>
              <a:t>d</a:t>
            </a:r>
            <a:r>
              <a:rPr sz="900" b="1" spc="-20" dirty="0">
                <a:solidFill>
                  <a:srgbClr val="004A52"/>
                </a:solidFill>
                <a:latin typeface="Tahoma"/>
                <a:cs typeface="Tahoma"/>
              </a:rPr>
              <a:t>s</a:t>
            </a:r>
            <a:r>
              <a:rPr sz="900" b="1" spc="25" dirty="0">
                <a:solidFill>
                  <a:srgbClr val="004A52"/>
                </a:solidFill>
                <a:latin typeface="Tahoma"/>
                <a:cs typeface="Tahoma"/>
              </a:rPr>
              <a:t>p</a:t>
            </a:r>
            <a:r>
              <a:rPr sz="900" b="1" spc="60" dirty="0">
                <a:solidFill>
                  <a:srgbClr val="004A52"/>
                </a:solidFill>
                <a:latin typeface="Tahoma"/>
                <a:cs typeface="Tahoma"/>
              </a:rPr>
              <a:t>ee</a:t>
            </a:r>
            <a:r>
              <a:rPr sz="900" b="1" spc="55" dirty="0">
                <a:solidFill>
                  <a:srgbClr val="004A52"/>
                </a:solidFill>
                <a:latin typeface="Tahoma"/>
                <a:cs typeface="Tahoma"/>
              </a:rPr>
              <a:t>d</a:t>
            </a:r>
            <a:r>
              <a:rPr sz="900" b="1" spc="2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-45" dirty="0">
                <a:solidFill>
                  <a:srgbClr val="004A52"/>
                </a:solidFill>
                <a:latin typeface="Tahoma"/>
                <a:cs typeface="Tahoma"/>
              </a:rPr>
              <a:t>-</a:t>
            </a:r>
            <a:r>
              <a:rPr sz="900" b="1" spc="-1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110" dirty="0">
                <a:solidFill>
                  <a:srgbClr val="004A52"/>
                </a:solidFill>
                <a:latin typeface="Tahoma"/>
                <a:cs typeface="Tahoma"/>
              </a:rPr>
              <a:t>m</a:t>
            </a:r>
            <a:r>
              <a:rPr sz="900" b="1" spc="-150" dirty="0">
                <a:solidFill>
                  <a:srgbClr val="004A52"/>
                </a:solidFill>
                <a:latin typeface="Tahoma"/>
                <a:cs typeface="Tahoma"/>
              </a:rPr>
              <a:t>/</a:t>
            </a:r>
            <a:r>
              <a:rPr sz="900" b="1" spc="10" dirty="0">
                <a:solidFill>
                  <a:srgbClr val="004A52"/>
                </a:solidFill>
                <a:latin typeface="Tahoma"/>
                <a:cs typeface="Tahoma"/>
              </a:rPr>
              <a:t>s</a:t>
            </a:r>
            <a:endParaRPr sz="900">
              <a:latin typeface="Tahoma"/>
              <a:cs typeface="Tahoma"/>
            </a:endParaRPr>
          </a:p>
          <a:p>
            <a:pPr marL="259715" indent="-247650">
              <a:lnSpc>
                <a:spcPct val="100000"/>
              </a:lnSpc>
              <a:spcBef>
                <a:spcPts val="495"/>
              </a:spcBef>
              <a:buAutoNum type="arabicParenBoth"/>
              <a:tabLst>
                <a:tab pos="260350" algn="l"/>
              </a:tabLst>
            </a:pPr>
            <a:r>
              <a:rPr sz="900" b="1" spc="45" dirty="0">
                <a:solidFill>
                  <a:srgbClr val="004A52"/>
                </a:solidFill>
                <a:latin typeface="Tahoma"/>
                <a:cs typeface="Tahoma"/>
              </a:rPr>
              <a:t>Vi</a:t>
            </a:r>
            <a:r>
              <a:rPr sz="900" b="1" spc="-15" dirty="0">
                <a:solidFill>
                  <a:srgbClr val="004A52"/>
                </a:solidFill>
                <a:latin typeface="Tahoma"/>
                <a:cs typeface="Tahoma"/>
              </a:rPr>
              <a:t>s</a:t>
            </a:r>
            <a:r>
              <a:rPr sz="900" b="1" spc="25" dirty="0">
                <a:solidFill>
                  <a:srgbClr val="004A52"/>
                </a:solidFill>
                <a:latin typeface="Tahoma"/>
                <a:cs typeface="Tahoma"/>
              </a:rPr>
              <a:t>ibili</a:t>
            </a:r>
            <a:r>
              <a:rPr sz="900" b="1" spc="-5" dirty="0">
                <a:solidFill>
                  <a:srgbClr val="004A52"/>
                </a:solidFill>
                <a:latin typeface="Tahoma"/>
                <a:cs typeface="Tahoma"/>
              </a:rPr>
              <a:t>t</a:t>
            </a:r>
            <a:r>
              <a:rPr sz="900" b="1" spc="20" dirty="0">
                <a:solidFill>
                  <a:srgbClr val="004A52"/>
                </a:solidFill>
                <a:latin typeface="Tahoma"/>
                <a:cs typeface="Tahoma"/>
              </a:rPr>
              <a:t>y</a:t>
            </a:r>
            <a:r>
              <a:rPr sz="900" b="1" spc="-40" dirty="0">
                <a:solidFill>
                  <a:srgbClr val="004A52"/>
                </a:solidFill>
                <a:latin typeface="Tahoma"/>
                <a:cs typeface="Tahoma"/>
              </a:rPr>
              <a:t> -</a:t>
            </a:r>
            <a:r>
              <a:rPr sz="900" b="1" spc="-1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-200" dirty="0">
                <a:solidFill>
                  <a:srgbClr val="004A52"/>
                </a:solidFill>
                <a:latin typeface="Tahoma"/>
                <a:cs typeface="Tahoma"/>
              </a:rPr>
              <a:t>1</a:t>
            </a:r>
            <a:r>
              <a:rPr sz="900" b="1" spc="25" dirty="0">
                <a:solidFill>
                  <a:srgbClr val="004A52"/>
                </a:solidFill>
                <a:latin typeface="Tahoma"/>
                <a:cs typeface="Tahoma"/>
              </a:rPr>
              <a:t>0</a:t>
            </a:r>
            <a:r>
              <a:rPr sz="900" b="1" spc="85" dirty="0">
                <a:solidFill>
                  <a:srgbClr val="004A52"/>
                </a:solidFill>
                <a:latin typeface="Tahoma"/>
                <a:cs typeface="Tahoma"/>
              </a:rPr>
              <a:t>m</a:t>
            </a:r>
            <a:endParaRPr sz="900">
              <a:latin typeface="Tahoma"/>
              <a:cs typeface="Tahoma"/>
            </a:endParaRPr>
          </a:p>
          <a:p>
            <a:pPr marL="269240" indent="-257175">
              <a:lnSpc>
                <a:spcPct val="100000"/>
              </a:lnSpc>
              <a:spcBef>
                <a:spcPts val="575"/>
              </a:spcBef>
              <a:buAutoNum type="arabicParenBoth"/>
              <a:tabLst>
                <a:tab pos="269875" algn="l"/>
              </a:tabLst>
            </a:pPr>
            <a:r>
              <a:rPr sz="900" b="1" spc="60" dirty="0">
                <a:solidFill>
                  <a:srgbClr val="004A52"/>
                </a:solidFill>
                <a:latin typeface="Tahoma"/>
                <a:cs typeface="Tahoma"/>
              </a:rPr>
              <a:t>De</a:t>
            </a:r>
            <a:r>
              <a:rPr sz="900" b="1" spc="45" dirty="0">
                <a:solidFill>
                  <a:srgbClr val="004A52"/>
                </a:solidFill>
                <a:latin typeface="Tahoma"/>
                <a:cs typeface="Tahoma"/>
              </a:rPr>
              <a:t>w</a:t>
            </a:r>
            <a:r>
              <a:rPr sz="900" b="1" spc="-13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35" dirty="0">
                <a:solidFill>
                  <a:srgbClr val="004A52"/>
                </a:solidFill>
                <a:latin typeface="Tahoma"/>
                <a:cs typeface="Tahoma"/>
              </a:rPr>
              <a:t>p</a:t>
            </a:r>
            <a:r>
              <a:rPr sz="900" b="1" spc="45" dirty="0">
                <a:solidFill>
                  <a:srgbClr val="004A52"/>
                </a:solidFill>
                <a:latin typeface="Tahoma"/>
                <a:cs typeface="Tahoma"/>
              </a:rPr>
              <a:t>o</a:t>
            </a:r>
            <a:r>
              <a:rPr sz="900" b="1" spc="25" dirty="0">
                <a:solidFill>
                  <a:srgbClr val="004A52"/>
                </a:solidFill>
                <a:latin typeface="Tahoma"/>
                <a:cs typeface="Tahoma"/>
              </a:rPr>
              <a:t>i</a:t>
            </a:r>
            <a:r>
              <a:rPr sz="900" b="1" spc="20" dirty="0">
                <a:solidFill>
                  <a:srgbClr val="004A52"/>
                </a:solidFill>
                <a:latin typeface="Tahoma"/>
                <a:cs typeface="Tahoma"/>
              </a:rPr>
              <a:t>n</a:t>
            </a:r>
            <a:r>
              <a:rPr sz="900" b="1" spc="15" dirty="0">
                <a:solidFill>
                  <a:srgbClr val="004A52"/>
                </a:solidFill>
                <a:latin typeface="Tahoma"/>
                <a:cs typeface="Tahoma"/>
              </a:rPr>
              <a:t>t</a:t>
            </a:r>
            <a:r>
              <a:rPr sz="900" b="1" spc="1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-5" dirty="0">
                <a:solidFill>
                  <a:srgbClr val="004A52"/>
                </a:solidFill>
                <a:latin typeface="Tahoma"/>
                <a:cs typeface="Tahoma"/>
              </a:rPr>
              <a:t>t</a:t>
            </a:r>
            <a:r>
              <a:rPr sz="900" b="1" spc="60" dirty="0">
                <a:solidFill>
                  <a:srgbClr val="004A52"/>
                </a:solidFill>
                <a:latin typeface="Tahoma"/>
                <a:cs typeface="Tahoma"/>
              </a:rPr>
              <a:t>e</a:t>
            </a:r>
            <a:r>
              <a:rPr sz="900" b="1" spc="110" dirty="0">
                <a:solidFill>
                  <a:srgbClr val="004A52"/>
                </a:solidFill>
                <a:latin typeface="Tahoma"/>
                <a:cs typeface="Tahoma"/>
              </a:rPr>
              <a:t>m</a:t>
            </a:r>
            <a:r>
              <a:rPr sz="900" b="1" spc="30" dirty="0">
                <a:solidFill>
                  <a:srgbClr val="004A52"/>
                </a:solidFill>
                <a:latin typeface="Tahoma"/>
                <a:cs typeface="Tahoma"/>
              </a:rPr>
              <a:t>p</a:t>
            </a:r>
            <a:r>
              <a:rPr sz="900" b="1" spc="60" dirty="0">
                <a:solidFill>
                  <a:srgbClr val="004A52"/>
                </a:solidFill>
                <a:latin typeface="Tahoma"/>
                <a:cs typeface="Tahoma"/>
              </a:rPr>
              <a:t>e</a:t>
            </a:r>
            <a:r>
              <a:rPr sz="900" b="1" spc="-20" dirty="0">
                <a:solidFill>
                  <a:srgbClr val="004A52"/>
                </a:solidFill>
                <a:latin typeface="Tahoma"/>
                <a:cs typeface="Tahoma"/>
              </a:rPr>
              <a:t>ra</a:t>
            </a:r>
            <a:r>
              <a:rPr sz="900" b="1" spc="-5" dirty="0">
                <a:solidFill>
                  <a:srgbClr val="004A52"/>
                </a:solidFill>
                <a:latin typeface="Tahoma"/>
                <a:cs typeface="Tahoma"/>
              </a:rPr>
              <a:t>t</a:t>
            </a:r>
            <a:r>
              <a:rPr sz="900" b="1" spc="20" dirty="0">
                <a:solidFill>
                  <a:srgbClr val="004A52"/>
                </a:solidFill>
                <a:latin typeface="Tahoma"/>
                <a:cs typeface="Tahoma"/>
              </a:rPr>
              <a:t>u</a:t>
            </a:r>
            <a:r>
              <a:rPr sz="900" b="1" spc="-20" dirty="0">
                <a:solidFill>
                  <a:srgbClr val="004A52"/>
                </a:solidFill>
                <a:latin typeface="Tahoma"/>
                <a:cs typeface="Tahoma"/>
              </a:rPr>
              <a:t>r</a:t>
            </a:r>
            <a:r>
              <a:rPr sz="900" b="1" spc="35" dirty="0">
                <a:solidFill>
                  <a:srgbClr val="004A52"/>
                </a:solidFill>
                <a:latin typeface="Tahoma"/>
                <a:cs typeface="Tahoma"/>
              </a:rPr>
              <a:t>e</a:t>
            </a:r>
            <a:r>
              <a:rPr sz="900" b="1" spc="-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-40" dirty="0">
                <a:solidFill>
                  <a:srgbClr val="004A52"/>
                </a:solidFill>
                <a:latin typeface="Tahoma"/>
                <a:cs typeface="Tahoma"/>
              </a:rPr>
              <a:t>-</a:t>
            </a:r>
            <a:r>
              <a:rPr sz="900" b="1" spc="-1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75" dirty="0">
                <a:solidFill>
                  <a:srgbClr val="004A52"/>
                </a:solidFill>
                <a:latin typeface="Tahoma"/>
                <a:cs typeface="Tahoma"/>
              </a:rPr>
              <a:t>C</a:t>
            </a:r>
            <a:r>
              <a:rPr sz="900" b="1" spc="65" dirty="0">
                <a:solidFill>
                  <a:srgbClr val="004A52"/>
                </a:solidFill>
                <a:latin typeface="Tahoma"/>
                <a:cs typeface="Tahoma"/>
              </a:rPr>
              <a:t>e</a:t>
            </a:r>
            <a:r>
              <a:rPr sz="900" b="1" spc="25" dirty="0">
                <a:solidFill>
                  <a:srgbClr val="004A52"/>
                </a:solidFill>
                <a:latin typeface="Tahoma"/>
                <a:cs typeface="Tahoma"/>
              </a:rPr>
              <a:t>l</a:t>
            </a:r>
            <a:r>
              <a:rPr sz="900" b="1" spc="-15" dirty="0">
                <a:solidFill>
                  <a:srgbClr val="004A52"/>
                </a:solidFill>
                <a:latin typeface="Tahoma"/>
                <a:cs typeface="Tahoma"/>
              </a:rPr>
              <a:t>s</a:t>
            </a:r>
            <a:r>
              <a:rPr sz="900" b="1" spc="25" dirty="0">
                <a:solidFill>
                  <a:srgbClr val="004A52"/>
                </a:solidFill>
                <a:latin typeface="Tahoma"/>
                <a:cs typeface="Tahoma"/>
              </a:rPr>
              <a:t>i</a:t>
            </a:r>
            <a:r>
              <a:rPr sz="900" b="1" spc="20" dirty="0">
                <a:solidFill>
                  <a:srgbClr val="004A52"/>
                </a:solidFill>
                <a:latin typeface="Tahoma"/>
                <a:cs typeface="Tahoma"/>
              </a:rPr>
              <a:t>u</a:t>
            </a:r>
            <a:r>
              <a:rPr sz="900" b="1" spc="15" dirty="0">
                <a:solidFill>
                  <a:srgbClr val="004A52"/>
                </a:solidFill>
                <a:latin typeface="Tahoma"/>
                <a:cs typeface="Tahoma"/>
              </a:rPr>
              <a:t>s</a:t>
            </a:r>
            <a:endParaRPr sz="900">
              <a:latin typeface="Tahoma"/>
              <a:cs typeface="Tahoma"/>
            </a:endParaRPr>
          </a:p>
          <a:p>
            <a:pPr marL="259715" indent="-247650">
              <a:lnSpc>
                <a:spcPct val="100000"/>
              </a:lnSpc>
              <a:spcBef>
                <a:spcPts val="570"/>
              </a:spcBef>
              <a:buAutoNum type="arabicParenBoth"/>
              <a:tabLst>
                <a:tab pos="260350" algn="l"/>
              </a:tabLst>
            </a:pPr>
            <a:r>
              <a:rPr sz="900" b="1" spc="10" dirty="0">
                <a:solidFill>
                  <a:srgbClr val="004A52"/>
                </a:solidFill>
                <a:latin typeface="Tahoma"/>
                <a:cs typeface="Tahoma"/>
              </a:rPr>
              <a:t>Solar</a:t>
            </a:r>
            <a:r>
              <a:rPr sz="900" b="1" spc="-5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10" dirty="0">
                <a:solidFill>
                  <a:srgbClr val="004A52"/>
                </a:solidFill>
                <a:latin typeface="Tahoma"/>
                <a:cs typeface="Tahoma"/>
              </a:rPr>
              <a:t>radiation </a:t>
            </a:r>
            <a:r>
              <a:rPr sz="900" b="1" spc="-40" dirty="0">
                <a:solidFill>
                  <a:srgbClr val="004A52"/>
                </a:solidFill>
                <a:latin typeface="Tahoma"/>
                <a:cs typeface="Tahoma"/>
              </a:rPr>
              <a:t>-</a:t>
            </a:r>
            <a:r>
              <a:rPr sz="900" b="1" spc="-2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-15" dirty="0">
                <a:solidFill>
                  <a:srgbClr val="004A52"/>
                </a:solidFill>
                <a:latin typeface="Tahoma"/>
                <a:cs typeface="Tahoma"/>
              </a:rPr>
              <a:t>MJ/m2</a:t>
            </a:r>
            <a:endParaRPr sz="900">
              <a:latin typeface="Tahoma"/>
              <a:cs typeface="Tahoma"/>
            </a:endParaRPr>
          </a:p>
          <a:p>
            <a:pPr marL="278765" indent="-266700">
              <a:lnSpc>
                <a:spcPct val="100000"/>
              </a:lnSpc>
              <a:spcBef>
                <a:spcPts val="500"/>
              </a:spcBef>
              <a:buAutoNum type="arabicParenBoth"/>
              <a:tabLst>
                <a:tab pos="279400" algn="l"/>
              </a:tabLst>
            </a:pPr>
            <a:r>
              <a:rPr sz="900" b="1" spc="15" dirty="0">
                <a:solidFill>
                  <a:srgbClr val="004A52"/>
                </a:solidFill>
                <a:latin typeface="Tahoma"/>
                <a:cs typeface="Tahoma"/>
              </a:rPr>
              <a:t>R</a:t>
            </a:r>
            <a:r>
              <a:rPr sz="900" b="1" spc="-20" dirty="0">
                <a:solidFill>
                  <a:srgbClr val="004A52"/>
                </a:solidFill>
                <a:latin typeface="Tahoma"/>
                <a:cs typeface="Tahoma"/>
              </a:rPr>
              <a:t>a</a:t>
            </a:r>
            <a:r>
              <a:rPr sz="900" b="1" spc="20" dirty="0">
                <a:solidFill>
                  <a:srgbClr val="004A52"/>
                </a:solidFill>
                <a:latin typeface="Tahoma"/>
                <a:cs typeface="Tahoma"/>
              </a:rPr>
              <a:t>in</a:t>
            </a:r>
            <a:r>
              <a:rPr sz="900" b="1" spc="25" dirty="0">
                <a:solidFill>
                  <a:srgbClr val="004A52"/>
                </a:solidFill>
                <a:latin typeface="Tahoma"/>
                <a:cs typeface="Tahoma"/>
              </a:rPr>
              <a:t>f</a:t>
            </a:r>
            <a:r>
              <a:rPr sz="900" b="1" spc="-20" dirty="0">
                <a:solidFill>
                  <a:srgbClr val="004A52"/>
                </a:solidFill>
                <a:latin typeface="Tahoma"/>
                <a:cs typeface="Tahoma"/>
              </a:rPr>
              <a:t>a</a:t>
            </a:r>
            <a:r>
              <a:rPr sz="900" b="1" spc="20" dirty="0">
                <a:solidFill>
                  <a:srgbClr val="004A52"/>
                </a:solidFill>
                <a:latin typeface="Tahoma"/>
                <a:cs typeface="Tahoma"/>
              </a:rPr>
              <a:t>l</a:t>
            </a:r>
            <a:r>
              <a:rPr sz="900" b="1" spc="-5" dirty="0">
                <a:solidFill>
                  <a:srgbClr val="004A52"/>
                </a:solidFill>
                <a:latin typeface="Tahoma"/>
                <a:cs typeface="Tahoma"/>
              </a:rPr>
              <a:t>l</a:t>
            </a:r>
            <a:r>
              <a:rPr sz="900" b="1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-45" dirty="0">
                <a:solidFill>
                  <a:srgbClr val="004A52"/>
                </a:solidFill>
                <a:latin typeface="Tahoma"/>
                <a:cs typeface="Tahoma"/>
              </a:rPr>
              <a:t>-</a:t>
            </a:r>
            <a:r>
              <a:rPr sz="900" b="1" spc="-1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114" dirty="0">
                <a:solidFill>
                  <a:srgbClr val="004A52"/>
                </a:solidFill>
                <a:latin typeface="Tahoma"/>
                <a:cs typeface="Tahoma"/>
              </a:rPr>
              <a:t>mm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7037" y="3619039"/>
            <a:ext cx="219075" cy="63563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900" b="1" spc="-150" dirty="0">
                <a:solidFill>
                  <a:srgbClr val="004A52"/>
                </a:solidFill>
                <a:latin typeface="Tahoma"/>
                <a:cs typeface="Tahoma"/>
              </a:rPr>
              <a:t>(11)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900" b="1" spc="-114" dirty="0">
                <a:solidFill>
                  <a:srgbClr val="004A52"/>
                </a:solidFill>
                <a:latin typeface="Tahoma"/>
                <a:cs typeface="Tahoma"/>
              </a:rPr>
              <a:t>(</a:t>
            </a:r>
            <a:r>
              <a:rPr sz="900" b="1" spc="-200" dirty="0">
                <a:solidFill>
                  <a:srgbClr val="004A52"/>
                </a:solidFill>
                <a:latin typeface="Tahoma"/>
                <a:cs typeface="Tahoma"/>
              </a:rPr>
              <a:t>1</a:t>
            </a:r>
            <a:r>
              <a:rPr sz="900" b="1" spc="-55" dirty="0">
                <a:solidFill>
                  <a:srgbClr val="004A52"/>
                </a:solidFill>
                <a:latin typeface="Tahoma"/>
                <a:cs typeface="Tahoma"/>
              </a:rPr>
              <a:t>2</a:t>
            </a:r>
            <a:r>
              <a:rPr sz="900" b="1" spc="-90" dirty="0">
                <a:solidFill>
                  <a:srgbClr val="004A52"/>
                </a:solidFill>
                <a:latin typeface="Tahoma"/>
                <a:cs typeface="Tahoma"/>
              </a:rPr>
              <a:t>)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900" b="1" spc="-114" dirty="0">
                <a:solidFill>
                  <a:srgbClr val="004A52"/>
                </a:solidFill>
                <a:latin typeface="Tahoma"/>
                <a:cs typeface="Tahoma"/>
              </a:rPr>
              <a:t>(</a:t>
            </a:r>
            <a:r>
              <a:rPr sz="900" b="1" spc="-200" dirty="0">
                <a:solidFill>
                  <a:srgbClr val="004A52"/>
                </a:solidFill>
                <a:latin typeface="Tahoma"/>
                <a:cs typeface="Tahoma"/>
              </a:rPr>
              <a:t>1</a:t>
            </a:r>
            <a:r>
              <a:rPr sz="900" b="1" spc="-50" dirty="0">
                <a:solidFill>
                  <a:srgbClr val="004A52"/>
                </a:solidFill>
                <a:latin typeface="Tahoma"/>
                <a:cs typeface="Tahoma"/>
              </a:rPr>
              <a:t>3</a:t>
            </a:r>
            <a:r>
              <a:rPr sz="900" b="1" spc="-90" dirty="0">
                <a:solidFill>
                  <a:srgbClr val="004A52"/>
                </a:solidFill>
                <a:latin typeface="Tahoma"/>
                <a:cs typeface="Tahoma"/>
              </a:rPr>
              <a:t>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356" y="3619039"/>
            <a:ext cx="2652395" cy="63563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900" b="1" spc="25" dirty="0">
                <a:solidFill>
                  <a:srgbClr val="004A52"/>
                </a:solidFill>
                <a:latin typeface="Tahoma"/>
                <a:cs typeface="Tahoma"/>
              </a:rPr>
              <a:t>S</a:t>
            </a:r>
            <a:r>
              <a:rPr sz="900" b="1" spc="20" dirty="0">
                <a:solidFill>
                  <a:srgbClr val="004A52"/>
                </a:solidFill>
                <a:latin typeface="Tahoma"/>
                <a:cs typeface="Tahoma"/>
              </a:rPr>
              <a:t>n</a:t>
            </a:r>
            <a:r>
              <a:rPr sz="900" b="1" spc="35" dirty="0">
                <a:solidFill>
                  <a:srgbClr val="004A52"/>
                </a:solidFill>
                <a:latin typeface="Tahoma"/>
                <a:cs typeface="Tahoma"/>
              </a:rPr>
              <a:t>o</a:t>
            </a:r>
            <a:r>
              <a:rPr sz="900" b="1" spc="20" dirty="0">
                <a:solidFill>
                  <a:srgbClr val="004A52"/>
                </a:solidFill>
                <a:latin typeface="Tahoma"/>
                <a:cs typeface="Tahoma"/>
              </a:rPr>
              <a:t>w</a:t>
            </a:r>
            <a:r>
              <a:rPr sz="900" b="1" spc="25" dirty="0">
                <a:solidFill>
                  <a:srgbClr val="004A52"/>
                </a:solidFill>
                <a:latin typeface="Tahoma"/>
                <a:cs typeface="Tahoma"/>
              </a:rPr>
              <a:t>f</a:t>
            </a:r>
            <a:r>
              <a:rPr sz="900" b="1" spc="-20" dirty="0">
                <a:solidFill>
                  <a:srgbClr val="004A52"/>
                </a:solidFill>
                <a:latin typeface="Tahoma"/>
                <a:cs typeface="Tahoma"/>
              </a:rPr>
              <a:t>a</a:t>
            </a:r>
            <a:r>
              <a:rPr sz="900" b="1" spc="20" dirty="0">
                <a:solidFill>
                  <a:srgbClr val="004A52"/>
                </a:solidFill>
                <a:latin typeface="Tahoma"/>
                <a:cs typeface="Tahoma"/>
              </a:rPr>
              <a:t>l</a:t>
            </a:r>
            <a:r>
              <a:rPr sz="900" b="1" spc="-5" dirty="0">
                <a:solidFill>
                  <a:srgbClr val="004A52"/>
                </a:solidFill>
                <a:latin typeface="Tahoma"/>
                <a:cs typeface="Tahoma"/>
              </a:rPr>
              <a:t>l</a:t>
            </a:r>
            <a:r>
              <a:rPr sz="900" b="1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-45" dirty="0">
                <a:solidFill>
                  <a:srgbClr val="004A52"/>
                </a:solidFill>
                <a:latin typeface="Tahoma"/>
                <a:cs typeface="Tahoma"/>
              </a:rPr>
              <a:t>-</a:t>
            </a:r>
            <a:r>
              <a:rPr sz="900" b="1" spc="-1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60" dirty="0">
                <a:solidFill>
                  <a:srgbClr val="004A52"/>
                </a:solidFill>
                <a:latin typeface="Tahoma"/>
                <a:cs typeface="Tahoma"/>
              </a:rPr>
              <a:t>cm</a:t>
            </a:r>
            <a:endParaRPr sz="900">
              <a:latin typeface="Tahoma"/>
              <a:cs typeface="Tahoma"/>
            </a:endParaRPr>
          </a:p>
          <a:p>
            <a:pPr marL="31750" marR="5080">
              <a:lnSpc>
                <a:spcPts val="1650"/>
              </a:lnSpc>
              <a:spcBef>
                <a:spcPts val="35"/>
              </a:spcBef>
            </a:pPr>
            <a:r>
              <a:rPr sz="900" b="1" spc="15" dirty="0">
                <a:solidFill>
                  <a:srgbClr val="004A52"/>
                </a:solidFill>
                <a:latin typeface="Tahoma"/>
                <a:cs typeface="Tahoma"/>
              </a:rPr>
              <a:t>Seasons </a:t>
            </a:r>
            <a:r>
              <a:rPr sz="900" b="1" spc="-40" dirty="0">
                <a:solidFill>
                  <a:srgbClr val="004A52"/>
                </a:solidFill>
                <a:latin typeface="Tahoma"/>
                <a:cs typeface="Tahoma"/>
              </a:rPr>
              <a:t>- </a:t>
            </a:r>
            <a:r>
              <a:rPr sz="900" b="1" spc="20" dirty="0">
                <a:solidFill>
                  <a:srgbClr val="004A52"/>
                </a:solidFill>
                <a:latin typeface="Tahoma"/>
                <a:cs typeface="Tahoma"/>
              </a:rPr>
              <a:t>Winter, </a:t>
            </a:r>
            <a:r>
              <a:rPr sz="900" b="1" spc="10" dirty="0">
                <a:solidFill>
                  <a:srgbClr val="004A52"/>
                </a:solidFill>
                <a:latin typeface="Tahoma"/>
                <a:cs typeface="Tahoma"/>
              </a:rPr>
              <a:t>Spring, </a:t>
            </a:r>
            <a:r>
              <a:rPr sz="900" b="1" spc="35" dirty="0">
                <a:solidFill>
                  <a:srgbClr val="004A52"/>
                </a:solidFill>
                <a:latin typeface="Tahoma"/>
                <a:cs typeface="Tahoma"/>
              </a:rPr>
              <a:t>Summer, </a:t>
            </a:r>
            <a:r>
              <a:rPr sz="900" b="1" spc="40" dirty="0">
                <a:solidFill>
                  <a:srgbClr val="004A52"/>
                </a:solidFill>
                <a:latin typeface="Tahoma"/>
                <a:cs typeface="Tahoma"/>
              </a:rPr>
              <a:t>Autumn </a:t>
            </a:r>
            <a:r>
              <a:rPr sz="900" b="1" spc="-25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25" dirty="0">
                <a:solidFill>
                  <a:srgbClr val="004A52"/>
                </a:solidFill>
                <a:latin typeface="Tahoma"/>
                <a:cs typeface="Tahoma"/>
              </a:rPr>
              <a:t>Holiday</a:t>
            </a:r>
            <a:r>
              <a:rPr sz="900" b="1" spc="-5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-40" dirty="0">
                <a:solidFill>
                  <a:srgbClr val="004A52"/>
                </a:solidFill>
                <a:latin typeface="Tahoma"/>
                <a:cs typeface="Tahoma"/>
              </a:rPr>
              <a:t>-</a:t>
            </a:r>
            <a:r>
              <a:rPr sz="900" b="1" spc="-1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10" dirty="0">
                <a:solidFill>
                  <a:srgbClr val="004A52"/>
                </a:solidFill>
                <a:latin typeface="Tahoma"/>
                <a:cs typeface="Tahoma"/>
              </a:rPr>
              <a:t>Holiday/No</a:t>
            </a:r>
            <a:r>
              <a:rPr sz="900" b="1" spc="-4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20" dirty="0">
                <a:solidFill>
                  <a:srgbClr val="004A52"/>
                </a:solidFill>
                <a:latin typeface="Tahoma"/>
                <a:cs typeface="Tahoma"/>
              </a:rPr>
              <a:t>holiday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7037" y="4301490"/>
            <a:ext cx="4318000" cy="57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95" dirty="0">
                <a:solidFill>
                  <a:srgbClr val="004A52"/>
                </a:solidFill>
                <a:latin typeface="Tahoma"/>
                <a:cs typeface="Tahoma"/>
              </a:rPr>
              <a:t>(14)</a:t>
            </a:r>
            <a:r>
              <a:rPr sz="900" b="1" spc="145" dirty="0">
                <a:solidFill>
                  <a:srgbClr val="004A52"/>
                </a:solidFill>
                <a:latin typeface="Tahoma"/>
                <a:cs typeface="Tahoma"/>
              </a:rPr>
              <a:t>  </a:t>
            </a:r>
            <a:r>
              <a:rPr sz="900" b="1" spc="20" dirty="0">
                <a:solidFill>
                  <a:srgbClr val="004A52"/>
                </a:solidFill>
                <a:latin typeface="Tahoma"/>
                <a:cs typeface="Tahoma"/>
              </a:rPr>
              <a:t>Functional</a:t>
            </a:r>
            <a:r>
              <a:rPr sz="900" b="1" spc="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20" dirty="0">
                <a:solidFill>
                  <a:srgbClr val="004A52"/>
                </a:solidFill>
                <a:latin typeface="Tahoma"/>
                <a:cs typeface="Tahoma"/>
              </a:rPr>
              <a:t>Day</a:t>
            </a:r>
            <a:r>
              <a:rPr sz="900" b="1" spc="3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-40" dirty="0">
                <a:solidFill>
                  <a:srgbClr val="004A52"/>
                </a:solidFill>
                <a:latin typeface="Tahoma"/>
                <a:cs typeface="Tahoma"/>
              </a:rPr>
              <a:t>-</a:t>
            </a:r>
            <a:r>
              <a:rPr sz="900" b="1" spc="-1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40" dirty="0">
                <a:solidFill>
                  <a:srgbClr val="004A52"/>
                </a:solidFill>
                <a:latin typeface="Tahoma"/>
                <a:cs typeface="Tahoma"/>
              </a:rPr>
              <a:t>No</a:t>
            </a:r>
            <a:r>
              <a:rPr sz="900" b="1" spc="-3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5" dirty="0">
                <a:solidFill>
                  <a:srgbClr val="004A52"/>
                </a:solidFill>
                <a:latin typeface="Tahoma"/>
                <a:cs typeface="Tahoma"/>
              </a:rPr>
              <a:t>(Non</a:t>
            </a:r>
            <a:r>
              <a:rPr sz="900" b="1" spc="-5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20" dirty="0">
                <a:solidFill>
                  <a:srgbClr val="004A52"/>
                </a:solidFill>
                <a:latin typeface="Tahoma"/>
                <a:cs typeface="Tahoma"/>
              </a:rPr>
              <a:t>Functional</a:t>
            </a:r>
            <a:r>
              <a:rPr sz="900" b="1" spc="8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-10" dirty="0">
                <a:solidFill>
                  <a:srgbClr val="004A52"/>
                </a:solidFill>
                <a:latin typeface="Tahoma"/>
                <a:cs typeface="Tahoma"/>
              </a:rPr>
              <a:t>Hours),</a:t>
            </a:r>
            <a:r>
              <a:rPr sz="900" b="1" spc="3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10" dirty="0">
                <a:solidFill>
                  <a:srgbClr val="004A52"/>
                </a:solidFill>
                <a:latin typeface="Tahoma"/>
                <a:cs typeface="Tahoma"/>
              </a:rPr>
              <a:t>Yes(Functional</a:t>
            </a:r>
            <a:r>
              <a:rPr sz="900" b="1" spc="5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5" dirty="0">
                <a:solidFill>
                  <a:srgbClr val="004A52"/>
                </a:solidFill>
                <a:latin typeface="Tahoma"/>
                <a:cs typeface="Tahoma"/>
              </a:rPr>
              <a:t>hours</a:t>
            </a:r>
            <a:r>
              <a:rPr sz="900" spc="5" dirty="0">
                <a:solidFill>
                  <a:srgbClr val="004A52"/>
                </a:solidFill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900" spc="25" dirty="0">
                <a:solidFill>
                  <a:srgbClr val="004A52"/>
                </a:solidFill>
                <a:latin typeface="Courier New"/>
                <a:cs typeface="Courier New"/>
              </a:rPr>
              <a:t>‘</a:t>
            </a:r>
            <a:r>
              <a:rPr sz="900" b="1" spc="25" dirty="0">
                <a:solidFill>
                  <a:srgbClr val="004A52"/>
                </a:solidFill>
                <a:latin typeface="Tahoma"/>
                <a:cs typeface="Tahoma"/>
              </a:rPr>
              <a:t>Rented</a:t>
            </a:r>
            <a:r>
              <a:rPr sz="900" b="1" spc="-6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40" dirty="0">
                <a:solidFill>
                  <a:srgbClr val="004A52"/>
                </a:solidFill>
                <a:latin typeface="Tahoma"/>
                <a:cs typeface="Tahoma"/>
              </a:rPr>
              <a:t>Bike</a:t>
            </a:r>
            <a:r>
              <a:rPr sz="900" b="1" spc="-1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20" dirty="0">
                <a:solidFill>
                  <a:srgbClr val="004A52"/>
                </a:solidFill>
                <a:latin typeface="Tahoma"/>
                <a:cs typeface="Tahoma"/>
              </a:rPr>
              <a:t>count’ </a:t>
            </a:r>
            <a:r>
              <a:rPr sz="900" b="1" spc="15" dirty="0">
                <a:solidFill>
                  <a:srgbClr val="004A52"/>
                </a:solidFill>
                <a:latin typeface="Tahoma"/>
                <a:cs typeface="Tahoma"/>
              </a:rPr>
              <a:t>is</a:t>
            </a:r>
            <a:r>
              <a:rPr sz="900" b="1" spc="-60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35" dirty="0">
                <a:solidFill>
                  <a:srgbClr val="004A52"/>
                </a:solidFill>
                <a:latin typeface="Tahoma"/>
                <a:cs typeface="Tahoma"/>
              </a:rPr>
              <a:t>dependent</a:t>
            </a:r>
            <a:r>
              <a:rPr sz="900" b="1" spc="15" dirty="0">
                <a:solidFill>
                  <a:srgbClr val="004A52"/>
                </a:solidFill>
                <a:latin typeface="Tahoma"/>
                <a:cs typeface="Tahoma"/>
              </a:rPr>
              <a:t> </a:t>
            </a:r>
            <a:r>
              <a:rPr sz="900" b="1" spc="5" dirty="0">
                <a:solidFill>
                  <a:srgbClr val="004A52"/>
                </a:solidFill>
                <a:latin typeface="Tahoma"/>
                <a:cs typeface="Tahoma"/>
              </a:rPr>
              <a:t>variable.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2280" y="19113"/>
            <a:ext cx="24714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0" dirty="0">
                <a:latin typeface="Microsoft Himalaya"/>
                <a:cs typeface="Microsoft Himalaya"/>
              </a:rPr>
              <a:t>D</a:t>
            </a:r>
            <a:r>
              <a:rPr sz="4800" b="0" spc="70" dirty="0">
                <a:latin typeface="Microsoft Himalaya"/>
                <a:cs typeface="Microsoft Himalaya"/>
              </a:rPr>
              <a:t>a</a:t>
            </a:r>
            <a:r>
              <a:rPr sz="4800" b="0" spc="-5" dirty="0">
                <a:latin typeface="Microsoft Himalaya"/>
                <a:cs typeface="Microsoft Himalaya"/>
              </a:rPr>
              <a:t>t</a:t>
            </a:r>
            <a:r>
              <a:rPr sz="4800" b="0" dirty="0">
                <a:latin typeface="Microsoft Himalaya"/>
                <a:cs typeface="Microsoft Himalaya"/>
              </a:rPr>
              <a:t>a</a:t>
            </a:r>
            <a:r>
              <a:rPr sz="4800" b="0" spc="-195" dirty="0">
                <a:latin typeface="Microsoft Himalaya"/>
                <a:cs typeface="Microsoft Himalaya"/>
              </a:rPr>
              <a:t> </a:t>
            </a:r>
            <a:r>
              <a:rPr sz="4800" b="0" dirty="0">
                <a:latin typeface="Microsoft Himalaya"/>
                <a:cs typeface="Microsoft Himalaya"/>
              </a:rPr>
              <a:t>S</a:t>
            </a:r>
            <a:r>
              <a:rPr sz="4800" b="0" spc="50" dirty="0">
                <a:latin typeface="Microsoft Himalaya"/>
                <a:cs typeface="Microsoft Himalaya"/>
              </a:rPr>
              <a:t>u</a:t>
            </a:r>
            <a:r>
              <a:rPr sz="4800" b="0" spc="-30" dirty="0">
                <a:latin typeface="Microsoft Himalaya"/>
                <a:cs typeface="Microsoft Himalaya"/>
              </a:rPr>
              <a:t>mm</a:t>
            </a:r>
            <a:r>
              <a:rPr sz="4800" b="0" spc="-5" dirty="0">
                <a:latin typeface="Microsoft Himalaya"/>
                <a:cs typeface="Microsoft Himalaya"/>
              </a:rPr>
              <a:t>a</a:t>
            </a:r>
            <a:r>
              <a:rPr sz="4800" b="0" spc="-25" dirty="0">
                <a:latin typeface="Microsoft Himalaya"/>
                <a:cs typeface="Microsoft Himalaya"/>
              </a:rPr>
              <a:t>r</a:t>
            </a:r>
            <a:r>
              <a:rPr sz="4800" b="0" dirty="0">
                <a:latin typeface="Microsoft Himalaya"/>
                <a:cs typeface="Microsoft Himalaya"/>
              </a:rPr>
              <a:t>y</a:t>
            </a:r>
            <a:endParaRPr sz="4800">
              <a:latin typeface="Microsoft Himalaya"/>
              <a:cs typeface="Microsoft Himalay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2292" y="19113"/>
            <a:ext cx="24701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0" dirty="0">
                <a:latin typeface="Microsoft Himalaya"/>
                <a:cs typeface="Microsoft Himalaya"/>
              </a:rPr>
              <a:t>D</a:t>
            </a:r>
            <a:r>
              <a:rPr sz="4800" b="0" spc="70" dirty="0">
                <a:latin typeface="Microsoft Himalaya"/>
                <a:cs typeface="Microsoft Himalaya"/>
              </a:rPr>
              <a:t>a</a:t>
            </a:r>
            <a:r>
              <a:rPr sz="4800" b="0" spc="-5" dirty="0">
                <a:latin typeface="Microsoft Himalaya"/>
                <a:cs typeface="Microsoft Himalaya"/>
              </a:rPr>
              <a:t>t</a:t>
            </a:r>
            <a:r>
              <a:rPr sz="4800" b="0" dirty="0">
                <a:latin typeface="Microsoft Himalaya"/>
                <a:cs typeface="Microsoft Himalaya"/>
              </a:rPr>
              <a:t>a</a:t>
            </a:r>
            <a:r>
              <a:rPr sz="4800" b="0" spc="-200" dirty="0">
                <a:latin typeface="Microsoft Himalaya"/>
                <a:cs typeface="Microsoft Himalaya"/>
              </a:rPr>
              <a:t> </a:t>
            </a:r>
            <a:r>
              <a:rPr sz="4800" b="0" dirty="0">
                <a:latin typeface="Microsoft Himalaya"/>
                <a:cs typeface="Microsoft Himalaya"/>
              </a:rPr>
              <a:t>S</a:t>
            </a:r>
            <a:r>
              <a:rPr sz="4800" b="0" spc="50" dirty="0">
                <a:latin typeface="Microsoft Himalaya"/>
                <a:cs typeface="Microsoft Himalaya"/>
              </a:rPr>
              <a:t>u</a:t>
            </a:r>
            <a:r>
              <a:rPr sz="4800" b="0" spc="-30" dirty="0">
                <a:latin typeface="Microsoft Himalaya"/>
                <a:cs typeface="Microsoft Himalaya"/>
              </a:rPr>
              <a:t>mm</a:t>
            </a:r>
            <a:r>
              <a:rPr sz="4800" b="0" spc="-5" dirty="0">
                <a:latin typeface="Microsoft Himalaya"/>
                <a:cs typeface="Microsoft Himalaya"/>
              </a:rPr>
              <a:t>a</a:t>
            </a:r>
            <a:r>
              <a:rPr sz="4800" b="0" spc="-30" dirty="0">
                <a:latin typeface="Microsoft Himalaya"/>
                <a:cs typeface="Microsoft Himalaya"/>
              </a:rPr>
              <a:t>r</a:t>
            </a:r>
            <a:r>
              <a:rPr sz="4800" b="0" dirty="0">
                <a:latin typeface="Microsoft Himalaya"/>
                <a:cs typeface="Microsoft Himalaya"/>
              </a:rPr>
              <a:t>y</a:t>
            </a:r>
            <a:endParaRPr sz="4800">
              <a:latin typeface="Microsoft Himalaya"/>
              <a:cs typeface="Microsoft Himalay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19451" y="1373250"/>
            <a:ext cx="3811270" cy="1377950"/>
            <a:chOff x="2719451" y="1373250"/>
            <a:chExt cx="3811270" cy="1377950"/>
          </a:xfrm>
        </p:grpSpPr>
        <p:sp>
          <p:nvSpPr>
            <p:cNvPr id="4" name="object 4"/>
            <p:cNvSpPr/>
            <p:nvPr/>
          </p:nvSpPr>
          <p:spPr>
            <a:xfrm>
              <a:off x="4014851" y="1519173"/>
              <a:ext cx="1066800" cy="1219835"/>
            </a:xfrm>
            <a:custGeom>
              <a:avLst/>
              <a:gdLst/>
              <a:ahLst/>
              <a:cxnLst/>
              <a:rect l="l" t="t" r="r" b="b"/>
              <a:pathLst>
                <a:path w="1066800" h="1219835">
                  <a:moveTo>
                    <a:pt x="1066800" y="0"/>
                  </a:moveTo>
                  <a:lnTo>
                    <a:pt x="1047741" y="35454"/>
                  </a:lnTo>
                  <a:lnTo>
                    <a:pt x="993958" y="67310"/>
                  </a:lnTo>
                  <a:lnTo>
                    <a:pt x="955636" y="81491"/>
                  </a:lnTo>
                  <a:lnTo>
                    <a:pt x="910542" y="94297"/>
                  </a:lnTo>
                  <a:lnTo>
                    <a:pt x="859312" y="105568"/>
                  </a:lnTo>
                  <a:lnTo>
                    <a:pt x="802583" y="115146"/>
                  </a:lnTo>
                  <a:lnTo>
                    <a:pt x="740991" y="122872"/>
                  </a:lnTo>
                  <a:lnTo>
                    <a:pt x="675172" y="128587"/>
                  </a:lnTo>
                  <a:lnTo>
                    <a:pt x="605763" y="132132"/>
                  </a:lnTo>
                  <a:lnTo>
                    <a:pt x="533400" y="133350"/>
                  </a:lnTo>
                  <a:lnTo>
                    <a:pt x="461010" y="132132"/>
                  </a:lnTo>
                  <a:lnTo>
                    <a:pt x="391583" y="128587"/>
                  </a:lnTo>
                  <a:lnTo>
                    <a:pt x="325755" y="122872"/>
                  </a:lnTo>
                  <a:lnTo>
                    <a:pt x="264160" y="115146"/>
                  </a:lnTo>
                  <a:lnTo>
                    <a:pt x="207433" y="105568"/>
                  </a:lnTo>
                  <a:lnTo>
                    <a:pt x="156210" y="94297"/>
                  </a:lnTo>
                  <a:lnTo>
                    <a:pt x="111125" y="81491"/>
                  </a:lnTo>
                  <a:lnTo>
                    <a:pt x="72813" y="67310"/>
                  </a:lnTo>
                  <a:lnTo>
                    <a:pt x="19050" y="35454"/>
                  </a:lnTo>
                  <a:lnTo>
                    <a:pt x="0" y="0"/>
                  </a:lnTo>
                  <a:lnTo>
                    <a:pt x="0" y="1085977"/>
                  </a:lnTo>
                  <a:lnTo>
                    <a:pt x="19050" y="1121387"/>
                  </a:lnTo>
                  <a:lnTo>
                    <a:pt x="72813" y="1153230"/>
                  </a:lnTo>
                  <a:lnTo>
                    <a:pt x="111125" y="1167414"/>
                  </a:lnTo>
                  <a:lnTo>
                    <a:pt x="156210" y="1180226"/>
                  </a:lnTo>
                  <a:lnTo>
                    <a:pt x="207433" y="1191507"/>
                  </a:lnTo>
                  <a:lnTo>
                    <a:pt x="264160" y="1201095"/>
                  </a:lnTo>
                  <a:lnTo>
                    <a:pt x="325755" y="1208831"/>
                  </a:lnTo>
                  <a:lnTo>
                    <a:pt x="391583" y="1214555"/>
                  </a:lnTo>
                  <a:lnTo>
                    <a:pt x="461010" y="1218107"/>
                  </a:lnTo>
                  <a:lnTo>
                    <a:pt x="533400" y="1219327"/>
                  </a:lnTo>
                  <a:lnTo>
                    <a:pt x="605763" y="1218107"/>
                  </a:lnTo>
                  <a:lnTo>
                    <a:pt x="675172" y="1214555"/>
                  </a:lnTo>
                  <a:lnTo>
                    <a:pt x="740991" y="1208831"/>
                  </a:lnTo>
                  <a:lnTo>
                    <a:pt x="802583" y="1201095"/>
                  </a:lnTo>
                  <a:lnTo>
                    <a:pt x="859312" y="1191507"/>
                  </a:lnTo>
                  <a:lnTo>
                    <a:pt x="910542" y="1180226"/>
                  </a:lnTo>
                  <a:lnTo>
                    <a:pt x="955636" y="1167414"/>
                  </a:lnTo>
                  <a:lnTo>
                    <a:pt x="993958" y="1153230"/>
                  </a:lnTo>
                  <a:lnTo>
                    <a:pt x="1047741" y="1121387"/>
                  </a:lnTo>
                  <a:lnTo>
                    <a:pt x="1066800" y="1085977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BCE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14851" y="1385950"/>
              <a:ext cx="1066800" cy="266700"/>
            </a:xfrm>
            <a:custGeom>
              <a:avLst/>
              <a:gdLst/>
              <a:ahLst/>
              <a:cxnLst/>
              <a:rect l="l" t="t" r="r" b="b"/>
              <a:pathLst>
                <a:path w="1066800" h="266700">
                  <a:moveTo>
                    <a:pt x="533400" y="0"/>
                  </a:moveTo>
                  <a:lnTo>
                    <a:pt x="461010" y="1217"/>
                  </a:lnTo>
                  <a:lnTo>
                    <a:pt x="391583" y="4761"/>
                  </a:lnTo>
                  <a:lnTo>
                    <a:pt x="325755" y="10475"/>
                  </a:lnTo>
                  <a:lnTo>
                    <a:pt x="264160" y="18198"/>
                  </a:lnTo>
                  <a:lnTo>
                    <a:pt x="207433" y="27772"/>
                  </a:lnTo>
                  <a:lnTo>
                    <a:pt x="156210" y="39036"/>
                  </a:lnTo>
                  <a:lnTo>
                    <a:pt x="111125" y="51833"/>
                  </a:lnTo>
                  <a:lnTo>
                    <a:pt x="72813" y="66002"/>
                  </a:lnTo>
                  <a:lnTo>
                    <a:pt x="19050" y="97822"/>
                  </a:lnTo>
                  <a:lnTo>
                    <a:pt x="0" y="133223"/>
                  </a:lnTo>
                  <a:lnTo>
                    <a:pt x="4868" y="151320"/>
                  </a:lnTo>
                  <a:lnTo>
                    <a:pt x="41910" y="185134"/>
                  </a:lnTo>
                  <a:lnTo>
                    <a:pt x="111125" y="214714"/>
                  </a:lnTo>
                  <a:lnTo>
                    <a:pt x="156210" y="227520"/>
                  </a:lnTo>
                  <a:lnTo>
                    <a:pt x="207433" y="238791"/>
                  </a:lnTo>
                  <a:lnTo>
                    <a:pt x="264160" y="248369"/>
                  </a:lnTo>
                  <a:lnTo>
                    <a:pt x="325755" y="256095"/>
                  </a:lnTo>
                  <a:lnTo>
                    <a:pt x="391583" y="261810"/>
                  </a:lnTo>
                  <a:lnTo>
                    <a:pt x="461010" y="265355"/>
                  </a:lnTo>
                  <a:lnTo>
                    <a:pt x="533400" y="266573"/>
                  </a:lnTo>
                  <a:lnTo>
                    <a:pt x="605763" y="265355"/>
                  </a:lnTo>
                  <a:lnTo>
                    <a:pt x="675172" y="261810"/>
                  </a:lnTo>
                  <a:lnTo>
                    <a:pt x="740991" y="256095"/>
                  </a:lnTo>
                  <a:lnTo>
                    <a:pt x="802583" y="248369"/>
                  </a:lnTo>
                  <a:lnTo>
                    <a:pt x="859312" y="238791"/>
                  </a:lnTo>
                  <a:lnTo>
                    <a:pt x="910542" y="227520"/>
                  </a:lnTo>
                  <a:lnTo>
                    <a:pt x="955636" y="214714"/>
                  </a:lnTo>
                  <a:lnTo>
                    <a:pt x="993958" y="200533"/>
                  </a:lnTo>
                  <a:lnTo>
                    <a:pt x="1047741" y="168677"/>
                  </a:lnTo>
                  <a:lnTo>
                    <a:pt x="1066800" y="133223"/>
                  </a:lnTo>
                  <a:lnTo>
                    <a:pt x="1061929" y="115154"/>
                  </a:lnTo>
                  <a:lnTo>
                    <a:pt x="1024872" y="81385"/>
                  </a:lnTo>
                  <a:lnTo>
                    <a:pt x="955636" y="51833"/>
                  </a:lnTo>
                  <a:lnTo>
                    <a:pt x="910542" y="39036"/>
                  </a:lnTo>
                  <a:lnTo>
                    <a:pt x="859312" y="27772"/>
                  </a:lnTo>
                  <a:lnTo>
                    <a:pt x="802583" y="18198"/>
                  </a:lnTo>
                  <a:lnTo>
                    <a:pt x="740991" y="10475"/>
                  </a:lnTo>
                  <a:lnTo>
                    <a:pt x="675172" y="4761"/>
                  </a:lnTo>
                  <a:lnTo>
                    <a:pt x="605763" y="121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6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14851" y="1385950"/>
              <a:ext cx="1066800" cy="1352550"/>
            </a:xfrm>
            <a:custGeom>
              <a:avLst/>
              <a:gdLst/>
              <a:ahLst/>
              <a:cxnLst/>
              <a:rect l="l" t="t" r="r" b="b"/>
              <a:pathLst>
                <a:path w="1066800" h="1352550">
                  <a:moveTo>
                    <a:pt x="1066800" y="133223"/>
                  </a:moveTo>
                  <a:lnTo>
                    <a:pt x="1047741" y="168677"/>
                  </a:lnTo>
                  <a:lnTo>
                    <a:pt x="993958" y="200533"/>
                  </a:lnTo>
                  <a:lnTo>
                    <a:pt x="955636" y="214714"/>
                  </a:lnTo>
                  <a:lnTo>
                    <a:pt x="910542" y="227520"/>
                  </a:lnTo>
                  <a:lnTo>
                    <a:pt x="859312" y="238791"/>
                  </a:lnTo>
                  <a:lnTo>
                    <a:pt x="802583" y="248369"/>
                  </a:lnTo>
                  <a:lnTo>
                    <a:pt x="740991" y="256095"/>
                  </a:lnTo>
                  <a:lnTo>
                    <a:pt x="675172" y="261810"/>
                  </a:lnTo>
                  <a:lnTo>
                    <a:pt x="605763" y="265355"/>
                  </a:lnTo>
                  <a:lnTo>
                    <a:pt x="533400" y="266573"/>
                  </a:lnTo>
                  <a:lnTo>
                    <a:pt x="461010" y="265355"/>
                  </a:lnTo>
                  <a:lnTo>
                    <a:pt x="391583" y="261810"/>
                  </a:lnTo>
                  <a:lnTo>
                    <a:pt x="325755" y="256095"/>
                  </a:lnTo>
                  <a:lnTo>
                    <a:pt x="264160" y="248369"/>
                  </a:lnTo>
                  <a:lnTo>
                    <a:pt x="207433" y="238791"/>
                  </a:lnTo>
                  <a:lnTo>
                    <a:pt x="156210" y="227520"/>
                  </a:lnTo>
                  <a:lnTo>
                    <a:pt x="111125" y="214714"/>
                  </a:lnTo>
                  <a:lnTo>
                    <a:pt x="72813" y="200533"/>
                  </a:lnTo>
                  <a:lnTo>
                    <a:pt x="19050" y="168677"/>
                  </a:lnTo>
                  <a:lnTo>
                    <a:pt x="0" y="133223"/>
                  </a:lnTo>
                  <a:lnTo>
                    <a:pt x="4868" y="115154"/>
                  </a:lnTo>
                  <a:lnTo>
                    <a:pt x="41910" y="81385"/>
                  </a:lnTo>
                  <a:lnTo>
                    <a:pt x="111125" y="51833"/>
                  </a:lnTo>
                  <a:lnTo>
                    <a:pt x="156210" y="39036"/>
                  </a:lnTo>
                  <a:lnTo>
                    <a:pt x="207433" y="27772"/>
                  </a:lnTo>
                  <a:lnTo>
                    <a:pt x="264160" y="18198"/>
                  </a:lnTo>
                  <a:lnTo>
                    <a:pt x="325755" y="10475"/>
                  </a:lnTo>
                  <a:lnTo>
                    <a:pt x="391583" y="4761"/>
                  </a:lnTo>
                  <a:lnTo>
                    <a:pt x="461010" y="1217"/>
                  </a:lnTo>
                  <a:lnTo>
                    <a:pt x="533400" y="0"/>
                  </a:lnTo>
                  <a:lnTo>
                    <a:pt x="605763" y="1217"/>
                  </a:lnTo>
                  <a:lnTo>
                    <a:pt x="675172" y="4761"/>
                  </a:lnTo>
                  <a:lnTo>
                    <a:pt x="740991" y="10475"/>
                  </a:lnTo>
                  <a:lnTo>
                    <a:pt x="802583" y="18198"/>
                  </a:lnTo>
                  <a:lnTo>
                    <a:pt x="859312" y="27772"/>
                  </a:lnTo>
                  <a:lnTo>
                    <a:pt x="910542" y="39036"/>
                  </a:lnTo>
                  <a:lnTo>
                    <a:pt x="955636" y="51833"/>
                  </a:lnTo>
                  <a:lnTo>
                    <a:pt x="993958" y="66002"/>
                  </a:lnTo>
                  <a:lnTo>
                    <a:pt x="1047741" y="97822"/>
                  </a:lnTo>
                  <a:lnTo>
                    <a:pt x="1066800" y="133223"/>
                  </a:lnTo>
                  <a:lnTo>
                    <a:pt x="1066800" y="1219200"/>
                  </a:lnTo>
                  <a:lnTo>
                    <a:pt x="1047741" y="1254610"/>
                  </a:lnTo>
                  <a:lnTo>
                    <a:pt x="993958" y="1286453"/>
                  </a:lnTo>
                  <a:lnTo>
                    <a:pt x="955636" y="1300637"/>
                  </a:lnTo>
                  <a:lnTo>
                    <a:pt x="910542" y="1313449"/>
                  </a:lnTo>
                  <a:lnTo>
                    <a:pt x="859312" y="1324730"/>
                  </a:lnTo>
                  <a:lnTo>
                    <a:pt x="802583" y="1334318"/>
                  </a:lnTo>
                  <a:lnTo>
                    <a:pt x="740991" y="1342054"/>
                  </a:lnTo>
                  <a:lnTo>
                    <a:pt x="675172" y="1347778"/>
                  </a:lnTo>
                  <a:lnTo>
                    <a:pt x="605763" y="1351330"/>
                  </a:lnTo>
                  <a:lnTo>
                    <a:pt x="533400" y="1352550"/>
                  </a:lnTo>
                  <a:lnTo>
                    <a:pt x="461010" y="1351330"/>
                  </a:lnTo>
                  <a:lnTo>
                    <a:pt x="391583" y="1347778"/>
                  </a:lnTo>
                  <a:lnTo>
                    <a:pt x="325755" y="1342054"/>
                  </a:lnTo>
                  <a:lnTo>
                    <a:pt x="264160" y="1334318"/>
                  </a:lnTo>
                  <a:lnTo>
                    <a:pt x="207433" y="1324730"/>
                  </a:lnTo>
                  <a:lnTo>
                    <a:pt x="156210" y="1313449"/>
                  </a:lnTo>
                  <a:lnTo>
                    <a:pt x="111125" y="1300637"/>
                  </a:lnTo>
                  <a:lnTo>
                    <a:pt x="72813" y="1286453"/>
                  </a:lnTo>
                  <a:lnTo>
                    <a:pt x="19050" y="1254610"/>
                  </a:lnTo>
                  <a:lnTo>
                    <a:pt x="0" y="1219200"/>
                  </a:lnTo>
                  <a:lnTo>
                    <a:pt x="0" y="133223"/>
                  </a:lnTo>
                </a:path>
              </a:pathLst>
            </a:custGeom>
            <a:ln w="25400">
              <a:solidFill>
                <a:srgbClr val="00C7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9451" y="1957450"/>
              <a:ext cx="3811270" cy="295275"/>
            </a:xfrm>
            <a:custGeom>
              <a:avLst/>
              <a:gdLst/>
              <a:ahLst/>
              <a:cxnLst/>
              <a:rect l="l" t="t" r="r" b="b"/>
              <a:pathLst>
                <a:path w="3811270" h="295275">
                  <a:moveTo>
                    <a:pt x="1259967" y="252349"/>
                  </a:moveTo>
                  <a:lnTo>
                    <a:pt x="76200" y="252349"/>
                  </a:lnTo>
                  <a:lnTo>
                    <a:pt x="76200" y="219075"/>
                  </a:lnTo>
                  <a:lnTo>
                    <a:pt x="0" y="257175"/>
                  </a:lnTo>
                  <a:lnTo>
                    <a:pt x="76200" y="295275"/>
                  </a:lnTo>
                  <a:lnTo>
                    <a:pt x="76200" y="261874"/>
                  </a:lnTo>
                  <a:lnTo>
                    <a:pt x="1259967" y="261874"/>
                  </a:lnTo>
                  <a:lnTo>
                    <a:pt x="1259967" y="252349"/>
                  </a:lnTo>
                  <a:close/>
                </a:path>
                <a:path w="3811270" h="295275">
                  <a:moveTo>
                    <a:pt x="3811270" y="38100"/>
                  </a:moveTo>
                  <a:lnTo>
                    <a:pt x="3801618" y="33274"/>
                  </a:lnTo>
                  <a:lnTo>
                    <a:pt x="3735070" y="0"/>
                  </a:lnTo>
                  <a:lnTo>
                    <a:pt x="3735070" y="33274"/>
                  </a:lnTo>
                  <a:lnTo>
                    <a:pt x="2343023" y="33274"/>
                  </a:lnTo>
                  <a:lnTo>
                    <a:pt x="2343023" y="42799"/>
                  </a:lnTo>
                  <a:lnTo>
                    <a:pt x="3735070" y="42799"/>
                  </a:lnTo>
                  <a:lnTo>
                    <a:pt x="3735070" y="76200"/>
                  </a:lnTo>
                  <a:lnTo>
                    <a:pt x="3801872" y="42799"/>
                  </a:lnTo>
                  <a:lnTo>
                    <a:pt x="3811270" y="38100"/>
                  </a:lnTo>
                  <a:close/>
                </a:path>
              </a:pathLst>
            </a:custGeom>
            <a:solidFill>
              <a:srgbClr val="FDA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634226" y="1043050"/>
            <a:ext cx="1457325" cy="2628900"/>
          </a:xfrm>
          <a:prstGeom prst="rect">
            <a:avLst/>
          </a:prstGeom>
          <a:solidFill>
            <a:srgbClr val="BCE8F0"/>
          </a:solidFill>
          <a:ln w="25400">
            <a:solidFill>
              <a:srgbClr val="00C7F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68605" indent="-172085">
              <a:lnSpc>
                <a:spcPct val="100000"/>
              </a:lnSpc>
              <a:spcBef>
                <a:spcPts val="785"/>
              </a:spcBef>
              <a:buClr>
                <a:srgbClr val="000000"/>
              </a:buClr>
              <a:buChar char="•"/>
              <a:tabLst>
                <a:tab pos="268605" algn="l"/>
              </a:tabLst>
            </a:pPr>
            <a:r>
              <a:rPr sz="1100" spc="5" dirty="0">
                <a:solidFill>
                  <a:srgbClr val="09272D"/>
                </a:solidFill>
                <a:latin typeface="Arial MT"/>
                <a:cs typeface="Arial MT"/>
              </a:rPr>
              <a:t>Date</a:t>
            </a:r>
            <a:endParaRPr sz="1100">
              <a:latin typeface="Arial MT"/>
              <a:cs typeface="Arial MT"/>
            </a:endParaRPr>
          </a:p>
          <a:p>
            <a:pPr marL="268605" indent="-172085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Char char="•"/>
              <a:tabLst>
                <a:tab pos="268605" algn="l"/>
              </a:tabLst>
            </a:pPr>
            <a:r>
              <a:rPr sz="1100" dirty="0">
                <a:solidFill>
                  <a:srgbClr val="09272D"/>
                </a:solidFill>
                <a:latin typeface="Arial MT"/>
                <a:cs typeface="Arial MT"/>
              </a:rPr>
              <a:t>Seasons</a:t>
            </a:r>
            <a:endParaRPr sz="1100">
              <a:latin typeface="Arial MT"/>
              <a:cs typeface="Arial MT"/>
            </a:endParaRPr>
          </a:p>
          <a:p>
            <a:pPr marL="306070" indent="-210185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Char char="•"/>
              <a:tabLst>
                <a:tab pos="306070" algn="l"/>
                <a:tab pos="306705" algn="l"/>
              </a:tabLst>
            </a:pPr>
            <a:r>
              <a:rPr sz="1100" spc="-20" dirty="0">
                <a:solidFill>
                  <a:srgbClr val="09272D"/>
                </a:solidFill>
                <a:latin typeface="Arial MT"/>
                <a:cs typeface="Arial MT"/>
              </a:rPr>
              <a:t>Holiday</a:t>
            </a:r>
            <a:endParaRPr sz="1100">
              <a:latin typeface="Arial MT"/>
              <a:cs typeface="Arial MT"/>
            </a:endParaRPr>
          </a:p>
          <a:p>
            <a:pPr marL="268605" indent="-172085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Char char="•"/>
              <a:tabLst>
                <a:tab pos="268605" algn="l"/>
              </a:tabLst>
            </a:pPr>
            <a:r>
              <a:rPr sz="1100" spc="-5" dirty="0">
                <a:solidFill>
                  <a:srgbClr val="09272D"/>
                </a:solidFill>
                <a:latin typeface="Arial MT"/>
                <a:cs typeface="Arial MT"/>
              </a:rPr>
              <a:t>Functional</a:t>
            </a:r>
            <a:r>
              <a:rPr sz="1100" spc="10" dirty="0">
                <a:solidFill>
                  <a:srgbClr val="09272D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9272D"/>
                </a:solidFill>
                <a:latin typeface="Arial MT"/>
                <a:cs typeface="Arial MT"/>
              </a:rPr>
              <a:t>Day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7712" y="1185862"/>
            <a:ext cx="1933575" cy="2714625"/>
          </a:xfrm>
          <a:prstGeom prst="rect">
            <a:avLst/>
          </a:prstGeom>
          <a:solidFill>
            <a:srgbClr val="BCE8F0"/>
          </a:solidFill>
          <a:ln w="25400">
            <a:solidFill>
              <a:srgbClr val="00C7F9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262890" indent="-172085">
              <a:lnSpc>
                <a:spcPct val="100000"/>
              </a:lnSpc>
              <a:buClr>
                <a:srgbClr val="000000"/>
              </a:buClr>
              <a:buChar char="•"/>
              <a:tabLst>
                <a:tab pos="263525" algn="l"/>
              </a:tabLst>
            </a:pPr>
            <a:r>
              <a:rPr sz="1100" spc="-5" dirty="0">
                <a:solidFill>
                  <a:srgbClr val="09272D"/>
                </a:solidFill>
                <a:latin typeface="Arial MT"/>
                <a:cs typeface="Arial MT"/>
              </a:rPr>
              <a:t>Rented</a:t>
            </a:r>
            <a:r>
              <a:rPr sz="1100" spc="-50" dirty="0">
                <a:solidFill>
                  <a:srgbClr val="09272D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9272D"/>
                </a:solidFill>
                <a:latin typeface="Arial MT"/>
                <a:cs typeface="Arial MT"/>
              </a:rPr>
              <a:t>Bike</a:t>
            </a:r>
            <a:r>
              <a:rPr sz="1100" spc="20" dirty="0">
                <a:solidFill>
                  <a:srgbClr val="09272D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9272D"/>
                </a:solidFill>
                <a:latin typeface="Arial MT"/>
                <a:cs typeface="Arial MT"/>
              </a:rPr>
              <a:t>Count</a:t>
            </a:r>
            <a:endParaRPr sz="1100">
              <a:latin typeface="Arial MT"/>
              <a:cs typeface="Arial MT"/>
            </a:endParaRPr>
          </a:p>
          <a:p>
            <a:pPr marL="262890" indent="-172085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Char char="•"/>
              <a:tabLst>
                <a:tab pos="263525" algn="l"/>
              </a:tabLst>
            </a:pPr>
            <a:r>
              <a:rPr sz="1100" spc="-20" dirty="0">
                <a:solidFill>
                  <a:srgbClr val="09272D"/>
                </a:solidFill>
                <a:latin typeface="Arial MT"/>
                <a:cs typeface="Arial MT"/>
              </a:rPr>
              <a:t>Hour</a:t>
            </a:r>
            <a:endParaRPr sz="1100">
              <a:latin typeface="Arial MT"/>
              <a:cs typeface="Arial MT"/>
            </a:endParaRPr>
          </a:p>
          <a:p>
            <a:pPr marL="262890" indent="-172085">
              <a:lnSpc>
                <a:spcPct val="100000"/>
              </a:lnSpc>
              <a:spcBef>
                <a:spcPts val="705"/>
              </a:spcBef>
              <a:buClr>
                <a:srgbClr val="000000"/>
              </a:buClr>
              <a:buChar char="•"/>
              <a:tabLst>
                <a:tab pos="263525" algn="l"/>
              </a:tabLst>
            </a:pPr>
            <a:r>
              <a:rPr sz="1100" dirty="0">
                <a:solidFill>
                  <a:srgbClr val="09272D"/>
                </a:solidFill>
                <a:latin typeface="Arial MT"/>
                <a:cs typeface="Arial MT"/>
              </a:rPr>
              <a:t>Temperature</a:t>
            </a:r>
            <a:endParaRPr sz="1100">
              <a:latin typeface="Arial MT"/>
              <a:cs typeface="Arial MT"/>
            </a:endParaRPr>
          </a:p>
          <a:p>
            <a:pPr marL="262890" indent="-172085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Char char="•"/>
              <a:tabLst>
                <a:tab pos="263525" algn="l"/>
              </a:tabLst>
            </a:pPr>
            <a:r>
              <a:rPr sz="1100" spc="-10" dirty="0">
                <a:solidFill>
                  <a:srgbClr val="09272D"/>
                </a:solidFill>
                <a:latin typeface="Arial MT"/>
                <a:cs typeface="Arial MT"/>
              </a:rPr>
              <a:t>Humidity</a:t>
            </a:r>
            <a:endParaRPr sz="1100">
              <a:latin typeface="Arial MT"/>
              <a:cs typeface="Arial MT"/>
            </a:endParaRPr>
          </a:p>
          <a:p>
            <a:pPr marL="262890" indent="-172085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Char char="•"/>
              <a:tabLst>
                <a:tab pos="263525" algn="l"/>
              </a:tabLst>
            </a:pPr>
            <a:r>
              <a:rPr sz="1100" spc="5" dirty="0">
                <a:solidFill>
                  <a:srgbClr val="09272D"/>
                </a:solidFill>
                <a:latin typeface="Arial MT"/>
                <a:cs typeface="Arial MT"/>
              </a:rPr>
              <a:t>Windspeed</a:t>
            </a:r>
            <a:endParaRPr sz="1100">
              <a:latin typeface="Arial MT"/>
              <a:cs typeface="Arial MT"/>
            </a:endParaRPr>
          </a:p>
          <a:p>
            <a:pPr marL="262890" indent="-172085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Char char="•"/>
              <a:tabLst>
                <a:tab pos="263525" algn="l"/>
              </a:tabLst>
            </a:pPr>
            <a:r>
              <a:rPr sz="1100" spc="-15" dirty="0">
                <a:solidFill>
                  <a:srgbClr val="09272D"/>
                </a:solidFill>
                <a:latin typeface="Arial MT"/>
                <a:cs typeface="Arial MT"/>
              </a:rPr>
              <a:t>Visibility</a:t>
            </a:r>
            <a:endParaRPr sz="1100">
              <a:latin typeface="Arial MT"/>
              <a:cs typeface="Arial MT"/>
            </a:endParaRPr>
          </a:p>
          <a:p>
            <a:pPr marL="262890" indent="-172085">
              <a:lnSpc>
                <a:spcPct val="100000"/>
              </a:lnSpc>
              <a:spcBef>
                <a:spcPts val="630"/>
              </a:spcBef>
              <a:buClr>
                <a:srgbClr val="000000"/>
              </a:buClr>
              <a:buChar char="•"/>
              <a:tabLst>
                <a:tab pos="263525" algn="l"/>
              </a:tabLst>
            </a:pPr>
            <a:r>
              <a:rPr sz="1100" spc="25" dirty="0">
                <a:solidFill>
                  <a:srgbClr val="09272D"/>
                </a:solidFill>
                <a:latin typeface="Arial MT"/>
                <a:cs typeface="Arial MT"/>
              </a:rPr>
              <a:t>D</a:t>
            </a:r>
            <a:r>
              <a:rPr sz="1100" spc="-15" dirty="0">
                <a:solidFill>
                  <a:srgbClr val="09272D"/>
                </a:solidFill>
                <a:latin typeface="Arial MT"/>
                <a:cs typeface="Arial MT"/>
              </a:rPr>
              <a:t>e</a:t>
            </a:r>
            <a:r>
              <a:rPr sz="1100" spc="15" dirty="0">
                <a:solidFill>
                  <a:srgbClr val="09272D"/>
                </a:solidFill>
                <a:latin typeface="Arial MT"/>
                <a:cs typeface="Arial MT"/>
              </a:rPr>
              <a:t>w</a:t>
            </a:r>
            <a:r>
              <a:rPr sz="1100" spc="-70" dirty="0">
                <a:solidFill>
                  <a:srgbClr val="09272D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9272D"/>
                </a:solidFill>
                <a:latin typeface="Arial MT"/>
                <a:cs typeface="Arial MT"/>
              </a:rPr>
              <a:t>po</a:t>
            </a:r>
            <a:r>
              <a:rPr sz="1100" spc="-20" dirty="0">
                <a:solidFill>
                  <a:srgbClr val="09272D"/>
                </a:solidFill>
                <a:latin typeface="Arial MT"/>
                <a:cs typeface="Arial MT"/>
              </a:rPr>
              <a:t>i</a:t>
            </a:r>
            <a:r>
              <a:rPr sz="1100" spc="-15" dirty="0">
                <a:solidFill>
                  <a:srgbClr val="09272D"/>
                </a:solidFill>
                <a:latin typeface="Arial MT"/>
                <a:cs typeface="Arial MT"/>
              </a:rPr>
              <a:t>n</a:t>
            </a:r>
            <a:r>
              <a:rPr sz="1100" spc="5" dirty="0">
                <a:solidFill>
                  <a:srgbClr val="09272D"/>
                </a:solidFill>
                <a:latin typeface="Arial MT"/>
                <a:cs typeface="Arial MT"/>
              </a:rPr>
              <a:t>t</a:t>
            </a:r>
            <a:r>
              <a:rPr sz="1100" spc="55" dirty="0">
                <a:solidFill>
                  <a:srgbClr val="09272D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9272D"/>
                </a:solidFill>
                <a:latin typeface="Arial MT"/>
                <a:cs typeface="Arial MT"/>
              </a:rPr>
              <a:t>t</a:t>
            </a:r>
            <a:r>
              <a:rPr sz="1100" spc="-15" dirty="0">
                <a:solidFill>
                  <a:srgbClr val="09272D"/>
                </a:solidFill>
                <a:latin typeface="Arial MT"/>
                <a:cs typeface="Arial MT"/>
              </a:rPr>
              <a:t>e</a:t>
            </a:r>
            <a:r>
              <a:rPr sz="1100" spc="55" dirty="0">
                <a:solidFill>
                  <a:srgbClr val="09272D"/>
                </a:solidFill>
                <a:latin typeface="Arial MT"/>
                <a:cs typeface="Arial MT"/>
              </a:rPr>
              <a:t>m</a:t>
            </a:r>
            <a:r>
              <a:rPr sz="1100" spc="-15" dirty="0">
                <a:solidFill>
                  <a:srgbClr val="09272D"/>
                </a:solidFill>
                <a:latin typeface="Arial MT"/>
                <a:cs typeface="Arial MT"/>
              </a:rPr>
              <a:t>pe</a:t>
            </a:r>
            <a:r>
              <a:rPr sz="1100" spc="5" dirty="0">
                <a:solidFill>
                  <a:srgbClr val="09272D"/>
                </a:solidFill>
                <a:latin typeface="Arial MT"/>
                <a:cs typeface="Arial MT"/>
              </a:rPr>
              <a:t>r</a:t>
            </a:r>
            <a:r>
              <a:rPr sz="1100" spc="-15" dirty="0">
                <a:solidFill>
                  <a:srgbClr val="09272D"/>
                </a:solidFill>
                <a:latin typeface="Arial MT"/>
                <a:cs typeface="Arial MT"/>
              </a:rPr>
              <a:t>a</a:t>
            </a:r>
            <a:r>
              <a:rPr sz="1100" spc="-10" dirty="0">
                <a:solidFill>
                  <a:srgbClr val="09272D"/>
                </a:solidFill>
                <a:latin typeface="Arial MT"/>
                <a:cs typeface="Arial MT"/>
              </a:rPr>
              <a:t>t</a:t>
            </a:r>
            <a:r>
              <a:rPr sz="1100" spc="-15" dirty="0">
                <a:solidFill>
                  <a:srgbClr val="09272D"/>
                </a:solidFill>
                <a:latin typeface="Arial MT"/>
                <a:cs typeface="Arial MT"/>
              </a:rPr>
              <a:t>u</a:t>
            </a:r>
            <a:r>
              <a:rPr sz="1100" spc="10" dirty="0">
                <a:solidFill>
                  <a:srgbClr val="09272D"/>
                </a:solidFill>
                <a:latin typeface="Arial MT"/>
                <a:cs typeface="Arial MT"/>
              </a:rPr>
              <a:t>re</a:t>
            </a:r>
            <a:endParaRPr sz="1100">
              <a:latin typeface="Arial MT"/>
              <a:cs typeface="Arial MT"/>
            </a:endParaRPr>
          </a:p>
          <a:p>
            <a:pPr marL="262890" indent="-172085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Char char="•"/>
              <a:tabLst>
                <a:tab pos="263525" algn="l"/>
              </a:tabLst>
            </a:pPr>
            <a:r>
              <a:rPr sz="1100" spc="-5" dirty="0">
                <a:solidFill>
                  <a:srgbClr val="09272D"/>
                </a:solidFill>
                <a:latin typeface="Arial MT"/>
                <a:cs typeface="Arial MT"/>
              </a:rPr>
              <a:t>Solar</a:t>
            </a:r>
            <a:r>
              <a:rPr sz="1100" spc="-45" dirty="0">
                <a:solidFill>
                  <a:srgbClr val="09272D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9272D"/>
                </a:solidFill>
                <a:latin typeface="Arial MT"/>
                <a:cs typeface="Arial MT"/>
              </a:rPr>
              <a:t>radiation</a:t>
            </a:r>
            <a:endParaRPr sz="1100">
              <a:latin typeface="Arial MT"/>
              <a:cs typeface="Arial MT"/>
            </a:endParaRPr>
          </a:p>
          <a:p>
            <a:pPr marL="262890" indent="-172085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Char char="•"/>
              <a:tabLst>
                <a:tab pos="263525" algn="l"/>
              </a:tabLst>
            </a:pPr>
            <a:r>
              <a:rPr sz="1100" spc="-10" dirty="0">
                <a:solidFill>
                  <a:srgbClr val="09272D"/>
                </a:solidFill>
                <a:latin typeface="Arial MT"/>
                <a:cs typeface="Arial MT"/>
              </a:rPr>
              <a:t>Rainfall</a:t>
            </a:r>
            <a:endParaRPr sz="1100">
              <a:latin typeface="Arial MT"/>
              <a:cs typeface="Arial MT"/>
            </a:endParaRPr>
          </a:p>
          <a:p>
            <a:pPr marL="262890" indent="-172085">
              <a:lnSpc>
                <a:spcPct val="100000"/>
              </a:lnSpc>
              <a:spcBef>
                <a:spcPts val="630"/>
              </a:spcBef>
              <a:buClr>
                <a:srgbClr val="000000"/>
              </a:buClr>
              <a:buChar char="•"/>
              <a:tabLst>
                <a:tab pos="263525" algn="l"/>
              </a:tabLst>
            </a:pPr>
            <a:r>
              <a:rPr sz="1100" spc="-5" dirty="0">
                <a:solidFill>
                  <a:srgbClr val="09272D"/>
                </a:solidFill>
                <a:latin typeface="Arial MT"/>
                <a:cs typeface="Arial MT"/>
              </a:rPr>
              <a:t>Snowfall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09819" y="1826577"/>
            <a:ext cx="64325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latin typeface="Arial MT"/>
                <a:cs typeface="Arial MT"/>
              </a:rPr>
              <a:t>Categorical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13935" y="1955482"/>
            <a:ext cx="49085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Arial MT"/>
                <a:cs typeface="Arial MT"/>
              </a:rPr>
              <a:t>Dataset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37585" y="2017077"/>
            <a:ext cx="65913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Arial MT"/>
                <a:cs typeface="Arial MT"/>
              </a:rPr>
              <a:t>Numerical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7402" y="4219892"/>
            <a:ext cx="652525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Arial MT"/>
                <a:cs typeface="Arial MT"/>
              </a:rPr>
              <a:t>Dependent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variable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is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‘Rented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Bike</a:t>
            </a:r>
            <a:r>
              <a:rPr sz="1200" spc="-10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Count’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that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describes</a:t>
            </a:r>
            <a:r>
              <a:rPr sz="1200" spc="-35" dirty="0">
                <a:latin typeface="Arial MT"/>
                <a:cs typeface="Arial MT"/>
              </a:rPr>
              <a:t> the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count</a:t>
            </a:r>
            <a:r>
              <a:rPr sz="1200" spc="1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rented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bikes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for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each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hour.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190" y="64071"/>
            <a:ext cx="87376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0" spc="55" dirty="0">
                <a:latin typeface="Microsoft Himalaya"/>
                <a:cs typeface="Microsoft Himalaya"/>
              </a:rPr>
              <a:t>E</a:t>
            </a:r>
            <a:r>
              <a:rPr sz="4800" b="0" dirty="0">
                <a:latin typeface="Microsoft Himalaya"/>
                <a:cs typeface="Microsoft Himalaya"/>
              </a:rPr>
              <a:t>DA</a:t>
            </a:r>
            <a:endParaRPr sz="4800">
              <a:latin typeface="Microsoft Himalaya"/>
              <a:cs typeface="Microsoft Himalay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414" y="2416886"/>
            <a:ext cx="7535333" cy="23515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75017" y="1120457"/>
            <a:ext cx="6404610" cy="672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25" dirty="0">
                <a:latin typeface="Arial MT"/>
                <a:cs typeface="Arial MT"/>
              </a:rPr>
              <a:t>Let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see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how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values</a:t>
            </a:r>
            <a:r>
              <a:rPr sz="1400" spc="20" dirty="0">
                <a:latin typeface="Arial MT"/>
                <a:cs typeface="Arial MT"/>
              </a:rPr>
              <a:t> of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‘Rented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Bike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Count’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are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distributed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given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dataset.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Distribution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values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highly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positively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skewed.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734" y="2813781"/>
            <a:ext cx="3563136" cy="221583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94899" y="2893827"/>
            <a:ext cx="3728011" cy="19847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03047" y="612244"/>
            <a:ext cx="3663893" cy="217593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8642" y="800036"/>
            <a:ext cx="3247390" cy="12071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35" dirty="0">
                <a:latin typeface="Arial MT"/>
                <a:cs typeface="Arial MT"/>
              </a:rPr>
              <a:t>C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30" dirty="0">
                <a:latin typeface="Arial MT"/>
                <a:cs typeface="Arial MT"/>
              </a:rPr>
              <a:t>un</a:t>
            </a:r>
            <a:r>
              <a:rPr sz="1400" spc="5" dirty="0">
                <a:latin typeface="Arial MT"/>
                <a:cs typeface="Arial MT"/>
              </a:rPr>
              <a:t>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5" dirty="0">
                <a:latin typeface="Arial MT"/>
                <a:cs typeface="Arial MT"/>
              </a:rPr>
              <a:t>f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va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5" dirty="0">
                <a:latin typeface="Arial MT"/>
                <a:cs typeface="Arial MT"/>
              </a:rPr>
              <a:t>f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45" dirty="0">
                <a:latin typeface="Arial MT"/>
                <a:cs typeface="Arial MT"/>
              </a:rPr>
              <a:t>ego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5" dirty="0">
                <a:latin typeface="Arial MT"/>
                <a:cs typeface="Arial MT"/>
              </a:rPr>
              <a:t>l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55" dirty="0">
                <a:latin typeface="Arial MT"/>
                <a:cs typeface="Arial MT"/>
              </a:rPr>
              <a:t>f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es</a:t>
            </a:r>
            <a:r>
              <a:rPr sz="1400" spc="5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Functioning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Day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Holiday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have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highly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35" dirty="0">
                <a:latin typeface="Arial MT"/>
                <a:cs typeface="Arial MT"/>
              </a:rPr>
              <a:t>m</a:t>
            </a:r>
            <a:r>
              <a:rPr sz="1400" spc="45" dirty="0">
                <a:latin typeface="Arial MT"/>
                <a:cs typeface="Arial MT"/>
              </a:rPr>
              <a:t>b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-30" dirty="0">
                <a:latin typeface="Arial MT"/>
                <a:cs typeface="Arial MT"/>
              </a:rPr>
              <a:t>an</a:t>
            </a:r>
            <a:r>
              <a:rPr sz="1400" spc="50" dirty="0">
                <a:latin typeface="Arial MT"/>
                <a:cs typeface="Arial MT"/>
              </a:rPr>
              <a:t>c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15" dirty="0">
                <a:latin typeface="Arial MT"/>
                <a:cs typeface="Arial MT"/>
              </a:rPr>
              <a:t>d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50" dirty="0">
                <a:latin typeface="Arial MT"/>
                <a:cs typeface="Arial MT"/>
              </a:rPr>
              <a:t>c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30" dirty="0">
                <a:latin typeface="Arial MT"/>
                <a:cs typeface="Arial MT"/>
              </a:rPr>
              <a:t>un</a:t>
            </a:r>
            <a:r>
              <a:rPr sz="1400" spc="5" dirty="0">
                <a:latin typeface="Arial MT"/>
                <a:cs typeface="Arial MT"/>
              </a:rPr>
              <a:t>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5" dirty="0">
                <a:latin typeface="Arial MT"/>
                <a:cs typeface="Arial MT"/>
              </a:rPr>
              <a:t>f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v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50" dirty="0">
                <a:latin typeface="Arial MT"/>
                <a:cs typeface="Arial MT"/>
              </a:rPr>
              <a:t>s</a:t>
            </a:r>
            <a:r>
              <a:rPr sz="1400" spc="5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9020" y="420554"/>
            <a:ext cx="4220684" cy="20449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2968" y="2857645"/>
            <a:ext cx="4137563" cy="199043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6265" y="446729"/>
            <a:ext cx="3620368" cy="192943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39762" y="2731833"/>
            <a:ext cx="3112135" cy="1638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8450" marR="5080" indent="-286385">
              <a:lnSpc>
                <a:spcPct val="149800"/>
              </a:lnSpc>
              <a:spcBef>
                <a:spcPts val="130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30" dirty="0">
                <a:latin typeface="Arial MT"/>
                <a:cs typeface="Arial MT"/>
              </a:rPr>
              <a:t>D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-30" dirty="0">
                <a:latin typeface="Arial MT"/>
                <a:cs typeface="Arial MT"/>
              </a:rPr>
              <a:t>an</a:t>
            </a:r>
            <a:r>
              <a:rPr sz="1400" spc="15" dirty="0">
                <a:latin typeface="Arial MT"/>
                <a:cs typeface="Arial MT"/>
              </a:rPr>
              <a:t>d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55" dirty="0">
                <a:latin typeface="Arial MT"/>
                <a:cs typeface="Arial MT"/>
              </a:rPr>
              <a:t>f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5" dirty="0">
                <a:latin typeface="Arial MT"/>
                <a:cs typeface="Arial MT"/>
              </a:rPr>
              <a:t>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15" dirty="0">
                <a:latin typeface="Arial MT"/>
                <a:cs typeface="Arial MT"/>
              </a:rPr>
              <a:t>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b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k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15" dirty="0">
                <a:latin typeface="Arial MT"/>
                <a:cs typeface="Arial MT"/>
              </a:rPr>
              <a:t>w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10" dirty="0">
                <a:latin typeface="Arial MT"/>
                <a:cs typeface="Arial MT"/>
              </a:rPr>
              <a:t>n  </a:t>
            </a:r>
            <a:r>
              <a:rPr sz="1400" spc="-45" dirty="0">
                <a:latin typeface="Arial MT"/>
                <a:cs typeface="Arial MT"/>
              </a:rPr>
              <a:t>w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5" dirty="0">
                <a:latin typeface="Arial MT"/>
                <a:cs typeface="Arial MT"/>
              </a:rPr>
              <a:t>r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an</a:t>
            </a:r>
            <a:r>
              <a:rPr sz="1400" spc="15" dirty="0">
                <a:latin typeface="Arial MT"/>
                <a:cs typeface="Arial MT"/>
              </a:rPr>
              <a:t>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h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g</a:t>
            </a:r>
            <a:r>
              <a:rPr sz="1400" spc="15" dirty="0">
                <a:latin typeface="Arial MT"/>
                <a:cs typeface="Arial MT"/>
              </a:rPr>
              <a:t>h 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15" dirty="0">
                <a:latin typeface="Arial MT"/>
                <a:cs typeface="Arial MT"/>
              </a:rPr>
              <a:t>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30" dirty="0">
                <a:latin typeface="Arial MT"/>
                <a:cs typeface="Arial MT"/>
              </a:rPr>
              <a:t>mm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5" dirty="0">
                <a:latin typeface="Arial MT"/>
                <a:cs typeface="Arial MT"/>
              </a:rPr>
              <a:t>r  </a:t>
            </a:r>
            <a:r>
              <a:rPr sz="1400" spc="15" dirty="0">
                <a:latin typeface="Arial MT"/>
                <a:cs typeface="Arial MT"/>
              </a:rPr>
              <a:t>season.</a:t>
            </a:r>
            <a:endParaRPr sz="1400">
              <a:latin typeface="Arial MT"/>
              <a:cs typeface="Arial MT"/>
            </a:endParaRPr>
          </a:p>
          <a:p>
            <a:pPr marL="298450" marR="116839" indent="-286385">
              <a:lnSpc>
                <a:spcPct val="152100"/>
              </a:lnSpc>
              <a:buChar char="•"/>
              <a:tabLst>
                <a:tab pos="298450" algn="l"/>
                <a:tab pos="299085" algn="l"/>
              </a:tabLst>
            </a:pPr>
            <a:r>
              <a:rPr sz="1400" spc="30" dirty="0">
                <a:latin typeface="Arial MT"/>
                <a:cs typeface="Arial MT"/>
              </a:rPr>
              <a:t>D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-30" dirty="0">
                <a:latin typeface="Arial MT"/>
                <a:cs typeface="Arial MT"/>
              </a:rPr>
              <a:t>an</a:t>
            </a:r>
            <a:r>
              <a:rPr sz="1400" spc="15" dirty="0">
                <a:latin typeface="Arial MT"/>
                <a:cs typeface="Arial MT"/>
              </a:rPr>
              <a:t>d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55" dirty="0">
                <a:latin typeface="Arial MT"/>
                <a:cs typeface="Arial MT"/>
              </a:rPr>
              <a:t>f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5" dirty="0">
                <a:latin typeface="Arial MT"/>
                <a:cs typeface="Arial MT"/>
              </a:rPr>
              <a:t>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15" dirty="0">
                <a:latin typeface="Arial MT"/>
                <a:cs typeface="Arial MT"/>
              </a:rPr>
              <a:t>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b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k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15" dirty="0">
                <a:latin typeface="Arial MT"/>
                <a:cs typeface="Arial MT"/>
              </a:rPr>
              <a:t>w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10" dirty="0">
                <a:latin typeface="Arial MT"/>
                <a:cs typeface="Arial MT"/>
              </a:rPr>
              <a:t>n  </a:t>
            </a:r>
            <a:r>
              <a:rPr sz="1400" spc="-5" dirty="0">
                <a:latin typeface="Arial MT"/>
                <a:cs typeface="Arial MT"/>
              </a:rPr>
              <a:t>holidays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non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functional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days.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212" y="2397647"/>
            <a:ext cx="8145624" cy="249911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07377" y="453707"/>
            <a:ext cx="5949315" cy="10922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25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5" dirty="0">
                <a:latin typeface="Arial MT"/>
                <a:cs typeface="Arial MT"/>
              </a:rPr>
              <a:t>Count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rented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bike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varies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up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values</a:t>
            </a:r>
            <a:r>
              <a:rPr sz="1400" spc="25" dirty="0">
                <a:latin typeface="Arial MT"/>
                <a:cs typeface="Arial MT"/>
              </a:rPr>
              <a:t> from</a:t>
            </a:r>
            <a:r>
              <a:rPr sz="1400" spc="-15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May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September.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00">
              <a:latin typeface="Arial MT"/>
              <a:cs typeface="Arial MT"/>
            </a:endParaRPr>
          </a:p>
          <a:p>
            <a:pPr marL="298450" indent="-286385">
              <a:lnSpc>
                <a:spcPct val="100000"/>
              </a:lnSpc>
              <a:buChar char="•"/>
              <a:tabLst>
                <a:tab pos="298450" algn="l"/>
                <a:tab pos="299085" algn="l"/>
              </a:tabLst>
            </a:pPr>
            <a:r>
              <a:rPr sz="1400" spc="5" dirty="0">
                <a:latin typeface="Arial MT"/>
                <a:cs typeface="Arial MT"/>
              </a:rPr>
              <a:t>Within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month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count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rented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bikes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almost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same.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8450" indent="-286385">
              <a:lnSpc>
                <a:spcPct val="100000"/>
              </a:lnSpc>
              <a:buChar char="•"/>
              <a:tabLst>
                <a:tab pos="298450" algn="l"/>
                <a:tab pos="299085" algn="l"/>
              </a:tabLst>
            </a:pPr>
            <a:r>
              <a:rPr sz="1400" spc="35" dirty="0">
                <a:latin typeface="Arial MT"/>
                <a:cs typeface="Arial MT"/>
              </a:rPr>
              <a:t>D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-30" dirty="0">
                <a:latin typeface="Arial MT"/>
                <a:cs typeface="Arial MT"/>
              </a:rPr>
              <a:t>an</a:t>
            </a:r>
            <a:r>
              <a:rPr sz="1400" spc="15" dirty="0">
                <a:latin typeface="Arial MT"/>
                <a:cs typeface="Arial MT"/>
              </a:rPr>
              <a:t>d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55" dirty="0">
                <a:latin typeface="Arial MT"/>
                <a:cs typeface="Arial MT"/>
              </a:rPr>
              <a:t>f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5" dirty="0">
                <a:latin typeface="Arial MT"/>
                <a:cs typeface="Arial MT"/>
              </a:rPr>
              <a:t>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15" dirty="0">
                <a:latin typeface="Arial MT"/>
                <a:cs typeface="Arial MT"/>
              </a:rPr>
              <a:t>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b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k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d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g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v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g </a:t>
            </a:r>
            <a:r>
              <a:rPr sz="1400" spc="-30" dirty="0">
                <a:latin typeface="Arial MT"/>
                <a:cs typeface="Arial MT"/>
              </a:rPr>
              <a:t>h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5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Words>918</Words>
  <Application>Microsoft Office PowerPoint</Application>
  <PresentationFormat>On-screen Show (16:9)</PresentationFormat>
  <Paragraphs>207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MT</vt:lpstr>
      <vt:lpstr>Bahnschrift</vt:lpstr>
      <vt:lpstr>Calibri</vt:lpstr>
      <vt:lpstr>Courier New</vt:lpstr>
      <vt:lpstr>Microsoft Himalaya</vt:lpstr>
      <vt:lpstr>Tahoma</vt:lpstr>
      <vt:lpstr>Times New Roman</vt:lpstr>
      <vt:lpstr>Office Theme</vt:lpstr>
      <vt:lpstr>Capstone Project</vt:lpstr>
      <vt:lpstr>Points to discuss</vt:lpstr>
      <vt:lpstr>Defining problem statement</vt:lpstr>
      <vt:lpstr>Data Summary</vt:lpstr>
      <vt:lpstr>Data Summary</vt:lpstr>
      <vt:lpstr>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Engineering</vt:lpstr>
      <vt:lpstr>Features transformation</vt:lpstr>
      <vt:lpstr>Features transformation</vt:lpstr>
      <vt:lpstr>Applying ML Algorithms</vt:lpstr>
      <vt:lpstr>Applying ML Algorithms</vt:lpstr>
      <vt:lpstr>Trainingandhyperparameter tuning</vt:lpstr>
      <vt:lpstr>Evaluatingmodels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Swapnil Aher</dc:creator>
  <cp:lastModifiedBy>Swapnil Aher</cp:lastModifiedBy>
  <cp:revision>2</cp:revision>
  <dcterms:created xsi:type="dcterms:W3CDTF">2023-01-08T06:29:40Z</dcterms:created>
  <dcterms:modified xsi:type="dcterms:W3CDTF">2023-01-08T13:34:40Z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2023-01-08T00:00:00Z</vt:filetime>
  </property>
</Properties>
</file>