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7"/>
  </p:notesMasterIdLst>
  <p:sldIdLst>
    <p:sldId id="269" r:id="rId2"/>
    <p:sldId id="262" r:id="rId3"/>
    <p:sldId id="263" r:id="rId4"/>
    <p:sldId id="270" r:id="rId5"/>
    <p:sldId id="258" r:id="rId6"/>
    <p:sldId id="266" r:id="rId7"/>
    <p:sldId id="259" r:id="rId8"/>
    <p:sldId id="267" r:id="rId9"/>
    <p:sldId id="264" r:id="rId10"/>
    <p:sldId id="260" r:id="rId11"/>
    <p:sldId id="265" r:id="rId12"/>
    <p:sldId id="261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8A994-3ADA-4777-8240-F632C14187A3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7399A-E39D-4471-B938-61D1E674F8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97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2FCC6-D8A9-4682-80B1-B935B5644AAB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82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29B3-05FE-4EA8-A277-5A9A0B2999CA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68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5EFC-3461-4D40-B443-440104CA9112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36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A089-3B6D-4EB0-8BE9-CA7D34B3F2D4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77124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D236-2AF0-404F-9FEC-50AE8B8C4D65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38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A484-15FF-4C0D-BAAB-440BDDF77762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01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BDBF-20C3-4041-B61F-0C9BE88CAED0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8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68E90-A417-49EB-8C9B-F30DF3CC01C6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92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6BA8-8F65-4037-AFD8-FB47A38F53F8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56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22831" y="6434119"/>
            <a:ext cx="990599" cy="304799"/>
          </a:xfrm>
        </p:spPr>
        <p:txBody>
          <a:bodyPr/>
          <a:lstStyle/>
          <a:p>
            <a:fld id="{FFE6E660-0488-4E64-AFAA-90F10D54CBBF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405282"/>
            <a:ext cx="3859795" cy="304801"/>
          </a:xfrm>
        </p:spPr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EC8F4-DDFB-C67D-9A8E-1DCDA7BAB53C}"/>
              </a:ext>
            </a:extLst>
          </p:cNvPr>
          <p:cNvSpPr txBox="1"/>
          <p:nvPr userDrawn="1"/>
        </p:nvSpPr>
        <p:spPr>
          <a:xfrm>
            <a:off x="9455895" y="6405282"/>
            <a:ext cx="1793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MVI LAB</a:t>
            </a:r>
          </a:p>
        </p:txBody>
      </p:sp>
    </p:spTree>
    <p:extLst>
      <p:ext uri="{BB962C8B-B14F-4D97-AF65-F5344CB8AC3E}">
        <p14:creationId xmlns:p14="http://schemas.microsoft.com/office/powerpoint/2010/main" val="84157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4CDE-F9AE-471E-A2DD-D1564437DC11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7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BA8F5-8333-486E-8EC0-7C9328DC5807}" type="datetime1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6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07E03-42D9-4613-AE61-2BA8B7ADD958}" type="datetime1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8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7224-8A7F-4676-9784-65B39CDFECC0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1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10C6-1DE0-4B4A-954D-795248F634A6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91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E337-367F-44C6-ABC7-CADE75F8D1C4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4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8DE5-CB73-40C7-B985-44BAA5E972F1}" type="datetime1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8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A7A089-3B6D-4EB0-8BE9-CA7D34B3F2D4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6A129-2D6E-4591-A192-4DFA1908B9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3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athtrooper/glaucoma-dataset-eyepacs-airogs-light-v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4D239-F6A7-CB7D-EA51-28E9191AD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33FDE9-9164-F531-D15D-8D9AB7A9A295}"/>
              </a:ext>
            </a:extLst>
          </p:cNvPr>
          <p:cNvSpPr txBox="1"/>
          <p:nvPr/>
        </p:nvSpPr>
        <p:spPr>
          <a:xfrm>
            <a:off x="1473183" y="669837"/>
            <a:ext cx="9245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Novel Approach toward detection of Glaucoma using Machine Learning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D3B0D-AAE9-D52A-F99C-E9E6CC1C22BC}"/>
              </a:ext>
            </a:extLst>
          </p:cNvPr>
          <p:cNvSpPr txBox="1"/>
          <p:nvPr/>
        </p:nvSpPr>
        <p:spPr>
          <a:xfrm>
            <a:off x="2960565" y="1940607"/>
            <a:ext cx="6639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SWAPNIL RAJ	(2024PGCSDS01)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DEVAKRISHNA T P (2024PGCSDS09)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6780F-193E-262B-7EA2-DAB70DBF004C}"/>
              </a:ext>
            </a:extLst>
          </p:cNvPr>
          <p:cNvSpPr txBox="1"/>
          <p:nvPr/>
        </p:nvSpPr>
        <p:spPr>
          <a:xfrm>
            <a:off x="4506040" y="6086043"/>
            <a:ext cx="4455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Presentation: 17/12/2024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EA980-8AC9-84E6-9F1E-E7E063606FE5}"/>
              </a:ext>
            </a:extLst>
          </p:cNvPr>
          <p:cNvSpPr txBox="1"/>
          <p:nvPr/>
        </p:nvSpPr>
        <p:spPr>
          <a:xfrm>
            <a:off x="4756155" y="265518"/>
            <a:ext cx="3047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CS4135  Image Processing</a:t>
            </a:r>
          </a:p>
        </p:txBody>
      </p:sp>
      <p:pic>
        <p:nvPicPr>
          <p:cNvPr id="13" name="Picture 4" descr="National Institute of Technology ...">
            <a:extLst>
              <a:ext uri="{FF2B5EF4-FFF2-40B4-BE49-F238E27FC236}">
                <a16:creationId xmlns:a16="http://schemas.microsoft.com/office/drawing/2014/main" id="{34168BA8-4A6E-287E-7C0E-4FAB452B3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0" t="1201" r="33158"/>
          <a:stretch/>
        </p:blipFill>
        <p:spPr bwMode="auto">
          <a:xfrm>
            <a:off x="5544693" y="3814016"/>
            <a:ext cx="1275728" cy="143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59986F-0591-60F5-3822-8F2BC51DB09C}"/>
              </a:ext>
            </a:extLst>
          </p:cNvPr>
          <p:cNvSpPr txBox="1"/>
          <p:nvPr/>
        </p:nvSpPr>
        <p:spPr>
          <a:xfrm>
            <a:off x="3949592" y="5344477"/>
            <a:ext cx="466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 Jamshedpur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10EDC-9FFD-6233-9051-FFF0FB0F1F58}"/>
              </a:ext>
            </a:extLst>
          </p:cNvPr>
          <p:cNvSpPr txBox="1"/>
          <p:nvPr/>
        </p:nvSpPr>
        <p:spPr>
          <a:xfrm>
            <a:off x="3134557" y="284597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IN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K </a:t>
            </a:r>
            <a:r>
              <a:rPr lang="en-IN" sz="22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(Department of CSE, NIT Jamshedpur)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BBA15C02-3F88-C5F4-DE74-B89BE3B8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CF3A8F3-6642-DE9C-36D7-616115E9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805" y="6329532"/>
            <a:ext cx="3306649" cy="400110"/>
          </a:xfrm>
        </p:spPr>
        <p:txBody>
          <a:bodyPr/>
          <a:lstStyle/>
          <a:p>
            <a:r>
              <a:rPr lang="en-US" dirty="0"/>
              <a:t>SWAPNIL RAJ DEVAKRISHNA T P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16B59-C8F2-DBD2-5E96-80041FC4BC63}"/>
              </a:ext>
            </a:extLst>
          </p:cNvPr>
          <p:cNvSpPr txBox="1"/>
          <p:nvPr/>
        </p:nvSpPr>
        <p:spPr>
          <a:xfrm>
            <a:off x="9788351" y="6452643"/>
            <a:ext cx="166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MVI LAB</a:t>
            </a:r>
          </a:p>
        </p:txBody>
      </p:sp>
    </p:spTree>
    <p:extLst>
      <p:ext uri="{BB962C8B-B14F-4D97-AF65-F5344CB8AC3E}">
        <p14:creationId xmlns:p14="http://schemas.microsoft.com/office/powerpoint/2010/main" val="181322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A459-8855-11E7-25DE-A3BCDBB1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RESULTS-RESNET34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65604B-7720-9E44-4D86-C978EC313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42" y="1605939"/>
            <a:ext cx="9534801" cy="4196598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1CFAF-6E5B-987C-CC71-854C74FB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A37F-9769-463A-BF5D-5962F3E617FC}" type="datetime1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61A88-4697-5057-2C06-5F6F2B1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8ABB76-CADB-35FF-73FD-9670A23C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2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1DAA-B0EA-DE07-7245-803DE1BB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Confusion Matrix –RESNET50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9E079A-E6C0-4888-E0E9-8B28A4131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274787"/>
            <a:ext cx="5933932" cy="49830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E198-D9DC-1557-DCAC-3FEA8763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067F-6C4E-4EBA-ADC7-CCC173BB8FAF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BF92-9EDE-AAC2-2F65-B1AC9CAC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F86F-E94C-E684-9ABE-9E9AE284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8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10DE-6ED8-2B4E-8E4F-1FA7B6D3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RESULTS-RESNET50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A20E1E6-03DF-4714-85F7-71D88537A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7" y="1853248"/>
            <a:ext cx="9404723" cy="3952483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A092B-AE2C-1C7E-5B93-906EAA06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73E4-F7CB-40A6-B46B-3074648235DC}" type="datetime1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EF330-113F-744D-3567-09EE570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4B2577-730E-687D-81B7-50FB52FA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74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FBEB-612B-9DBD-F968-56EBE7E3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E8C6-D067-0910-0198-4CB70310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demonstrates the effectiveness of deep learning models in glaucoma detection using fundus images</a:t>
            </a:r>
            <a:endParaRPr lang="en-IN" dirty="0"/>
          </a:p>
          <a:p>
            <a:endParaRPr lang="en-IN" dirty="0"/>
          </a:p>
          <a:p>
            <a:r>
              <a:rPr lang="en-US" dirty="0"/>
              <a:t>By evaluating  ResNet34, and ResNet50 architectures, it was observed that ResNet50 achieved slightly superior performance in terms of accuracy, sensitivity, specificity, and precision.</a:t>
            </a:r>
          </a:p>
          <a:p>
            <a:r>
              <a:rPr lang="en-US" dirty="0"/>
              <a:t>Future enhancements, such as incorporating larger datasets and more advanced models, can further improve accuracy and reliability, enabling early detection and reducing the burden of vision loss due to glaucoma</a:t>
            </a:r>
            <a:br>
              <a:rPr lang="en-IN" dirty="0"/>
            </a:b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21049-63C5-DBBB-F5BF-D0317B20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E660-0488-4E64-AFAA-90F10D54CBBF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A1AD-15DD-5F99-3BD8-894F8E2A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F60C-FF73-B75F-9D0A-AC85845C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3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2C84-51AA-1695-EA30-4A5D9AB4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FD57-26DA-5C26-D837-0657D2E5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Gheisari</a:t>
            </a:r>
            <a:r>
              <a:rPr lang="en-US" dirty="0"/>
              <a:t> S, </a:t>
            </a:r>
            <a:r>
              <a:rPr lang="en-US" dirty="0" err="1"/>
              <a:t>Shariflou</a:t>
            </a:r>
            <a:r>
              <a:rPr lang="en-US" dirty="0"/>
              <a:t> S, Phu J et al (2021) A combined convolutional and recurrent neural network for enhanced glaucoma detection. Sci Rep 11:1945. https://doi.org/10.1038/s41598 021-81554-4 </a:t>
            </a:r>
          </a:p>
          <a:p>
            <a:r>
              <a:rPr lang="en-IN" dirty="0"/>
              <a:t>Christopher M, Nakahara K, Bowd C, Proudfoot JA, </a:t>
            </a:r>
            <a:r>
              <a:rPr lang="en-IN" dirty="0" err="1"/>
              <a:t>Belghith</a:t>
            </a:r>
            <a:r>
              <a:rPr lang="en-IN" dirty="0"/>
              <a:t> A, Goldbaum MH, </a:t>
            </a:r>
            <a:r>
              <a:rPr lang="en-IN" dirty="0" err="1"/>
              <a:t>Rezapour</a:t>
            </a:r>
            <a:r>
              <a:rPr lang="en-IN" dirty="0"/>
              <a:t> J, Weinreb RN, Fazio MA, Girkin CA, Liebmann JM, De Moraes G, Murata H, </a:t>
            </a:r>
            <a:r>
              <a:rPr lang="en-IN" dirty="0" err="1"/>
              <a:t>Tokumo</a:t>
            </a:r>
            <a:r>
              <a:rPr lang="en-IN" dirty="0"/>
              <a:t> K, Shibata N, Fujino Y, Matsuura M, </a:t>
            </a:r>
            <a:r>
              <a:rPr lang="en-IN" dirty="0" err="1"/>
              <a:t>Kiuchi</a:t>
            </a:r>
            <a:r>
              <a:rPr lang="en-IN" dirty="0"/>
              <a:t> Y, </a:t>
            </a:r>
            <a:r>
              <a:rPr lang="en-IN" dirty="0" err="1"/>
              <a:t>Tanito</a:t>
            </a:r>
            <a:r>
              <a:rPr lang="en-IN" dirty="0"/>
              <a:t> M, </a:t>
            </a:r>
            <a:r>
              <a:rPr lang="en-IN" dirty="0" err="1"/>
              <a:t>Asaoka</a:t>
            </a:r>
            <a:r>
              <a:rPr lang="en-IN" dirty="0"/>
              <a:t> R, Zangwill LM. Effects of study population, </a:t>
            </a:r>
            <a:r>
              <a:rPr lang="en-IN" dirty="0" err="1"/>
              <a:t>labeling</a:t>
            </a:r>
            <a:r>
              <a:rPr lang="en-IN" dirty="0"/>
              <a:t> and training on glaucoma detection using deep learning algorithms. </a:t>
            </a:r>
            <a:r>
              <a:rPr lang="en-IN" dirty="0" err="1"/>
              <a:t>Transl</a:t>
            </a:r>
            <a:r>
              <a:rPr lang="en-IN" dirty="0"/>
              <a:t> Vis Sci </a:t>
            </a:r>
            <a:r>
              <a:rPr lang="en-IN" dirty="0" err="1"/>
              <a:t>Technol</a:t>
            </a:r>
            <a:r>
              <a:rPr lang="en-IN" dirty="0"/>
              <a:t> 9(2):27</a:t>
            </a:r>
            <a:endParaRPr lang="en-US" dirty="0"/>
          </a:p>
          <a:p>
            <a:r>
              <a:rPr lang="en-IN" dirty="0"/>
              <a:t>Howard J, </a:t>
            </a:r>
            <a:r>
              <a:rPr lang="en-IN" dirty="0" err="1"/>
              <a:t>Gugger</a:t>
            </a:r>
            <a:r>
              <a:rPr lang="en-IN" dirty="0"/>
              <a:t> S (2020) </a:t>
            </a:r>
            <a:r>
              <a:rPr lang="en-IN" dirty="0" err="1"/>
              <a:t>fastai</a:t>
            </a:r>
            <a:r>
              <a:rPr lang="en-IN" dirty="0"/>
              <a:t>: a layered API for deep learning, computer vision and pattern recognition (cs.CV); neural and evolutionary computing (cs.NE); machine learning (stat.ML), arXiv:2002.04688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E74C-8B94-4CD6-1020-4C074E64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E660-0488-4E64-AFAA-90F10D54CBBF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BA29-E80B-D251-292D-22B804E2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073B-36FF-D195-5751-2AAC1BF4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53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734996-0DA4-E73C-D4F0-453FCF604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1500" b="1" dirty="0"/>
              <a:t>THANK YOU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1934A4-5D6D-936E-8F48-B49700B38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E558-BB1C-CEBA-1C9B-131E45FF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E660-0488-4E64-AFAA-90F10D54CBBF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FF8C-30D0-986A-E5D1-D982FE30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3713-6A21-CDA1-35F5-0981FA6A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6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03AA-66C4-4DC1-0E99-9661AF47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48B2-59F2-923C-2937-D3443DAE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Glaucoma</a:t>
            </a:r>
            <a:r>
              <a:rPr lang="en-US" sz="2400" dirty="0"/>
              <a:t> is a group of progressive eye diseases that damage the </a:t>
            </a:r>
            <a:r>
              <a:rPr lang="en-US" sz="2400" b="1" dirty="0"/>
              <a:t>optic nerve</a:t>
            </a:r>
            <a:r>
              <a:rPr lang="en-US" sz="2400" dirty="0"/>
              <a:t>, often due to increased pressure in the eye (intraocular pressure).</a:t>
            </a:r>
          </a:p>
          <a:p>
            <a:r>
              <a:rPr lang="en-US" sz="2800" dirty="0"/>
              <a:t>Early detection is critical to prevent blindness.</a:t>
            </a:r>
          </a:p>
          <a:p>
            <a:r>
              <a:rPr lang="en-US" sz="2800" dirty="0"/>
              <a:t>Computer-assisted diagnostic tools and CNNs are increasingly used for accurate and reliable detection.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77027-5A27-DDD0-F0D6-C110E9A6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00700" y="6295669"/>
            <a:ext cx="990599" cy="304799"/>
          </a:xfrm>
        </p:spPr>
        <p:txBody>
          <a:bodyPr/>
          <a:lstStyle/>
          <a:p>
            <a:fld id="{D860972F-FD07-424F-A74C-24ED1B6EB1D3}" type="datetime1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E83DA-E02D-4232-B112-40E82FBD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029" y="6248399"/>
            <a:ext cx="3859795" cy="304801"/>
          </a:xfrm>
        </p:spPr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FF51-A3F0-D442-7F70-9D47C2FB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1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839D-9157-EA37-8306-71BB7A11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2FC3C1-7883-FF6E-5E6F-1A2289306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31" y="2175256"/>
            <a:ext cx="2889155" cy="282949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AD86B-A6B1-3E77-C02D-8625E55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2307" y="6359664"/>
            <a:ext cx="990599" cy="304799"/>
          </a:xfrm>
        </p:spPr>
        <p:txBody>
          <a:bodyPr/>
          <a:lstStyle/>
          <a:p>
            <a:fld id="{E6519C93-FE43-471F-A72D-8BF2787D1EE5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FBCF-28FA-77CF-66D4-33804868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2430" y="6185313"/>
            <a:ext cx="3859795" cy="304801"/>
          </a:xfrm>
        </p:spPr>
        <p:txBody>
          <a:bodyPr/>
          <a:lstStyle/>
          <a:p>
            <a:r>
              <a:rPr lang="en-IN" dirty="0"/>
              <a:t>SWAPNIL RAJ  DEVAKRISHNA TP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DDC9-7756-7348-4CEC-3B7C0A92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3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72C15-A4D4-965C-09AE-B97068E4290F}"/>
              </a:ext>
            </a:extLst>
          </p:cNvPr>
          <p:cNvSpPr txBox="1"/>
          <p:nvPr/>
        </p:nvSpPr>
        <p:spPr>
          <a:xfrm>
            <a:off x="772430" y="5208954"/>
            <a:ext cx="288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Eye Image Not Affected by Glaucoma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52F6C-C3DD-A7C1-F2CC-3564B8C62686}"/>
              </a:ext>
            </a:extLst>
          </p:cNvPr>
          <p:cNvSpPr txBox="1"/>
          <p:nvPr/>
        </p:nvSpPr>
        <p:spPr>
          <a:xfrm>
            <a:off x="4455630" y="5208954"/>
            <a:ext cx="2770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Eye image Affected by Glaucoma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BF18A4-F500-56D2-3B58-66BB2419A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06" y="2175256"/>
            <a:ext cx="2949836" cy="28963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8AE4DC-2BD9-7DB9-06FA-9F163CDEF453}"/>
              </a:ext>
            </a:extLst>
          </p:cNvPr>
          <p:cNvSpPr txBox="1"/>
          <p:nvPr/>
        </p:nvSpPr>
        <p:spPr>
          <a:xfrm>
            <a:off x="7550869" y="2175256"/>
            <a:ext cx="4430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RNFL Thickness: Measured as the thickness of nerve </a:t>
            </a:r>
            <a:r>
              <a:rPr lang="en-IN" sz="2400" dirty="0" err="1"/>
              <a:t>fibers</a:t>
            </a:r>
            <a:r>
              <a:rPr lang="en-IN" sz="2400" dirty="0"/>
              <a:t> surrounding the optic disc.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Thinner RNFL indicates Glaucoma</a:t>
            </a:r>
          </a:p>
        </p:txBody>
      </p:sp>
    </p:spTree>
    <p:extLst>
      <p:ext uri="{BB962C8B-B14F-4D97-AF65-F5344CB8AC3E}">
        <p14:creationId xmlns:p14="http://schemas.microsoft.com/office/powerpoint/2010/main" val="226100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8123-0AB1-28D2-2958-65A7B83C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0BB0-E450-A6B4-4F3D-A3AE3D19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Novel Approach Toward Detection of Glaucoma Using Machine Learning Techniques-</a:t>
            </a:r>
            <a:r>
              <a:rPr lang="en-IN" sz="1800" i="1" dirty="0" err="1"/>
              <a:t>Addepalli</a:t>
            </a:r>
            <a:r>
              <a:rPr lang="en-IN" sz="1800" i="1" dirty="0"/>
              <a:t> </a:t>
            </a:r>
            <a:r>
              <a:rPr lang="en-IN" sz="1800" i="1" dirty="0" err="1"/>
              <a:t>Venkatanand</a:t>
            </a:r>
            <a:r>
              <a:rPr lang="en-IN" sz="1800" i="1" dirty="0"/>
              <a:t> ram and </a:t>
            </a:r>
            <a:r>
              <a:rPr lang="en-IN" sz="1800" i="1" dirty="0" err="1"/>
              <a:t>Benjoshuva</a:t>
            </a:r>
            <a:r>
              <a:rPr lang="en-IN" sz="1800" i="1" dirty="0"/>
              <a:t> </a:t>
            </a:r>
            <a:r>
              <a:rPr lang="en-IN" dirty="0" err="1"/>
              <a:t>Methari</a:t>
            </a:r>
            <a:r>
              <a:rPr lang="en-IN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CC4C-91FF-71A5-24F1-B2D26960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E660-0488-4E64-AFAA-90F10D54CBBF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1F994-0DD9-D3D1-DCF0-357EEFF2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A58CB-C690-68DD-79AE-3F19977D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F04A0-97E2-90F1-4E61-A46DD0DDC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641" y="3023200"/>
            <a:ext cx="8050338" cy="344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2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8166-9CC4-D845-0938-30DAD635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95B1-29ED-414A-E511-CF2062AC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88" y="1649690"/>
            <a:ext cx="9404723" cy="4408465"/>
          </a:xfrm>
        </p:spPr>
        <p:txBody>
          <a:bodyPr>
            <a:normAutofit/>
          </a:bodyPr>
          <a:lstStyle/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Source: </a:t>
            </a:r>
            <a:r>
              <a:rPr lang="en-IN" b="1" dirty="0">
                <a:hlinkClick r:id="rId2"/>
              </a:rPr>
              <a:t>https://www.kaggle.com/datasets/deathtrooper/glaucoma-dataset-eyepacs-airogs-light-v2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8000 Images for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Classes: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NRG (Non-Referable Glaucoma).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RG (Referable Glaucoma).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Preprocessing: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Resized to 224x224.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Augmentation: Horizontal flips, rotations, and normalization.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BC738-851B-8136-786E-4FAD0AD1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C99DD-6AEA-407A-AC1A-92CA4AE922A7}" type="datetime1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AA879-C3C6-6A65-9EC6-73A62F16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0862"/>
            <a:ext cx="4527725" cy="305778"/>
          </a:xfrm>
        </p:spPr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4FB8-1B83-C5C7-F88C-6A4A5CBE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4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BE9B3D8-321E-9AC7-4090-E09C7AAC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19B291C-0A0B-33A1-CA2B-587D74381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2" y="1572479"/>
            <a:ext cx="4853540" cy="4683859"/>
          </a:xfrm>
        </p:spPr>
        <p:txBody>
          <a:bodyPr>
            <a:normAutofit/>
          </a:bodyPr>
          <a:lstStyle/>
          <a:p>
            <a:r>
              <a:rPr lang="en-IN" sz="2400" dirty="0"/>
              <a:t>Load the dataset</a:t>
            </a:r>
          </a:p>
          <a:p>
            <a:r>
              <a:rPr lang="en-IN" sz="2400" dirty="0"/>
              <a:t>Preprocess images to match Resnet-34</a:t>
            </a:r>
          </a:p>
          <a:p>
            <a:r>
              <a:rPr lang="en-IN" sz="2400" dirty="0"/>
              <a:t>Transformations applied-</a:t>
            </a:r>
            <a:r>
              <a:rPr lang="en-IN" sz="2400" dirty="0" err="1"/>
              <a:t>resize,flip,rotate,normalize</a:t>
            </a:r>
            <a:endParaRPr lang="en-IN" sz="2400" dirty="0"/>
          </a:p>
          <a:p>
            <a:r>
              <a:rPr lang="en-IN" sz="2400" dirty="0"/>
              <a:t>Split data into </a:t>
            </a:r>
            <a:r>
              <a:rPr lang="en-IN" sz="2400" dirty="0" err="1"/>
              <a:t>training,validation</a:t>
            </a:r>
            <a:r>
              <a:rPr lang="en-IN" sz="2400" dirty="0"/>
              <a:t> and testing</a:t>
            </a:r>
          </a:p>
          <a:p>
            <a:r>
              <a:rPr lang="en-IN" sz="2400" dirty="0"/>
              <a:t>Use </a:t>
            </a:r>
            <a:r>
              <a:rPr lang="en-IN" sz="2400" dirty="0" err="1"/>
              <a:t>dataloader</a:t>
            </a:r>
            <a:r>
              <a:rPr lang="en-IN" sz="2400" dirty="0"/>
              <a:t> for batching and shuffling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1294-751F-4405-12CE-5FEAD791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1751" y="6256338"/>
            <a:ext cx="990599" cy="304799"/>
          </a:xfrm>
        </p:spPr>
        <p:txBody>
          <a:bodyPr/>
          <a:lstStyle/>
          <a:p>
            <a:fld id="{21EE4ED5-D165-45B7-9834-4084560D011D}" type="datetime1">
              <a:rPr lang="en-IN" smtClean="0"/>
              <a:t>17-12-2024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039F0-1198-D69F-4FA7-D1960691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206975"/>
            <a:ext cx="3859795" cy="304801"/>
          </a:xfrm>
        </p:spPr>
        <p:txBody>
          <a:bodyPr/>
          <a:lstStyle/>
          <a:p>
            <a:r>
              <a:rPr lang="en-IN" dirty="0"/>
              <a:t>SWAPNIL RAJ  DEVAKRISHNA TP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A571-17F3-22A6-5933-C1B76A00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6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DE9B07-085F-161F-5D66-B55016419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16" y="1340930"/>
            <a:ext cx="3546350" cy="49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7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3EF2-5258-7237-29D5-D1374FBD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934E-F84B-06BD-E10F-0A81C6C4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71" y="2031523"/>
            <a:ext cx="4496734" cy="4195481"/>
          </a:xfrm>
        </p:spPr>
        <p:txBody>
          <a:bodyPr/>
          <a:lstStyle/>
          <a:p>
            <a:r>
              <a:rPr lang="en-US" b="1" dirty="0"/>
              <a:t>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ResNet34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Pre-trained on ImageNet.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Fully connected layer modified for binary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ResNet50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setup with deeper architecture.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64614-A308-E79C-1AE9-7255C510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9193-28D9-4BB0-9E35-3F0189CACCA3}" type="datetime1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80F96-45B7-0B3E-A7DF-50013588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51104"/>
            <a:ext cx="4646994" cy="345535"/>
          </a:xfrm>
        </p:spPr>
        <p:txBody>
          <a:bodyPr/>
          <a:lstStyle/>
          <a:p>
            <a:r>
              <a:rPr lang="en-IN"/>
              <a:t>SWAPNIL RAJ  DEVAKRISHNA TP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5723-CA3F-3F2C-761A-55A9682B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CC147-94BF-0009-171E-DF9E3EC57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4" y="2743199"/>
            <a:ext cx="5983345" cy="1611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32EEB-3735-79A6-F896-D6A157BE30DB}"/>
              </a:ext>
            </a:extLst>
          </p:cNvPr>
          <p:cNvSpPr txBox="1"/>
          <p:nvPr/>
        </p:nvSpPr>
        <p:spPr>
          <a:xfrm>
            <a:off x="7984503" y="4440025"/>
            <a:ext cx="169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RESNET-34</a:t>
            </a:r>
          </a:p>
        </p:txBody>
      </p:sp>
    </p:spTree>
    <p:extLst>
      <p:ext uri="{BB962C8B-B14F-4D97-AF65-F5344CB8AC3E}">
        <p14:creationId xmlns:p14="http://schemas.microsoft.com/office/powerpoint/2010/main" val="377032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2429520-F1F4-E22D-D04B-57EA485E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DEVELOPMENT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5AE74-BF7B-D575-D067-DD6025A2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48DB-448C-49BF-9CC7-79C34AEFEBCA}" type="datetime1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3B5FF-C87D-A32C-8C0D-64462CC1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96EA6-4B5F-FEDF-C253-C322ED29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6D3FF-FAB8-A1E9-B9EC-D4B3D20A0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70" y="1663496"/>
            <a:ext cx="8921144" cy="45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10C6-B012-5CCC-3244-1DA9158B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Confusion Matrix – RESNET34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C61891-FE93-1CB6-111F-0522F372B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7" y="1265360"/>
            <a:ext cx="5933932" cy="49830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C184-6689-B759-4114-A0B38644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A730-4488-4A54-9C8C-1405C5310F18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29EB-F16D-ECD2-F804-CCB8D863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SWAPNIL RAJ  DEVAKRISHNA TP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5910B-0D0E-C819-2CD1-A22DD5A4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A129-2D6E-4591-A192-4DFA1908B96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889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2291</TotalTime>
  <Words>618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INTRODUCTION</vt:lpstr>
      <vt:lpstr>OVERVIEW</vt:lpstr>
      <vt:lpstr>LITERATURE REVIEW</vt:lpstr>
      <vt:lpstr>DATASET</vt:lpstr>
      <vt:lpstr>DATA PREPROCESSING</vt:lpstr>
      <vt:lpstr>MODELS USED</vt:lpstr>
      <vt:lpstr>MODEL DEVELOPMENT</vt:lpstr>
      <vt:lpstr>Confusion Matrix – RESNET34</vt:lpstr>
      <vt:lpstr>RESULTS-RESNET34</vt:lpstr>
      <vt:lpstr>Confusion Matrix –RESNET50</vt:lpstr>
      <vt:lpstr>RESULTS-RESNET50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 KRISHNA</dc:creator>
  <cp:lastModifiedBy>DEVA KRISHNA</cp:lastModifiedBy>
  <cp:revision>9</cp:revision>
  <dcterms:created xsi:type="dcterms:W3CDTF">2024-12-15T11:16:55Z</dcterms:created>
  <dcterms:modified xsi:type="dcterms:W3CDTF">2024-12-17T12:18:00Z</dcterms:modified>
</cp:coreProperties>
</file>