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82229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C68F59-9F67-48F6-953A-3F5A0A6E8FBA}" type="datetimeFigureOut">
              <a:rPr lang="en-IN" smtClean="0"/>
              <a:t>21-06-19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313581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219389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209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3246210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46549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333105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830330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291953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388112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196569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C68F59-9F67-48F6-953A-3F5A0A6E8FBA}" type="datetimeFigureOut">
              <a:rPr lang="en-IN" smtClean="0"/>
              <a:t>21-06-19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219357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C68F59-9F67-48F6-953A-3F5A0A6E8FBA}" type="datetimeFigureOut">
              <a:rPr lang="en-IN" smtClean="0"/>
              <a:t>21-06-19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180833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42179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223392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C68F59-9F67-48F6-953A-3F5A0A6E8FBA}" type="datetimeFigureOut">
              <a:rPr lang="en-IN" smtClean="0"/>
              <a:t>21-06-19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111523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C68F59-9F67-48F6-953A-3F5A0A6E8FBA}" type="datetimeFigureOut">
              <a:rPr lang="en-IN" smtClean="0"/>
              <a:t>21-06-19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C92A4-98A0-4A41-BF5A-EA5C6C4D6B5B}" type="slidenum">
              <a:rPr lang="en-IN" smtClean="0"/>
              <a:t>‹#›</a:t>
            </a:fld>
            <a:endParaRPr lang="en-IN"/>
          </a:p>
        </p:txBody>
      </p:sp>
    </p:spTree>
    <p:extLst>
      <p:ext uri="{BB962C8B-B14F-4D97-AF65-F5344CB8AC3E}">
        <p14:creationId xmlns:p14="http://schemas.microsoft.com/office/powerpoint/2010/main" val="413011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C68F59-9F67-48F6-953A-3F5A0A6E8FBA}" type="datetimeFigureOut">
              <a:rPr lang="en-IN" smtClean="0"/>
              <a:t>21-06-19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3C92A4-98A0-4A41-BF5A-EA5C6C4D6B5B}" type="slidenum">
              <a:rPr lang="en-IN" smtClean="0"/>
              <a:t>‹#›</a:t>
            </a:fld>
            <a:endParaRPr lang="en-IN"/>
          </a:p>
        </p:txBody>
      </p:sp>
    </p:spTree>
    <p:extLst>
      <p:ext uri="{BB962C8B-B14F-4D97-AF65-F5344CB8AC3E}">
        <p14:creationId xmlns:p14="http://schemas.microsoft.com/office/powerpoint/2010/main" val="33839465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reater_Toronto_Area" TargetMode="External"/><Relationship Id="rId2" Type="http://schemas.openxmlformats.org/officeDocument/2006/relationships/hyperlink" Target="https://en.wikipedia.org/wiki/Immigration_to_Canada" TargetMode="External"/><Relationship Id="rId1" Type="http://schemas.openxmlformats.org/officeDocument/2006/relationships/slideLayout" Target="../slideLayouts/slideLayout2.xml"/><Relationship Id="rId6" Type="http://schemas.openxmlformats.org/officeDocument/2006/relationships/hyperlink" Target="https://en.wikipedia.org/wiki/Scarborough_Bluffs" TargetMode="External"/><Relationship Id="rId5" Type="http://schemas.openxmlformats.org/officeDocument/2006/relationships/hyperlink" Target="https://en.wikipedia.org/wiki/Rouge_Park" TargetMode="External"/><Relationship Id="rId4" Type="http://schemas.openxmlformats.org/officeDocument/2006/relationships/hyperlink" Target="https://en.wikipedia.org/wiki/Toronto_Zoo"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B508-78DA-4AC4-AB3A-D5BBA5001BF3}"/>
              </a:ext>
            </a:extLst>
          </p:cNvPr>
          <p:cNvSpPr>
            <a:spLocks noGrp="1"/>
          </p:cNvSpPr>
          <p:nvPr>
            <p:ph type="ctrTitle"/>
          </p:nvPr>
        </p:nvSpPr>
        <p:spPr>
          <a:xfrm>
            <a:off x="1154955" y="248920"/>
            <a:ext cx="8825658" cy="3329581"/>
          </a:xfrm>
        </p:spPr>
        <p:txBody>
          <a:bodyPr/>
          <a:lstStyle/>
          <a:p>
            <a:r>
              <a:rPr lang="en-IN" sz="3200" dirty="0"/>
              <a:t>Perfect Location and Venue to Start a Business</a:t>
            </a:r>
          </a:p>
        </p:txBody>
      </p:sp>
      <p:sp>
        <p:nvSpPr>
          <p:cNvPr id="3" name="Subtitle 2">
            <a:extLst>
              <a:ext uri="{FF2B5EF4-FFF2-40B4-BE49-F238E27FC236}">
                <a16:creationId xmlns:a16="http://schemas.microsoft.com/office/drawing/2014/main" id="{ED7654DD-909F-4C64-A331-ED7B1AB23100}"/>
              </a:ext>
            </a:extLst>
          </p:cNvPr>
          <p:cNvSpPr>
            <a:spLocks noGrp="1"/>
          </p:cNvSpPr>
          <p:nvPr>
            <p:ph type="subTitle" idx="1"/>
          </p:nvPr>
        </p:nvSpPr>
        <p:spPr>
          <a:xfrm>
            <a:off x="3237755" y="3578501"/>
            <a:ext cx="8825658" cy="861420"/>
          </a:xfrm>
        </p:spPr>
        <p:txBody>
          <a:bodyPr/>
          <a:lstStyle/>
          <a:p>
            <a:r>
              <a:rPr lang="en-IN" dirty="0"/>
              <a:t>                                                    -Swapnil </a:t>
            </a:r>
            <a:r>
              <a:rPr lang="en-IN" dirty="0" err="1"/>
              <a:t>rane</a:t>
            </a:r>
            <a:endParaRPr lang="en-IN" dirty="0"/>
          </a:p>
        </p:txBody>
      </p:sp>
    </p:spTree>
    <p:extLst>
      <p:ext uri="{BB962C8B-B14F-4D97-AF65-F5344CB8AC3E}">
        <p14:creationId xmlns:p14="http://schemas.microsoft.com/office/powerpoint/2010/main" val="290740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EDA2-857C-4D5D-8B38-C1A722176448}"/>
              </a:ext>
            </a:extLst>
          </p:cNvPr>
          <p:cNvSpPr>
            <a:spLocks noGrp="1"/>
          </p:cNvSpPr>
          <p:nvPr>
            <p:ph type="title"/>
          </p:nvPr>
        </p:nvSpPr>
        <p:spPr/>
        <p:txBody>
          <a:bodyPr/>
          <a:lstStyle/>
          <a:p>
            <a:pPr algn="ctr"/>
            <a:r>
              <a:rPr lang="en-IN" u="sng" dirty="0"/>
              <a:t>Introduction</a:t>
            </a:r>
          </a:p>
        </p:txBody>
      </p:sp>
      <p:sp>
        <p:nvSpPr>
          <p:cNvPr id="3" name="Content Placeholder 2">
            <a:extLst>
              <a:ext uri="{FF2B5EF4-FFF2-40B4-BE49-F238E27FC236}">
                <a16:creationId xmlns:a16="http://schemas.microsoft.com/office/drawing/2014/main" id="{0E1BA8DB-1C5D-485B-81DF-E5A6800C525B}"/>
              </a:ext>
            </a:extLst>
          </p:cNvPr>
          <p:cNvSpPr>
            <a:spLocks noGrp="1"/>
          </p:cNvSpPr>
          <p:nvPr>
            <p:ph idx="1"/>
          </p:nvPr>
        </p:nvSpPr>
        <p:spPr/>
        <p:txBody>
          <a:bodyPr/>
          <a:lstStyle/>
          <a:p>
            <a:r>
              <a:rPr lang="en-US" dirty="0"/>
              <a:t>Scarborough is a popular destination for new </a:t>
            </a:r>
            <a:r>
              <a:rPr lang="en-US" dirty="0">
                <a:hlinkClick r:id="rId2" tooltip="Immigration to Canada"/>
              </a:rPr>
              <a:t>immigrants in Canada</a:t>
            </a:r>
            <a:r>
              <a:rPr lang="en-US" dirty="0"/>
              <a:t> to reside. As a result, it is one of the most diverse and multicultural areas in the </a:t>
            </a:r>
            <a:r>
              <a:rPr lang="en-US" dirty="0">
                <a:hlinkClick r:id="rId3" tooltip="Greater Toronto Area"/>
              </a:rPr>
              <a:t>Greater Toronto Area</a:t>
            </a:r>
            <a:r>
              <a:rPr lang="en-US" dirty="0"/>
              <a:t>, being home to various religious groups and places of worship. It includes a number of natural landmarks, including the </a:t>
            </a:r>
            <a:r>
              <a:rPr lang="en-US" dirty="0">
                <a:hlinkClick r:id="rId4" tooltip="Toronto Zoo"/>
              </a:rPr>
              <a:t>Toronto Zoo</a:t>
            </a:r>
            <a:r>
              <a:rPr lang="en-US" dirty="0"/>
              <a:t>, </a:t>
            </a:r>
            <a:r>
              <a:rPr lang="en-US" dirty="0">
                <a:hlinkClick r:id="rId5" tooltip="Rouge Park"/>
              </a:rPr>
              <a:t>Rouge Park</a:t>
            </a:r>
            <a:r>
              <a:rPr lang="en-US" dirty="0"/>
              <a:t> and the </a:t>
            </a:r>
            <a:r>
              <a:rPr lang="en-US" dirty="0">
                <a:hlinkClick r:id="rId6"/>
              </a:rPr>
              <a:t>Scarborough Bluffs</a:t>
            </a:r>
            <a:r>
              <a:rPr lang="en-US" dirty="0"/>
              <a:t>. As my client need specific information regarding what kind of business, they should start which can make the highest profit and what kind business is trending in a particular area. So, me as Data Scientist will create a list of popular places and venues in the Scarborough city and provide it to my client </a:t>
            </a:r>
            <a:endParaRPr lang="en-IN" dirty="0"/>
          </a:p>
          <a:p>
            <a:endParaRPr lang="en-IN" dirty="0"/>
          </a:p>
        </p:txBody>
      </p:sp>
    </p:spTree>
    <p:extLst>
      <p:ext uri="{BB962C8B-B14F-4D97-AF65-F5344CB8AC3E}">
        <p14:creationId xmlns:p14="http://schemas.microsoft.com/office/powerpoint/2010/main" val="237430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287B-3C7B-45EE-A2BD-B81961438230}"/>
              </a:ext>
            </a:extLst>
          </p:cNvPr>
          <p:cNvSpPr>
            <a:spLocks noGrp="1"/>
          </p:cNvSpPr>
          <p:nvPr>
            <p:ph type="title"/>
          </p:nvPr>
        </p:nvSpPr>
        <p:spPr/>
        <p:txBody>
          <a:bodyPr/>
          <a:lstStyle/>
          <a:p>
            <a:pPr algn="ctr"/>
            <a:r>
              <a:rPr lang="en-IN" u="sng" dirty="0"/>
              <a:t>Data</a:t>
            </a:r>
          </a:p>
        </p:txBody>
      </p:sp>
      <p:sp>
        <p:nvSpPr>
          <p:cNvPr id="3" name="Content Placeholder 2">
            <a:extLst>
              <a:ext uri="{FF2B5EF4-FFF2-40B4-BE49-F238E27FC236}">
                <a16:creationId xmlns:a16="http://schemas.microsoft.com/office/drawing/2014/main" id="{C9FC1266-460C-4E15-9AF9-785DE9A9656F}"/>
              </a:ext>
            </a:extLst>
          </p:cNvPr>
          <p:cNvSpPr>
            <a:spLocks noGrp="1"/>
          </p:cNvSpPr>
          <p:nvPr>
            <p:ph idx="1"/>
          </p:nvPr>
        </p:nvSpPr>
        <p:spPr/>
        <p:txBody>
          <a:bodyPr/>
          <a:lstStyle/>
          <a:p>
            <a:r>
              <a:rPr lang="en-US" dirty="0"/>
              <a:t>For this implementation I will be using the Wikipedia to gather data regarding postal codes of Canada.</a:t>
            </a:r>
            <a:endParaRPr lang="en-IN" dirty="0"/>
          </a:p>
          <a:p>
            <a:r>
              <a:rPr lang="en-US" dirty="0"/>
              <a:t>I will do a web scraping of the following Wikipedia link ' </a:t>
            </a:r>
            <a:r>
              <a:rPr lang="en-US" u="sng" dirty="0">
                <a:hlinkClick r:id="rId2"/>
              </a:rPr>
              <a:t>https://en.wikipedia.org/wiki/List_of_postal_codes_of_Canada:_M</a:t>
            </a:r>
            <a:r>
              <a:rPr lang="en-US" dirty="0"/>
              <a:t>'  using Beautiful Soup python library.</a:t>
            </a:r>
          </a:p>
          <a:p>
            <a:r>
              <a:rPr lang="en-US" dirty="0"/>
              <a:t>I will filter only the Scarborough Data from the table of data collected in step 1 for this project.</a:t>
            </a:r>
            <a:endParaRPr lang="en-IN" dirty="0"/>
          </a:p>
          <a:p>
            <a:r>
              <a:rPr lang="en-US" dirty="0"/>
              <a:t>For understanding the data collected in the Data collection stage, I will explore the data and do some analysis like:</a:t>
            </a:r>
            <a:endParaRPr lang="en-IN" dirty="0"/>
          </a:p>
          <a:p>
            <a:endParaRPr lang="en-IN" dirty="0"/>
          </a:p>
        </p:txBody>
      </p:sp>
    </p:spTree>
    <p:extLst>
      <p:ext uri="{BB962C8B-B14F-4D97-AF65-F5344CB8AC3E}">
        <p14:creationId xmlns:p14="http://schemas.microsoft.com/office/powerpoint/2010/main" val="322852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46E8-8C4D-4CDD-989C-2026C4DFC9CA}"/>
              </a:ext>
            </a:extLst>
          </p:cNvPr>
          <p:cNvSpPr>
            <a:spLocks noGrp="1"/>
          </p:cNvSpPr>
          <p:nvPr>
            <p:ph type="title"/>
          </p:nvPr>
        </p:nvSpPr>
        <p:spPr/>
        <p:txBody>
          <a:bodyPr/>
          <a:lstStyle/>
          <a:p>
            <a:pPr algn="ctr"/>
            <a:r>
              <a:rPr lang="en-IN" u="sng" dirty="0"/>
              <a:t>Data Analysis</a:t>
            </a:r>
          </a:p>
        </p:txBody>
      </p:sp>
      <p:sp>
        <p:nvSpPr>
          <p:cNvPr id="3" name="Content Placeholder 2">
            <a:extLst>
              <a:ext uri="{FF2B5EF4-FFF2-40B4-BE49-F238E27FC236}">
                <a16:creationId xmlns:a16="http://schemas.microsoft.com/office/drawing/2014/main" id="{20DD206F-83E1-4CAF-B422-9199E078F8EA}"/>
              </a:ext>
            </a:extLst>
          </p:cNvPr>
          <p:cNvSpPr>
            <a:spLocks noGrp="1"/>
          </p:cNvSpPr>
          <p:nvPr>
            <p:ph idx="1"/>
          </p:nvPr>
        </p:nvSpPr>
        <p:spPr/>
        <p:txBody>
          <a:bodyPr>
            <a:normAutofit fontScale="92500" lnSpcReduction="10000"/>
          </a:bodyPr>
          <a:lstStyle/>
          <a:p>
            <a:r>
              <a:rPr lang="en-US" dirty="0"/>
              <a:t>Importing all the libraries that are necessary for this project.</a:t>
            </a:r>
            <a:endParaRPr lang="en-IN" dirty="0"/>
          </a:p>
          <a:p>
            <a:r>
              <a:rPr lang="en-US" dirty="0"/>
              <a:t>Extract the table with postal code, borough and neighborhood data from the Wikipedia link ‘https://en.wikipedia.org/wiki/</a:t>
            </a:r>
            <a:r>
              <a:rPr lang="en-US" dirty="0" err="1"/>
              <a:t>List_of_postal_codes_of_Canada:_M</a:t>
            </a:r>
            <a:r>
              <a:rPr lang="en-US" dirty="0"/>
              <a:t>’ using Beautiful Soup library and save it in a csv file.</a:t>
            </a:r>
            <a:endParaRPr lang="en-IN" dirty="0"/>
          </a:p>
          <a:p>
            <a:r>
              <a:rPr lang="en-US" dirty="0"/>
              <a:t>If a postal code has a borough but a Not assigned neighborhood (as shown below), then the neighborhood will be the same as the borough.</a:t>
            </a:r>
            <a:endParaRPr lang="en-IN" dirty="0"/>
          </a:p>
          <a:p>
            <a:r>
              <a:rPr lang="en-US" dirty="0"/>
              <a:t>Group neighborhood based on postal code and borough. </a:t>
            </a:r>
          </a:p>
          <a:p>
            <a:r>
              <a:rPr lang="en-US" dirty="0"/>
              <a:t>The venues details regarding categories and location is collected using the neighborhood data and Foursquare API </a:t>
            </a:r>
          </a:p>
          <a:p>
            <a:r>
              <a:rPr lang="en-US" dirty="0"/>
              <a:t>Apply One hot encoding and group rows on neighborhood by taking mean</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51114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A2A4-1080-43A7-8F0B-79EB60B56B87}"/>
              </a:ext>
            </a:extLst>
          </p:cNvPr>
          <p:cNvSpPr>
            <a:spLocks noGrp="1"/>
          </p:cNvSpPr>
          <p:nvPr>
            <p:ph type="title"/>
          </p:nvPr>
        </p:nvSpPr>
        <p:spPr/>
        <p:txBody>
          <a:bodyPr/>
          <a:lstStyle/>
          <a:p>
            <a:pPr algn="ctr"/>
            <a:r>
              <a:rPr lang="en-IN" u="sng" dirty="0"/>
              <a:t>Results</a:t>
            </a:r>
          </a:p>
        </p:txBody>
      </p:sp>
      <p:pic>
        <p:nvPicPr>
          <p:cNvPr id="4" name="Content Placeholder 3">
            <a:extLst>
              <a:ext uri="{FF2B5EF4-FFF2-40B4-BE49-F238E27FC236}">
                <a16:creationId xmlns:a16="http://schemas.microsoft.com/office/drawing/2014/main" id="{B563216C-816B-453D-BA7A-AFC0706D1805}"/>
              </a:ext>
            </a:extLst>
          </p:cNvPr>
          <p:cNvPicPr>
            <a:picLocks noGrp="1"/>
          </p:cNvPicPr>
          <p:nvPr>
            <p:ph idx="1"/>
          </p:nvPr>
        </p:nvPicPr>
        <p:blipFill rotWithShape="1">
          <a:blip r:embed="rId2"/>
          <a:srcRect l="10748" t="29939" r="3389" b="5653"/>
          <a:stretch/>
        </p:blipFill>
        <p:spPr bwMode="auto">
          <a:xfrm>
            <a:off x="1103313" y="1466850"/>
            <a:ext cx="10069512" cy="45712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24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58C8C-7D34-4FDF-B4D3-1C19A4004F28}"/>
              </a:ext>
            </a:extLst>
          </p:cNvPr>
          <p:cNvSpPr txBox="1"/>
          <p:nvPr/>
        </p:nvSpPr>
        <p:spPr>
          <a:xfrm>
            <a:off x="971550" y="847725"/>
            <a:ext cx="9210675" cy="2862322"/>
          </a:xfrm>
          <a:prstGeom prst="rect">
            <a:avLst/>
          </a:prstGeom>
          <a:noFill/>
        </p:spPr>
        <p:txBody>
          <a:bodyPr wrap="square" rtlCol="0">
            <a:spAutoFit/>
          </a:bodyPr>
          <a:lstStyle/>
          <a:p>
            <a:r>
              <a:rPr lang="en-US" dirty="0"/>
              <a:t>Now that I have the required top 10 data, my client has full access to the information regarding the venues and what kind of business is profitable in that area.</a:t>
            </a:r>
          </a:p>
          <a:p>
            <a:endParaRPr lang="en-US" dirty="0"/>
          </a:p>
          <a:p>
            <a:r>
              <a:rPr lang="en-US" dirty="0"/>
              <a:t>Here are some of the output Data on the frequency of venues in a particular area </a:t>
            </a:r>
          </a:p>
          <a:p>
            <a:endParaRPr lang="en-US"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89CEF70F-B3F8-49BB-8919-83AAAD29BB98}"/>
              </a:ext>
            </a:extLst>
          </p:cNvPr>
          <p:cNvPicPr/>
          <p:nvPr/>
        </p:nvPicPr>
        <p:blipFill rotWithShape="1">
          <a:blip r:embed="rId2"/>
          <a:srcRect l="9306" t="52000" r="71859" b="32637"/>
          <a:stretch/>
        </p:blipFill>
        <p:spPr bwMode="auto">
          <a:xfrm>
            <a:off x="971550" y="2936110"/>
            <a:ext cx="2076450" cy="104533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BBAD87C-0D0A-43D8-B500-9BC8BDA89F2D}"/>
              </a:ext>
            </a:extLst>
          </p:cNvPr>
          <p:cNvPicPr/>
          <p:nvPr/>
        </p:nvPicPr>
        <p:blipFill rotWithShape="1">
          <a:blip r:embed="rId2"/>
          <a:srcRect l="10303" t="68347" r="57013" b="16880"/>
          <a:stretch/>
        </p:blipFill>
        <p:spPr bwMode="auto">
          <a:xfrm>
            <a:off x="3441064" y="2936110"/>
            <a:ext cx="3174048" cy="1045339"/>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677BD21-5D14-4BF0-A2DA-147EFD226192}"/>
              </a:ext>
            </a:extLst>
          </p:cNvPr>
          <p:cNvPicPr/>
          <p:nvPr/>
        </p:nvPicPr>
        <p:blipFill rotWithShape="1">
          <a:blip r:embed="rId3"/>
          <a:srcRect l="9196" t="56333" r="70751" b="26925"/>
          <a:stretch/>
        </p:blipFill>
        <p:spPr bwMode="auto">
          <a:xfrm>
            <a:off x="7008176" y="2898775"/>
            <a:ext cx="2258060" cy="106045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D4E7F0B-4F14-46B4-BFC6-2FCA0D5C3C45}"/>
              </a:ext>
            </a:extLst>
          </p:cNvPr>
          <p:cNvPicPr/>
          <p:nvPr/>
        </p:nvPicPr>
        <p:blipFill rotWithShape="1">
          <a:blip r:embed="rId3"/>
          <a:srcRect l="10082" t="73075" r="72524" b="10971"/>
          <a:stretch/>
        </p:blipFill>
        <p:spPr bwMode="auto">
          <a:xfrm>
            <a:off x="971550" y="4197350"/>
            <a:ext cx="2153285" cy="111125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01683009-A840-49E5-8A90-E952B051AFEA}"/>
              </a:ext>
            </a:extLst>
          </p:cNvPr>
          <p:cNvPicPr/>
          <p:nvPr/>
        </p:nvPicPr>
        <p:blipFill rotWithShape="1">
          <a:blip r:embed="rId4"/>
          <a:srcRect l="10525" t="56924" r="61445" b="26925"/>
          <a:stretch/>
        </p:blipFill>
        <p:spPr bwMode="auto">
          <a:xfrm>
            <a:off x="3441063" y="4197349"/>
            <a:ext cx="3174047" cy="1111249"/>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04E88DA6-7635-4F03-B4A7-6EF855849303}"/>
              </a:ext>
            </a:extLst>
          </p:cNvPr>
          <p:cNvPicPr/>
          <p:nvPr/>
        </p:nvPicPr>
        <p:blipFill rotWithShape="1">
          <a:blip r:embed="rId5"/>
          <a:srcRect l="9861" t="52787" r="68646" b="31849"/>
          <a:stretch/>
        </p:blipFill>
        <p:spPr bwMode="auto">
          <a:xfrm>
            <a:off x="7008175" y="4197349"/>
            <a:ext cx="2258059" cy="11112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566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AE18-787A-47F5-9433-B3CBA4CE0B3A}"/>
              </a:ext>
            </a:extLst>
          </p:cNvPr>
          <p:cNvSpPr>
            <a:spLocks noGrp="1"/>
          </p:cNvSpPr>
          <p:nvPr>
            <p:ph type="title"/>
          </p:nvPr>
        </p:nvSpPr>
        <p:spPr/>
        <p:txBody>
          <a:bodyPr/>
          <a:lstStyle/>
          <a:p>
            <a:pPr algn="ctr"/>
            <a:r>
              <a:rPr lang="en-US" u="sng" dirty="0"/>
              <a:t>Discussions &amp; Observation</a:t>
            </a:r>
            <a:br>
              <a:rPr lang="en-IN" u="sng" dirty="0"/>
            </a:br>
            <a:endParaRPr lang="en-IN" u="sng" dirty="0"/>
          </a:p>
        </p:txBody>
      </p:sp>
      <p:sp>
        <p:nvSpPr>
          <p:cNvPr id="3" name="Content Placeholder 2">
            <a:extLst>
              <a:ext uri="{FF2B5EF4-FFF2-40B4-BE49-F238E27FC236}">
                <a16:creationId xmlns:a16="http://schemas.microsoft.com/office/drawing/2014/main" id="{C8876A63-9C44-4451-B768-7A364A87CA97}"/>
              </a:ext>
            </a:extLst>
          </p:cNvPr>
          <p:cNvSpPr>
            <a:spLocks noGrp="1"/>
          </p:cNvSpPr>
          <p:nvPr>
            <p:ph idx="1"/>
          </p:nvPr>
        </p:nvSpPr>
        <p:spPr/>
        <p:txBody>
          <a:bodyPr/>
          <a:lstStyle/>
          <a:p>
            <a:r>
              <a:rPr lang="en-US" dirty="0"/>
              <a:t>While conducting the Data Analysis of this information, I observed that the frequency of the Motel in the Cliffside neighborhood is the highest amongst all the other venues and that this business is in highly demand compared to other businesses.</a:t>
            </a:r>
            <a:endParaRPr lang="en-IN" dirty="0"/>
          </a:p>
          <a:p>
            <a:endParaRPr lang="en-IN" dirty="0"/>
          </a:p>
        </p:txBody>
      </p:sp>
    </p:spTree>
    <p:extLst>
      <p:ext uri="{BB962C8B-B14F-4D97-AF65-F5344CB8AC3E}">
        <p14:creationId xmlns:p14="http://schemas.microsoft.com/office/powerpoint/2010/main" val="26287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97CD-A837-44D1-ACAD-F451D029E723}"/>
              </a:ext>
            </a:extLst>
          </p:cNvPr>
          <p:cNvSpPr>
            <a:spLocks noGrp="1"/>
          </p:cNvSpPr>
          <p:nvPr>
            <p:ph type="title"/>
          </p:nvPr>
        </p:nvSpPr>
        <p:spPr/>
        <p:txBody>
          <a:bodyPr/>
          <a:lstStyle/>
          <a:p>
            <a:pPr algn="ctr"/>
            <a:r>
              <a:rPr lang="en-IN" u="sng" dirty="0"/>
              <a:t>Conclusion</a:t>
            </a:r>
          </a:p>
        </p:txBody>
      </p:sp>
      <p:sp>
        <p:nvSpPr>
          <p:cNvPr id="3" name="Content Placeholder 2">
            <a:extLst>
              <a:ext uri="{FF2B5EF4-FFF2-40B4-BE49-F238E27FC236}">
                <a16:creationId xmlns:a16="http://schemas.microsoft.com/office/drawing/2014/main" id="{5BE88EAF-8B15-4DC2-907C-C80989037840}"/>
              </a:ext>
            </a:extLst>
          </p:cNvPr>
          <p:cNvSpPr>
            <a:spLocks noGrp="1"/>
          </p:cNvSpPr>
          <p:nvPr>
            <p:ph idx="1"/>
          </p:nvPr>
        </p:nvSpPr>
        <p:spPr/>
        <p:txBody>
          <a:bodyPr/>
          <a:lstStyle/>
          <a:p>
            <a:r>
              <a:rPr lang="en-US" dirty="0"/>
              <a:t>Hence, I conclude my Data Analysis by providing all the information that is required by my client and advise them to build a Motel in the Cliffside Neighborhood as it has highest frequency and demand. I have also provided them with other business possibilities such venues and location, which can earn them profit in future.</a:t>
            </a:r>
            <a:endParaRPr lang="en-IN" dirty="0"/>
          </a:p>
          <a:p>
            <a:endParaRPr lang="en-IN" dirty="0"/>
          </a:p>
        </p:txBody>
      </p:sp>
    </p:spTree>
    <p:extLst>
      <p:ext uri="{BB962C8B-B14F-4D97-AF65-F5344CB8AC3E}">
        <p14:creationId xmlns:p14="http://schemas.microsoft.com/office/powerpoint/2010/main" val="42038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F679E7-0FC7-4FA8-8A7E-B3E38BF8A676}"/>
              </a:ext>
            </a:extLst>
          </p:cNvPr>
          <p:cNvSpPr>
            <a:spLocks noGrp="1"/>
          </p:cNvSpPr>
          <p:nvPr>
            <p:ph type="title"/>
          </p:nvPr>
        </p:nvSpPr>
        <p:spPr>
          <a:xfrm>
            <a:off x="1208086" y="3053043"/>
            <a:ext cx="9404723" cy="1400530"/>
          </a:xfrm>
        </p:spPr>
        <p:txBody>
          <a:bodyPr/>
          <a:lstStyle/>
          <a:p>
            <a:pPr algn="ctr"/>
            <a:r>
              <a:rPr lang="en-IN" dirty="0"/>
              <a:t>THANK YOU</a:t>
            </a:r>
          </a:p>
        </p:txBody>
      </p:sp>
    </p:spTree>
    <p:extLst>
      <p:ext uri="{BB962C8B-B14F-4D97-AF65-F5344CB8AC3E}">
        <p14:creationId xmlns:p14="http://schemas.microsoft.com/office/powerpoint/2010/main" val="3901054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TotalTime>
  <Words>409</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Perfect Location and Venue to Start a Business</vt:lpstr>
      <vt:lpstr>Introduction</vt:lpstr>
      <vt:lpstr>Data</vt:lpstr>
      <vt:lpstr>Data Analysis</vt:lpstr>
      <vt:lpstr>Results</vt:lpstr>
      <vt:lpstr>PowerPoint Presentation</vt:lpstr>
      <vt:lpstr>Discussions &amp; Observation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Location and Venue to Start a Business</dc:title>
  <dc:creator>Swapnil Rane</dc:creator>
  <cp:lastModifiedBy>Swapnil Rane</cp:lastModifiedBy>
  <cp:revision>2</cp:revision>
  <dcterms:created xsi:type="dcterms:W3CDTF">2019-06-21T22:09:12Z</dcterms:created>
  <dcterms:modified xsi:type="dcterms:W3CDTF">2019-06-21T22:24:02Z</dcterms:modified>
</cp:coreProperties>
</file>