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  <p:embeddedFont>
      <p:font typeface="Old Standard TT"/>
      <p:regular r:id="rId23"/>
      <p:bold r:id="rId24"/>
      <p: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22" Type="http://schemas.openxmlformats.org/officeDocument/2006/relationships/font" Target="fonts/MavenPro-bold.fntdata"/><Relationship Id="rId21" Type="http://schemas.openxmlformats.org/officeDocument/2006/relationships/font" Target="fonts/MavenPro-regular.fntdata"/><Relationship Id="rId24" Type="http://schemas.openxmlformats.org/officeDocument/2006/relationships/font" Target="fonts/OldStandardTT-bold.fntdata"/><Relationship Id="rId23" Type="http://schemas.openxmlformats.org/officeDocument/2006/relationships/font" Target="fonts/OldStandardT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19" Type="http://schemas.openxmlformats.org/officeDocument/2006/relationships/font" Target="fonts/Nunito-italic.fntdata"/><Relationship Id="rId18" Type="http://schemas.openxmlformats.org/officeDocument/2006/relationships/font" Target="fonts/Nuni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205d4154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205d4154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444444"/>
                </a:solidFill>
              </a:rPr>
              <a:t>Part 2: Back stage (2 minutes)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205d415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205d415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rgbClr val="444444"/>
                </a:solidFill>
              </a:rPr>
              <a:t>Part 3: Authors (2 minutes)</a:t>
            </a:r>
            <a:endParaRPr b="1" sz="1200">
              <a:solidFill>
                <a:srgbClr val="444444"/>
              </a:solidFill>
            </a:endParaRPr>
          </a:p>
          <a:p>
            <a:pPr indent="-304800" lvl="0" marL="698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444444"/>
              </a:buClr>
              <a:buSzPts val="1200"/>
              <a:buChar char="●"/>
            </a:pPr>
            <a:r>
              <a:rPr lang="en-GB" sz="1200">
                <a:solidFill>
                  <a:srgbClr val="444444"/>
                </a:solidFill>
              </a:rPr>
              <a:t>Who you are? and what is your role in the project?</a:t>
            </a:r>
            <a:endParaRPr sz="1200">
              <a:solidFill>
                <a:srgbClr val="444444"/>
              </a:solidFill>
            </a:endParaRPr>
          </a:p>
          <a:p>
            <a:pPr indent="-304800" lvl="0" marL="698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200"/>
              <a:buChar char="●"/>
            </a:pPr>
            <a:r>
              <a:rPr lang="en-GB" sz="1200">
                <a:solidFill>
                  <a:srgbClr val="444444"/>
                </a:solidFill>
              </a:rPr>
              <a:t>What are your expertise? Why should people invite you for the next project?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4c3520a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4c3520a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4c3520a69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4c3520a69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205d41541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205d4154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205d4154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205d4154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●"/>
            </a:pPr>
            <a:r>
              <a:rPr lang="en-GB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Advantages of VADER: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○"/>
            </a:pPr>
            <a:r>
              <a:rPr lang="en-GB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It does not require any training data.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○"/>
            </a:pPr>
            <a:r>
              <a:rPr lang="en-GB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It can very well understand the sentiment of a text containing emoticons, slangs, conjunctions, capital words, punctuations and much more.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○"/>
            </a:pPr>
            <a:r>
              <a:rPr lang="en-GB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It works excellent on social media text.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○"/>
            </a:pPr>
            <a:r>
              <a:rPr lang="en-GB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VADER can work with multiple domains.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5211852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5211852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●"/>
            </a:pPr>
            <a:r>
              <a:rPr lang="en-GB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Some features that roBERTa uses to improve upon BERT are: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●"/>
            </a:pPr>
            <a:r>
              <a:rPr lang="en-GB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training the model longer, with bigger batches, over more data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●"/>
            </a:pPr>
            <a:r>
              <a:rPr lang="en-GB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removing the next sentence prediction objective;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●"/>
            </a:pPr>
            <a:r>
              <a:rPr lang="en-GB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</a:t>
            </a:r>
            <a:r>
              <a:rPr lang="en-GB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raining</a:t>
            </a:r>
            <a:r>
              <a:rPr lang="en-GB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on longer sequences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●"/>
            </a:pPr>
            <a:r>
              <a:rPr lang="en-GB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dynamically changing the masking pattern applied to the training data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205d41541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205d41541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●"/>
            </a:pPr>
            <a:r>
              <a:rPr lang="en-GB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Some features that roBERTa uses to improve upon BERT are: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●"/>
            </a:pPr>
            <a:r>
              <a:rPr lang="en-GB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training the model longer, with bigger batches, over more data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●"/>
            </a:pPr>
            <a:r>
              <a:rPr lang="en-GB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removing the next sentence prediction objective;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●"/>
            </a:pPr>
            <a:r>
              <a:rPr lang="en-GB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</a:t>
            </a:r>
            <a:r>
              <a:rPr lang="en-GB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raining</a:t>
            </a:r>
            <a:r>
              <a:rPr lang="en-GB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on longer sequences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●"/>
            </a:pPr>
            <a:r>
              <a:rPr lang="en-GB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dynamically changing the masking pattern applied to the training data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205d41541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205d41541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○"/>
            </a:pPr>
            <a:r>
              <a:rPr lang="en-GB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Stock movements are inherently stochastic and hence predicting them is tough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○"/>
            </a:pPr>
            <a:r>
              <a:rPr lang="en-GB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We couldn’t manually label the tweets ourselves and train a model, in part owing to the expertise and the compute power required for it. And hence had to rely on more generalised models to extract sentiment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○"/>
            </a:pPr>
            <a:r>
              <a:rPr lang="en-GB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Pre-trained models were not specifically trained for tweets with a financial focus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○"/>
            </a:pPr>
            <a:r>
              <a:rPr lang="en-GB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Only 5000 tweets a day were collected, which is a fraction of the total number of our target tweets, skewing the sentiment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○"/>
            </a:pPr>
            <a:r>
              <a:rPr lang="en-GB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Furthermore a lot of tweets in our scrapings were tweets that were completely unrelated to our aim, but these tweets couldn’t be filtered out as that would have to be manually done. 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4c3520a69_0_1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4c3520a69_0_1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791B"/>
              </a:buClr>
              <a:buSzPct val="30555"/>
              <a:buFont typeface="Arial"/>
              <a:buNone/>
            </a:pPr>
            <a:r>
              <a:rPr b="1" lang="en-GB" sz="3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Analyzing the Effects of Twitter Sentiments on Stock Prices</a:t>
            </a:r>
            <a:endParaRPr b="1" sz="3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512700" y="3727625"/>
            <a:ext cx="51114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Avinash Bobbala, Gauthami Aithal, Shashikiran Peddireddy, Swapnil Sethi, Ujas Shah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512700" y="3030075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800"/>
              </a:spcAft>
              <a:buNone/>
            </a:pPr>
            <a:r>
              <a:rPr lang="en-GB" sz="2200">
                <a:solidFill>
                  <a:srgbClr val="FFFFFF"/>
                </a:solidFill>
                <a:latin typeface="Linux Libertine"/>
                <a:ea typeface="Linux Libertine"/>
                <a:cs typeface="Linux Libertine"/>
                <a:sym typeface="Linux Libertine"/>
              </a:rPr>
              <a:t>Group 10</a:t>
            </a:r>
            <a:endParaRPr sz="2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 Stage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Which part is most difficult?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Which part is most interestin</a:t>
            </a:r>
            <a:r>
              <a:rPr lang="en-GB"/>
              <a:t>g</a:t>
            </a:r>
            <a:r>
              <a:rPr lang="en-GB"/>
              <a:t>?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If we could start it over, what would we modify?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What is the most valuable thing we learned from conducting the project?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 us!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Avinash Bobbala - TextBlob modelling and the presentation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Gauthami Aithal - Data collection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Shashikiran Peddireddy - roBERTa and presentation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Swapnil Sethi - ETL processes, data cleaning, VADER modelling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Ujas Shah - Modelling and presentation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 creation details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201550" y="1058225"/>
            <a:ext cx="8186700" cy="318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ld Standard TT"/>
              <a:buChar char="-"/>
            </a:pPr>
            <a:r>
              <a:rPr lang="en-GB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Fetched daily tweets using a python library called “</a:t>
            </a:r>
            <a:r>
              <a:rPr b="1" lang="en-GB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Tweepy</a:t>
            </a:r>
            <a:r>
              <a:rPr lang="en-GB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” which streamed Tweets from their official API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ld Standard TT"/>
              <a:buChar char="-"/>
            </a:pPr>
            <a:r>
              <a:rPr lang="en-GB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Incorporated </a:t>
            </a:r>
            <a:r>
              <a:rPr b="1" lang="en-GB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Kaggle dataset</a:t>
            </a:r>
            <a:r>
              <a:rPr lang="en-GB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with company relevant tweets from </a:t>
            </a:r>
            <a:r>
              <a:rPr b="1" lang="en-GB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2015 - 2020 </a:t>
            </a:r>
            <a:endParaRPr b="1"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ld Standard TT"/>
              <a:buChar char="-"/>
            </a:pPr>
            <a:r>
              <a:rPr lang="en-GB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Collected </a:t>
            </a:r>
            <a:r>
              <a:rPr b="1" lang="en-GB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Stock prices</a:t>
            </a:r>
            <a:r>
              <a:rPr lang="en-GB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from “</a:t>
            </a:r>
            <a:r>
              <a:rPr b="1" lang="en-GB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Yahoo Finance library</a:t>
            </a:r>
            <a:r>
              <a:rPr lang="en-GB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” for the same time period to aid  historical data analysis and stock price/trend prediction.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ld Standard TT"/>
              <a:buChar char="-"/>
            </a:pPr>
            <a:r>
              <a:rPr lang="en-GB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Did some </a:t>
            </a:r>
            <a:r>
              <a:rPr b="1" lang="en-GB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preliminary data cleaning</a:t>
            </a:r>
            <a:r>
              <a:rPr lang="en-GB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like duplicate, special chars, URL removal, handling missing values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ld Standard TT"/>
              <a:buChar char="-"/>
            </a:pPr>
            <a:r>
              <a:rPr lang="en-GB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To </a:t>
            </a:r>
            <a:r>
              <a:rPr b="1" lang="en-GB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ensure</a:t>
            </a:r>
            <a:r>
              <a:rPr lang="en-GB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that we have </a:t>
            </a:r>
            <a:r>
              <a:rPr b="1" lang="en-GB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quality data</a:t>
            </a:r>
            <a:r>
              <a:rPr lang="en-GB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we filtered out the tweets based on tags like verified, hashtags, search_query and retweets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ld Standard TT"/>
              <a:buChar char="-"/>
            </a:pPr>
            <a:r>
              <a:rPr lang="en-GB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Finally </a:t>
            </a:r>
            <a:r>
              <a:rPr b="1" lang="en-GB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stored/consolidated</a:t>
            </a:r>
            <a:r>
              <a:rPr lang="en-GB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the data from different sources on </a:t>
            </a:r>
            <a:r>
              <a:rPr b="1" lang="en-GB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PostgreSQL DB</a:t>
            </a:r>
            <a:r>
              <a:rPr lang="en-GB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for further analysis.</a:t>
            </a:r>
            <a:endParaRPr b="1"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6539828" y="4464616"/>
            <a:ext cx="2001900" cy="5283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Stock Prices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      (Yahoo Finances)</a:t>
            </a:r>
            <a:endParaRPr sz="1300"/>
          </a:p>
        </p:txBody>
      </p:sp>
      <p:sp>
        <p:nvSpPr>
          <p:cNvPr id="73" name="Google Shape;73;p15"/>
          <p:cNvSpPr/>
          <p:nvPr/>
        </p:nvSpPr>
        <p:spPr>
          <a:xfrm>
            <a:off x="3571039" y="3428924"/>
            <a:ext cx="2001900" cy="5283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Consolidate &amp; Clean</a:t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3571039" y="4464616"/>
            <a:ext cx="2001900" cy="5283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           Daily tweets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chemeClr val="dk1"/>
                </a:solidFill>
              </a:rPr>
              <a:t>          (T</a:t>
            </a:r>
            <a:r>
              <a:rPr lang="en-GB" sz="1300">
                <a:solidFill>
                  <a:schemeClr val="dk1"/>
                </a:solidFill>
              </a:rPr>
              <a:t>witter API)</a:t>
            </a:r>
            <a:endParaRPr sz="1300"/>
          </a:p>
        </p:txBody>
      </p:sp>
      <p:sp>
        <p:nvSpPr>
          <p:cNvPr id="75" name="Google Shape;75;p15"/>
          <p:cNvSpPr/>
          <p:nvPr/>
        </p:nvSpPr>
        <p:spPr>
          <a:xfrm>
            <a:off x="602250" y="4464616"/>
            <a:ext cx="2001900" cy="5283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1091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 Tweets Kaggle Dataset</a:t>
            </a:r>
            <a:endParaRPr sz="13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    (Kaggle)</a:t>
            </a:r>
            <a:endParaRPr sz="1300"/>
          </a:p>
        </p:txBody>
      </p:sp>
      <p:sp>
        <p:nvSpPr>
          <p:cNvPr id="76" name="Google Shape;76;p15"/>
          <p:cNvSpPr/>
          <p:nvPr/>
        </p:nvSpPr>
        <p:spPr>
          <a:xfrm flipH="1" rot="10800000">
            <a:off x="4246985" y="3957229"/>
            <a:ext cx="426900" cy="530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1709247" y="3598480"/>
            <a:ext cx="1861800" cy="8475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 flipH="1">
            <a:off x="5572701" y="3533500"/>
            <a:ext cx="1767900" cy="9261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3570825" y="2140800"/>
            <a:ext cx="2001900" cy="491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Database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      (PostgreSQL)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4288988" y="2631900"/>
            <a:ext cx="342900" cy="7878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1760838" y="936000"/>
            <a:ext cx="5503200" cy="491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Sentiment Analysis + Stock Price P</a:t>
            </a:r>
            <a:r>
              <a:rPr lang="en-GB"/>
              <a:t>rediction</a:t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4246988" y="1427100"/>
            <a:ext cx="405300" cy="7230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2761725" y="203900"/>
            <a:ext cx="3577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Dataset Creation Flowchart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- TextBlob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118905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Uses Natural Language ToolKit(NLTK)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Supports complex analysis and operations on </a:t>
            </a:r>
            <a:r>
              <a:rPr lang="en-GB" sz="1200"/>
              <a:t>textual</a:t>
            </a:r>
            <a:r>
              <a:rPr lang="en-GB" sz="1200"/>
              <a:t> Data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Calculates Polarity and Subjectivity of a sentence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Polarity </a:t>
            </a:r>
            <a:r>
              <a:rPr lang="en-GB" sz="1200"/>
              <a:t>lies</a:t>
            </a:r>
            <a:r>
              <a:rPr lang="en-GB" sz="1200"/>
              <a:t> between [-1,1] and Subjectivity lies between [0,1] 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ld Standard TT"/>
              <a:buChar char="●"/>
            </a:pPr>
            <a:r>
              <a:rPr lang="en-GB" sz="1200"/>
              <a:t>Accuracy: 0.508</a:t>
            </a:r>
            <a:endParaRPr sz="12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/>
              <a:t>For example: We calculated polarity and subjectivity for “I do not like this example at all, it is too boring”. For this particular example, polarity = -1 and subjectivity is 1, which is fair.</a:t>
            </a:r>
            <a:endParaRPr sz="11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/>
              <a:t>However, for the sentence “This was a helpful example but I would prefer another one”. It returns 0.0 for both subjectivity and polarity which is not the finest answer we’d expect.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- VADER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171600"/>
            <a:ext cx="46497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VADER (Valence Aware Dictionary for sEntiment Reasoning) is a model used for text sentiment analysis that is sensitive to both polarity (positive/negative) and intensity (strength) of emotion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Lexical approaches look at the sentiment category or score of each word in the sentence and decide what the sentiment category or score of the whole sentence is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The main advantage of lexical approach lies in the fact that we do not need to train a model using labeled data, since we have everything we need to assess the sentiment of sentences in the dictionary of emotions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Accuracy: 0.553</a:t>
            </a:r>
            <a:endParaRPr b="1" sz="120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6645" y="1241438"/>
            <a:ext cx="3592075" cy="2764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- roBERTa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9600" y="1000000"/>
            <a:ext cx="6107123" cy="225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572600" y="3503400"/>
            <a:ext cx="7686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Problems that can be solved by BERT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●"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Neural Machine Translation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●"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Question Answering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●"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Text Summarization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●"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Sentiment Analysis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- roBERTa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Roberta is language model developed by Meta that improves on Bidirectional Encoder Representations from Transformers, or BERT, the self-supervised method released by Google in 2018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BERT is a revolutionary technique that achieved state-of-the-art results on a range of NLP tasks while relying on unannotated text drawn from the web, as opposed to a language corpus that’s been labeled specifically for a given task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RoBERTa builds on BERT’s language masking strategy, wherein the system learns to predict intentionally hidden sections of text within otherwise unannotated language examples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Accuracy: 0.6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860"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1025" y="3064625"/>
            <a:ext cx="5614951" cy="175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 our results –&gt;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More time can be spent fine tuning the hyper-parameters of roBERTa to get better results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However, there is a ceiling on our results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Stock movements are inherently stochastic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We couldn’t manually label the tweets ourselves and train a model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Pre-trained models were not specifically trained for tweets with a financial focus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Only </a:t>
            </a:r>
            <a:r>
              <a:rPr lang="en-GB" sz="1200"/>
              <a:t>5000 tweets a day were collect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Furthermore a lot of tweets in our scrapings were tweets that were completely unrelated to our aim</a:t>
            </a:r>
            <a:endParaRPr sz="1200"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8025" y="3384425"/>
            <a:ext cx="4827950" cy="128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9013" y="34021"/>
            <a:ext cx="2878275" cy="162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130650"/>
            <a:ext cx="8520600" cy="38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048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We have investigated the </a:t>
            </a:r>
            <a:r>
              <a:rPr b="1" lang="en-GB" sz="1200">
                <a:solidFill>
                  <a:schemeClr val="dk1"/>
                </a:solidFill>
              </a:rPr>
              <a:t>relation</a:t>
            </a:r>
            <a:r>
              <a:rPr lang="en-GB" sz="1200">
                <a:solidFill>
                  <a:schemeClr val="dk1"/>
                </a:solidFill>
              </a:rPr>
              <a:t> between </a:t>
            </a:r>
            <a:r>
              <a:rPr b="1" lang="en-GB" sz="1200">
                <a:solidFill>
                  <a:schemeClr val="dk1"/>
                </a:solidFill>
              </a:rPr>
              <a:t>public mood</a:t>
            </a:r>
            <a:r>
              <a:rPr lang="en-GB" sz="1200">
                <a:solidFill>
                  <a:schemeClr val="dk1"/>
                </a:solidFill>
              </a:rPr>
              <a:t> as measured from a large scale collection of tweets from twitter and the </a:t>
            </a:r>
            <a:r>
              <a:rPr b="1" lang="en-GB" sz="1200">
                <a:solidFill>
                  <a:schemeClr val="dk1"/>
                </a:solidFill>
              </a:rPr>
              <a:t>Stock market values</a:t>
            </a:r>
            <a:r>
              <a:rPr lang="en-GB" sz="1200">
                <a:solidFill>
                  <a:schemeClr val="dk1"/>
                </a:solidFill>
              </a:rPr>
              <a:t>. Our </a:t>
            </a:r>
            <a:r>
              <a:rPr b="1" lang="en-GB" sz="1200">
                <a:solidFill>
                  <a:schemeClr val="dk1"/>
                </a:solidFill>
              </a:rPr>
              <a:t>results show</a:t>
            </a:r>
            <a:r>
              <a:rPr lang="en-GB" sz="1200">
                <a:solidFill>
                  <a:schemeClr val="dk1"/>
                </a:solidFill>
              </a:rPr>
              <a:t> that </a:t>
            </a:r>
            <a:r>
              <a:rPr b="1" lang="en-GB" sz="1200">
                <a:solidFill>
                  <a:schemeClr val="dk1"/>
                </a:solidFill>
              </a:rPr>
              <a:t>public mood can be </a:t>
            </a:r>
            <a:r>
              <a:rPr b="1" lang="en-GB" sz="1200">
                <a:solidFill>
                  <a:schemeClr val="dk1"/>
                </a:solidFill>
              </a:rPr>
              <a:t>moderately</a:t>
            </a:r>
            <a:r>
              <a:rPr b="1" lang="en-GB" sz="1200">
                <a:solidFill>
                  <a:schemeClr val="dk1"/>
                </a:solidFill>
              </a:rPr>
              <a:t> captured</a:t>
            </a:r>
            <a:r>
              <a:rPr lang="en-GB" sz="1200">
                <a:solidFill>
                  <a:schemeClr val="dk1"/>
                </a:solidFill>
              </a:rPr>
              <a:t> from the large-scale Twitter feeds by the means of natural language processing techniques employed in this project.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dk1"/>
                </a:solidFill>
              </a:rPr>
              <a:t>Future work</a:t>
            </a:r>
            <a:r>
              <a:rPr lang="en-GB" sz="1200">
                <a:solidFill>
                  <a:schemeClr val="dk1"/>
                </a:solidFill>
              </a:rPr>
              <a:t> regarding this study would include using the model on </a:t>
            </a:r>
            <a:r>
              <a:rPr b="1" lang="en-GB" sz="1200">
                <a:solidFill>
                  <a:schemeClr val="dk1"/>
                </a:solidFill>
              </a:rPr>
              <a:t>different stock markets across the world. </a:t>
            </a:r>
            <a:r>
              <a:rPr lang="en-GB" sz="1200">
                <a:solidFill>
                  <a:schemeClr val="dk1"/>
                </a:solidFill>
              </a:rPr>
              <a:t>Furthermore, using a data range of more than 10 years may provide more accurate results. Additionally, analyzing the models in </a:t>
            </a:r>
            <a:r>
              <a:rPr b="1" lang="en-GB" sz="1200">
                <a:solidFill>
                  <a:schemeClr val="dk1"/>
                </a:solidFill>
              </a:rPr>
              <a:t>different economic situations</a:t>
            </a:r>
            <a:r>
              <a:rPr lang="en-GB" sz="1200">
                <a:solidFill>
                  <a:schemeClr val="dk1"/>
                </a:solidFill>
              </a:rPr>
              <a:t> such as booms or recession may allow us to better see the productivity of the models. 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dk1"/>
                </a:solidFill>
              </a:rPr>
              <a:t>Extracted sentiments</a:t>
            </a:r>
            <a:r>
              <a:rPr lang="en-GB" sz="1200">
                <a:solidFill>
                  <a:schemeClr val="dk1"/>
                </a:solidFill>
              </a:rPr>
              <a:t> may be </a:t>
            </a:r>
            <a:r>
              <a:rPr b="1" lang="en-GB" sz="1200">
                <a:solidFill>
                  <a:schemeClr val="dk1"/>
                </a:solidFill>
              </a:rPr>
              <a:t>biased</a:t>
            </a:r>
            <a:r>
              <a:rPr lang="en-GB" sz="1200">
                <a:solidFill>
                  <a:schemeClr val="dk1"/>
                </a:solidFill>
              </a:rPr>
              <a:t> because </a:t>
            </a:r>
            <a:r>
              <a:rPr b="1" lang="en-GB" sz="1200">
                <a:solidFill>
                  <a:schemeClr val="dk1"/>
                </a:solidFill>
              </a:rPr>
              <a:t>not all the</a:t>
            </a:r>
            <a:r>
              <a:rPr lang="en-GB" sz="1200">
                <a:solidFill>
                  <a:schemeClr val="dk1"/>
                </a:solidFill>
              </a:rPr>
              <a:t> </a:t>
            </a:r>
            <a:r>
              <a:rPr b="1" lang="en-GB" sz="1200">
                <a:solidFill>
                  <a:schemeClr val="dk1"/>
                </a:solidFill>
              </a:rPr>
              <a:t>people who trade</a:t>
            </a:r>
            <a:r>
              <a:rPr lang="en-GB" sz="1200">
                <a:solidFill>
                  <a:schemeClr val="dk1"/>
                </a:solidFill>
              </a:rPr>
              <a:t> in stocks </a:t>
            </a:r>
            <a:r>
              <a:rPr b="1" lang="en-GB" sz="1200">
                <a:solidFill>
                  <a:schemeClr val="dk1"/>
                </a:solidFill>
              </a:rPr>
              <a:t>share</a:t>
            </a:r>
            <a:r>
              <a:rPr lang="en-GB" sz="1200">
                <a:solidFill>
                  <a:schemeClr val="dk1"/>
                </a:solidFill>
              </a:rPr>
              <a:t> their opinions on twitter. </a:t>
            </a:r>
            <a:r>
              <a:rPr b="1" lang="en-GB" sz="1200">
                <a:solidFill>
                  <a:schemeClr val="dk1"/>
                </a:solidFill>
              </a:rPr>
              <a:t>Stocktwits</a:t>
            </a:r>
            <a:r>
              <a:rPr lang="en-GB" sz="1200">
                <a:solidFill>
                  <a:schemeClr val="dk1"/>
                </a:solidFill>
              </a:rPr>
              <a:t> is a financial communication platform designed </a:t>
            </a:r>
            <a:r>
              <a:rPr b="1" lang="en-GB" sz="1200">
                <a:solidFill>
                  <a:schemeClr val="dk1"/>
                </a:solidFill>
              </a:rPr>
              <a:t>solely</a:t>
            </a:r>
            <a:r>
              <a:rPr lang="en-GB" sz="1200">
                <a:solidFill>
                  <a:schemeClr val="dk1"/>
                </a:solidFill>
              </a:rPr>
              <a:t> for sharing ideas and </a:t>
            </a:r>
            <a:r>
              <a:rPr b="1" lang="en-GB" sz="1200">
                <a:solidFill>
                  <a:schemeClr val="dk1"/>
                </a:solidFill>
              </a:rPr>
              <a:t>insights of investors, entrepreneurs and traders.</a:t>
            </a:r>
            <a:r>
              <a:rPr lang="en-GB" sz="1200">
                <a:solidFill>
                  <a:schemeClr val="dk1"/>
                </a:solidFill>
              </a:rPr>
              <a:t> The current study can be </a:t>
            </a:r>
            <a:r>
              <a:rPr b="1" lang="en-GB" sz="1200">
                <a:solidFill>
                  <a:schemeClr val="dk1"/>
                </a:solidFill>
              </a:rPr>
              <a:t>extended</a:t>
            </a:r>
            <a:r>
              <a:rPr lang="en-GB" sz="1200">
                <a:solidFill>
                  <a:schemeClr val="dk1"/>
                </a:solidFill>
              </a:rPr>
              <a:t> by incorporating stocktwits data.</a:t>
            </a:r>
            <a:endParaRPr sz="1200"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Scope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