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8" r:id="rId1"/>
  </p:sldMasterIdLst>
  <p:notesMasterIdLst>
    <p:notesMasterId r:id="rId9"/>
  </p:notesMasterIdLst>
  <p:sldIdLst>
    <p:sldId id="256" r:id="rId2"/>
    <p:sldId id="258" r:id="rId3"/>
    <p:sldId id="259" r:id="rId4"/>
    <p:sldId id="288" r:id="rId5"/>
    <p:sldId id="261" r:id="rId6"/>
    <p:sldId id="291" r:id="rId7"/>
    <p:sldId id="29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5256" autoAdjust="0"/>
  </p:normalViewPr>
  <p:slideViewPr>
    <p:cSldViewPr snapToGrid="0">
      <p:cViewPr>
        <p:scale>
          <a:sx n="50" d="100"/>
          <a:sy n="50" d="100"/>
        </p:scale>
        <p:origin x="-917" y="-106"/>
      </p:cViewPr>
      <p:guideLst>
        <p:guide orient="horz" pos="2160"/>
        <p:guide pos="3840"/>
      </p:guideLst>
    </p:cSldViewPr>
  </p:slideViewPr>
  <p:notesTextViewPr>
    <p:cViewPr>
      <p:scale>
        <a:sx n="1" d="1"/>
        <a:sy n="1" d="1"/>
      </p:scale>
      <p:origin x="0" y="0"/>
    </p:cViewPr>
  </p:notesTextViewPr>
  <p:sorterViewPr>
    <p:cViewPr>
      <p:scale>
        <a:sx n="100" d="100"/>
        <a:sy n="100" d="100"/>
      </p:scale>
      <p:origin x="0" y="36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0D512A-EA4E-4264-B606-355CD4C754D1}" type="datetimeFigureOut">
              <a:rPr lang="en-IN" smtClean="0"/>
              <a:pPr/>
              <a:t>27-12-2023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CFB6E5-C67F-4454-81BB-307EA035BC0A}" type="slidenum">
              <a:rPr lang="en-IN" smtClean="0"/>
              <a:pPr/>
              <a:t>‹#›</a:t>
            </a:fld>
            <a:endParaRPr lang="en-IN"/>
          </a:p>
        </p:txBody>
      </p:sp>
    </p:spTree>
    <p:extLst>
      <p:ext uri="{BB962C8B-B14F-4D97-AF65-F5344CB8AC3E}">
        <p14:creationId xmlns:p14="http://schemas.microsoft.com/office/powerpoint/2010/main" val="3323992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CFB6E5-C67F-4454-81BB-307EA035BC0A}" type="slidenum">
              <a:rPr lang="en-IN" smtClean="0"/>
              <a:pPr/>
              <a:t>1</a:t>
            </a:fld>
            <a:endParaRPr lang="en-IN"/>
          </a:p>
        </p:txBody>
      </p:sp>
    </p:spTree>
    <p:extLst>
      <p:ext uri="{BB962C8B-B14F-4D97-AF65-F5344CB8AC3E}">
        <p14:creationId xmlns:p14="http://schemas.microsoft.com/office/powerpoint/2010/main" val="2842893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FB3FCB-360A-49EC-8675-DF6F2124425B}" type="datetime1">
              <a:rPr lang="en-IN" smtClean="0"/>
              <a:pPr/>
              <a:t>27-12-2023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2324987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396020-DA5C-438E-99F7-8578CCD15479}" type="datetime1">
              <a:rPr lang="en-IN" smtClean="0"/>
              <a:pPr/>
              <a:t>27-12-2023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260911576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396020-DA5C-438E-99F7-8578CCD15479}" type="datetime1">
              <a:rPr lang="en-IN" smtClean="0"/>
              <a:pPr/>
              <a:t>27-12-2023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5FAF0-B2DD-4FAE-AA69-9CD7EDBD7A17}"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5538824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396020-DA5C-438E-99F7-8578CCD15479}" type="datetime1">
              <a:rPr lang="en-IN" smtClean="0"/>
              <a:pPr/>
              <a:t>27-12-2023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29813145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396020-DA5C-438E-99F7-8578CCD15479}" type="datetime1">
              <a:rPr lang="en-IN" smtClean="0"/>
              <a:pPr/>
              <a:t>27-12-2023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5FAF0-B2DD-4FAE-AA69-9CD7EDBD7A17}"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9881818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396020-DA5C-438E-99F7-8578CCD15479}" type="datetime1">
              <a:rPr lang="en-IN" smtClean="0"/>
              <a:pPr/>
              <a:t>27-12-2023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376889197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E025F-7DD7-4F4C-9492-72123ADA3637}" type="datetime1">
              <a:rPr lang="en-IN" smtClean="0"/>
              <a:pPr/>
              <a:t>27-12-2023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1545491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F8C463-DAA1-4445-8415-B52A3452F27C}" type="datetime1">
              <a:rPr lang="en-IN" smtClean="0"/>
              <a:pPr/>
              <a:t>27-12-2023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628877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557D09-5E6C-4B21-9BF9-E9686A890046}" type="datetime1">
              <a:rPr lang="en-IN" smtClean="0"/>
              <a:pPr/>
              <a:t>27-12-2023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1780039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19EBD2-16E3-432B-97DB-162BECAE51BE}" type="datetime1">
              <a:rPr lang="en-IN" smtClean="0"/>
              <a:pPr/>
              <a:t>27-12-2023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2774724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D2D931-61E1-4502-B00A-B7FCAC9BFE30}" type="datetime1">
              <a:rPr lang="en-IN" smtClean="0"/>
              <a:pPr/>
              <a:t>27-12-2023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3560849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2E90BB-4B7C-40E8-9B9B-A7332D1F6FDD}" type="datetime1">
              <a:rPr lang="en-IN" smtClean="0"/>
              <a:pPr/>
              <a:t>27-12-2023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665109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59A31F-3074-45ED-91B4-4DA56728F774}" type="datetime1">
              <a:rPr lang="en-IN" smtClean="0"/>
              <a:pPr/>
              <a:t>27-12-2023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2149217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7335CE-8906-4558-AD64-807ACFBD4AEF}" type="datetime1">
              <a:rPr lang="en-IN" smtClean="0"/>
              <a:pPr/>
              <a:t>27-12-2023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4179348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27A291-3118-4DE3-9B6C-141F71C026C8}" type="datetime1">
              <a:rPr lang="en-IN" smtClean="0"/>
              <a:pPr/>
              <a:t>27-12-2023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3282332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077F57-2825-422C-952B-051AED5F52C8}" type="datetime1">
              <a:rPr lang="en-IN" smtClean="0"/>
              <a:pPr/>
              <a:t>27-12-2023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2531767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1396020-DA5C-438E-99F7-8578CCD15479}" type="datetime1">
              <a:rPr lang="en-IN" smtClean="0"/>
              <a:pPr/>
              <a:t>27-12-2023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1C55FAF0-B2DD-4FAE-AA69-9CD7EDBD7A17}" type="slidenum">
              <a:rPr lang="en-IN" smtClean="0"/>
              <a:pPr/>
              <a:t>‹#›</a:t>
            </a:fld>
            <a:endParaRPr lang="en-IN"/>
          </a:p>
        </p:txBody>
      </p:sp>
    </p:spTree>
    <p:extLst>
      <p:ext uri="{BB962C8B-B14F-4D97-AF65-F5344CB8AC3E}">
        <p14:creationId xmlns:p14="http://schemas.microsoft.com/office/powerpoint/2010/main" val="2656111944"/>
      </p:ext>
    </p:extLst>
  </p:cSld>
  <p:clrMap bg1="lt1" tx1="dk1" bg2="lt2" tx2="dk2" accent1="accent1" accent2="accent2" accent3="accent3" accent4="accent4" accent5="accent5" accent6="accent6" hlink="hlink" folHlink="folHlink"/>
  <p:sldLayoutIdLst>
    <p:sldLayoutId id="2147484259" r:id="rId1"/>
    <p:sldLayoutId id="2147484260" r:id="rId2"/>
    <p:sldLayoutId id="2147484261" r:id="rId3"/>
    <p:sldLayoutId id="2147484262" r:id="rId4"/>
    <p:sldLayoutId id="2147484263" r:id="rId5"/>
    <p:sldLayoutId id="2147484264" r:id="rId6"/>
    <p:sldLayoutId id="2147484265" r:id="rId7"/>
    <p:sldLayoutId id="2147484266" r:id="rId8"/>
    <p:sldLayoutId id="2147484267" r:id="rId9"/>
    <p:sldLayoutId id="2147484268" r:id="rId10"/>
    <p:sldLayoutId id="2147484269" r:id="rId11"/>
    <p:sldLayoutId id="2147484270" r:id="rId12"/>
    <p:sldLayoutId id="2147484271" r:id="rId13"/>
    <p:sldLayoutId id="2147484272" r:id="rId14"/>
    <p:sldLayoutId id="2147484273" r:id="rId15"/>
    <p:sldLayoutId id="2147484274" r:id="rId16"/>
  </p:sldLayoutIdLst>
  <p:hf hdr="0" ft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D1DF4B-F716-429C-9192-0BB2DCC74CB9}"/>
              </a:ext>
            </a:extLst>
          </p:cNvPr>
          <p:cNvSpPr>
            <a:spLocks noGrp="1"/>
          </p:cNvSpPr>
          <p:nvPr>
            <p:ph type="ctrTitle"/>
          </p:nvPr>
        </p:nvSpPr>
        <p:spPr>
          <a:xfrm>
            <a:off x="1204820" y="535575"/>
            <a:ext cx="8373201" cy="1702526"/>
          </a:xfrm>
        </p:spPr>
        <p:txBody>
          <a:bodyPr>
            <a:normAutofit/>
          </a:bodyPr>
          <a:lstStyle/>
          <a:p>
            <a:pPr algn="ctr">
              <a:lnSpc>
                <a:spcPct val="115000"/>
              </a:lnSpc>
              <a:spcAft>
                <a:spcPts val="1000"/>
              </a:spcAft>
            </a:pPr>
            <a:r>
              <a:rPr lang="en-US" sz="4400" b="1" dirty="0" smtClean="0">
                <a:solidFill>
                  <a:srgbClr val="17365D"/>
                </a:solidFill>
                <a:latin typeface="Cambria" pitchFamily="18" charset="0"/>
                <a:ea typeface="Cambria" pitchFamily="18" charset="0"/>
                <a:cs typeface="Arial" pitchFamily="34" charset="0"/>
              </a:rPr>
              <a:t>Amazon Web Services</a:t>
            </a:r>
            <a:endParaRPr lang="en-IN" sz="4400" dirty="0">
              <a:effectLst/>
              <a:latin typeface="Cambria" pitchFamily="18" charset="0"/>
              <a:ea typeface="Cambria" pitchFamily="18" charset="0"/>
              <a:cs typeface="Arial" pitchFamily="34" charset="0"/>
            </a:endParaRPr>
          </a:p>
        </p:txBody>
      </p:sp>
      <p:sp>
        <p:nvSpPr>
          <p:cNvPr id="7" name="Slide Number Placeholder 6"/>
          <p:cNvSpPr>
            <a:spLocks noGrp="1"/>
          </p:cNvSpPr>
          <p:nvPr>
            <p:ph type="sldNum" sz="quarter" idx="12"/>
          </p:nvPr>
        </p:nvSpPr>
        <p:spPr/>
        <p:txBody>
          <a:bodyPr/>
          <a:lstStyle/>
          <a:p>
            <a:fld id="{1C55FAF0-B2DD-4FAE-AA69-9CD7EDBD7A17}" type="slidenum">
              <a:rPr lang="en-IN" smtClean="0"/>
              <a:pPr/>
              <a:t>1</a:t>
            </a:fld>
            <a:endParaRPr lang="en-IN"/>
          </a:p>
        </p:txBody>
      </p:sp>
      <p:sp>
        <p:nvSpPr>
          <p:cNvPr id="3" name="TextBox 2"/>
          <p:cNvSpPr txBox="1"/>
          <p:nvPr/>
        </p:nvSpPr>
        <p:spPr>
          <a:xfrm>
            <a:off x="465981" y="2501636"/>
            <a:ext cx="4483501" cy="954107"/>
          </a:xfrm>
          <a:prstGeom prst="rect">
            <a:avLst/>
          </a:prstGeom>
          <a:noFill/>
        </p:spPr>
        <p:txBody>
          <a:bodyPr wrap="square" rtlCol="0">
            <a:spAutoFit/>
          </a:bodyPr>
          <a:lstStyle/>
          <a:p>
            <a:pPr algn="ctr"/>
            <a:r>
              <a:rPr lang="en-US" sz="2800" b="1" i="1" dirty="0">
                <a:latin typeface="Calibri" panose="020F0502020204030204" pitchFamily="34" charset="0"/>
                <a:cs typeface="Calibri" panose="020F0502020204030204" pitchFamily="34" charset="0"/>
              </a:rPr>
              <a:t>Under the guidance </a:t>
            </a:r>
            <a:r>
              <a:rPr lang="en-US" sz="2800" b="1" i="1" dirty="0" smtClean="0">
                <a:latin typeface="Calibri" panose="020F0502020204030204" pitchFamily="34" charset="0"/>
                <a:cs typeface="Calibri" panose="020F0502020204030204" pitchFamily="34" charset="0"/>
              </a:rPr>
              <a:t>of:</a:t>
            </a:r>
          </a:p>
          <a:p>
            <a:pPr algn="ctr"/>
            <a:r>
              <a:rPr lang="en-US" sz="2800" b="1" i="1" dirty="0" err="1" smtClean="0">
                <a:latin typeface="Calibri" panose="020F0502020204030204" pitchFamily="34" charset="0"/>
                <a:cs typeface="Calibri" panose="020F0502020204030204" pitchFamily="34" charset="0"/>
              </a:rPr>
              <a:t>Sumit</a:t>
            </a:r>
            <a:r>
              <a:rPr lang="en-US" sz="2800" b="1" i="1" dirty="0" smtClean="0">
                <a:latin typeface="Calibri" panose="020F0502020204030204" pitchFamily="34" charset="0"/>
                <a:cs typeface="Calibri" panose="020F0502020204030204" pitchFamily="34" charset="0"/>
              </a:rPr>
              <a:t> </a:t>
            </a:r>
            <a:r>
              <a:rPr lang="en-US" sz="2800" b="1" i="1" dirty="0" err="1" smtClean="0">
                <a:latin typeface="Calibri" panose="020F0502020204030204" pitchFamily="34" charset="0"/>
                <a:cs typeface="Calibri" panose="020F0502020204030204" pitchFamily="34" charset="0"/>
              </a:rPr>
              <a:t>Sah</a:t>
            </a:r>
            <a:endParaRPr lang="en-US" sz="2800" b="1" i="1" dirty="0">
              <a:latin typeface="Calibri" panose="020F0502020204030204" pitchFamily="34" charset="0"/>
              <a:cs typeface="Calibri" panose="020F0502020204030204" pitchFamily="34" charset="0"/>
            </a:endParaRPr>
          </a:p>
        </p:txBody>
      </p:sp>
      <p:sp>
        <p:nvSpPr>
          <p:cNvPr id="13" name="TextBox 12"/>
          <p:cNvSpPr txBox="1"/>
          <p:nvPr/>
        </p:nvSpPr>
        <p:spPr>
          <a:xfrm>
            <a:off x="5212080" y="2417960"/>
            <a:ext cx="4572000" cy="2246769"/>
          </a:xfrm>
          <a:prstGeom prst="rect">
            <a:avLst/>
          </a:prstGeom>
          <a:noFill/>
        </p:spPr>
        <p:txBody>
          <a:bodyPr wrap="square" rtlCol="0">
            <a:spAutoFit/>
          </a:bodyPr>
          <a:lstStyle/>
          <a:p>
            <a:r>
              <a:rPr lang="en-US" sz="2800" b="1" dirty="0" smtClean="0">
                <a:latin typeface="Calibri" panose="020F0502020204030204" pitchFamily="34" charset="0"/>
                <a:cs typeface="Calibri" panose="020F0502020204030204" pitchFamily="34" charset="0"/>
              </a:rPr>
              <a:t>Name</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Swapnilshikha</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Bhakat</a:t>
            </a:r>
            <a:endParaRPr lang="en-US" sz="2400" b="1" dirty="0">
              <a:latin typeface="Bell MT" pitchFamily="18" charset="0"/>
              <a:cs typeface="Calibri" panose="020F0502020204030204" pitchFamily="34" charset="0"/>
            </a:endParaRPr>
          </a:p>
          <a:p>
            <a:r>
              <a:rPr lang="en-US" sz="2800" b="1" dirty="0" smtClean="0">
                <a:latin typeface="Calibri" panose="020F0502020204030204" pitchFamily="34" charset="0"/>
                <a:cs typeface="Calibri" panose="020F0502020204030204" pitchFamily="34" charset="0"/>
              </a:rPr>
              <a:t>Branch: </a:t>
            </a:r>
            <a:r>
              <a:rPr lang="en-US" sz="2800" dirty="0" smtClean="0">
                <a:latin typeface="Calibri" panose="020F0502020204030204" pitchFamily="34" charset="0"/>
                <a:cs typeface="Calibri" panose="020F0502020204030204" pitchFamily="34" charset="0"/>
              </a:rPr>
              <a:t>Computer Science</a:t>
            </a:r>
          </a:p>
          <a:p>
            <a:r>
              <a:rPr lang="en-US" sz="2800" dirty="0" smtClean="0">
                <a:latin typeface="Calibri" panose="020F0502020204030204" pitchFamily="34" charset="0"/>
                <a:cs typeface="Calibri" panose="020F0502020204030204" pitchFamily="34" charset="0"/>
              </a:rPr>
              <a:t>               and Engineering </a:t>
            </a:r>
            <a:endParaRPr lang="en-US" sz="2400" dirty="0">
              <a:latin typeface="Bell MT" pitchFamily="18" charset="0"/>
              <a:cs typeface="Calibri" panose="020F0502020204030204" pitchFamily="34" charset="0"/>
            </a:endParaRPr>
          </a:p>
          <a:p>
            <a:r>
              <a:rPr lang="en-US" sz="2800" b="1" dirty="0">
                <a:latin typeface="Calibri" panose="020F0502020204030204" pitchFamily="34" charset="0"/>
                <a:cs typeface="Calibri" panose="020F0502020204030204" pitchFamily="34" charset="0"/>
              </a:rPr>
              <a:t>SIC. No. </a:t>
            </a:r>
            <a:r>
              <a:rPr lang="en-US" sz="2800" b="1" dirty="0" smtClean="0">
                <a:latin typeface="Calibri" panose="020F0502020204030204" pitchFamily="34" charset="0"/>
                <a:cs typeface="Calibri" panose="020F0502020204030204" pitchFamily="34" charset="0"/>
              </a:rPr>
              <a:t>: </a:t>
            </a:r>
            <a:r>
              <a:rPr lang="en-US" sz="2400" dirty="0" smtClean="0">
                <a:latin typeface="Arial" pitchFamily="34" charset="0"/>
                <a:cs typeface="Arial" pitchFamily="34" charset="0"/>
              </a:rPr>
              <a:t>22BCSE87</a:t>
            </a:r>
            <a:endParaRPr lang="en-US" sz="2400" dirty="0">
              <a:latin typeface="Arial" pitchFamily="34" charset="0"/>
              <a:cs typeface="Arial" pitchFamily="34" charset="0"/>
            </a:endParaRPr>
          </a:p>
          <a:p>
            <a:r>
              <a:rPr lang="en-US" sz="2800" b="1" dirty="0">
                <a:latin typeface="Calibri" panose="020F0502020204030204" pitchFamily="34" charset="0"/>
                <a:cs typeface="Calibri" panose="020F0502020204030204" pitchFamily="34" charset="0"/>
              </a:rPr>
              <a:t>SEMESTER</a:t>
            </a:r>
            <a:r>
              <a:rPr lang="en-US" sz="2800" b="1" dirty="0" smtClean="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3</a:t>
            </a:r>
            <a:r>
              <a:rPr lang="en-US" sz="2800" baseline="30000" dirty="0" smtClean="0">
                <a:latin typeface="Calibri" panose="020F0502020204030204" pitchFamily="34" charset="0"/>
                <a:cs typeface="Calibri" panose="020F0502020204030204" pitchFamily="34" charset="0"/>
              </a:rPr>
              <a:t>rd</a:t>
            </a:r>
            <a:r>
              <a:rPr lang="en-US" sz="2800" dirty="0" smtClean="0">
                <a:latin typeface="Calibri" panose="020F0502020204030204" pitchFamily="34" charset="0"/>
                <a:cs typeface="Calibri" panose="020F0502020204030204" pitchFamily="34" charset="0"/>
              </a:rPr>
              <a:t> semester</a:t>
            </a:r>
            <a:endParaRPr lang="en-IN" sz="2800" dirty="0">
              <a:latin typeface="Calibri" panose="020F0502020204030204" pitchFamily="34" charset="0"/>
              <a:cs typeface="Calibri" panose="020F0502020204030204" pitchFamily="34" charset="0"/>
            </a:endParaRPr>
          </a:p>
        </p:txBody>
      </p:sp>
      <p:pic>
        <p:nvPicPr>
          <p:cNvPr id="9" name="Picture 8" descr="Auton"/>
          <p:cNvPicPr/>
          <p:nvPr/>
        </p:nvPicPr>
        <p:blipFill>
          <a:blip r:embed="rId3" cstate="print"/>
          <a:srcRect/>
          <a:stretch>
            <a:fillRect/>
          </a:stretch>
        </p:blipFill>
        <p:spPr bwMode="auto">
          <a:xfrm>
            <a:off x="3589871" y="5146504"/>
            <a:ext cx="5072959" cy="792781"/>
          </a:xfrm>
          <a:prstGeom prst="rect">
            <a:avLst/>
          </a:prstGeom>
          <a:noFill/>
          <a:ln w="9525">
            <a:noFill/>
            <a:miter lim="800000"/>
            <a:headEnd/>
            <a:tailEnd/>
          </a:ln>
        </p:spPr>
      </p:pic>
    </p:spTree>
    <p:extLst>
      <p:ext uri="{BB962C8B-B14F-4D97-AF65-F5344CB8AC3E}">
        <p14:creationId xmlns:p14="http://schemas.microsoft.com/office/powerpoint/2010/main" val="3492554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9DF307-1616-4A25-98DD-2B8BD692E300}"/>
              </a:ext>
            </a:extLst>
          </p:cNvPr>
          <p:cNvSpPr>
            <a:spLocks noGrp="1"/>
          </p:cNvSpPr>
          <p:nvPr>
            <p:ph type="title"/>
          </p:nvPr>
        </p:nvSpPr>
        <p:spPr>
          <a:xfrm>
            <a:off x="677335" y="255037"/>
            <a:ext cx="8596668" cy="1320800"/>
          </a:xfrm>
        </p:spPr>
        <p:txBody>
          <a:bodyPr/>
          <a:lstStyle/>
          <a:p>
            <a:pPr algn="ctr"/>
            <a:r>
              <a:rPr lang="en-US" sz="3600" b="1" dirty="0">
                <a:latin typeface="Algerian" panose="04020705040A02060702" pitchFamily="82" charset="0"/>
                <a:cs typeface="Times New Roman" pitchFamily="18" charset="0"/>
              </a:rPr>
              <a:t>INTRODUCTION</a:t>
            </a:r>
            <a:endParaRPr lang="en-IN" sz="3600" b="1" dirty="0">
              <a:latin typeface="Algerian" panose="04020705040A02060702" pitchFamily="82" charset="0"/>
              <a:cs typeface="Times New Roman" pitchFamily="18" charset="0"/>
            </a:endParaRPr>
          </a:p>
        </p:txBody>
      </p:sp>
      <p:sp>
        <p:nvSpPr>
          <p:cNvPr id="3" name="Content Placeholder 2">
            <a:extLst>
              <a:ext uri="{FF2B5EF4-FFF2-40B4-BE49-F238E27FC236}">
                <a16:creationId xmlns:a16="http://schemas.microsoft.com/office/drawing/2014/main" xmlns="" id="{ACB89F3C-C64A-471F-9462-BBADEE3DDEC6}"/>
              </a:ext>
            </a:extLst>
          </p:cNvPr>
          <p:cNvSpPr>
            <a:spLocks noGrp="1"/>
          </p:cNvSpPr>
          <p:nvPr>
            <p:ph idx="1"/>
          </p:nvPr>
        </p:nvSpPr>
        <p:spPr>
          <a:xfrm>
            <a:off x="677338" y="1166430"/>
            <a:ext cx="10066862" cy="5152728"/>
          </a:xfrm>
        </p:spPr>
        <p:txBody>
          <a:bodyPr>
            <a:normAutofit lnSpcReduction="10000"/>
          </a:bodyPr>
          <a:lstStyle/>
          <a:p>
            <a:pPr marL="285750" indent="-285750" algn="just"/>
            <a:r>
              <a:rPr lang="en-US" sz="2800" dirty="0">
                <a:latin typeface="Calibri" panose="020F0502020204030204" pitchFamily="34" charset="0"/>
                <a:cs typeface="Calibri" panose="020F0502020204030204" pitchFamily="34" charset="0"/>
              </a:rPr>
              <a:t> </a:t>
            </a:r>
            <a:r>
              <a:rPr lang="en-US" sz="3200" b="1" i="1" dirty="0" smtClean="0">
                <a:latin typeface="Calibri" panose="020F0502020204030204" pitchFamily="34" charset="0"/>
                <a:cs typeface="Calibri" panose="020F0502020204030204" pitchFamily="34" charset="0"/>
              </a:rPr>
              <a:t>What is Cloud Computing ?</a:t>
            </a:r>
            <a:endParaRPr lang="en-US" sz="3200" b="1" i="1" dirty="0">
              <a:latin typeface="Calibri" panose="020F0502020204030204" pitchFamily="34" charset="0"/>
              <a:cs typeface="Calibri" panose="020F0502020204030204" pitchFamily="34" charset="0"/>
            </a:endParaRPr>
          </a:p>
          <a:p>
            <a:pPr marL="285750" indent="-285750" algn="just"/>
            <a:r>
              <a:rPr lang="en-US" sz="2800" dirty="0">
                <a:latin typeface="Calibri" panose="020F0502020204030204" pitchFamily="34" charset="0"/>
                <a:cs typeface="Calibri" panose="020F0502020204030204" pitchFamily="34" charset="0"/>
              </a:rPr>
              <a:t> </a:t>
            </a:r>
            <a:r>
              <a:rPr lang="en-US" sz="2800" i="1" dirty="0" smtClean="0">
                <a:latin typeface="Calibri" panose="020F0502020204030204" pitchFamily="34" charset="0"/>
                <a:cs typeface="Calibri" panose="020F0502020204030204" pitchFamily="34" charset="0"/>
              </a:rPr>
              <a:t>Cloud computing is the on-demand availability of computer system resources, especially data storage and computing power, without direct active management by the user.</a:t>
            </a:r>
          </a:p>
          <a:p>
            <a:pPr marL="285750" indent="-285750" algn="just"/>
            <a:r>
              <a:rPr lang="en-US" sz="2800" b="1" i="1" dirty="0">
                <a:latin typeface="Calibri" panose="020F0502020204030204" pitchFamily="34" charset="0"/>
                <a:cs typeface="Calibri" panose="020F0502020204030204" pitchFamily="34" charset="0"/>
              </a:rPr>
              <a:t>What is </a:t>
            </a:r>
            <a:r>
              <a:rPr lang="en-US" sz="2800" b="1" i="1" dirty="0" smtClean="0">
                <a:latin typeface="Calibri" panose="020F0502020204030204" pitchFamily="34" charset="0"/>
                <a:cs typeface="Calibri" panose="020F0502020204030204" pitchFamily="34" charset="0"/>
              </a:rPr>
              <a:t>Amazon Web Services </a:t>
            </a:r>
            <a:r>
              <a:rPr lang="en-US" sz="2800" b="1" i="1" dirty="0">
                <a:latin typeface="Calibri" panose="020F0502020204030204" pitchFamily="34" charset="0"/>
                <a:cs typeface="Calibri" panose="020F0502020204030204" pitchFamily="34" charset="0"/>
              </a:rPr>
              <a:t>?</a:t>
            </a:r>
          </a:p>
          <a:p>
            <a:pPr marL="285750" indent="-285750" algn="just"/>
            <a:r>
              <a:rPr lang="en-US" sz="2800" i="1" dirty="0" smtClean="0">
                <a:latin typeface="Calibri" panose="020F0502020204030204" pitchFamily="34" charset="0"/>
                <a:cs typeface="Calibri" panose="020F0502020204030204" pitchFamily="34" charset="0"/>
              </a:rPr>
              <a:t> AWS is the Amazon’s cloud computing </a:t>
            </a:r>
            <a:r>
              <a:rPr lang="en-US" sz="2800" i="1" dirty="0">
                <a:latin typeface="Calibri" panose="020F0502020204030204" pitchFamily="34" charset="0"/>
                <a:cs typeface="Calibri" panose="020F0502020204030204" pitchFamily="34" charset="0"/>
              </a:rPr>
              <a:t>platform </a:t>
            </a:r>
            <a:r>
              <a:rPr lang="en-US" sz="2800" i="1" dirty="0" smtClean="0">
                <a:latin typeface="Calibri" panose="020F0502020204030204" pitchFamily="34" charset="0"/>
                <a:cs typeface="Calibri" panose="020F0502020204030204" pitchFamily="34" charset="0"/>
              </a:rPr>
              <a:t>that is widely </a:t>
            </a:r>
            <a:r>
              <a:rPr lang="en-US" sz="2800" i="1" dirty="0">
                <a:latin typeface="Calibri" panose="020F0502020204030204" pitchFamily="34" charset="0"/>
                <a:cs typeface="Calibri" panose="020F0502020204030204" pitchFamily="34" charset="0"/>
              </a:rPr>
              <a:t>used by organizations of every type, size, and industry to manage functionalities such as data </a:t>
            </a:r>
            <a:r>
              <a:rPr lang="en-US" sz="2800" i="1" dirty="0" smtClean="0">
                <a:latin typeface="Calibri" panose="020F0502020204030204" pitchFamily="34" charset="0"/>
                <a:cs typeface="Calibri" panose="020F0502020204030204" pitchFamily="34" charset="0"/>
              </a:rPr>
              <a:t>backup, virtual </a:t>
            </a:r>
            <a:r>
              <a:rPr lang="en-US" sz="2800" i="1" dirty="0">
                <a:latin typeface="Calibri" panose="020F0502020204030204" pitchFamily="34" charset="0"/>
                <a:cs typeface="Calibri" panose="020F0502020204030204" pitchFamily="34" charset="0"/>
              </a:rPr>
              <a:t>desktops, software development </a:t>
            </a:r>
            <a:r>
              <a:rPr lang="en-US" sz="2800" i="1" dirty="0" smtClean="0">
                <a:latin typeface="Calibri" panose="020F0502020204030204" pitchFamily="34" charset="0"/>
                <a:cs typeface="Calibri" panose="020F0502020204030204" pitchFamily="34" charset="0"/>
              </a:rPr>
              <a:t>and </a:t>
            </a:r>
            <a:r>
              <a:rPr lang="en-US" sz="2800" i="1" dirty="0">
                <a:latin typeface="Calibri" panose="020F0502020204030204" pitchFamily="34" charset="0"/>
                <a:cs typeface="Calibri" panose="020F0502020204030204" pitchFamily="34" charset="0"/>
              </a:rPr>
              <a:t>customer-facing web </a:t>
            </a:r>
            <a:r>
              <a:rPr lang="en-US" sz="2800" i="1" dirty="0" smtClean="0">
                <a:latin typeface="Calibri" panose="020F0502020204030204" pitchFamily="34" charset="0"/>
                <a:cs typeface="Calibri" panose="020F0502020204030204" pitchFamily="34" charset="0"/>
              </a:rPr>
              <a:t>applications. </a:t>
            </a:r>
          </a:p>
          <a:p>
            <a:pPr marL="285750" indent="-285750" algn="just"/>
            <a:r>
              <a:rPr lang="en-US" sz="2800" i="1" dirty="0" smtClean="0">
                <a:latin typeface="Calibri" panose="020F0502020204030204" pitchFamily="34" charset="0"/>
                <a:cs typeface="Calibri" panose="020F0502020204030204" pitchFamily="34" charset="0"/>
              </a:rPr>
              <a:t>It </a:t>
            </a:r>
            <a:r>
              <a:rPr lang="en-US" sz="2800" i="1" dirty="0">
                <a:latin typeface="Calibri" pitchFamily="34" charset="0"/>
                <a:cs typeface="Calibri" pitchFamily="34" charset="0"/>
              </a:rPr>
              <a:t>offers a wide range of cloud services, and gives freedom to build, manage and deploy applications on a massive global network</a:t>
            </a:r>
            <a:r>
              <a:rPr lang="en-US" sz="2600" i="1" dirty="0">
                <a:latin typeface="Calibri" pitchFamily="34" charset="0"/>
                <a:cs typeface="Calibri" pitchFamily="34" charset="0"/>
              </a:rPr>
              <a:t>.</a:t>
            </a:r>
          </a:p>
          <a:p>
            <a:pPr marL="285750" indent="-285750" algn="just"/>
            <a:endParaRPr lang="en-US" sz="2800" dirty="0">
              <a:latin typeface="Calibri" panose="020F0502020204030204" pitchFamily="34" charset="0"/>
              <a:cs typeface="Calibri" panose="020F0502020204030204" pitchFamily="34" charset="0"/>
            </a:endParaRPr>
          </a:p>
          <a:p>
            <a:pPr marL="285750" indent="-285750" algn="just"/>
            <a:endParaRPr lang="en-US" sz="2800" dirty="0">
              <a:latin typeface="Calibri" panose="020F0502020204030204" pitchFamily="34" charset="0"/>
              <a:cs typeface="Calibri" panose="020F0502020204030204" pitchFamily="34" charset="0"/>
            </a:endParaRPr>
          </a:p>
          <a:p>
            <a:pPr marL="285750" indent="-285750" algn="just"/>
            <a:endParaRPr lang="en-US" sz="3100" dirty="0">
              <a:latin typeface="Calibri" panose="020F0502020204030204" pitchFamily="34" charset="0"/>
              <a:cs typeface="Calibri" panose="020F0502020204030204" pitchFamily="34" charset="0"/>
            </a:endParaRPr>
          </a:p>
        </p:txBody>
      </p:sp>
      <p:sp>
        <p:nvSpPr>
          <p:cNvPr id="7" name="Slide Number Placeholder 6"/>
          <p:cNvSpPr>
            <a:spLocks noGrp="1"/>
          </p:cNvSpPr>
          <p:nvPr>
            <p:ph type="sldNum" sz="quarter" idx="12"/>
          </p:nvPr>
        </p:nvSpPr>
        <p:spPr/>
        <p:txBody>
          <a:bodyPr/>
          <a:lstStyle/>
          <a:p>
            <a:fld id="{1C55FAF0-B2DD-4FAE-AA69-9CD7EDBD7A17}" type="slidenum">
              <a:rPr lang="en-IN" smtClean="0"/>
              <a:pPr/>
              <a:t>2</a:t>
            </a:fld>
            <a:endParaRPr lang="en-IN"/>
          </a:p>
        </p:txBody>
      </p:sp>
      <p:pic>
        <p:nvPicPr>
          <p:cNvPr id="6" name="Picture 5" descr="Auton"/>
          <p:cNvPicPr/>
          <p:nvPr/>
        </p:nvPicPr>
        <p:blipFill>
          <a:blip r:embed="rId2" cstate="print"/>
          <a:srcRect/>
          <a:stretch>
            <a:fillRect/>
          </a:stretch>
        </p:blipFill>
        <p:spPr bwMode="auto">
          <a:xfrm>
            <a:off x="7527471" y="362607"/>
            <a:ext cx="4170549" cy="803822"/>
          </a:xfrm>
          <a:prstGeom prst="rect">
            <a:avLst/>
          </a:prstGeom>
          <a:noFill/>
          <a:ln w="9525">
            <a:noFill/>
            <a:miter lim="800000"/>
            <a:headEnd/>
            <a:tailEnd/>
          </a:ln>
        </p:spPr>
      </p:pic>
    </p:spTree>
    <p:extLst>
      <p:ext uri="{BB962C8B-B14F-4D97-AF65-F5344CB8AC3E}">
        <p14:creationId xmlns:p14="http://schemas.microsoft.com/office/powerpoint/2010/main" val="1136722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6A1629-CC99-436F-ACF0-0E1473C5D60B}"/>
              </a:ext>
            </a:extLst>
          </p:cNvPr>
          <p:cNvSpPr>
            <a:spLocks noGrp="1"/>
          </p:cNvSpPr>
          <p:nvPr>
            <p:ph type="title"/>
          </p:nvPr>
        </p:nvSpPr>
        <p:spPr/>
        <p:txBody>
          <a:bodyPr>
            <a:normAutofit/>
          </a:bodyPr>
          <a:lstStyle/>
          <a:p>
            <a:pPr algn="ctr"/>
            <a:r>
              <a:rPr lang="en-US" sz="3600" b="1" dirty="0">
                <a:latin typeface="Algerian" panose="04020705040A02060702" pitchFamily="82" charset="0"/>
              </a:rPr>
              <a:t>OBJECTIVES</a:t>
            </a:r>
            <a:br>
              <a:rPr lang="en-US" sz="3600" b="1" dirty="0">
                <a:latin typeface="Algerian" panose="04020705040A02060702" pitchFamily="82" charset="0"/>
              </a:rPr>
            </a:br>
            <a:endParaRPr lang="en-IN" sz="3600" b="1" dirty="0">
              <a:latin typeface="Algerian" panose="04020705040A02060702" pitchFamily="82" charset="0"/>
            </a:endParaRPr>
          </a:p>
        </p:txBody>
      </p:sp>
      <p:sp>
        <p:nvSpPr>
          <p:cNvPr id="3" name="Content Placeholder 2">
            <a:extLst>
              <a:ext uri="{FF2B5EF4-FFF2-40B4-BE49-F238E27FC236}">
                <a16:creationId xmlns:a16="http://schemas.microsoft.com/office/drawing/2014/main" xmlns="" id="{E335C579-7930-457D-89A3-27611D557FB6}"/>
              </a:ext>
            </a:extLst>
          </p:cNvPr>
          <p:cNvSpPr>
            <a:spLocks noGrp="1"/>
          </p:cNvSpPr>
          <p:nvPr>
            <p:ph idx="1"/>
          </p:nvPr>
        </p:nvSpPr>
        <p:spPr>
          <a:xfrm>
            <a:off x="661005" y="1453243"/>
            <a:ext cx="10213823" cy="4669971"/>
          </a:xfrm>
        </p:spPr>
        <p:txBody>
          <a:bodyPr>
            <a:normAutofit lnSpcReduction="10000"/>
          </a:bodyPr>
          <a:lstStyle/>
          <a:p>
            <a:pPr marL="285750" lvl="0" indent="-285750" algn="just"/>
            <a:r>
              <a:rPr lang="en-US" sz="2600" dirty="0">
                <a:latin typeface="Bahnschrift SemiLight SemiConde" pitchFamily="34" charset="0"/>
                <a:cs typeface="Arial" pitchFamily="34" charset="0"/>
              </a:rPr>
              <a:t>To understand the basic concepts of Cloud </a:t>
            </a:r>
            <a:r>
              <a:rPr lang="en-US" sz="2600" dirty="0" smtClean="0">
                <a:latin typeface="Bahnschrift SemiLight SemiConde" pitchFamily="34" charset="0"/>
                <a:cs typeface="Arial" pitchFamily="34" charset="0"/>
              </a:rPr>
              <a:t>Computing.</a:t>
            </a:r>
            <a:endParaRPr lang="en-IN" sz="2600" dirty="0">
              <a:latin typeface="Bahnschrift SemiLight SemiConde" pitchFamily="34" charset="0"/>
              <a:cs typeface="Arial" pitchFamily="34" charset="0"/>
            </a:endParaRPr>
          </a:p>
          <a:p>
            <a:pPr marL="285750" lvl="0" indent="-285750" algn="just"/>
            <a:r>
              <a:rPr lang="en-US" sz="2600" dirty="0">
                <a:latin typeface="Bahnschrift SemiLight SemiConde" pitchFamily="34" charset="0"/>
                <a:cs typeface="Arial" pitchFamily="34" charset="0"/>
              </a:rPr>
              <a:t>Getting hands-on experience with cloud service platforms that would provide practical experience on the topics. </a:t>
            </a:r>
            <a:endParaRPr lang="en-US" sz="2600" dirty="0" smtClean="0">
              <a:latin typeface="Bahnschrift SemiLight SemiConde" pitchFamily="34" charset="0"/>
              <a:cs typeface="Arial" pitchFamily="34" charset="0"/>
            </a:endParaRPr>
          </a:p>
          <a:p>
            <a:pPr marL="285750" lvl="0" indent="-285750" algn="just"/>
            <a:r>
              <a:rPr lang="en-US" sz="2600" dirty="0">
                <a:latin typeface="Bahnschrift SemiLight SemiConde" pitchFamily="34" charset="0"/>
                <a:cs typeface="Arial" pitchFamily="34" charset="0"/>
              </a:rPr>
              <a:t>Traverse through various services offered by Amazon Web Services like Amazon EC2 (Elastic Compute Cloud) for scalable computing capacity, Amazon S3 (Simple Storage Service) for object storage, Amazon RDS (Relational Database Service) for controlled relational </a:t>
            </a:r>
            <a:r>
              <a:rPr lang="en-US" sz="2600" dirty="0" smtClean="0">
                <a:latin typeface="Bahnschrift SemiLight SemiConde" pitchFamily="34" charset="0"/>
                <a:cs typeface="Arial" pitchFamily="34" charset="0"/>
              </a:rPr>
              <a:t>databases</a:t>
            </a:r>
            <a:r>
              <a:rPr lang="en-IN" sz="2600" dirty="0">
                <a:latin typeface="Bahnschrift SemiLight SemiConde" pitchFamily="34" charset="0"/>
                <a:cs typeface="Arial" pitchFamily="34" charset="0"/>
              </a:rPr>
              <a:t> </a:t>
            </a:r>
            <a:r>
              <a:rPr lang="en-IN" sz="2600" dirty="0" smtClean="0">
                <a:latin typeface="Bahnschrift SemiLight SemiConde" pitchFamily="34" charset="0"/>
                <a:cs typeface="Arial" pitchFamily="34" charset="0"/>
              </a:rPr>
              <a:t>and many more.</a:t>
            </a:r>
          </a:p>
          <a:p>
            <a:pPr marL="285750" lvl="0" indent="-285750" algn="just"/>
            <a:r>
              <a:rPr lang="en-US" sz="2600" dirty="0">
                <a:latin typeface="Bahnschrift SemiLight SemiConde" pitchFamily="34" charset="0"/>
                <a:cs typeface="Arial" pitchFamily="34" charset="0"/>
              </a:rPr>
              <a:t>Gaining practical knowledge of some examples of industrial scenarios, shared by industrial </a:t>
            </a:r>
            <a:r>
              <a:rPr lang="en-US" sz="2600" dirty="0" smtClean="0">
                <a:latin typeface="Bahnschrift SemiLight SemiConde" pitchFamily="34" charset="0"/>
                <a:cs typeface="Arial" pitchFamily="34" charset="0"/>
              </a:rPr>
              <a:t>experts.</a:t>
            </a:r>
          </a:p>
          <a:p>
            <a:pPr marL="285750" indent="-285750" algn="just"/>
            <a:r>
              <a:rPr lang="en-US" sz="2600" dirty="0">
                <a:latin typeface="Bahnschrift SemiLight SemiConde" pitchFamily="34" charset="0"/>
                <a:cs typeface="Arial" pitchFamily="34" charset="0"/>
              </a:rPr>
              <a:t>To be able to create and handle cloud-based infrastructure.</a:t>
            </a:r>
            <a:endParaRPr lang="en-IN" sz="2600" dirty="0">
              <a:latin typeface="Bahnschrift SemiLight SemiConde" pitchFamily="34" charset="0"/>
              <a:cs typeface="Arial" pitchFamily="34" charset="0"/>
            </a:endParaRPr>
          </a:p>
          <a:p>
            <a:pPr marL="285750" lvl="0" indent="-285750" algn="just"/>
            <a:endParaRPr lang="en-US" sz="2800" dirty="0">
              <a:latin typeface="Calibri" panose="020F0502020204030204" pitchFamily="34" charset="0"/>
              <a:cs typeface="Calibri" panose="020F0502020204030204" pitchFamily="34" charset="0"/>
            </a:endParaRPr>
          </a:p>
          <a:p>
            <a:pPr marL="0" indent="0" algn="just">
              <a:buNone/>
            </a:pP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C55FAF0-B2DD-4FAE-AA69-9CD7EDBD7A17}" type="slidenum">
              <a:rPr lang="en-IN" smtClean="0"/>
              <a:pPr/>
              <a:t>3</a:t>
            </a:fld>
            <a:endParaRPr lang="en-IN"/>
          </a:p>
        </p:txBody>
      </p:sp>
      <p:pic>
        <p:nvPicPr>
          <p:cNvPr id="6" name="Picture 5" descr="Auton"/>
          <p:cNvPicPr/>
          <p:nvPr/>
        </p:nvPicPr>
        <p:blipFill>
          <a:blip r:embed="rId2" cstate="print"/>
          <a:srcRect/>
          <a:stretch>
            <a:fillRect/>
          </a:stretch>
        </p:blipFill>
        <p:spPr bwMode="auto">
          <a:xfrm>
            <a:off x="7658099" y="362607"/>
            <a:ext cx="4134507" cy="731407"/>
          </a:xfrm>
          <a:prstGeom prst="rect">
            <a:avLst/>
          </a:prstGeom>
          <a:noFill/>
          <a:ln w="9525">
            <a:noFill/>
            <a:miter lim="800000"/>
            <a:headEnd/>
            <a:tailEnd/>
          </a:ln>
        </p:spPr>
      </p:pic>
    </p:spTree>
    <p:extLst>
      <p:ext uri="{BB962C8B-B14F-4D97-AF65-F5344CB8AC3E}">
        <p14:creationId xmlns:p14="http://schemas.microsoft.com/office/powerpoint/2010/main" val="3819054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73799C-D818-4C5B-82A9-128D28FA687F}"/>
              </a:ext>
            </a:extLst>
          </p:cNvPr>
          <p:cNvSpPr>
            <a:spLocks noGrp="1"/>
          </p:cNvSpPr>
          <p:nvPr>
            <p:ph type="title"/>
          </p:nvPr>
        </p:nvSpPr>
        <p:spPr/>
        <p:txBody>
          <a:bodyPr>
            <a:normAutofit/>
          </a:bodyPr>
          <a:lstStyle/>
          <a:p>
            <a:pPr algn="ctr"/>
            <a:r>
              <a:rPr lang="en-US" sz="3600" b="1" dirty="0">
                <a:latin typeface="Algerian" panose="04020705040A02060702" pitchFamily="82" charset="0"/>
              </a:rPr>
              <a:t>CONTENTS OF THE PROGRAM</a:t>
            </a:r>
          </a:p>
        </p:txBody>
      </p:sp>
      <p:sp>
        <p:nvSpPr>
          <p:cNvPr id="3" name="Content Placeholder 2">
            <a:extLst>
              <a:ext uri="{FF2B5EF4-FFF2-40B4-BE49-F238E27FC236}">
                <a16:creationId xmlns:a16="http://schemas.microsoft.com/office/drawing/2014/main" xmlns="" id="{F2C33B27-0E90-4884-9810-450365C059D7}"/>
              </a:ext>
            </a:extLst>
          </p:cNvPr>
          <p:cNvSpPr>
            <a:spLocks noGrp="1"/>
          </p:cNvSpPr>
          <p:nvPr>
            <p:ph idx="1"/>
          </p:nvPr>
        </p:nvSpPr>
        <p:spPr>
          <a:xfrm>
            <a:off x="960120" y="1341120"/>
            <a:ext cx="10652760" cy="5227320"/>
          </a:xfrm>
        </p:spPr>
        <p:txBody>
          <a:bodyPr>
            <a:normAutofit/>
          </a:bodyPr>
          <a:lstStyle/>
          <a:p>
            <a:pPr marL="342900" lvl="1" indent="-342900" algn="just"/>
            <a:r>
              <a:rPr lang="en-US" sz="2800" dirty="0" smtClean="0">
                <a:latin typeface="Bahnschrift SemiLight SemiConde" pitchFamily="34" charset="0"/>
                <a:cs typeface="Calibri" pitchFamily="34" charset="0"/>
              </a:rPr>
              <a:t>Amazon Web Services and its basic services.</a:t>
            </a:r>
          </a:p>
          <a:p>
            <a:pPr marL="342900" lvl="1" indent="-342900" algn="just"/>
            <a:r>
              <a:rPr lang="en-US" sz="2800" dirty="0">
                <a:latin typeface="Bahnschrift SemiLight SemiConde" pitchFamily="34" charset="0"/>
              </a:rPr>
              <a:t>Networks and Availability </a:t>
            </a:r>
            <a:r>
              <a:rPr lang="en-US" sz="2800" dirty="0" smtClean="0">
                <a:latin typeface="Bahnschrift SemiLight SemiConde" pitchFamily="34" charset="0"/>
              </a:rPr>
              <a:t>Zones all over the globe.</a:t>
            </a:r>
            <a:endParaRPr lang="en-US" sz="2800" dirty="0">
              <a:latin typeface="Bahnschrift SemiLight SemiConde" pitchFamily="34" charset="0"/>
            </a:endParaRPr>
          </a:p>
          <a:p>
            <a:pPr marL="342900" lvl="1" indent="-342900" algn="just"/>
            <a:r>
              <a:rPr lang="en-US" sz="2800" dirty="0">
                <a:latin typeface="Bahnschrift SemiLight SemiConde" pitchFamily="34" charset="0"/>
              </a:rPr>
              <a:t>Deployment of resources over cloud and accessing them through </a:t>
            </a:r>
            <a:r>
              <a:rPr lang="en-US" sz="2800" dirty="0" smtClean="0">
                <a:latin typeface="Bahnschrift SemiLight SemiConde" pitchFamily="34" charset="0"/>
              </a:rPr>
              <a:t>Internet.</a:t>
            </a:r>
            <a:endParaRPr lang="en-US" sz="2800" dirty="0">
              <a:latin typeface="Bahnschrift SemiLight SemiConde" pitchFamily="34" charset="0"/>
            </a:endParaRPr>
          </a:p>
          <a:p>
            <a:pPr marL="342900" lvl="1" indent="-342900" algn="just"/>
            <a:r>
              <a:rPr lang="en-US" sz="2800" dirty="0" smtClean="0">
                <a:latin typeface="Bahnschrift SemiLight SemiConde" pitchFamily="34" charset="0"/>
              </a:rPr>
              <a:t>Virtual hosting and Application load balancer for </a:t>
            </a:r>
            <a:r>
              <a:rPr lang="en-US" sz="2800" dirty="0">
                <a:latin typeface="Bahnschrift SemiLight SemiConde" pitchFamily="34" charset="0"/>
              </a:rPr>
              <a:t>traffic </a:t>
            </a:r>
            <a:r>
              <a:rPr lang="en-US" sz="2800" dirty="0" smtClean="0">
                <a:latin typeface="Bahnschrift SemiLight SemiConde" pitchFamily="34" charset="0"/>
              </a:rPr>
              <a:t>management.</a:t>
            </a:r>
            <a:endParaRPr lang="en-US" sz="2800" dirty="0">
              <a:latin typeface="Bahnschrift SemiLight SemiConde" pitchFamily="34" charset="0"/>
            </a:endParaRPr>
          </a:p>
          <a:p>
            <a:pPr marL="342900" lvl="1" indent="-342900" algn="just"/>
            <a:r>
              <a:rPr lang="en-US" sz="2800" dirty="0" smtClean="0">
                <a:latin typeface="Bahnschrift SemiLight SemiConde" pitchFamily="34" charset="0"/>
              </a:rPr>
              <a:t>Auto-scaling applications for efficient use of the resources. </a:t>
            </a:r>
            <a:endParaRPr lang="en-US" sz="2800" dirty="0">
              <a:latin typeface="Bahnschrift SemiLight SemiConde" pitchFamily="34" charset="0"/>
            </a:endParaRPr>
          </a:p>
          <a:p>
            <a:pPr marL="342900" lvl="1" indent="-342900" algn="just"/>
            <a:r>
              <a:rPr lang="en-US" sz="2800" dirty="0">
                <a:latin typeface="Bahnschrift SemiLight SemiConde" pitchFamily="34" charset="0"/>
              </a:rPr>
              <a:t>Ensuring security by adding rules to network access </a:t>
            </a:r>
            <a:r>
              <a:rPr lang="en-US" sz="2800" dirty="0" smtClean="0">
                <a:latin typeface="Bahnschrift SemiLight SemiConde" pitchFamily="34" charset="0"/>
              </a:rPr>
              <a:t>methods by using VPC peering and endpoints.</a:t>
            </a:r>
          </a:p>
          <a:p>
            <a:pPr marL="342900" lvl="1" indent="-342900" algn="just"/>
            <a:r>
              <a:rPr lang="en-US" sz="2800" dirty="0">
                <a:latin typeface="Bahnschrift SemiLight SemiConde" pitchFamily="34" charset="0"/>
              </a:rPr>
              <a:t>Deploying a web application on a fully functional cloud </a:t>
            </a:r>
            <a:r>
              <a:rPr lang="en-US" sz="2800" dirty="0" smtClean="0">
                <a:latin typeface="Bahnschrift SemiLight SemiConde" pitchFamily="34" charset="0"/>
              </a:rPr>
              <a:t>infrastructure</a:t>
            </a:r>
            <a:r>
              <a:rPr lang="en-US" sz="2400" dirty="0" smtClean="0">
                <a:latin typeface="Bahnschrift SemiLight SemiConde" pitchFamily="34" charset="0"/>
              </a:rPr>
              <a:t>.</a:t>
            </a:r>
            <a:endParaRPr lang="en-US" sz="2400" dirty="0">
              <a:latin typeface="Bahnschrift SemiLight SemiConde" pitchFamily="34" charset="0"/>
            </a:endParaRPr>
          </a:p>
          <a:p>
            <a:pPr marL="342900" lvl="1" indent="-342900" algn="just"/>
            <a:endParaRPr lang="en-US" sz="2400" dirty="0"/>
          </a:p>
          <a:p>
            <a:pPr marL="342900" lvl="1" indent="-342900" algn="just"/>
            <a:endParaRPr lang="en-US" sz="2400" dirty="0">
              <a:latin typeface="Calibri" pitchFamily="34" charset="0"/>
              <a:cs typeface="Calibri" pitchFamily="34" charset="0"/>
            </a:endParaRPr>
          </a:p>
          <a:p>
            <a:pPr marL="0" indent="0" algn="just">
              <a:buNone/>
            </a:pPr>
            <a:endParaRPr lang="en-US" sz="2800" dirty="0">
              <a:latin typeface="Calibri" panose="020F0502020204030204" pitchFamily="34" charset="0"/>
              <a:cs typeface="Calibri" panose="020F0502020204030204" pitchFamily="34" charset="0"/>
            </a:endParaRPr>
          </a:p>
          <a:p>
            <a:pPr marL="0" indent="0" algn="just">
              <a:buNone/>
            </a:pPr>
            <a:endParaRPr lang="en-US" sz="2800" dirty="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1C55FAF0-B2DD-4FAE-AA69-9CD7EDBD7A17}" type="slidenum">
              <a:rPr lang="en-IN" smtClean="0"/>
              <a:pPr/>
              <a:t>4</a:t>
            </a:fld>
            <a:endParaRPr lang="en-IN"/>
          </a:p>
        </p:txBody>
      </p:sp>
      <p:pic>
        <p:nvPicPr>
          <p:cNvPr id="7" name="Picture 6">
            <a:extLst>
              <a:ext uri="{FF2B5EF4-FFF2-40B4-BE49-F238E27FC236}">
                <a16:creationId xmlns:a16="http://schemas.microsoft.com/office/drawing/2014/main" xmlns="" id="{B4E193BB-113D-4F6C-BF89-BC9F70381A4D}"/>
              </a:ext>
            </a:extLst>
          </p:cNvPr>
          <p:cNvPicPr>
            <a:picLocks noChangeAspect="1"/>
          </p:cNvPicPr>
          <p:nvPr/>
        </p:nvPicPr>
        <p:blipFill>
          <a:blip r:embed="rId2"/>
          <a:stretch>
            <a:fillRect/>
          </a:stretch>
        </p:blipFill>
        <p:spPr>
          <a:xfrm>
            <a:off x="8245929" y="313926"/>
            <a:ext cx="3599265" cy="714774"/>
          </a:xfrm>
          <a:prstGeom prst="rect">
            <a:avLst/>
          </a:prstGeom>
        </p:spPr>
      </p:pic>
    </p:spTree>
    <p:extLst>
      <p:ext uri="{BB962C8B-B14F-4D97-AF65-F5344CB8AC3E}">
        <p14:creationId xmlns:p14="http://schemas.microsoft.com/office/powerpoint/2010/main" val="2522069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C4DB22-C467-4334-9DE2-2472D6970F61}"/>
              </a:ext>
            </a:extLst>
          </p:cNvPr>
          <p:cNvSpPr>
            <a:spLocks noGrp="1"/>
          </p:cNvSpPr>
          <p:nvPr>
            <p:ph type="title"/>
          </p:nvPr>
        </p:nvSpPr>
        <p:spPr/>
        <p:txBody>
          <a:bodyPr/>
          <a:lstStyle/>
          <a:p>
            <a:pPr algn="ctr"/>
            <a:r>
              <a:rPr lang="en-US" sz="3600" b="1" dirty="0">
                <a:latin typeface="Algerian" panose="04020705040A02060702" pitchFamily="82" charset="0"/>
              </a:rPr>
              <a:t>METHODOLOGY</a:t>
            </a:r>
            <a:r>
              <a:rPr lang="en-US" sz="3600" b="1" dirty="0"/>
              <a:t/>
            </a:r>
            <a:br>
              <a:rPr lang="en-US" sz="3600" b="1" dirty="0"/>
            </a:br>
            <a:endParaRPr lang="en-IN" sz="3600" b="1" dirty="0"/>
          </a:p>
        </p:txBody>
      </p:sp>
      <p:sp>
        <p:nvSpPr>
          <p:cNvPr id="3" name="Content Placeholder 2">
            <a:extLst>
              <a:ext uri="{FF2B5EF4-FFF2-40B4-BE49-F238E27FC236}">
                <a16:creationId xmlns:a16="http://schemas.microsoft.com/office/drawing/2014/main" xmlns="" id="{5E53866C-8934-4C6C-AD0E-40E07EC3EB17}"/>
              </a:ext>
            </a:extLst>
          </p:cNvPr>
          <p:cNvSpPr>
            <a:spLocks noGrp="1"/>
          </p:cNvSpPr>
          <p:nvPr>
            <p:ph idx="1"/>
          </p:nvPr>
        </p:nvSpPr>
        <p:spPr>
          <a:xfrm>
            <a:off x="800100" y="1308545"/>
            <a:ext cx="10678886" cy="4945298"/>
          </a:xfrm>
        </p:spPr>
        <p:txBody>
          <a:bodyPr>
            <a:noAutofit/>
          </a:bodyPr>
          <a:lstStyle/>
          <a:p>
            <a:r>
              <a:rPr lang="en-US" sz="2400" dirty="0">
                <a:solidFill>
                  <a:schemeClr val="tx1"/>
                </a:solidFill>
                <a:latin typeface="Bahnschrift SemiLight SemiConde" pitchFamily="34" charset="0"/>
              </a:rPr>
              <a:t>Basics of cloud computing and </a:t>
            </a:r>
            <a:r>
              <a:rPr lang="en-US" sz="2400" dirty="0" smtClean="0">
                <a:solidFill>
                  <a:schemeClr val="tx1"/>
                </a:solidFill>
                <a:latin typeface="Bahnschrift SemiLight SemiConde" pitchFamily="34" charset="0"/>
              </a:rPr>
              <a:t>AWS's </a:t>
            </a:r>
            <a:r>
              <a:rPr lang="en-US" sz="2400" dirty="0">
                <a:solidFill>
                  <a:schemeClr val="tx1"/>
                </a:solidFill>
                <a:latin typeface="Bahnschrift SemiLight SemiConde" pitchFamily="34" charset="0"/>
              </a:rPr>
              <a:t>role in the industry.</a:t>
            </a:r>
          </a:p>
          <a:p>
            <a:r>
              <a:rPr lang="en-US" sz="2400" dirty="0" smtClean="0">
                <a:solidFill>
                  <a:schemeClr val="tx1"/>
                </a:solidFill>
                <a:latin typeface="Bahnschrift SemiLight SemiConde" pitchFamily="34" charset="0"/>
              </a:rPr>
              <a:t>Engaging </a:t>
            </a:r>
            <a:r>
              <a:rPr lang="en-US" sz="2400" dirty="0">
                <a:solidFill>
                  <a:schemeClr val="tx1"/>
                </a:solidFill>
                <a:latin typeface="Bahnschrift SemiLight SemiConde" pitchFamily="34" charset="0"/>
              </a:rPr>
              <a:t>in hands-on labs for real-time </a:t>
            </a:r>
            <a:r>
              <a:rPr lang="en-US" sz="2400" dirty="0" smtClean="0">
                <a:solidFill>
                  <a:schemeClr val="tx1"/>
                </a:solidFill>
                <a:latin typeface="Bahnschrift SemiLight SemiConde" pitchFamily="34" charset="0"/>
              </a:rPr>
              <a:t>experience </a:t>
            </a:r>
            <a:r>
              <a:rPr lang="en-US" sz="2400" dirty="0">
                <a:solidFill>
                  <a:schemeClr val="tx1"/>
                </a:solidFill>
                <a:latin typeface="Bahnschrift SemiLight SemiConde" pitchFamily="34" charset="0"/>
              </a:rPr>
              <a:t>to reinforce theoretical </a:t>
            </a:r>
            <a:r>
              <a:rPr lang="en-US" sz="2400" dirty="0" smtClean="0">
                <a:solidFill>
                  <a:schemeClr val="tx1"/>
                </a:solidFill>
                <a:latin typeface="Bahnschrift SemiLight SemiConde" pitchFamily="34" charset="0"/>
              </a:rPr>
              <a:t>knowledge.</a:t>
            </a:r>
          </a:p>
          <a:p>
            <a:r>
              <a:rPr lang="en-US" sz="2400" dirty="0">
                <a:solidFill>
                  <a:schemeClr val="tx1"/>
                </a:solidFill>
                <a:latin typeface="Bahnschrift SemiLight SemiConde" pitchFamily="34" charset="0"/>
              </a:rPr>
              <a:t>Analyzing case studies showcasing </a:t>
            </a:r>
            <a:r>
              <a:rPr lang="en-US" sz="2400" dirty="0" smtClean="0">
                <a:solidFill>
                  <a:schemeClr val="tx1"/>
                </a:solidFill>
                <a:latin typeface="Bahnschrift SemiLight SemiConde" pitchFamily="34" charset="0"/>
              </a:rPr>
              <a:t>its </a:t>
            </a:r>
            <a:r>
              <a:rPr lang="en-US" sz="2400" dirty="0">
                <a:solidFill>
                  <a:schemeClr val="tx1"/>
                </a:solidFill>
                <a:latin typeface="Bahnschrift SemiLight SemiConde" pitchFamily="34" charset="0"/>
              </a:rPr>
              <a:t>applications </a:t>
            </a:r>
            <a:r>
              <a:rPr lang="en-US" sz="2400" dirty="0" smtClean="0">
                <a:solidFill>
                  <a:schemeClr val="tx1"/>
                </a:solidFill>
                <a:latin typeface="Bahnschrift SemiLight SemiConde" pitchFamily="34" charset="0"/>
              </a:rPr>
              <a:t>in industrial scenarios.</a:t>
            </a:r>
          </a:p>
          <a:p>
            <a:r>
              <a:rPr lang="en-US" sz="2400" dirty="0">
                <a:solidFill>
                  <a:schemeClr val="tx1"/>
                </a:solidFill>
                <a:latin typeface="Bahnschrift SemiLight SemiConde" pitchFamily="34" charset="0"/>
              </a:rPr>
              <a:t>Encouraging participants to apply </a:t>
            </a:r>
            <a:r>
              <a:rPr lang="en-US" sz="2400" dirty="0" smtClean="0">
                <a:solidFill>
                  <a:schemeClr val="tx1"/>
                </a:solidFill>
                <a:latin typeface="Bahnschrift SemiLight SemiConde" pitchFamily="34" charset="0"/>
              </a:rPr>
              <a:t>AWS </a:t>
            </a:r>
            <a:r>
              <a:rPr lang="en-US" sz="2400" dirty="0">
                <a:solidFill>
                  <a:schemeClr val="tx1"/>
                </a:solidFill>
                <a:latin typeface="Bahnschrift SemiLight SemiConde" pitchFamily="34" charset="0"/>
              </a:rPr>
              <a:t>skills in their own projects.</a:t>
            </a:r>
          </a:p>
          <a:p>
            <a:r>
              <a:rPr lang="en-US" sz="2400" dirty="0">
                <a:solidFill>
                  <a:schemeClr val="tx1"/>
                </a:solidFill>
                <a:latin typeface="Bahnschrift SemiLight SemiConde" pitchFamily="34" charset="0"/>
              </a:rPr>
              <a:t>Regular assessments to gauge understanding and track progress.</a:t>
            </a:r>
          </a:p>
          <a:p>
            <a:r>
              <a:rPr lang="en-US" sz="2400" dirty="0">
                <a:solidFill>
                  <a:schemeClr val="tx1"/>
                </a:solidFill>
                <a:latin typeface="Bahnschrift SemiLight SemiConde" pitchFamily="34" charset="0"/>
              </a:rPr>
              <a:t>Guidance on </a:t>
            </a:r>
            <a:r>
              <a:rPr lang="en-US" sz="2400" dirty="0" smtClean="0">
                <a:solidFill>
                  <a:schemeClr val="tx1"/>
                </a:solidFill>
                <a:latin typeface="Bahnschrift SemiLight SemiConde" pitchFamily="34" charset="0"/>
              </a:rPr>
              <a:t>AWS </a:t>
            </a:r>
            <a:r>
              <a:rPr lang="en-US" sz="2400" dirty="0">
                <a:solidFill>
                  <a:schemeClr val="tx1"/>
                </a:solidFill>
                <a:latin typeface="Bahnschrift SemiLight SemiConde" pitchFamily="34" charset="0"/>
              </a:rPr>
              <a:t>certifications for future career development.</a:t>
            </a:r>
          </a:p>
          <a:p>
            <a:r>
              <a:rPr lang="en-US" sz="2400" dirty="0">
                <a:solidFill>
                  <a:schemeClr val="tx1"/>
                </a:solidFill>
                <a:latin typeface="Bahnschrift SemiLight SemiConde" pitchFamily="34" charset="0"/>
              </a:rPr>
              <a:t>Connecting with a community of </a:t>
            </a:r>
            <a:r>
              <a:rPr lang="en-US" sz="2400" dirty="0" smtClean="0">
                <a:solidFill>
                  <a:schemeClr val="tx1"/>
                </a:solidFill>
                <a:latin typeface="Bahnschrift SemiLight SemiConde" pitchFamily="34" charset="0"/>
              </a:rPr>
              <a:t>AWS learners and </a:t>
            </a:r>
            <a:r>
              <a:rPr lang="en-US" sz="2400" dirty="0">
                <a:solidFill>
                  <a:schemeClr val="tx1"/>
                </a:solidFill>
                <a:latin typeface="Bahnschrift SemiLight SemiConde" pitchFamily="34" charset="0"/>
              </a:rPr>
              <a:t>s</a:t>
            </a:r>
            <a:r>
              <a:rPr lang="en-US" sz="2400" dirty="0" smtClean="0">
                <a:solidFill>
                  <a:schemeClr val="tx1"/>
                </a:solidFill>
                <a:latin typeface="Bahnschrift SemiLight SemiConde" pitchFamily="34" charset="0"/>
              </a:rPr>
              <a:t>haring </a:t>
            </a:r>
            <a:r>
              <a:rPr lang="en-US" sz="2400" dirty="0">
                <a:solidFill>
                  <a:schemeClr val="tx1"/>
                </a:solidFill>
                <a:latin typeface="Bahnschrift SemiLight SemiConde" pitchFamily="34" charset="0"/>
              </a:rPr>
              <a:t>experiences and </a:t>
            </a:r>
            <a:r>
              <a:rPr lang="en-US" sz="2400" dirty="0" smtClean="0">
                <a:solidFill>
                  <a:schemeClr val="tx1"/>
                </a:solidFill>
                <a:latin typeface="Bahnschrift SemiLight SemiConde" pitchFamily="34" charset="0"/>
              </a:rPr>
              <a:t>insights.</a:t>
            </a:r>
          </a:p>
          <a:p>
            <a:r>
              <a:rPr lang="en-US" sz="2400" dirty="0">
                <a:solidFill>
                  <a:schemeClr val="tx1"/>
                </a:solidFill>
                <a:latin typeface="Bahnschrift SemiLight SemiConde" pitchFamily="34" charset="0"/>
              </a:rPr>
              <a:t>Collecting feedback for course </a:t>
            </a:r>
            <a:r>
              <a:rPr lang="en-US" sz="2400" dirty="0" smtClean="0">
                <a:solidFill>
                  <a:schemeClr val="tx1"/>
                </a:solidFill>
                <a:latin typeface="Bahnschrift SemiLight SemiConde" pitchFamily="34" charset="0"/>
              </a:rPr>
              <a:t>improvement and offering real-time support during the course.</a:t>
            </a:r>
            <a:endParaRPr lang="en-US" sz="2400" dirty="0">
              <a:solidFill>
                <a:schemeClr val="tx1"/>
              </a:solidFill>
              <a:latin typeface="Bahnschrift SemiLight SemiConde" pitchFamily="34" charset="0"/>
            </a:endParaRPr>
          </a:p>
        </p:txBody>
      </p:sp>
      <p:sp>
        <p:nvSpPr>
          <p:cNvPr id="5" name="Slide Number Placeholder 4"/>
          <p:cNvSpPr>
            <a:spLocks noGrp="1"/>
          </p:cNvSpPr>
          <p:nvPr>
            <p:ph type="sldNum" sz="quarter" idx="12"/>
          </p:nvPr>
        </p:nvSpPr>
        <p:spPr/>
        <p:txBody>
          <a:bodyPr/>
          <a:lstStyle/>
          <a:p>
            <a:fld id="{1C55FAF0-B2DD-4FAE-AA69-9CD7EDBD7A17}" type="slidenum">
              <a:rPr lang="en-IN" smtClean="0"/>
              <a:pPr/>
              <a:t>5</a:t>
            </a:fld>
            <a:endParaRPr lang="en-IN"/>
          </a:p>
        </p:txBody>
      </p:sp>
      <p:pic>
        <p:nvPicPr>
          <p:cNvPr id="6" name="Picture 5" descr="Auton"/>
          <p:cNvPicPr/>
          <p:nvPr/>
        </p:nvPicPr>
        <p:blipFill>
          <a:blip r:embed="rId2" cstate="print"/>
          <a:srcRect/>
          <a:stretch>
            <a:fillRect/>
          </a:stretch>
        </p:blipFill>
        <p:spPr bwMode="auto">
          <a:xfrm>
            <a:off x="7984671" y="389077"/>
            <a:ext cx="3828212" cy="688610"/>
          </a:xfrm>
          <a:prstGeom prst="rect">
            <a:avLst/>
          </a:prstGeom>
          <a:noFill/>
          <a:ln w="9525">
            <a:noFill/>
            <a:miter lim="800000"/>
            <a:headEnd/>
            <a:tailEnd/>
          </a:ln>
        </p:spPr>
      </p:pic>
    </p:spTree>
    <p:extLst>
      <p:ext uri="{BB962C8B-B14F-4D97-AF65-F5344CB8AC3E}">
        <p14:creationId xmlns:p14="http://schemas.microsoft.com/office/powerpoint/2010/main" val="2822489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31FF04-3144-49EF-B47B-8C330E39ECBC}"/>
              </a:ext>
            </a:extLst>
          </p:cNvPr>
          <p:cNvSpPr>
            <a:spLocks noGrp="1"/>
          </p:cNvSpPr>
          <p:nvPr>
            <p:ph type="title"/>
          </p:nvPr>
        </p:nvSpPr>
        <p:spPr/>
        <p:txBody>
          <a:bodyPr/>
          <a:lstStyle/>
          <a:p>
            <a:r>
              <a:rPr lang="en-US" dirty="0"/>
              <a:t>Projects Done</a:t>
            </a:r>
            <a:endParaRPr lang="en-IN" dirty="0"/>
          </a:p>
        </p:txBody>
      </p:sp>
      <p:sp>
        <p:nvSpPr>
          <p:cNvPr id="3" name="Content Placeholder 2">
            <a:extLst>
              <a:ext uri="{FF2B5EF4-FFF2-40B4-BE49-F238E27FC236}">
                <a16:creationId xmlns:a16="http://schemas.microsoft.com/office/drawing/2014/main" xmlns="" id="{8338F330-65BC-481F-9CC9-26B91F434B39}"/>
              </a:ext>
            </a:extLst>
          </p:cNvPr>
          <p:cNvSpPr>
            <a:spLocks noGrp="1"/>
          </p:cNvSpPr>
          <p:nvPr>
            <p:ph idx="1"/>
          </p:nvPr>
        </p:nvSpPr>
        <p:spPr>
          <a:xfrm>
            <a:off x="604158" y="1338942"/>
            <a:ext cx="6564086" cy="4898571"/>
          </a:xfrm>
        </p:spPr>
        <p:txBody>
          <a:bodyPr>
            <a:normAutofit lnSpcReduction="10000"/>
          </a:bodyPr>
          <a:lstStyle/>
          <a:p>
            <a:r>
              <a:rPr lang="en-US" sz="2400" dirty="0" smtClean="0">
                <a:latin typeface="Bahnschrift SemiLight SemiConde" pitchFamily="34" charset="0"/>
              </a:rPr>
              <a:t>The task was given </a:t>
            </a:r>
            <a:r>
              <a:rPr lang="en-US" sz="2400" dirty="0">
                <a:latin typeface="Bahnschrift SemiLight SemiConde" pitchFamily="34" charset="0"/>
              </a:rPr>
              <a:t>to create a VPC (Virtual Private Cloud) which contained two subnets, which was - Public and Private subnet. </a:t>
            </a:r>
            <a:endParaRPr lang="en-US" sz="2400" dirty="0" smtClean="0">
              <a:latin typeface="Bahnschrift SemiLight SemiConde" pitchFamily="34" charset="0"/>
            </a:endParaRPr>
          </a:p>
          <a:p>
            <a:r>
              <a:rPr lang="en-US" sz="2400" dirty="0" smtClean="0">
                <a:latin typeface="Bahnschrift SemiLight SemiConde" pitchFamily="34" charset="0"/>
              </a:rPr>
              <a:t>The </a:t>
            </a:r>
            <a:r>
              <a:rPr lang="en-US" sz="2400" dirty="0">
                <a:latin typeface="Bahnschrift SemiLight SemiConde" pitchFamily="34" charset="0"/>
              </a:rPr>
              <a:t>public subnet contained web servers </a:t>
            </a:r>
            <a:r>
              <a:rPr lang="en-US" sz="2400" dirty="0" smtClean="0">
                <a:latin typeface="Bahnschrift SemiLight SemiConde" pitchFamily="34" charset="0"/>
              </a:rPr>
              <a:t>(minimum </a:t>
            </a:r>
            <a:r>
              <a:rPr lang="en-US" sz="2400" dirty="0">
                <a:latin typeface="Bahnschrift SemiLight SemiConde" pitchFamily="34" charset="0"/>
              </a:rPr>
              <a:t>2) and the private subnet contained data-base server installed with any latest version of MySQL. </a:t>
            </a:r>
            <a:endParaRPr lang="en-US" sz="2400" dirty="0" smtClean="0">
              <a:latin typeface="Bahnschrift SemiLight SemiConde" pitchFamily="34" charset="0"/>
            </a:endParaRPr>
          </a:p>
          <a:p>
            <a:r>
              <a:rPr lang="en-US" sz="2400" dirty="0" smtClean="0">
                <a:latin typeface="Bahnschrift SemiLight SemiConde" pitchFamily="34" charset="0"/>
              </a:rPr>
              <a:t>The </a:t>
            </a:r>
            <a:r>
              <a:rPr lang="en-US" sz="2400" dirty="0">
                <a:latin typeface="Bahnschrift SemiLight SemiConde" pitchFamily="34" charset="0"/>
              </a:rPr>
              <a:t>public subnet should be configured with Load Balancer (including domain name and SSL certificate) and should be mapped Route 53. </a:t>
            </a:r>
            <a:endParaRPr lang="en-US" sz="2400" dirty="0" smtClean="0">
              <a:latin typeface="Bahnschrift SemiLight SemiConde" pitchFamily="34" charset="0"/>
            </a:endParaRPr>
          </a:p>
          <a:p>
            <a:r>
              <a:rPr lang="en-US" sz="2400" dirty="0" smtClean="0">
                <a:latin typeface="Bahnschrift SemiLight SemiConde" pitchFamily="34" charset="0"/>
              </a:rPr>
              <a:t>Auto-scaling </a:t>
            </a:r>
            <a:r>
              <a:rPr lang="en-US" sz="2400" dirty="0">
                <a:latin typeface="Bahnschrift SemiLight SemiConde" pitchFamily="34" charset="0"/>
              </a:rPr>
              <a:t>should be configured with the server in public subnet. Open VPN </a:t>
            </a:r>
            <a:r>
              <a:rPr lang="en-US" sz="2400" dirty="0" smtClean="0">
                <a:latin typeface="Bahnschrift SemiLight SemiConde" pitchFamily="34" charset="0"/>
              </a:rPr>
              <a:t>set-up </a:t>
            </a:r>
            <a:r>
              <a:rPr lang="en-US" sz="2400" dirty="0">
                <a:latin typeface="Bahnschrift SemiLight SemiConde" pitchFamily="34" charset="0"/>
              </a:rPr>
              <a:t>should also be done here. </a:t>
            </a:r>
          </a:p>
          <a:p>
            <a:endParaRPr lang="en-IN" dirty="0"/>
          </a:p>
        </p:txBody>
      </p:sp>
      <p:sp>
        <p:nvSpPr>
          <p:cNvPr id="4" name="Slide Number Placeholder 3">
            <a:extLst>
              <a:ext uri="{FF2B5EF4-FFF2-40B4-BE49-F238E27FC236}">
                <a16:creationId xmlns:a16="http://schemas.microsoft.com/office/drawing/2014/main" xmlns="" id="{7150F878-571E-4477-94C0-EE0C02F91F6F}"/>
              </a:ext>
            </a:extLst>
          </p:cNvPr>
          <p:cNvSpPr>
            <a:spLocks noGrp="1"/>
          </p:cNvSpPr>
          <p:nvPr>
            <p:ph type="sldNum" sz="quarter" idx="12"/>
          </p:nvPr>
        </p:nvSpPr>
        <p:spPr/>
        <p:txBody>
          <a:bodyPr/>
          <a:lstStyle/>
          <a:p>
            <a:fld id="{1C55FAF0-B2DD-4FAE-AA69-9CD7EDBD7A17}" type="slidenum">
              <a:rPr lang="en-IN" smtClean="0"/>
              <a:pPr/>
              <a:t>6</a:t>
            </a:fld>
            <a:endParaRPr lang="en-IN"/>
          </a:p>
        </p:txBody>
      </p:sp>
      <p:pic>
        <p:nvPicPr>
          <p:cNvPr id="1026" name="Picture 2" descr="AWS VPC Creation - Step by Step - DEV Commun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1698171"/>
            <a:ext cx="4512129" cy="40494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uton"/>
          <p:cNvPicPr/>
          <p:nvPr/>
        </p:nvPicPr>
        <p:blipFill>
          <a:blip r:embed="rId3" cstate="print"/>
          <a:srcRect/>
          <a:stretch>
            <a:fillRect/>
          </a:stretch>
        </p:blipFill>
        <p:spPr bwMode="auto">
          <a:xfrm>
            <a:off x="7984671" y="389077"/>
            <a:ext cx="3828212" cy="688610"/>
          </a:xfrm>
          <a:prstGeom prst="rect">
            <a:avLst/>
          </a:prstGeom>
          <a:noFill/>
          <a:ln w="9525">
            <a:noFill/>
            <a:miter lim="800000"/>
            <a:headEnd/>
            <a:tailEnd/>
          </a:ln>
        </p:spPr>
      </p:pic>
    </p:spTree>
    <p:extLst>
      <p:ext uri="{BB962C8B-B14F-4D97-AF65-F5344CB8AC3E}">
        <p14:creationId xmlns:p14="http://schemas.microsoft.com/office/powerpoint/2010/main" val="1005118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96EF69-03AE-4EB4-B04F-E02E44EA2D84}"/>
              </a:ext>
            </a:extLst>
          </p:cNvPr>
          <p:cNvSpPr>
            <a:spLocks noGrp="1"/>
          </p:cNvSpPr>
          <p:nvPr>
            <p:ph type="title"/>
          </p:nvPr>
        </p:nvSpPr>
        <p:spPr/>
        <p:txBody>
          <a:bodyPr>
            <a:normAutofit/>
          </a:bodyPr>
          <a:lstStyle/>
          <a:p>
            <a:pPr algn="ctr"/>
            <a:r>
              <a:rPr lang="en-US" sz="3600" b="1" dirty="0">
                <a:latin typeface="Algerian" panose="04020705040A02060702" pitchFamily="82" charset="0"/>
              </a:rPr>
              <a:t>CONCLUSION</a:t>
            </a:r>
          </a:p>
        </p:txBody>
      </p:sp>
      <p:pic>
        <p:nvPicPr>
          <p:cNvPr id="9" name="Content Placeholder 8" descr="Auton"/>
          <p:cNvPicPr>
            <a:picLocks noGrp="1"/>
          </p:cNvPicPr>
          <p:nvPr>
            <p:ph idx="1"/>
          </p:nvPr>
        </p:nvPicPr>
        <p:blipFill>
          <a:blip r:embed="rId2" cstate="print"/>
          <a:srcRect/>
          <a:stretch>
            <a:fillRect/>
          </a:stretch>
        </p:blipFill>
        <p:spPr bwMode="auto">
          <a:xfrm>
            <a:off x="8001001" y="412720"/>
            <a:ext cx="3812630" cy="681294"/>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1C55FAF0-B2DD-4FAE-AA69-9CD7EDBD7A17}" type="slidenum">
              <a:rPr lang="en-IN" smtClean="0"/>
              <a:pPr/>
              <a:t>7</a:t>
            </a:fld>
            <a:endParaRPr lang="en-IN" dirty="0"/>
          </a:p>
        </p:txBody>
      </p:sp>
      <p:sp>
        <p:nvSpPr>
          <p:cNvPr id="4" name="Rectangle 3"/>
          <p:cNvSpPr/>
          <p:nvPr/>
        </p:nvSpPr>
        <p:spPr>
          <a:xfrm>
            <a:off x="1023255" y="1684159"/>
            <a:ext cx="9183190" cy="3693319"/>
          </a:xfrm>
          <a:prstGeom prst="rect">
            <a:avLst/>
          </a:prstGeom>
        </p:spPr>
        <p:txBody>
          <a:bodyPr wrap="square">
            <a:spAutoFit/>
          </a:bodyPr>
          <a:lstStyle/>
          <a:p>
            <a:r>
              <a:rPr lang="en-IN" sz="2400" dirty="0">
                <a:latin typeface="Bahnschrift SemiLight SemiConde" pitchFamily="34" charset="0"/>
              </a:rPr>
              <a:t>This AWS internship course marks a significant milestone in one’s professional </a:t>
            </a:r>
            <a:r>
              <a:rPr lang="en-IN" sz="2400" dirty="0" smtClean="0">
                <a:latin typeface="Bahnschrift SemiLight SemiConde" pitchFamily="34" charset="0"/>
              </a:rPr>
              <a:t>journey. The completion of this course is a commendable achievement that </a:t>
            </a:r>
            <a:r>
              <a:rPr lang="en-IN" sz="2400" dirty="0">
                <a:latin typeface="Bahnschrift SemiLight SemiConde" pitchFamily="34" charset="0"/>
              </a:rPr>
              <a:t>signifies not only the acquisition of technical knowledge but also the development of skills </a:t>
            </a:r>
            <a:r>
              <a:rPr lang="en-IN" sz="2400" dirty="0" smtClean="0">
                <a:latin typeface="Bahnschrift SemiLight SemiConde" pitchFamily="34" charset="0"/>
              </a:rPr>
              <a:t>required in IT companies.</a:t>
            </a:r>
          </a:p>
          <a:p>
            <a:endParaRPr lang="en-IN" sz="2400" dirty="0">
              <a:latin typeface="Bahnschrift SemiLight SemiConde" pitchFamily="34" charset="0"/>
            </a:endParaRPr>
          </a:p>
          <a:p>
            <a:r>
              <a:rPr lang="en-IN" sz="2400" dirty="0">
                <a:latin typeface="Bahnschrift SemiLight SemiConde" pitchFamily="34" charset="0"/>
              </a:rPr>
              <a:t>The skills acquired during the course lay a solid foundation for on-going professional </a:t>
            </a:r>
            <a:r>
              <a:rPr lang="en-IN" sz="2400" dirty="0" smtClean="0">
                <a:latin typeface="Bahnschrift SemiLight SemiConde" pitchFamily="34" charset="0"/>
              </a:rPr>
              <a:t>growth. The AWS certification </a:t>
            </a:r>
            <a:r>
              <a:rPr lang="en-US" sz="2400" dirty="0" smtClean="0">
                <a:latin typeface="Bahnschrift SemiLight SemiConde" pitchFamily="34" charset="0"/>
              </a:rPr>
              <a:t>earned through this course will serve as </a:t>
            </a:r>
            <a:r>
              <a:rPr lang="en-US" sz="2400" dirty="0">
                <a:latin typeface="Bahnschrift SemiLight SemiConde" pitchFamily="34" charset="0"/>
              </a:rPr>
              <a:t>a gateway to limitless </a:t>
            </a:r>
            <a:r>
              <a:rPr lang="en-US" sz="2400" dirty="0" smtClean="0">
                <a:latin typeface="Bahnschrift SemiLight SemiConde" pitchFamily="34" charset="0"/>
              </a:rPr>
              <a:t>opportunities in the field of cloud computing.</a:t>
            </a:r>
            <a:endParaRPr lang="en-US" sz="2400" dirty="0">
              <a:latin typeface="Bahnschrift SemiLight SemiConde" pitchFamily="34" charset="0"/>
            </a:endParaRPr>
          </a:p>
          <a:p>
            <a:endParaRPr lang="en-IN" dirty="0"/>
          </a:p>
        </p:txBody>
      </p:sp>
    </p:spTree>
    <p:extLst>
      <p:ext uri="{BB962C8B-B14F-4D97-AF65-F5344CB8AC3E}">
        <p14:creationId xmlns:p14="http://schemas.microsoft.com/office/powerpoint/2010/main" val="22967126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5457</TotalTime>
  <Words>587</Words>
  <Application>Microsoft Office PowerPoint</Application>
  <PresentationFormat>Custom</PresentationFormat>
  <Paragraphs>57</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Facet</vt:lpstr>
      <vt:lpstr>Amazon Web Services</vt:lpstr>
      <vt:lpstr>INTRODUCTION</vt:lpstr>
      <vt:lpstr>OBJECTIVES </vt:lpstr>
      <vt:lpstr>CONTENTS OF THE PROGRAM</vt:lpstr>
      <vt:lpstr>METHODOLOGY </vt:lpstr>
      <vt:lpstr>Projects Done</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SIMULATION OF CIRCULAR MICROSTRIP PATCH ANTENNA FOR 5G APPLICATIONS</dc:title>
  <dc:creator>Ninaad Patnaik</dc:creator>
  <cp:lastModifiedBy>Lenovo</cp:lastModifiedBy>
  <cp:revision>142</cp:revision>
  <dcterms:created xsi:type="dcterms:W3CDTF">2019-09-07T06:09:33Z</dcterms:created>
  <dcterms:modified xsi:type="dcterms:W3CDTF">2023-12-26T18:42:24Z</dcterms:modified>
</cp:coreProperties>
</file>