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85" r:id="rId4"/>
    <p:sldId id="275" r:id="rId5"/>
    <p:sldId id="261" r:id="rId6"/>
    <p:sldId id="263" r:id="rId7"/>
    <p:sldId id="277" r:id="rId8"/>
    <p:sldId id="272" r:id="rId9"/>
    <p:sldId id="268" r:id="rId10"/>
    <p:sldId id="279" r:id="rId11"/>
    <p:sldId id="280" r:id="rId12"/>
    <p:sldId id="281" r:id="rId13"/>
    <p:sldId id="282" r:id="rId14"/>
    <p:sldId id="284" r:id="rId15"/>
    <p:sldId id="286" r:id="rId16"/>
    <p:sldId id="287" r:id="rId17"/>
    <p:sldId id="288" r:id="rId18"/>
    <p:sldId id="289" r:id="rId19"/>
    <p:sldId id="278" r:id="rId20"/>
    <p:sldId id="271" r:id="rId21"/>
    <p:sldId id="270" r:id="rId22"/>
    <p:sldId id="274"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pnil singh" initials="ss" lastIdx="0" clrIdx="0">
    <p:extLst>
      <p:ext uri="{19B8F6BF-5375-455C-9EA6-DF929625EA0E}">
        <p15:presenceInfo xmlns:p15="http://schemas.microsoft.com/office/powerpoint/2012/main" userId="8defad04852ef0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C5EBCF9-74B3-4968-886E-0FCDDC991179}" type="datetimeFigureOut">
              <a:rPr lang="en-IN" smtClean="0"/>
              <a:pPr/>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DD46A-334D-4BC9-9B4C-62124CF85C79}" type="slidenum">
              <a:rPr lang="en-IN" smtClean="0"/>
              <a:pPr/>
              <a:t>‹#›</a:t>
            </a:fld>
            <a:endParaRPr lang="en-IN"/>
          </a:p>
        </p:txBody>
      </p:sp>
    </p:spTree>
    <p:extLst>
      <p:ext uri="{BB962C8B-B14F-4D97-AF65-F5344CB8AC3E}">
        <p14:creationId xmlns:p14="http://schemas.microsoft.com/office/powerpoint/2010/main" val="264226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5EBCF9-74B3-4968-886E-0FCDDC991179}" type="datetimeFigureOut">
              <a:rPr lang="en-IN" smtClean="0"/>
              <a:pPr/>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DD46A-334D-4BC9-9B4C-62124CF85C79}" type="slidenum">
              <a:rPr lang="en-IN" smtClean="0"/>
              <a:pPr/>
              <a:t>‹#›</a:t>
            </a:fld>
            <a:endParaRPr lang="en-IN"/>
          </a:p>
        </p:txBody>
      </p:sp>
    </p:spTree>
    <p:extLst>
      <p:ext uri="{BB962C8B-B14F-4D97-AF65-F5344CB8AC3E}">
        <p14:creationId xmlns:p14="http://schemas.microsoft.com/office/powerpoint/2010/main" val="328806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5EBCF9-74B3-4968-886E-0FCDDC991179}" type="datetimeFigureOut">
              <a:rPr lang="en-IN" smtClean="0"/>
              <a:pPr/>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DD46A-334D-4BC9-9B4C-62124CF85C79}" type="slidenum">
              <a:rPr lang="en-IN" smtClean="0"/>
              <a:pPr/>
              <a:t>‹#›</a:t>
            </a:fld>
            <a:endParaRPr lang="en-IN"/>
          </a:p>
        </p:txBody>
      </p:sp>
    </p:spTree>
    <p:extLst>
      <p:ext uri="{BB962C8B-B14F-4D97-AF65-F5344CB8AC3E}">
        <p14:creationId xmlns:p14="http://schemas.microsoft.com/office/powerpoint/2010/main" val="114008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5EBCF9-74B3-4968-886E-0FCDDC991179}" type="datetimeFigureOut">
              <a:rPr lang="en-IN" smtClean="0"/>
              <a:pPr/>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DD46A-334D-4BC9-9B4C-62124CF85C79}" type="slidenum">
              <a:rPr lang="en-IN" smtClean="0"/>
              <a:pPr/>
              <a:t>‹#›</a:t>
            </a:fld>
            <a:endParaRPr lang="en-IN"/>
          </a:p>
        </p:txBody>
      </p:sp>
    </p:spTree>
    <p:extLst>
      <p:ext uri="{BB962C8B-B14F-4D97-AF65-F5344CB8AC3E}">
        <p14:creationId xmlns:p14="http://schemas.microsoft.com/office/powerpoint/2010/main" val="363988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5EBCF9-74B3-4968-886E-0FCDDC991179}" type="datetimeFigureOut">
              <a:rPr lang="en-IN" smtClean="0"/>
              <a:pPr/>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DD46A-334D-4BC9-9B4C-62124CF85C79}" type="slidenum">
              <a:rPr lang="en-IN" smtClean="0"/>
              <a:pPr/>
              <a:t>‹#›</a:t>
            </a:fld>
            <a:endParaRPr lang="en-IN"/>
          </a:p>
        </p:txBody>
      </p:sp>
    </p:spTree>
    <p:extLst>
      <p:ext uri="{BB962C8B-B14F-4D97-AF65-F5344CB8AC3E}">
        <p14:creationId xmlns:p14="http://schemas.microsoft.com/office/powerpoint/2010/main" val="2993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5EBCF9-74B3-4968-886E-0FCDDC991179}" type="datetimeFigureOut">
              <a:rPr lang="en-IN" smtClean="0"/>
              <a:pPr/>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DD46A-334D-4BC9-9B4C-62124CF85C79}" type="slidenum">
              <a:rPr lang="en-IN" smtClean="0"/>
              <a:pPr/>
              <a:t>‹#›</a:t>
            </a:fld>
            <a:endParaRPr lang="en-IN"/>
          </a:p>
        </p:txBody>
      </p:sp>
    </p:spTree>
    <p:extLst>
      <p:ext uri="{BB962C8B-B14F-4D97-AF65-F5344CB8AC3E}">
        <p14:creationId xmlns:p14="http://schemas.microsoft.com/office/powerpoint/2010/main" val="120400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5EBCF9-74B3-4968-886E-0FCDDC991179}" type="datetimeFigureOut">
              <a:rPr lang="en-IN" smtClean="0"/>
              <a:pPr/>
              <a:t>27-05-2021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9DD46A-334D-4BC9-9B4C-62124CF85C79}" type="slidenum">
              <a:rPr lang="en-IN" smtClean="0"/>
              <a:pPr/>
              <a:t>‹#›</a:t>
            </a:fld>
            <a:endParaRPr lang="en-IN"/>
          </a:p>
        </p:txBody>
      </p:sp>
    </p:spTree>
    <p:extLst>
      <p:ext uri="{BB962C8B-B14F-4D97-AF65-F5344CB8AC3E}">
        <p14:creationId xmlns:p14="http://schemas.microsoft.com/office/powerpoint/2010/main" val="334460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5EBCF9-74B3-4968-886E-0FCDDC991179}" type="datetimeFigureOut">
              <a:rPr lang="en-IN" smtClean="0"/>
              <a:pPr/>
              <a:t>27-05-2021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9DD46A-334D-4BC9-9B4C-62124CF85C79}" type="slidenum">
              <a:rPr lang="en-IN" smtClean="0"/>
              <a:pPr/>
              <a:t>‹#›</a:t>
            </a:fld>
            <a:endParaRPr lang="en-IN"/>
          </a:p>
        </p:txBody>
      </p:sp>
    </p:spTree>
    <p:extLst>
      <p:ext uri="{BB962C8B-B14F-4D97-AF65-F5344CB8AC3E}">
        <p14:creationId xmlns:p14="http://schemas.microsoft.com/office/powerpoint/2010/main" val="58951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EBCF9-74B3-4968-886E-0FCDDC991179}" type="datetimeFigureOut">
              <a:rPr lang="en-IN" smtClean="0"/>
              <a:pPr/>
              <a:t>27-05-2021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9DD46A-334D-4BC9-9B4C-62124CF85C79}" type="slidenum">
              <a:rPr lang="en-IN" smtClean="0"/>
              <a:pPr/>
              <a:t>‹#›</a:t>
            </a:fld>
            <a:endParaRPr lang="en-IN"/>
          </a:p>
        </p:txBody>
      </p:sp>
    </p:spTree>
    <p:extLst>
      <p:ext uri="{BB962C8B-B14F-4D97-AF65-F5344CB8AC3E}">
        <p14:creationId xmlns:p14="http://schemas.microsoft.com/office/powerpoint/2010/main" val="275644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5EBCF9-74B3-4968-886E-0FCDDC991179}" type="datetimeFigureOut">
              <a:rPr lang="en-IN" smtClean="0"/>
              <a:pPr/>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DD46A-334D-4BC9-9B4C-62124CF85C79}" type="slidenum">
              <a:rPr lang="en-IN" smtClean="0"/>
              <a:pPr/>
              <a:t>‹#›</a:t>
            </a:fld>
            <a:endParaRPr lang="en-IN"/>
          </a:p>
        </p:txBody>
      </p:sp>
    </p:spTree>
    <p:extLst>
      <p:ext uri="{BB962C8B-B14F-4D97-AF65-F5344CB8AC3E}">
        <p14:creationId xmlns:p14="http://schemas.microsoft.com/office/powerpoint/2010/main" val="392183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5EBCF9-74B3-4968-886E-0FCDDC991179}" type="datetimeFigureOut">
              <a:rPr lang="en-IN" smtClean="0"/>
              <a:pPr/>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DD46A-334D-4BC9-9B4C-62124CF85C79}" type="slidenum">
              <a:rPr lang="en-IN" smtClean="0"/>
              <a:pPr/>
              <a:t>‹#›</a:t>
            </a:fld>
            <a:endParaRPr lang="en-IN"/>
          </a:p>
        </p:txBody>
      </p:sp>
    </p:spTree>
    <p:extLst>
      <p:ext uri="{BB962C8B-B14F-4D97-AF65-F5344CB8AC3E}">
        <p14:creationId xmlns:p14="http://schemas.microsoft.com/office/powerpoint/2010/main" val="483983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EBCF9-74B3-4968-886E-0FCDDC991179}" type="datetimeFigureOut">
              <a:rPr lang="en-IN" smtClean="0"/>
              <a:pPr/>
              <a:t>27-05-2021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DD46A-334D-4BC9-9B4C-62124CF85C79}" type="slidenum">
              <a:rPr lang="en-IN" smtClean="0"/>
              <a:pPr/>
              <a:t>‹#›</a:t>
            </a:fld>
            <a:endParaRPr lang="en-IN"/>
          </a:p>
        </p:txBody>
      </p:sp>
    </p:spTree>
    <p:extLst>
      <p:ext uri="{BB962C8B-B14F-4D97-AF65-F5344CB8AC3E}">
        <p14:creationId xmlns:p14="http://schemas.microsoft.com/office/powerpoint/2010/main" val="2075939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06B6-0783-40C5-B0D7-C3EA57EA699A}"/>
              </a:ext>
            </a:extLst>
          </p:cNvPr>
          <p:cNvSpPr>
            <a:spLocks noGrp="1"/>
          </p:cNvSpPr>
          <p:nvPr>
            <p:ph type="ctrTitle"/>
          </p:nvPr>
        </p:nvSpPr>
        <p:spPr>
          <a:xfrm>
            <a:off x="1211933" y="1877402"/>
            <a:ext cx="9699908" cy="929460"/>
          </a:xfrm>
        </p:spPr>
        <p:txBody>
          <a:bodyPr>
            <a:normAutofit fontScale="90000"/>
          </a:bodyPr>
          <a:lstStyle/>
          <a:p>
            <a:r>
              <a:rPr lang="en-IN" sz="6000" b="1" dirty="0">
                <a:solidFill>
                  <a:schemeClr val="accent2">
                    <a:lumMod val="50000"/>
                  </a:schemeClr>
                </a:solidFill>
                <a:latin typeface="Bahnschrift SemiBold SemiConden" panose="020B0502040204020203" pitchFamily="34" charset="0"/>
              </a:rPr>
              <a:t>REAL TIME FACE MASK DETECTOR</a:t>
            </a:r>
          </a:p>
        </p:txBody>
      </p:sp>
      <p:sp>
        <p:nvSpPr>
          <p:cNvPr id="3" name="Subtitle 2">
            <a:extLst>
              <a:ext uri="{FF2B5EF4-FFF2-40B4-BE49-F238E27FC236}">
                <a16:creationId xmlns:a16="http://schemas.microsoft.com/office/drawing/2014/main" id="{3A700861-D02A-4F53-9161-9935402ADBD5}"/>
              </a:ext>
            </a:extLst>
          </p:cNvPr>
          <p:cNvSpPr>
            <a:spLocks noGrp="1"/>
          </p:cNvSpPr>
          <p:nvPr>
            <p:ph type="subTitle" idx="1"/>
          </p:nvPr>
        </p:nvSpPr>
        <p:spPr>
          <a:xfrm>
            <a:off x="275303" y="4829398"/>
            <a:ext cx="4248006" cy="1372848"/>
          </a:xfrm>
        </p:spPr>
        <p:txBody>
          <a:bodyPr>
            <a:normAutofit fontScale="85000" lnSpcReduction="20000"/>
          </a:bodyPr>
          <a:lstStyle/>
          <a:p>
            <a:pPr algn="just"/>
            <a:r>
              <a:rPr lang="en-US" sz="2400" b="1" dirty="0">
                <a:solidFill>
                  <a:schemeClr val="tx1"/>
                </a:solidFill>
                <a:latin typeface="Dubai Medium" panose="020B0604020202020204" pitchFamily="34" charset="-78"/>
                <a:cs typeface="Dubai Medium" panose="020B0604020202020204" pitchFamily="34" charset="-78"/>
              </a:rPr>
              <a:t> Under the esteemed Guidance of</a:t>
            </a:r>
          </a:p>
          <a:p>
            <a:pPr algn="just"/>
            <a:r>
              <a:rPr lang="en-US" sz="2400" b="1" dirty="0">
                <a:solidFill>
                  <a:schemeClr val="tx1"/>
                </a:solidFill>
                <a:latin typeface="Dubai Medium" panose="020B0604020202020204" pitchFamily="34" charset="-78"/>
                <a:cs typeface="Dubai Medium" panose="020B0604020202020204" pitchFamily="34" charset="-78"/>
              </a:rPr>
              <a:t> </a:t>
            </a:r>
            <a:r>
              <a:rPr lang="en-US" sz="2400" b="1" dirty="0" err="1">
                <a:solidFill>
                  <a:schemeClr val="tx1"/>
                </a:solidFill>
                <a:latin typeface="Dubai Medium" panose="020B0604020202020204" pitchFamily="34" charset="-78"/>
                <a:cs typeface="Dubai Medium" panose="020B0604020202020204" pitchFamily="34" charset="-78"/>
              </a:rPr>
              <a:t>Chaithanya</a:t>
            </a:r>
            <a:r>
              <a:rPr lang="en-US" sz="2400" b="1" dirty="0">
                <a:solidFill>
                  <a:schemeClr val="tx1"/>
                </a:solidFill>
                <a:latin typeface="Dubai Medium" panose="020B0604020202020204" pitchFamily="34" charset="-78"/>
                <a:cs typeface="Dubai Medium" panose="020B0604020202020204" pitchFamily="34" charset="-78"/>
              </a:rPr>
              <a:t> </a:t>
            </a:r>
            <a:r>
              <a:rPr lang="en-US" sz="2400" b="1" dirty="0" err="1">
                <a:solidFill>
                  <a:schemeClr val="tx1"/>
                </a:solidFill>
                <a:latin typeface="Dubai Medium" panose="020B0604020202020204" pitchFamily="34" charset="-78"/>
                <a:cs typeface="Dubai Medium" panose="020B0604020202020204" pitchFamily="34" charset="-78"/>
              </a:rPr>
              <a:t>Sree</a:t>
            </a:r>
            <a:r>
              <a:rPr lang="en-US" sz="2400" b="1" dirty="0">
                <a:solidFill>
                  <a:schemeClr val="tx1"/>
                </a:solidFill>
                <a:latin typeface="Dubai Medium" panose="020B0604020202020204" pitchFamily="34" charset="-78"/>
                <a:cs typeface="Dubai Medium" panose="020B0604020202020204" pitchFamily="34" charset="-78"/>
              </a:rPr>
              <a:t> </a:t>
            </a:r>
          </a:p>
          <a:p>
            <a:pPr algn="just"/>
            <a:r>
              <a:rPr lang="en-US" sz="2400" b="1" dirty="0">
                <a:solidFill>
                  <a:schemeClr val="tx1"/>
                </a:solidFill>
                <a:latin typeface="Dubai Medium" panose="020B0604020202020204" pitchFamily="34" charset="-78"/>
                <a:cs typeface="Dubai Medium" panose="020B0604020202020204" pitchFamily="34" charset="-78"/>
              </a:rPr>
              <a:t> Designation : Asst . Professor</a:t>
            </a:r>
          </a:p>
          <a:p>
            <a:pPr algn="just"/>
            <a:r>
              <a:rPr lang="en-US" sz="2400" b="1" dirty="0">
                <a:solidFill>
                  <a:schemeClr val="tx1"/>
                </a:solidFill>
                <a:latin typeface="Dubai Medium" panose="020B0604020202020204" pitchFamily="34" charset="-78"/>
                <a:cs typeface="Dubai Medium" panose="020B0604020202020204" pitchFamily="34" charset="-78"/>
              </a:rPr>
              <a:t> Department : CSE</a:t>
            </a:r>
            <a:endParaRPr lang="en-IN" dirty="0">
              <a:latin typeface="Dubai Medium" panose="020B0604020202020204" pitchFamily="34" charset="-78"/>
              <a:cs typeface="Dubai Medium" panose="020B0604020202020204" pitchFamily="34" charset="-78"/>
            </a:endParaRPr>
          </a:p>
        </p:txBody>
      </p:sp>
      <p:pic>
        <p:nvPicPr>
          <p:cNvPr id="5" name="Picture 4">
            <a:extLst>
              <a:ext uri="{FF2B5EF4-FFF2-40B4-BE49-F238E27FC236}">
                <a16:creationId xmlns:a16="http://schemas.microsoft.com/office/drawing/2014/main" id="{D2B99949-EA0B-4BD5-98C7-660EF533CBDE}"/>
              </a:ext>
            </a:extLst>
          </p:cNvPr>
          <p:cNvPicPr>
            <a:picLocks noChangeAspect="1" noChangeArrowheads="1"/>
          </p:cNvPicPr>
          <p:nvPr/>
        </p:nvPicPr>
        <p:blipFill>
          <a:blip r:embed="rId2" cstate="print"/>
          <a:srcRect r="9870" b="7692"/>
          <a:stretch>
            <a:fillRect/>
          </a:stretch>
        </p:blipFill>
        <p:spPr bwMode="auto">
          <a:xfrm>
            <a:off x="1947078" y="185575"/>
            <a:ext cx="8109751" cy="880723"/>
          </a:xfrm>
          <a:prstGeom prst="rect">
            <a:avLst/>
          </a:prstGeom>
          <a:solidFill>
            <a:schemeClr val="tx1"/>
          </a:solidFill>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E8AA7D3F-10C3-4EB2-B4F7-922FDD935FA1}"/>
              </a:ext>
            </a:extLst>
          </p:cNvPr>
          <p:cNvSpPr txBox="1"/>
          <p:nvPr/>
        </p:nvSpPr>
        <p:spPr>
          <a:xfrm>
            <a:off x="8063968" y="4777158"/>
            <a:ext cx="3784980" cy="1477328"/>
          </a:xfrm>
          <a:prstGeom prst="rect">
            <a:avLst/>
          </a:prstGeom>
          <a:noFill/>
        </p:spPr>
        <p:txBody>
          <a:bodyPr wrap="square" rtlCol="0">
            <a:spAutoFit/>
          </a:bodyPr>
          <a:lstStyle/>
          <a:p>
            <a:pPr algn="just"/>
            <a:r>
              <a:rPr lang="en-US" sz="1500" b="1" dirty="0">
                <a:solidFill>
                  <a:schemeClr val="tx1"/>
                </a:solidFill>
                <a:latin typeface="Dubai Medium" panose="020B0603030403030204" pitchFamily="34" charset="-78"/>
                <a:cs typeface="Dubai Medium" panose="020B0603030403030204" pitchFamily="34" charset="-78"/>
              </a:rPr>
              <a:t>Batch No : 4</a:t>
            </a:r>
            <a:r>
              <a:rPr lang="en-US" sz="1500" dirty="0">
                <a:solidFill>
                  <a:schemeClr val="tx1"/>
                </a:solidFill>
                <a:latin typeface="Dubai Medium" panose="020B0603030403030204" pitchFamily="34" charset="-78"/>
                <a:cs typeface="Dubai Medium" panose="020B0603030403030204" pitchFamily="34" charset="-78"/>
              </a:rPr>
              <a:t>                                                              </a:t>
            </a:r>
            <a:endParaRPr lang="en-US" sz="1500" b="1" dirty="0">
              <a:solidFill>
                <a:schemeClr val="tx1"/>
              </a:solidFill>
              <a:latin typeface="Dubai Medium" panose="020B0603030403030204" pitchFamily="34" charset="-78"/>
              <a:cs typeface="Dubai Medium" panose="020B0603030403030204" pitchFamily="34" charset="-78"/>
            </a:endParaRPr>
          </a:p>
          <a:p>
            <a:pPr algn="just"/>
            <a:r>
              <a:rPr lang="en-US" sz="1500" b="1" dirty="0">
                <a:solidFill>
                  <a:schemeClr val="tx1"/>
                </a:solidFill>
                <a:latin typeface="Dubai Medium" panose="020B0603030403030204" pitchFamily="34" charset="-78"/>
                <a:cs typeface="Dubai Medium" panose="020B0603030403030204" pitchFamily="34" charset="-78"/>
              </a:rPr>
              <a:t>Name: K. Mounika -17P61A0593</a:t>
            </a:r>
          </a:p>
          <a:p>
            <a:pPr algn="just"/>
            <a:r>
              <a:rPr lang="en-US" sz="1500" b="1" dirty="0">
                <a:solidFill>
                  <a:schemeClr val="tx1"/>
                </a:solidFill>
                <a:latin typeface="Dubai Medium" panose="020B0603030403030204" pitchFamily="34" charset="-78"/>
                <a:cs typeface="Dubai Medium" panose="020B0603030403030204" pitchFamily="34" charset="-78"/>
              </a:rPr>
              <a:t>            G.Prabhavathi-17P61A0563</a:t>
            </a:r>
          </a:p>
          <a:p>
            <a:pPr algn="just"/>
            <a:r>
              <a:rPr lang="en-US" sz="1500" b="1" dirty="0">
                <a:solidFill>
                  <a:schemeClr val="tx1"/>
                </a:solidFill>
                <a:latin typeface="Dubai Medium" panose="020B0603030403030204" pitchFamily="34" charset="-78"/>
                <a:cs typeface="Dubai Medium" panose="020B0603030403030204" pitchFamily="34" charset="-78"/>
              </a:rPr>
              <a:t>            K.Rahul-17P61A0594</a:t>
            </a:r>
          </a:p>
          <a:p>
            <a:pPr algn="just"/>
            <a:r>
              <a:rPr lang="en-US" sz="1500" b="1" dirty="0">
                <a:solidFill>
                  <a:schemeClr val="tx1"/>
                </a:solidFill>
                <a:latin typeface="Dubai Medium" panose="020B0603030403030204" pitchFamily="34" charset="-78"/>
                <a:cs typeface="Dubai Medium" panose="020B0603030403030204" pitchFamily="34" charset="-78"/>
              </a:rPr>
              <a:t>            K .Sandhya Rani-17P61A05A4   </a:t>
            </a:r>
          </a:p>
          <a:p>
            <a:endParaRPr lang="en-IN" sz="1500" dirty="0">
              <a:latin typeface="Dubai Medium" panose="020B0603030403030204" pitchFamily="34" charset="-78"/>
              <a:cs typeface="Dubai Medium" panose="020B0603030403030204" pitchFamily="34" charset="-78"/>
            </a:endParaRPr>
          </a:p>
        </p:txBody>
      </p:sp>
      <p:sp>
        <p:nvSpPr>
          <p:cNvPr id="4" name="TextBox 3">
            <a:extLst>
              <a:ext uri="{FF2B5EF4-FFF2-40B4-BE49-F238E27FC236}">
                <a16:creationId xmlns:a16="http://schemas.microsoft.com/office/drawing/2014/main" id="{7A2784C4-2698-434F-B93B-F22F01054FAF}"/>
              </a:ext>
            </a:extLst>
          </p:cNvPr>
          <p:cNvSpPr txBox="1"/>
          <p:nvPr/>
        </p:nvSpPr>
        <p:spPr>
          <a:xfrm>
            <a:off x="3046339" y="3012359"/>
            <a:ext cx="7315290" cy="400110"/>
          </a:xfrm>
          <a:prstGeom prst="rect">
            <a:avLst/>
          </a:prstGeom>
          <a:noFill/>
        </p:spPr>
        <p:txBody>
          <a:bodyPr wrap="square" rtlCol="0">
            <a:spAutoFit/>
          </a:bodyPr>
          <a:lstStyle/>
          <a:p>
            <a:pPr algn="ctr"/>
            <a:r>
              <a:rPr lang="en-IN" sz="2000" b="1" dirty="0">
                <a:solidFill>
                  <a:schemeClr val="accent2">
                    <a:lumMod val="50000"/>
                  </a:schemeClr>
                </a:solidFill>
              </a:rPr>
              <a:t>Department Of  Computer Science And Engineering </a:t>
            </a:r>
          </a:p>
        </p:txBody>
      </p:sp>
      <p:sp>
        <p:nvSpPr>
          <p:cNvPr id="9" name="TextBox 8">
            <a:extLst>
              <a:ext uri="{FF2B5EF4-FFF2-40B4-BE49-F238E27FC236}">
                <a16:creationId xmlns:a16="http://schemas.microsoft.com/office/drawing/2014/main" id="{FEDC718E-BC24-428C-BE83-7E90D951BEE4}"/>
              </a:ext>
            </a:extLst>
          </p:cNvPr>
          <p:cNvSpPr txBox="1"/>
          <p:nvPr/>
        </p:nvSpPr>
        <p:spPr>
          <a:xfrm>
            <a:off x="4523308" y="1271795"/>
            <a:ext cx="2464136" cy="400110"/>
          </a:xfrm>
          <a:prstGeom prst="rect">
            <a:avLst/>
          </a:prstGeom>
          <a:noFill/>
        </p:spPr>
        <p:txBody>
          <a:bodyPr wrap="none" rtlCol="0">
            <a:spAutoFit/>
          </a:bodyPr>
          <a:lstStyle/>
          <a:p>
            <a:pPr algn="ctr"/>
            <a:r>
              <a:rPr lang="en-IN" sz="2000" dirty="0">
                <a:solidFill>
                  <a:schemeClr val="accent5">
                    <a:lumMod val="75000"/>
                  </a:schemeClr>
                </a:solidFill>
                <a:latin typeface="Bahnschrift SemiBold Condensed" panose="020B0502040204020203" pitchFamily="34" charset="0"/>
              </a:rPr>
              <a:t>  Major Project Seminar On</a:t>
            </a:r>
          </a:p>
        </p:txBody>
      </p:sp>
    </p:spTree>
    <p:extLst>
      <p:ext uri="{BB962C8B-B14F-4D97-AF65-F5344CB8AC3E}">
        <p14:creationId xmlns:p14="http://schemas.microsoft.com/office/powerpoint/2010/main" val="414226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125" y="133350"/>
            <a:ext cx="11696700" cy="830997"/>
          </a:xfrm>
          <a:prstGeom prst="rect">
            <a:avLst/>
          </a:prstGeom>
          <a:noFill/>
        </p:spPr>
        <p:txBody>
          <a:bodyPr wrap="square" rtlCol="0">
            <a:spAutoFit/>
          </a:bodyPr>
          <a:lstStyle/>
          <a:p>
            <a:pPr algn="ctr"/>
            <a:r>
              <a:rPr lang="en-US" sz="4800" b="1" u="sng" dirty="0" smtClean="0">
                <a:latin typeface="Times New Roman" panose="02020603050405020304" pitchFamily="18" charset="0"/>
                <a:cs typeface="Times New Roman" panose="02020603050405020304" pitchFamily="18" charset="0"/>
              </a:rPr>
              <a:t>Flow chart</a:t>
            </a:r>
            <a:endParaRPr lang="en-IN" sz="48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4900"/>
            <a:ext cx="12192000" cy="5753101"/>
          </a:xfrm>
          <a:prstGeom prst="rect">
            <a:avLst/>
          </a:prstGeom>
        </p:spPr>
      </p:pic>
    </p:spTree>
    <p:extLst>
      <p:ext uri="{BB962C8B-B14F-4D97-AF65-F5344CB8AC3E}">
        <p14:creationId xmlns:p14="http://schemas.microsoft.com/office/powerpoint/2010/main" val="423769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675" y="152400"/>
            <a:ext cx="12058650" cy="830997"/>
          </a:xfrm>
          <a:prstGeom prst="rect">
            <a:avLst/>
          </a:prstGeom>
          <a:noFill/>
        </p:spPr>
        <p:txBody>
          <a:bodyPr wrap="square" rtlCol="0">
            <a:spAutoFit/>
          </a:bodyPr>
          <a:lstStyle/>
          <a:p>
            <a:pPr algn="ctr"/>
            <a:r>
              <a:rPr lang="en-US" sz="4800" b="1" u="sng" dirty="0" smtClean="0">
                <a:latin typeface="Times New Roman" panose="02020603050405020304" pitchFamily="18" charset="0"/>
                <a:cs typeface="Times New Roman" panose="02020603050405020304" pitchFamily="18" charset="0"/>
              </a:rPr>
              <a:t>Class Diagram</a:t>
            </a:r>
            <a:endParaRPr lang="en-IN" sz="48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12192000" cy="5715000"/>
          </a:xfrm>
          <a:prstGeom prst="rect">
            <a:avLst/>
          </a:prstGeom>
        </p:spPr>
      </p:pic>
    </p:spTree>
    <p:extLst>
      <p:ext uri="{BB962C8B-B14F-4D97-AF65-F5344CB8AC3E}">
        <p14:creationId xmlns:p14="http://schemas.microsoft.com/office/powerpoint/2010/main" val="179171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250" y="123825"/>
            <a:ext cx="11982450" cy="830997"/>
          </a:xfrm>
          <a:prstGeom prst="rect">
            <a:avLst/>
          </a:prstGeom>
          <a:noFill/>
        </p:spPr>
        <p:txBody>
          <a:bodyPr wrap="square" rtlCol="0">
            <a:spAutoFit/>
          </a:bodyPr>
          <a:lstStyle/>
          <a:p>
            <a:pPr algn="ctr"/>
            <a:r>
              <a:rPr lang="en-US" sz="4800" b="1" u="sng" dirty="0" smtClean="0">
                <a:latin typeface="Times New Roman" panose="02020603050405020304" pitchFamily="18" charset="0"/>
                <a:cs typeface="Times New Roman" panose="02020603050405020304" pitchFamily="18" charset="0"/>
              </a:rPr>
              <a:t>Sequence Diagram</a:t>
            </a:r>
            <a:endParaRPr lang="en-IN" sz="4800" b="1"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7751"/>
            <a:ext cx="12134849" cy="5810250"/>
          </a:xfrm>
          <a:prstGeom prst="rect">
            <a:avLst/>
          </a:prstGeom>
        </p:spPr>
      </p:pic>
    </p:spTree>
    <p:extLst>
      <p:ext uri="{BB962C8B-B14F-4D97-AF65-F5344CB8AC3E}">
        <p14:creationId xmlns:p14="http://schemas.microsoft.com/office/powerpoint/2010/main" val="171804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 y="85725"/>
            <a:ext cx="11849100" cy="830997"/>
          </a:xfrm>
          <a:prstGeom prst="rect">
            <a:avLst/>
          </a:prstGeom>
          <a:noFill/>
        </p:spPr>
        <p:txBody>
          <a:bodyPr wrap="square" rtlCol="0">
            <a:spAutoFit/>
          </a:bodyPr>
          <a:lstStyle/>
          <a:p>
            <a:pPr algn="ctr"/>
            <a:r>
              <a:rPr lang="en-US" sz="4800" b="1" u="sng" dirty="0" smtClean="0">
                <a:latin typeface="Times New Roman" panose="02020603050405020304" pitchFamily="18" charset="0"/>
                <a:cs typeface="Times New Roman" panose="02020603050405020304" pitchFamily="18" charset="0"/>
              </a:rPr>
              <a:t>Use case Diagram</a:t>
            </a:r>
            <a:endParaRPr lang="en-IN" sz="48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6722"/>
            <a:ext cx="12192000" cy="5941278"/>
          </a:xfrm>
          <a:prstGeom prst="rect">
            <a:avLst/>
          </a:prstGeom>
        </p:spPr>
      </p:pic>
    </p:spTree>
    <p:extLst>
      <p:ext uri="{BB962C8B-B14F-4D97-AF65-F5344CB8AC3E}">
        <p14:creationId xmlns:p14="http://schemas.microsoft.com/office/powerpoint/2010/main" val="42338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0491" y="136027"/>
            <a:ext cx="9144000" cy="1655762"/>
          </a:xfrm>
        </p:spPr>
        <p:txBody>
          <a:bodyPr>
            <a:normAutofit/>
          </a:bodyPr>
          <a:lstStyle/>
          <a:p>
            <a:r>
              <a:rPr lang="en-US" sz="4800" b="1" u="sng" dirty="0" smtClean="0">
                <a:latin typeface="Times New Roman" panose="02020603050405020304" pitchFamily="18" charset="0"/>
                <a:cs typeface="Times New Roman" panose="02020603050405020304" pitchFamily="18" charset="0"/>
              </a:rPr>
              <a:t>IMPLEMENTATION</a:t>
            </a:r>
            <a:endParaRPr lang="en-IN" sz="48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8344" y="1158240"/>
            <a:ext cx="11129554" cy="42473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Faster </a:t>
            </a:r>
            <a:r>
              <a:rPr lang="en-US" dirty="0" smtClean="0">
                <a:latin typeface="Times New Roman" panose="02020603050405020304" pitchFamily="18" charset="0"/>
                <a:cs typeface="Times New Roman" panose="02020603050405020304" pitchFamily="18" charset="0"/>
              </a:rPr>
              <a:t>CNN </a:t>
            </a:r>
            <a:r>
              <a:rPr lang="en-US" dirty="0">
                <a:latin typeface="Times New Roman" panose="02020603050405020304" pitchFamily="18" charset="0"/>
                <a:cs typeface="Times New Roman" panose="02020603050405020304" pitchFamily="18" charset="0"/>
              </a:rPr>
              <a:t>is most widely used state of the art version of the </a:t>
            </a:r>
            <a:r>
              <a:rPr lang="en-US" dirty="0" smtClean="0">
                <a:latin typeface="Times New Roman" panose="02020603050405020304" pitchFamily="18" charset="0"/>
                <a:cs typeface="Times New Roman" panose="02020603050405020304" pitchFamily="18" charset="0"/>
              </a:rPr>
              <a:t>CNN </a:t>
            </a:r>
            <a:r>
              <a:rPr lang="en-US" dirty="0">
                <a:latin typeface="Times New Roman" panose="02020603050405020304" pitchFamily="18" charset="0"/>
                <a:cs typeface="Times New Roman" panose="02020603050405020304" pitchFamily="18" charset="0"/>
              </a:rPr>
              <a:t>family. These networks usually consist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A region proposal algorithm to generate “bounding boxes” or locations of possible objects in the image</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feature generation stage to obtain features of these objects, usually using a CNN. c) A classification layer to predict which class this object </a:t>
            </a:r>
            <a:r>
              <a:rPr lang="en-US" dirty="0" smtClean="0">
                <a:latin typeface="Times New Roman" panose="02020603050405020304" pitchFamily="18" charset="0"/>
                <a:cs typeface="Times New Roman" panose="02020603050405020304" pitchFamily="18" charset="0"/>
              </a:rPr>
              <a:t>belongs.</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regression layer to make the coordinates of the object bounding box more precise</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Fast </a:t>
            </a:r>
            <a:r>
              <a:rPr lang="en-US" dirty="0" smtClean="0">
                <a:latin typeface="Times New Roman" panose="02020603050405020304" pitchFamily="18" charset="0"/>
                <a:cs typeface="Times New Roman" panose="02020603050405020304" pitchFamily="18" charset="0"/>
              </a:rPr>
              <a:t>CNN </a:t>
            </a:r>
            <a:r>
              <a:rPr lang="en-US" dirty="0">
                <a:latin typeface="Times New Roman" panose="02020603050405020304" pitchFamily="18" charset="0"/>
                <a:cs typeface="Times New Roman" panose="02020603050405020304" pitchFamily="18" charset="0"/>
              </a:rPr>
              <a:t>used CPU based selective search algorithm for region proposal, which takes around 2 s per image and runs on CPU computation.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Faster </a:t>
            </a:r>
            <a:r>
              <a:rPr lang="en-US" dirty="0" smtClean="0">
                <a:latin typeface="Times New Roman" panose="02020603050405020304" pitchFamily="18" charset="0"/>
                <a:cs typeface="Times New Roman" panose="02020603050405020304" pitchFamily="18" charset="0"/>
              </a:rPr>
              <a:t>CNN  </a:t>
            </a:r>
            <a:r>
              <a:rPr lang="en-US" dirty="0">
                <a:latin typeface="Times New Roman" panose="02020603050405020304" pitchFamily="18" charset="0"/>
                <a:cs typeface="Times New Roman" panose="02020603050405020304" pitchFamily="18" charset="0"/>
              </a:rPr>
              <a:t>paper fixes this by using Region Proposal Network (RPN) to generate the region proposals</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not only brings down the region proposal time from 2 s to 10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per image but also allows the region proposal stage to share layers with the following detection stages, causing an overall improvement in feature representation.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54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326" y="199254"/>
            <a:ext cx="9144000" cy="793523"/>
          </a:xfrm>
        </p:spPr>
        <p:txBody>
          <a:bodyPr>
            <a:normAutofit/>
          </a:bodyPr>
          <a:lstStyle/>
          <a:p>
            <a:r>
              <a:rPr lang="en-US" sz="4800" b="1" u="sng" dirty="0" smtClean="0">
                <a:latin typeface="Times New Roman" panose="02020603050405020304" pitchFamily="18" charset="0"/>
                <a:cs typeface="Times New Roman" panose="02020603050405020304" pitchFamily="18" charset="0"/>
              </a:rPr>
              <a:t>TRAINING CNN</a:t>
            </a:r>
            <a:endParaRPr lang="en-IN" sz="48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18309" y="1114697"/>
            <a:ext cx="11120845"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Our CNN has to has two </a:t>
            </a:r>
            <a:r>
              <a:rPr lang="en-US" dirty="0" smtClean="0">
                <a:latin typeface="Times New Roman" panose="02020603050405020304" pitchFamily="18" charset="0"/>
                <a:ea typeface="Calibri" panose="020F0502020204030204" pitchFamily="34" charset="0"/>
                <a:cs typeface="Times New Roman" panose="02020603050405020304" pitchFamily="18" charset="0"/>
              </a:rPr>
              <a:t>Convolutional layer. We are importing 100 images. Our first convolutional layer has200 corneal of 3x3 and second convolutional layer has 100 corneal of 3x3.</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Flatten all the convolutional we are going to get from convolutional layer.</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Finally it will be connected to dense layer of 50 neuron and last will be our output layer which is having 2 neuron.</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37" y="2673530"/>
            <a:ext cx="10859588" cy="3187339"/>
          </a:xfrm>
          <a:prstGeom prst="rect">
            <a:avLst/>
          </a:prstGeom>
        </p:spPr>
      </p:pic>
    </p:spTree>
    <p:extLst>
      <p:ext uri="{BB962C8B-B14F-4D97-AF65-F5344CB8AC3E}">
        <p14:creationId xmlns:p14="http://schemas.microsoft.com/office/powerpoint/2010/main" val="210678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 y="78377"/>
            <a:ext cx="12131040" cy="830997"/>
          </a:xfrm>
          <a:prstGeom prst="rect">
            <a:avLst/>
          </a:prstGeom>
          <a:noFill/>
        </p:spPr>
        <p:txBody>
          <a:bodyPr wrap="square" rtlCol="0">
            <a:spAutoFit/>
          </a:bodyPr>
          <a:lstStyle/>
          <a:p>
            <a:pPr algn="ctr"/>
            <a:r>
              <a:rPr lang="en-US" sz="4800" b="1" u="sng" dirty="0" smtClean="0">
                <a:latin typeface="Times New Roman" panose="02020603050405020304" pitchFamily="18" charset="0"/>
                <a:cs typeface="Times New Roman" panose="02020603050405020304" pitchFamily="18" charset="0"/>
              </a:rPr>
              <a:t>DEPLOYMENT PHASE</a:t>
            </a:r>
            <a:endParaRPr lang="en-IN" sz="4800" b="1" u="sng"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18011" y="1227909"/>
            <a:ext cx="1139952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we will take the face from the webcam. Then it will go for cascading classifiers will get the output from classifiers the output is the reason for the interesting face which is a size of (100 </a:t>
            </a:r>
            <a:r>
              <a:rPr lang="en-US" dirty="0" err="1">
                <a:latin typeface="Times New Roman" panose="02020603050405020304" pitchFamily="18" charset="0"/>
                <a:cs typeface="Times New Roman" panose="02020603050405020304" pitchFamily="18" charset="0"/>
              </a:rPr>
              <a:t>px</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that this face will send to our trained CNN model then it will show the output like a person wear a mask or not.</a:t>
            </a:r>
          </a:p>
          <a:p>
            <a:pPr marL="285750" indent="-28575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193" y="2745915"/>
            <a:ext cx="10908574" cy="3341376"/>
          </a:xfrm>
          <a:prstGeom prst="rect">
            <a:avLst/>
          </a:prstGeom>
        </p:spPr>
      </p:pic>
    </p:spTree>
    <p:extLst>
      <p:ext uri="{BB962C8B-B14F-4D97-AF65-F5344CB8AC3E}">
        <p14:creationId xmlns:p14="http://schemas.microsoft.com/office/powerpoint/2010/main" val="3773430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1485"/>
          </a:xfrm>
        </p:spPr>
        <p:txBody>
          <a:bodyPr>
            <a:normAutofit/>
          </a:bodyPr>
          <a:lstStyle/>
          <a:p>
            <a:pPr algn="ctr"/>
            <a:r>
              <a:rPr lang="en-US" sz="4800" b="1" u="sng" dirty="0" smtClean="0">
                <a:latin typeface="Times New Roman" panose="02020603050405020304" pitchFamily="18" charset="0"/>
                <a:cs typeface="Times New Roman" panose="02020603050405020304" pitchFamily="18" charset="0"/>
              </a:rPr>
              <a:t>TEST CASES</a:t>
            </a:r>
            <a:endParaRPr lang="en-IN" sz="48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18606" y="1306286"/>
            <a:ext cx="11042468" cy="12890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the test cases we have taken lots of faces from the different positions and different countries.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Test cases mean with different types of faces like male and female data, different countries people with and without masks.</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7501" y="2919652"/>
            <a:ext cx="4813939" cy="36486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868" y="2897744"/>
            <a:ext cx="5151301" cy="3670597"/>
          </a:xfrm>
          <a:prstGeom prst="rect">
            <a:avLst/>
          </a:prstGeom>
        </p:spPr>
      </p:pic>
    </p:spTree>
    <p:extLst>
      <p:ext uri="{BB962C8B-B14F-4D97-AF65-F5344CB8AC3E}">
        <p14:creationId xmlns:p14="http://schemas.microsoft.com/office/powerpoint/2010/main" val="160600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2192001" cy="870856"/>
          </a:xfrm>
        </p:spPr>
        <p:txBody>
          <a:bodyPr>
            <a:normAutofit/>
          </a:bodyPr>
          <a:lstStyle/>
          <a:p>
            <a:pPr algn="ctr"/>
            <a:r>
              <a:rPr lang="en-US" sz="4800" b="1" u="sng" dirty="0" smtClean="0">
                <a:latin typeface="Times New Roman" panose="02020603050405020304" pitchFamily="18" charset="0"/>
                <a:cs typeface="Times New Roman" panose="02020603050405020304" pitchFamily="18" charset="0"/>
              </a:rPr>
              <a:t>RESULT SCREENSHOT</a:t>
            </a:r>
            <a:endParaRPr lang="en-IN" sz="48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84069" y="1262743"/>
            <a:ext cx="438912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person without face mask.</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194" y="1849442"/>
            <a:ext cx="3901441" cy="1886536"/>
          </a:xfrm>
          <a:prstGeom prst="rect">
            <a:avLst/>
          </a:prstGeom>
        </p:spPr>
      </p:pic>
      <p:sp>
        <p:nvSpPr>
          <p:cNvPr id="7" name="TextBox 6"/>
          <p:cNvSpPr txBox="1"/>
          <p:nvPr/>
        </p:nvSpPr>
        <p:spPr>
          <a:xfrm>
            <a:off x="836023" y="3962400"/>
            <a:ext cx="499872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person with face mask.</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0941" y="4558154"/>
            <a:ext cx="3537435" cy="1938441"/>
          </a:xfrm>
          <a:prstGeom prst="rect">
            <a:avLst/>
          </a:prstGeom>
        </p:spPr>
      </p:pic>
    </p:spTree>
    <p:extLst>
      <p:ext uri="{BB962C8B-B14F-4D97-AF65-F5344CB8AC3E}">
        <p14:creationId xmlns:p14="http://schemas.microsoft.com/office/powerpoint/2010/main" val="86948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375" y="114300"/>
            <a:ext cx="11601450" cy="830997"/>
          </a:xfrm>
          <a:prstGeom prst="rect">
            <a:avLst/>
          </a:prstGeom>
          <a:noFill/>
        </p:spPr>
        <p:txBody>
          <a:bodyPr wrap="square" rtlCol="0">
            <a:spAutoFit/>
          </a:bodyPr>
          <a:lstStyle/>
          <a:p>
            <a:pPr algn="ctr"/>
            <a:r>
              <a:rPr lang="en-US" sz="4800" b="1" u="sng" dirty="0" smtClean="0">
                <a:latin typeface="Times New Roman" panose="02020603050405020304" pitchFamily="18" charset="0"/>
                <a:cs typeface="Times New Roman" panose="02020603050405020304" pitchFamily="18" charset="0"/>
              </a:rPr>
              <a:t>Future scope of the project</a:t>
            </a:r>
            <a:endParaRPr lang="en-IN" sz="48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2400" y="1181100"/>
            <a:ext cx="12039600" cy="2169825"/>
          </a:xfrm>
          <a:prstGeom prst="rect">
            <a:avLst/>
          </a:prstGeom>
          <a:noFill/>
        </p:spPr>
        <p:txBody>
          <a:bodyPr wrap="square"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Currently, the model gives 5 FPS inference speed on a CPU. In the future we plan to improve this up to 15 FPS.</a:t>
            </a:r>
          </a:p>
          <a:p>
            <a:pPr>
              <a:lnSpc>
                <a:spcPct val="150000"/>
              </a:lnSpc>
            </a:pPr>
            <a:r>
              <a:rPr lang="en-US" dirty="0" smtClean="0">
                <a:latin typeface="Times New Roman" panose="02020603050405020304" pitchFamily="18" charset="0"/>
                <a:cs typeface="Times New Roman" panose="02020603050405020304" pitchFamily="18" charset="0"/>
              </a:rPr>
              <a:t>2.The use of machine learning in the field of mobile deployment is rising rapidly</a:t>
            </a:r>
            <a:r>
              <a:rPr lang="en-US" dirty="0" smtClean="0">
                <a:latin typeface="Times New Roman" panose="02020603050405020304" pitchFamily="18" charset="0"/>
                <a:cs typeface="Times New Roman" panose="02020603050405020304" pitchFamily="18" charset="0"/>
              </a:rPr>
              <a:t>. Hence </a:t>
            </a:r>
            <a:r>
              <a:rPr lang="en-US" dirty="0" smtClean="0">
                <a:latin typeface="Times New Roman" panose="02020603050405020304" pitchFamily="18" charset="0"/>
                <a:cs typeface="Times New Roman" panose="02020603050405020304" pitchFamily="18" charset="0"/>
              </a:rPr>
              <a:t>,we plan to port our models to their      respective Tensor Flow lite versions.</a:t>
            </a:r>
          </a:p>
          <a:p>
            <a:pPr>
              <a:lnSpc>
                <a:spcPct val="150000"/>
              </a:lnSpc>
            </a:pPr>
            <a:r>
              <a:rPr lang="en-US" dirty="0" smtClean="0">
                <a:latin typeface="Times New Roman" panose="02020603050405020304" pitchFamily="18" charset="0"/>
                <a:cs typeface="Times New Roman" panose="02020603050405020304" pitchFamily="18" charset="0"/>
              </a:rPr>
              <a:t>3.Point 1 and point 2 models can be easily replaced with improved models in the future that would give better accuracy and lower latency.</a:t>
            </a:r>
          </a:p>
        </p:txBody>
      </p:sp>
    </p:spTree>
    <p:extLst>
      <p:ext uri="{BB962C8B-B14F-4D97-AF65-F5344CB8AC3E}">
        <p14:creationId xmlns:p14="http://schemas.microsoft.com/office/powerpoint/2010/main" val="18543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06B3-BABB-4994-AFEB-6A67A9EABC43}"/>
              </a:ext>
            </a:extLst>
          </p:cNvPr>
          <p:cNvSpPr>
            <a:spLocks noGrp="1"/>
          </p:cNvSpPr>
          <p:nvPr>
            <p:ph type="title"/>
          </p:nvPr>
        </p:nvSpPr>
        <p:spPr>
          <a:xfrm>
            <a:off x="429828" y="235131"/>
            <a:ext cx="10908732" cy="853440"/>
          </a:xfrm>
        </p:spPr>
        <p:txBody>
          <a:bodyPr>
            <a:normAutofit/>
          </a:bodyPr>
          <a:lstStyle/>
          <a:p>
            <a:pPr algn="ctr"/>
            <a:r>
              <a:rPr lang="en-IN" sz="4800" b="1" u="sng" dirty="0">
                <a:latin typeface="Times New Roman" panose="02020603050405020304" pitchFamily="18" charset="0"/>
                <a:ea typeface="Segoe UI Black" panose="020B0A02040204020203" pitchFamily="34"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FB994BF6-0B59-498A-A42B-4AF94936580E}"/>
              </a:ext>
            </a:extLst>
          </p:cNvPr>
          <p:cNvSpPr>
            <a:spLocks noGrp="1"/>
          </p:cNvSpPr>
          <p:nvPr>
            <p:ph idx="1"/>
          </p:nvPr>
        </p:nvSpPr>
        <p:spPr>
          <a:xfrm>
            <a:off x="156754" y="1150924"/>
            <a:ext cx="11904617" cy="5110539"/>
          </a:xfrm>
        </p:spPr>
        <p:txBody>
          <a:bodyPr>
            <a:noAutofit/>
          </a:bodyPr>
          <a:lstStyle/>
          <a:p>
            <a:pPr marL="0" indent="0" algn="just">
              <a:lnSpc>
                <a:spcPct val="150000"/>
              </a:lnSpc>
              <a:spcAft>
                <a:spcPts val="10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use of face masks is very necessary to prevent and limit the spread of certain respiratory viral diseases, including COVID-19. Face mask can be used to protect either healthy people or prevent infection by infected persons </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order to check whether a person wears a face mask or not, we need a computer vision system and Deep Learning algorithm that is able to perform this type of detection</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This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uses a Deep Neural Network, more specifically </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Convolutional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Neural Network, to differentiate between images of people with and without </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masks.</a:t>
            </a:r>
          </a:p>
          <a:p>
            <a:pPr marL="0" indent="0" algn="just">
              <a:lnSpc>
                <a:spcPct val="150000"/>
              </a:lnSpc>
              <a:spcAft>
                <a:spcPts val="10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CNN manages to get an accuracy of </a:t>
            </a:r>
            <a:r>
              <a:rPr lang="en-US"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98.6%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 the training set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97.3% on the test set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Then the </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stored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weights of this CNN are used to classify as mask or no mask, in real </a:t>
            </a:r>
            <a:r>
              <a:rPr lang="en-US" sz="180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a:t>
            </a:r>
            <a:r>
              <a:rPr lang="en-US" sz="1800" dirty="0" err="1" smtClean="0">
                <a:latin typeface="Times New Roman" panose="02020603050405020304" pitchFamily="18" charset="0"/>
                <a:ea typeface="Calibri" panose="020F0502020204030204" pitchFamily="34" charset="0"/>
                <a:cs typeface="Times New Roman" panose="02020603050405020304" pitchFamily="18" charset="0"/>
              </a:rPr>
              <a:t>.T</a:t>
            </a:r>
            <a:r>
              <a:rPr lang="en-US" sz="180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webcam capturing the video, the frames are preprocessed and </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fed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the model to accomplish this task. The model works efficiently with no apparent lag time between wearing/removing mask and display of prediction.</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10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21577" y="182880"/>
            <a:ext cx="5172891" cy="830997"/>
          </a:xfrm>
          <a:prstGeom prst="rect">
            <a:avLst/>
          </a:prstGeom>
          <a:noFill/>
        </p:spPr>
        <p:txBody>
          <a:bodyPr wrap="square" rtlCol="0">
            <a:spAutoFit/>
          </a:bodyPr>
          <a:lstStyle/>
          <a:p>
            <a:pPr algn="ctr"/>
            <a:r>
              <a:rPr lang="en-US" dirty="0" smtClean="0"/>
              <a:t>            </a:t>
            </a:r>
            <a:r>
              <a:rPr lang="en-US" sz="4800" b="1" u="sng" dirty="0" smtClean="0">
                <a:latin typeface="Times New Roman" pitchFamily="18" charset="0"/>
                <a:cs typeface="Times New Roman" pitchFamily="18" charset="0"/>
              </a:rPr>
              <a:t>About Dataset</a:t>
            </a:r>
            <a:endParaRPr lang="en-US" sz="4800" b="1" u="sng" dirty="0">
              <a:latin typeface="Times New Roman" pitchFamily="18" charset="0"/>
              <a:cs typeface="Times New Roman" pitchFamily="18" charset="0"/>
            </a:endParaRPr>
          </a:p>
        </p:txBody>
      </p:sp>
      <p:sp>
        <p:nvSpPr>
          <p:cNvPr id="5" name="TextBox 4"/>
          <p:cNvSpPr txBox="1"/>
          <p:nvPr/>
        </p:nvSpPr>
        <p:spPr>
          <a:xfrm>
            <a:off x="0" y="1336766"/>
            <a:ext cx="12192000" cy="2120068"/>
          </a:xfrm>
          <a:prstGeom prst="rect">
            <a:avLst/>
          </a:prstGeom>
          <a:noFill/>
        </p:spPr>
        <p:txBody>
          <a:bodyPr wrap="square" rtlCol="0">
            <a:spAutoFit/>
          </a:bodyPr>
          <a:lstStyle/>
          <a:p>
            <a:pPr>
              <a:lnSpc>
                <a:spcPct val="150000"/>
              </a:lnSpc>
              <a:buFont typeface="Arial" pitchFamily="34" charset="0"/>
              <a:buChar char="•"/>
            </a:pPr>
            <a:r>
              <a:rPr lang="en-US" dirty="0" smtClean="0">
                <a:latin typeface="Times New Roman" pitchFamily="18" charset="0"/>
                <a:cs typeface="Times New Roman" pitchFamily="18" charset="0"/>
              </a:rPr>
              <a:t>As we know any deep learning model would require a large volume of training data to give good results on test data.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So  we use “Web Scrapping” method  to gather a large volume of images for this deep learning project.</a:t>
            </a:r>
          </a:p>
          <a:p>
            <a:pPr>
              <a:lnSpc>
                <a:spcPct val="150000"/>
              </a:lnSpc>
              <a:buFont typeface="Arial" pitchFamily="34" charset="0"/>
              <a:buChar char="•"/>
            </a:pPr>
            <a:r>
              <a:rPr lang="en-US" dirty="0" smtClean="0">
                <a:latin typeface="Times New Roman" pitchFamily="18" charset="0"/>
                <a:cs typeface="Times New Roman" pitchFamily="18" charset="0"/>
              </a:rPr>
              <a:t>After gathering image data we used a tool “</a:t>
            </a:r>
            <a:r>
              <a:rPr lang="en-US" dirty="0" err="1" smtClean="0">
                <a:latin typeface="Times New Roman" pitchFamily="18" charset="0"/>
                <a:cs typeface="Times New Roman" pitchFamily="18" charset="0"/>
              </a:rPr>
              <a:t>Labellmg</a:t>
            </a:r>
            <a:r>
              <a:rPr lang="en-US" dirty="0" smtClean="0">
                <a:latin typeface="Times New Roman" pitchFamily="18" charset="0"/>
                <a:cs typeface="Times New Roman" pitchFamily="18" charset="0"/>
              </a:rPr>
              <a:t>” for creating annotations for training and validation dataset.</a:t>
            </a:r>
          </a:p>
          <a:p>
            <a:pPr>
              <a:lnSpc>
                <a:spcPct val="150000"/>
              </a:lnSpc>
              <a:buFont typeface="Arial" pitchFamily="34" charset="0"/>
              <a:buChar char="•"/>
            </a:pPr>
            <a:r>
              <a:rPr lang="en-US" dirty="0" smtClean="0">
                <a:latin typeface="Times New Roman" pitchFamily="18" charset="0"/>
                <a:cs typeface="Times New Roman" pitchFamily="18" charset="0"/>
              </a:rPr>
              <a:t>.So the dataset consists of 2000 images with 1050 images containing images of people wearing mask and 950 images with people without masks.</a:t>
            </a: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15E9D5-1720-418D-B2DF-FEE95F77171E}"/>
              </a:ext>
            </a:extLst>
          </p:cNvPr>
          <p:cNvSpPr txBox="1"/>
          <p:nvPr/>
        </p:nvSpPr>
        <p:spPr>
          <a:xfrm>
            <a:off x="192023" y="1119123"/>
            <a:ext cx="11851931" cy="2535566"/>
          </a:xfrm>
          <a:prstGeom prst="rect">
            <a:avLst/>
          </a:prstGeom>
          <a:noFill/>
        </p:spPr>
        <p:txBody>
          <a:bodyPr wrap="square" rtlCol="0">
            <a:spAutoFit/>
          </a:bodyPr>
          <a:lstStyle/>
          <a:p>
            <a:pPr rtl="0">
              <a:lnSpc>
                <a:spcPct val="150000"/>
              </a:lnSpc>
              <a:spcBef>
                <a:spcPts val="0"/>
              </a:spcBef>
              <a:spcAft>
                <a:spcPts val="0"/>
              </a:spcAft>
            </a:pPr>
            <a:endParaRPr lang="en-US" b="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the technology are blooming with emerging trends the availability so we have novel face mask  detector which can possibly contribute to public healthcare. </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architecture consists of </a:t>
            </a:r>
            <a:r>
              <a:rPr lang="en-US" dirty="0" smtClean="0">
                <a:latin typeface="Times New Roman" panose="02020603050405020304" pitchFamily="18" charset="0"/>
                <a:cs typeface="Times New Roman" panose="02020603050405020304" pitchFamily="18" charset="0"/>
              </a:rPr>
              <a:t>Retina Net </a:t>
            </a:r>
            <a:r>
              <a:rPr lang="en-US" dirty="0">
                <a:latin typeface="Times New Roman" panose="02020603050405020304" pitchFamily="18" charset="0"/>
                <a:cs typeface="Times New Roman" panose="02020603050405020304" pitchFamily="18" charset="0"/>
              </a:rPr>
              <a:t>as the backbone it can be used for high and low computation scenarios. In order to extract more robust features, we utilize transfer learning to </a:t>
            </a:r>
            <a:r>
              <a:rPr lang="en-US" dirty="0" smtClean="0">
                <a:latin typeface="Times New Roman" panose="02020603050405020304" pitchFamily="18" charset="0"/>
                <a:cs typeface="Times New Roman" panose="02020603050405020304" pitchFamily="18" charset="0"/>
              </a:rPr>
              <a:t>adopt weights </a:t>
            </a:r>
            <a:r>
              <a:rPr lang="en-US" dirty="0">
                <a:latin typeface="Times New Roman" panose="02020603050405020304" pitchFamily="18" charset="0"/>
                <a:cs typeface="Times New Roman" panose="02020603050405020304" pitchFamily="18" charset="0"/>
              </a:rPr>
              <a:t>from a similar task face detection, which is trained on a very large dataset.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B34B9C-E348-459F-9532-5AE73419FF2D}"/>
              </a:ext>
            </a:extLst>
          </p:cNvPr>
          <p:cNvSpPr txBox="1"/>
          <p:nvPr/>
        </p:nvSpPr>
        <p:spPr>
          <a:xfrm>
            <a:off x="192023" y="210345"/>
            <a:ext cx="11851931" cy="830997"/>
          </a:xfrm>
          <a:prstGeom prst="rect">
            <a:avLst/>
          </a:prstGeom>
          <a:noFill/>
        </p:spPr>
        <p:txBody>
          <a:bodyPr wrap="square" rtlCol="0">
            <a:spAutoFit/>
          </a:bodyPr>
          <a:lstStyle/>
          <a:p>
            <a:pPr algn="ctr"/>
            <a:r>
              <a:rPr lang="en-IN" sz="4800" b="1" u="sng"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526801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90621-12D0-42A6-8B88-C992EF114ADF}"/>
              </a:ext>
            </a:extLst>
          </p:cNvPr>
          <p:cNvSpPr txBox="1"/>
          <p:nvPr/>
        </p:nvSpPr>
        <p:spPr>
          <a:xfrm>
            <a:off x="104503" y="1079930"/>
            <a:ext cx="12087497" cy="634173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[1] P. A. Rota, M. 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Oberste</a:t>
            </a:r>
            <a:r>
              <a:rPr lang="en-US" dirty="0">
                <a:effectLst/>
                <a:latin typeface="Times New Roman" panose="02020603050405020304" pitchFamily="18" charset="0"/>
                <a:ea typeface="Calibri" panose="020F0502020204030204" pitchFamily="34" charset="0"/>
                <a:cs typeface="Times New Roman" panose="02020603050405020304" pitchFamily="18" charset="0"/>
              </a:rPr>
              <a:t>, S. S. Monroe, W. A. Nix, 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Campagnoli</a:t>
            </a:r>
            <a:r>
              <a:rPr lang="en-US" dirty="0">
                <a:effectLst/>
                <a:latin typeface="Times New Roman" panose="02020603050405020304" pitchFamily="18" charset="0"/>
                <a:ea typeface="Calibri" panose="020F0502020204030204" pitchFamily="34" charset="0"/>
                <a:cs typeface="Times New Roman" panose="02020603050405020304" pitchFamily="18" charset="0"/>
              </a:rPr>
              <a:t>, J. P. Icenogle, 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Penaranda</a:t>
            </a:r>
            <a:r>
              <a:rPr lang="en-US"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Bankamp</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K</a:t>
            </a:r>
            <a:r>
              <a:rPr lang="en-US" dirty="0">
                <a:effectLst/>
                <a:latin typeface="Times New Roman" panose="02020603050405020304" pitchFamily="18" charset="0"/>
                <a:ea typeface="Calibri" panose="020F0502020204030204" pitchFamily="34" charset="0"/>
                <a:cs typeface="Times New Roman" panose="02020603050405020304" pitchFamily="18" charset="0"/>
              </a:rPr>
              <a:t>. Maher, M.-h.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Chenet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al., “Characterization of a novel coronavirus associated with severe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acute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respiratorysyndrome</a:t>
            </a:r>
            <a:r>
              <a:rPr lang="en-US" dirty="0">
                <a:effectLst/>
                <a:latin typeface="Times New Roman" panose="02020603050405020304" pitchFamily="18" charset="0"/>
                <a:ea typeface="Calibri" panose="020F0502020204030204" pitchFamily="34" charset="0"/>
                <a:cs typeface="Times New Roman" panose="02020603050405020304" pitchFamily="18" charset="0"/>
              </a:rPr>
              <a:t>,”science, vol. 300, no. 5624, pp. 1394–1399, 2003.</a:t>
            </a:r>
          </a:p>
          <a:p>
            <a:pPr marL="342900" indent="-342900" algn="just">
              <a:lnSpc>
                <a:spcPct val="150000"/>
              </a:lnSpc>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[2] Z. 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Memish</a:t>
            </a:r>
            <a:r>
              <a:rPr lang="en-US" dirty="0">
                <a:effectLst/>
                <a:latin typeface="Times New Roman" panose="02020603050405020304" pitchFamily="18" charset="0"/>
                <a:ea typeface="Calibri" panose="020F0502020204030204" pitchFamily="34" charset="0"/>
                <a:cs typeface="Times New Roman" panose="02020603050405020304" pitchFamily="18" charset="0"/>
              </a:rPr>
              <a:t>, A. 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Zumla</a:t>
            </a:r>
            <a:r>
              <a:rPr lang="en-US" dirty="0">
                <a:effectLst/>
                <a:latin typeface="Times New Roman" panose="02020603050405020304" pitchFamily="18" charset="0"/>
                <a:ea typeface="Calibri" panose="020F0502020204030204" pitchFamily="34" charset="0"/>
                <a:cs typeface="Times New Roman" panose="02020603050405020304" pitchFamily="18" charset="0"/>
              </a:rPr>
              <a:t>, R. F. Al-Hakeem, A. 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AlRabeeah</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G. M. Stephens, “Family cluster of </a:t>
            </a:r>
          </a:p>
          <a:p>
            <a:pPr algn="just">
              <a:lnSpc>
                <a:spcPct val="150000"/>
              </a:lnSpc>
              <a:spcAft>
                <a:spcPts val="10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middleeast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respiratory syndrome coronavirus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infections,”New</a:t>
            </a:r>
            <a:r>
              <a:rPr lang="en-US" dirty="0">
                <a:effectLst/>
                <a:latin typeface="Times New Roman" panose="02020603050405020304" pitchFamily="18" charset="0"/>
                <a:ea typeface="Calibri" panose="020F0502020204030204" pitchFamily="34" charset="0"/>
                <a:cs typeface="Times New Roman" panose="02020603050405020304" pitchFamily="18" charset="0"/>
              </a:rPr>
              <a:t> England Journal of Medicine, vol. 368, no. 26, </a:t>
            </a:r>
          </a:p>
          <a:p>
            <a:pPr algn="just">
              <a:lnSpc>
                <a:spcPct val="150000"/>
              </a:lnSpc>
              <a:spcAft>
                <a:spcPts val="10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pp.2487–2494</a:t>
            </a:r>
            <a:r>
              <a:rPr lang="en-US" dirty="0">
                <a:effectLst/>
                <a:latin typeface="Times New Roman" panose="02020603050405020304" pitchFamily="18" charset="0"/>
                <a:ea typeface="Calibri" panose="020F0502020204030204" pitchFamily="34" charset="0"/>
                <a:cs typeface="Times New Roman" panose="02020603050405020304" pitchFamily="18" charset="0"/>
              </a:rPr>
              <a:t>, 2013.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[3] Y. Liu, A. A. Gayle, A. Wilder-Smith, and J.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Rocklöv</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reproductive number of covid-19 is higher </a:t>
            </a:r>
          </a:p>
          <a:p>
            <a:pPr algn="just">
              <a:lnSpc>
                <a:spcPct val="150000"/>
              </a:lnSpc>
              <a:spcAft>
                <a:spcPts val="10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comparedto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sars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coronavirus,”Journal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travel medicine, 2020.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[4] Y. Fang, 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Nie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M. Penny, “Transmission dynamics of the covid-19 outbreak and effectiveness of </a:t>
            </a:r>
          </a:p>
          <a:p>
            <a:pPr algn="just">
              <a:lnSpc>
                <a:spcPct val="150000"/>
              </a:lnSpc>
              <a:spcAft>
                <a:spcPts val="10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governmentinterventions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datadriven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analysis,”Journal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medical virology, vol. 92, no. 6, pp. 645–659, 2020.</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4A274F-706B-4A25-AA27-A9A035900679}"/>
              </a:ext>
            </a:extLst>
          </p:cNvPr>
          <p:cNvSpPr txBox="1"/>
          <p:nvPr/>
        </p:nvSpPr>
        <p:spPr>
          <a:xfrm>
            <a:off x="0" y="0"/>
            <a:ext cx="12000412" cy="830997"/>
          </a:xfrm>
          <a:prstGeom prst="rect">
            <a:avLst/>
          </a:prstGeom>
          <a:noFill/>
        </p:spPr>
        <p:txBody>
          <a:bodyPr wrap="square" rtlCol="0">
            <a:spAutoFit/>
          </a:bodyPr>
          <a:lstStyle/>
          <a:p>
            <a:pPr algn="ctr"/>
            <a:r>
              <a:rPr lang="en-IN" sz="4800" b="1" u="sng"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93371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18" y="278673"/>
            <a:ext cx="11443063" cy="3704860"/>
          </a:xfrm>
          <a:prstGeom prst="rect">
            <a:avLst/>
          </a:prstGeom>
          <a:noFill/>
        </p:spPr>
        <p:txBody>
          <a:bodyPr wrap="square" rtlCol="0">
            <a:spAutoFit/>
          </a:bodyPr>
          <a:lstStyle/>
          <a:p>
            <a:pPr algn="ctr">
              <a:lnSpc>
                <a:spcPct val="300000"/>
              </a:lnSpc>
            </a:pPr>
            <a:r>
              <a:rPr lang="en-US" sz="9600" b="1" dirty="0" smtClean="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55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0"/>
            <a:ext cx="10515600" cy="740229"/>
          </a:xfrm>
        </p:spPr>
        <p:txBody>
          <a:bodyPr>
            <a:normAutofit fontScale="90000"/>
          </a:bodyPr>
          <a:lstStyle/>
          <a:p>
            <a:pPr algn="ctr"/>
            <a:r>
              <a:rPr lang="en-US" sz="4800" b="1" u="sng" dirty="0" smtClean="0">
                <a:latin typeface="Times New Roman" panose="02020603050405020304" pitchFamily="18" charset="0"/>
                <a:cs typeface="Times New Roman" panose="02020603050405020304" pitchFamily="18" charset="0"/>
              </a:rPr>
              <a:t>Literature survey</a:t>
            </a:r>
            <a:endParaRPr lang="en-IN" sz="48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78971" y="740229"/>
            <a:ext cx="11373395" cy="585955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one of the most successful applications of image analysis and understanding, face recognition has recently received significant attention, especially during the past few years</a:t>
            </a:r>
            <a:r>
              <a:rPr lang="en-IN"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This is evidenced by the emergence of face recognition conferences such as the International Conference on </a:t>
            </a:r>
            <a:r>
              <a:rPr lang="en-IN" dirty="0" err="1">
                <a:latin typeface="Times New Roman" panose="02020603050405020304" pitchFamily="18" charset="0"/>
                <a:cs typeface="Times New Roman" panose="02020603050405020304" pitchFamily="18" charset="0"/>
              </a:rPr>
              <a:t>Audioand</a:t>
            </a:r>
            <a:r>
              <a:rPr lang="en-IN" dirty="0">
                <a:latin typeface="Times New Roman" panose="02020603050405020304" pitchFamily="18" charset="0"/>
                <a:cs typeface="Times New Roman" panose="02020603050405020304" pitchFamily="18" charset="0"/>
              </a:rPr>
              <a:t> Video-Based Authentication (AVBPA) since 1997 and the International Conference on Automatic Face and Gesture Recognition (AFGR) since </a:t>
            </a:r>
            <a:r>
              <a:rPr lang="en-IN" dirty="0" smtClean="0">
                <a:latin typeface="Times New Roman" panose="02020603050405020304" pitchFamily="18" charset="0"/>
                <a:cs typeface="Times New Roman" panose="02020603050405020304" pitchFamily="18" charset="0"/>
              </a:rPr>
              <a:t>1995.</a:t>
            </a:r>
          </a:p>
          <a:p>
            <a:pPr marL="285750" indent="-285750"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systematic empirical evaluations of face recognition techniques (FRT), including </a:t>
            </a:r>
            <a:r>
              <a:rPr lang="en-IN" dirty="0" err="1">
                <a:latin typeface="Times New Roman" panose="02020603050405020304" pitchFamily="18" charset="0"/>
                <a:cs typeface="Times New Roman" panose="02020603050405020304" pitchFamily="18" charset="0"/>
              </a:rPr>
              <a:t>theFERET</a:t>
            </a:r>
            <a:r>
              <a:rPr lang="en-IN" dirty="0">
                <a:latin typeface="Times New Roman" panose="02020603050405020304" pitchFamily="18" charset="0"/>
                <a:cs typeface="Times New Roman" panose="02020603050405020304" pitchFamily="18" charset="0"/>
              </a:rPr>
              <a:t> [Phillips et al. 1998b, 2000; Rizvi et al. 1998], FRVT 2000 [Blackburn et al.2001], FRVT 2002 [Phillips et al. 2003], and XM2VTS [Messer et al. 1999] protocols</a:t>
            </a:r>
            <a:r>
              <a:rPr lang="en-IN" dirty="0" smtClean="0">
                <a:latin typeface="Times New Roman" panose="02020603050405020304" pitchFamily="18" charset="0"/>
                <a:cs typeface="Times New Roman" panose="02020603050405020304" pitchFamily="18" charset="0"/>
              </a:rPr>
              <a:t>, and </a:t>
            </a:r>
            <a:r>
              <a:rPr lang="en-IN" dirty="0">
                <a:latin typeface="Times New Roman" panose="02020603050405020304" pitchFamily="18" charset="0"/>
                <a:cs typeface="Times New Roman" panose="02020603050405020304" pitchFamily="18" charset="0"/>
              </a:rPr>
              <a:t>many commercially available systems (Table II).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There </a:t>
            </a:r>
            <a:r>
              <a:rPr lang="en-IN" dirty="0">
                <a:latin typeface="Times New Roman" panose="02020603050405020304" pitchFamily="18" charset="0"/>
                <a:cs typeface="Times New Roman" panose="02020603050405020304" pitchFamily="18" charset="0"/>
              </a:rPr>
              <a:t>are at least two reasons for this trend; the first is the wide range of commercial and law enforcement applications and the second is the availability of feasible technologies after 30 years of research</a:t>
            </a:r>
            <a:r>
              <a:rPr lang="en-IN"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addition, the problem of machine recognition of human faces continues to attract researchers from disciplines such as image processing, pattern recognition, neural networks, computer vision, computer graphics, and </a:t>
            </a:r>
            <a:r>
              <a:rPr lang="en-IN" dirty="0" err="1">
                <a:latin typeface="Times New Roman" panose="02020603050405020304" pitchFamily="18" charset="0"/>
                <a:cs typeface="Times New Roman" panose="02020603050405020304" pitchFamily="18" charset="0"/>
              </a:rPr>
              <a:t>psychology.The</a:t>
            </a:r>
            <a:r>
              <a:rPr lang="en-IN" dirty="0">
                <a:latin typeface="Times New Roman" panose="02020603050405020304" pitchFamily="18" charset="0"/>
                <a:cs typeface="Times New Roman" panose="02020603050405020304" pitchFamily="18" charset="0"/>
              </a:rPr>
              <a:t> strong need for user-friendly systems that can secure our assets and protect our privacy without losing our identity </a:t>
            </a:r>
            <a:r>
              <a:rPr lang="en-IN" dirty="0" smtClean="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1998].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95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462" y="0"/>
            <a:ext cx="11599818" cy="830997"/>
          </a:xfrm>
          <a:prstGeom prst="rect">
            <a:avLst/>
          </a:prstGeom>
          <a:noFill/>
        </p:spPr>
        <p:txBody>
          <a:bodyPr wrap="square" rtlCol="0">
            <a:spAutoFit/>
          </a:bodyPr>
          <a:lstStyle/>
          <a:p>
            <a:pPr algn="ctr"/>
            <a:r>
              <a:rPr lang="en-US" sz="4800" b="1" u="sng" dirty="0" smtClean="0">
                <a:latin typeface="Times New Roman" panose="02020603050405020304" pitchFamily="18" charset="0"/>
                <a:cs typeface="Times New Roman" panose="02020603050405020304" pitchFamily="18" charset="0"/>
              </a:rPr>
              <a:t>Introduction</a:t>
            </a:r>
            <a:endParaRPr lang="en-IN" sz="4800" b="1" u="sng"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65462" y="1001486"/>
            <a:ext cx="11695612" cy="5676554"/>
          </a:xfrm>
          <a:prstGeom prst="rect">
            <a:avLst/>
          </a:prstGeom>
          <a:noFill/>
        </p:spPr>
        <p:txBody>
          <a:bodyPr wrap="square" rtlCol="0">
            <a:spAutoFit/>
          </a:bodyPr>
          <a:lstStyle/>
          <a:p>
            <a:pPr marL="285750"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The use of face masks is very necessary to prevent and limit the spread of certain respiratory viral diseases, including COVID-19. Face mask can be used to protect either healthy people or prevent infection by infected persons .</a:t>
            </a:r>
          </a:p>
          <a:p>
            <a:pPr marL="285750"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In order to check whether a person wears a face mask or not, we need a computer vision system and Deep Learning algorithm that is able to perform this type of detection. </a:t>
            </a:r>
          </a:p>
          <a:p>
            <a:pPr marL="285750"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This project uses a Deep Neural Network, more specifically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Convolutional Neural Network, to differentiate between images of people with and without masks.</a:t>
            </a:r>
          </a:p>
          <a:p>
            <a:pPr marL="285750"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The CNN manages to get an accuracy of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98.6% </a:t>
            </a:r>
            <a:r>
              <a:rPr lang="en-US" b="1" dirty="0">
                <a:latin typeface="Times New Roman" panose="02020603050405020304" pitchFamily="18" charset="0"/>
                <a:ea typeface="Calibri" panose="020F0502020204030204" pitchFamily="34" charset="0"/>
                <a:cs typeface="Times New Roman" panose="02020603050405020304" pitchFamily="18" charset="0"/>
              </a:rPr>
              <a:t>on the training set</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b="1" dirty="0">
                <a:latin typeface="Times New Roman" panose="02020603050405020304" pitchFamily="18" charset="0"/>
                <a:ea typeface="Calibri" panose="020F0502020204030204" pitchFamily="34" charset="0"/>
                <a:cs typeface="Times New Roman" panose="02020603050405020304" pitchFamily="18" charset="0"/>
              </a:rPr>
              <a:t>97.3% on the test set</a:t>
            </a:r>
            <a:r>
              <a:rPr lang="en-US" dirty="0">
                <a:latin typeface="Times New Roman" panose="02020603050405020304" pitchFamily="18" charset="0"/>
                <a:ea typeface="Calibri" panose="020F0502020204030204" pitchFamily="34" charset="0"/>
                <a:cs typeface="Times New Roman" panose="02020603050405020304" pitchFamily="18" charset="0"/>
              </a:rPr>
              <a:t>. Then the stored weights of this CNN are used to classify as mask or no mask, in real time.</a:t>
            </a:r>
          </a:p>
          <a:p>
            <a:pPr marL="285750"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The webcam capturing the video, the frames are preprocessed and fed to the model to accomplish this task. The model works efficiently with no apparent lag time between wearing/removing mask and display of prediction.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b="1"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87120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AC143-366F-48EB-849D-3EF8A69FFAEF}"/>
              </a:ext>
            </a:extLst>
          </p:cNvPr>
          <p:cNvSpPr txBox="1"/>
          <p:nvPr/>
        </p:nvSpPr>
        <p:spPr>
          <a:xfrm>
            <a:off x="239367" y="129978"/>
            <a:ext cx="10846644" cy="830997"/>
          </a:xfrm>
          <a:prstGeom prst="rect">
            <a:avLst/>
          </a:prstGeom>
          <a:noFill/>
        </p:spPr>
        <p:txBody>
          <a:bodyPr wrap="square" rtlCol="0">
            <a:spAutoFit/>
          </a:bodyPr>
          <a:lstStyle/>
          <a:p>
            <a:pPr algn="ctr"/>
            <a:r>
              <a:rPr lang="en-IN" sz="4800" b="1" u="sng" dirty="0">
                <a:latin typeface="Times New Roman" panose="02020603050405020304" pitchFamily="18" charset="0"/>
                <a:ea typeface="Segoe UI Black" panose="020B0A02040204020203" pitchFamily="34" charset="0"/>
                <a:cs typeface="Times New Roman" panose="02020603050405020304" pitchFamily="18" charset="0"/>
              </a:rPr>
              <a:t>Objective</a:t>
            </a:r>
            <a:r>
              <a:rPr lang="en-IN" sz="4800" b="1" dirty="0">
                <a:latin typeface="Times New Roman" panose="02020603050405020304" pitchFamily="18" charset="0"/>
                <a:ea typeface="Segoe UI Black" panose="020B0A02040204020203"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2D22F173-4F72-47B8-9119-4D45F8670F92}"/>
              </a:ext>
            </a:extLst>
          </p:cNvPr>
          <p:cNvSpPr txBox="1"/>
          <p:nvPr/>
        </p:nvSpPr>
        <p:spPr>
          <a:xfrm>
            <a:off x="410780" y="1121461"/>
            <a:ext cx="11415459" cy="2446824"/>
          </a:xfrm>
          <a:prstGeom prst="rect">
            <a:avLst/>
          </a:prstGeom>
          <a:noFill/>
        </p:spPr>
        <p:txBody>
          <a:bodyPr wrap="square" rtlCol="0">
            <a:spAutoFit/>
          </a:bodyPr>
          <a:lstStyle/>
          <a:p>
            <a:pPr marL="457200" indent="-457200" rtl="0" fontAlgn="base">
              <a:lnSpc>
                <a:spcPct val="250000"/>
              </a:lnSpc>
              <a:spcBef>
                <a:spcPts val="0"/>
              </a:spcBef>
              <a:spcAft>
                <a:spcPts val="0"/>
              </a:spcAft>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To study face detection and recognition </a:t>
            </a:r>
            <a:r>
              <a:rPr lang="en-US" b="0" i="0" u="none" strike="noStrike" dirty="0" smtClean="0">
                <a:effectLst/>
                <a:latin typeface="Times New Roman" panose="02020603050405020304" pitchFamily="18" charset="0"/>
                <a:cs typeface="Times New Roman" panose="02020603050405020304" pitchFamily="18" charset="0"/>
              </a:rPr>
              <a:t>techniques.</a:t>
            </a:r>
            <a:endParaRPr lang="en-US" dirty="0">
              <a:latin typeface="Times New Roman" panose="02020603050405020304" pitchFamily="18" charset="0"/>
              <a:cs typeface="Times New Roman" panose="02020603050405020304" pitchFamily="18" charset="0"/>
            </a:endParaRPr>
          </a:p>
          <a:p>
            <a:pPr marL="457200" indent="-457200" rtl="0" fontAlgn="base">
              <a:lnSpc>
                <a:spcPct val="250000"/>
              </a:lnSpc>
              <a:spcBef>
                <a:spcPts val="0"/>
              </a:spcBef>
              <a:spcAft>
                <a:spcPts val="0"/>
              </a:spcAft>
              <a:buFont typeface="Arial" panose="020B0604020202020204" pitchFamily="34" charset="0"/>
              <a:buChar char="•"/>
            </a:pPr>
            <a:r>
              <a:rPr lang="en-US" b="0" i="0" u="none" strike="noStrike" dirty="0" smtClean="0">
                <a:effectLst/>
                <a:latin typeface="Times New Roman" panose="02020603050405020304" pitchFamily="18" charset="0"/>
                <a:cs typeface="Times New Roman" panose="02020603050405020304" pitchFamily="18" charset="0"/>
              </a:rPr>
              <a:t>To </a:t>
            </a:r>
            <a:r>
              <a:rPr lang="en-US" b="0" i="0" u="none" strike="noStrike" dirty="0">
                <a:effectLst/>
                <a:latin typeface="Times New Roman" panose="02020603050405020304" pitchFamily="18" charset="0"/>
                <a:cs typeface="Times New Roman" panose="02020603050405020304" pitchFamily="18" charset="0"/>
              </a:rPr>
              <a:t>design a system that can detect and </a:t>
            </a:r>
            <a:r>
              <a:rPr lang="en-US" b="0" i="0" u="none" strike="noStrike" dirty="0" smtClean="0">
                <a:effectLst/>
                <a:latin typeface="Times New Roman" panose="02020603050405020304" pitchFamily="18" charset="0"/>
                <a:cs typeface="Times New Roman" panose="02020603050405020304" pitchFamily="18" charset="0"/>
              </a:rPr>
              <a:t>recognize faces </a:t>
            </a:r>
            <a:r>
              <a:rPr lang="en-US" b="0" i="0" u="none" strike="noStrike" dirty="0">
                <a:effectLst/>
                <a:latin typeface="Times New Roman" panose="02020603050405020304" pitchFamily="18" charset="0"/>
                <a:cs typeface="Times New Roman" panose="02020603050405020304" pitchFamily="18" charset="0"/>
              </a:rPr>
              <a:t>in real </a:t>
            </a:r>
            <a:r>
              <a:rPr lang="en-US" b="0" i="0" u="none" strike="noStrike" dirty="0" smtClean="0">
                <a:effectLst/>
                <a:latin typeface="Times New Roman" panose="02020603050405020304" pitchFamily="18" charset="0"/>
                <a:cs typeface="Times New Roman" panose="02020603050405020304" pitchFamily="18" charset="0"/>
              </a:rPr>
              <a:t>time.</a:t>
            </a:r>
            <a:endParaRPr lang="en-US" dirty="0">
              <a:latin typeface="Times New Roman" panose="02020603050405020304" pitchFamily="18" charset="0"/>
              <a:cs typeface="Times New Roman" panose="02020603050405020304" pitchFamily="18" charset="0"/>
            </a:endParaRPr>
          </a:p>
          <a:p>
            <a:pPr marL="457200" indent="-457200" fontAlgn="base">
              <a:lnSpc>
                <a:spcPct val="250000"/>
              </a:lnSpc>
              <a:buFont typeface="Arial" panose="020B0604020202020204" pitchFamily="34" charset="0"/>
              <a:buChar char="•"/>
            </a:pPr>
            <a:r>
              <a:rPr lang="en-US" b="0" i="0" u="none" strike="noStrike" dirty="0" smtClean="0">
                <a:effectLst/>
                <a:latin typeface="Times New Roman" panose="02020603050405020304" pitchFamily="18" charset="0"/>
                <a:cs typeface="Times New Roman" panose="02020603050405020304" pitchFamily="18" charset="0"/>
              </a:rPr>
              <a:t>Simulate </a:t>
            </a:r>
            <a:r>
              <a:rPr lang="en-US" b="0" i="0" u="none" strike="noStrike" dirty="0">
                <a:effectLst/>
                <a:latin typeface="Times New Roman" panose="02020603050405020304" pitchFamily="18" charset="0"/>
                <a:cs typeface="Times New Roman" panose="02020603050405020304" pitchFamily="18" charset="0"/>
              </a:rPr>
              <a:t>the algorithms and obtain result using </a:t>
            </a:r>
            <a:r>
              <a:rPr lang="en-US" b="0" i="0" u="none" strike="noStrike" dirty="0" smtClean="0">
                <a:effectLst/>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CNN (</a:t>
            </a:r>
            <a:r>
              <a:rPr lang="en-US" dirty="0">
                <a:latin typeface="Times New Roman" panose="02020603050405020304" pitchFamily="18" charset="0"/>
                <a:ea typeface="Calibri" panose="020F0502020204030204" pitchFamily="34" charset="0"/>
                <a:cs typeface="Times New Roman" panose="02020603050405020304" pitchFamily="18" charset="0"/>
              </a:rPr>
              <a:t>Convolutional Neural Network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b="0" i="0" u="none" strike="noStrike" dirty="0" smtClean="0">
                <a:effectLst/>
                <a:latin typeface="Times New Roman" panose="02020603050405020304" pitchFamily="18" charset="0"/>
                <a:cs typeface="Times New Roman" panose="02020603050405020304" pitchFamily="18" charset="0"/>
              </a:rPr>
              <a:t>of </a:t>
            </a:r>
            <a:r>
              <a:rPr lang="en-US" b="0" i="0" u="none" strike="noStrike" dirty="0" smtClean="0">
                <a:effectLst/>
                <a:latin typeface="Times New Roman" panose="02020603050405020304" pitchFamily="18" charset="0"/>
                <a:cs typeface="Times New Roman" panose="02020603050405020304" pitchFamily="18" charset="0"/>
              </a:rPr>
              <a:t>Deep Learning.</a:t>
            </a:r>
            <a:endParaRPr lang="en-US" b="0" i="0" u="none" strike="noStrike"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56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70EC34-8F41-4543-982D-EEB5F6D32C0E}"/>
              </a:ext>
            </a:extLst>
          </p:cNvPr>
          <p:cNvSpPr txBox="1"/>
          <p:nvPr/>
        </p:nvSpPr>
        <p:spPr>
          <a:xfrm>
            <a:off x="113211" y="1304727"/>
            <a:ext cx="11726050" cy="20313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The objective is to find the best face recognition </a:t>
            </a:r>
            <a:r>
              <a:rPr lang="en-US" b="0" i="0" u="none" strike="noStrike" dirty="0" smtClean="0">
                <a:effectLst/>
                <a:latin typeface="Times New Roman" panose="02020603050405020304" pitchFamily="18" charset="0"/>
                <a:cs typeface="Times New Roman" panose="02020603050405020304" pitchFamily="18" charset="0"/>
              </a:rPr>
              <a:t>model with </a:t>
            </a:r>
            <a:r>
              <a:rPr lang="en-US" b="0" i="0" u="none" strike="noStrike" dirty="0">
                <a:effectLst/>
                <a:latin typeface="Times New Roman" panose="02020603050405020304" pitchFamily="18" charset="0"/>
                <a:cs typeface="Times New Roman" panose="02020603050405020304" pitchFamily="18" charset="0"/>
              </a:rPr>
              <a:t>less memory </a:t>
            </a:r>
            <a:r>
              <a:rPr lang="en-US" b="0" i="0" u="none" strike="noStrike" dirty="0" smtClean="0">
                <a:effectLst/>
                <a:latin typeface="Times New Roman" panose="02020603050405020304" pitchFamily="18" charset="0"/>
                <a:cs typeface="Times New Roman" panose="02020603050405020304" pitchFamily="18" charset="0"/>
              </a:rPr>
              <a:t>utilization </a:t>
            </a:r>
            <a:r>
              <a:rPr lang="en-US" b="0" i="0" u="none" strike="noStrike" dirty="0">
                <a:effectLst/>
                <a:latin typeface="Times New Roman" panose="02020603050405020304" pitchFamily="18" charset="0"/>
                <a:cs typeface="Times New Roman" panose="02020603050405020304" pitchFamily="18" charset="0"/>
              </a:rPr>
              <a:t>and low processing from servers </a:t>
            </a:r>
            <a:r>
              <a:rPr lang="en-US" b="0" i="0" u="none" strike="noStrike" dirty="0" smtClean="0">
                <a:effectLst/>
                <a:latin typeface="Times New Roman" panose="02020603050405020304" pitchFamily="18" charset="0"/>
                <a:cs typeface="Times New Roman" panose="02020603050405020304" pitchFamily="18" charset="0"/>
              </a:rPr>
              <a:t>possible  </a:t>
            </a:r>
            <a:r>
              <a:rPr lang="en-US" b="0" i="0" u="none" strike="noStrike" dirty="0" err="1">
                <a:effectLst/>
                <a:latin typeface="Times New Roman" panose="02020603050405020304" pitchFamily="18" charset="0"/>
                <a:cs typeface="Times New Roman" panose="02020603050405020304" pitchFamily="18" charset="0"/>
              </a:rPr>
              <a:t>i.e</a:t>
            </a:r>
            <a:r>
              <a:rPr lang="en-US" b="0" i="0" u="none" strike="noStrike" dirty="0">
                <a:effectLst/>
                <a:latin typeface="Times New Roman" panose="02020603050405020304" pitchFamily="18" charset="0"/>
                <a:cs typeface="Times New Roman" panose="02020603050405020304" pitchFamily="18" charset="0"/>
              </a:rPr>
              <a:t>, millions of images can be processed much faster by segmentation, multithreading or parallel processing. Also explore and test best computational models like </a:t>
            </a:r>
            <a:r>
              <a:rPr lang="en-US" b="0" i="0" u="none" strike="noStrike" dirty="0" smtClean="0">
                <a:effectLst/>
                <a:latin typeface="Times New Roman" panose="02020603050405020304" pitchFamily="18" charset="0"/>
                <a:cs typeface="Times New Roman" panose="02020603050405020304" pitchFamily="18" charset="0"/>
              </a:rPr>
              <a:t>CNN (Convolutional  </a:t>
            </a:r>
            <a:r>
              <a:rPr lang="en-US" b="0" i="0" u="none" strike="noStrike" dirty="0">
                <a:effectLst/>
                <a:latin typeface="Times New Roman" panose="02020603050405020304" pitchFamily="18" charset="0"/>
                <a:cs typeface="Times New Roman" panose="02020603050405020304" pitchFamily="18" charset="0"/>
              </a:rPr>
              <a:t>neutral network),DNN (deep neutral network).</a:t>
            </a: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3211" y="269966"/>
            <a:ext cx="11974286" cy="830997"/>
          </a:xfrm>
          <a:prstGeom prst="rect">
            <a:avLst/>
          </a:prstGeom>
          <a:noFill/>
        </p:spPr>
        <p:txBody>
          <a:bodyPr wrap="square" rtlCol="0">
            <a:spAutoFit/>
          </a:bodyPr>
          <a:lstStyle/>
          <a:p>
            <a:pPr algn="ctr"/>
            <a:r>
              <a:rPr lang="en-US" sz="4800" b="1" u="sng" dirty="0" smtClean="0">
                <a:latin typeface="Times New Roman" panose="02020603050405020304" pitchFamily="18" charset="0"/>
                <a:cs typeface="Times New Roman" panose="02020603050405020304" pitchFamily="18" charset="0"/>
              </a:rPr>
              <a:t>Problem Statement</a:t>
            </a:r>
            <a:endParaRPr lang="en-IN" sz="4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18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9F67F0-3A2C-44D0-8C97-5E08B71D2954}"/>
              </a:ext>
            </a:extLst>
          </p:cNvPr>
          <p:cNvSpPr txBox="1"/>
          <p:nvPr/>
        </p:nvSpPr>
        <p:spPr>
          <a:xfrm>
            <a:off x="438727" y="998447"/>
            <a:ext cx="11561685" cy="5078313"/>
          </a:xfrm>
          <a:prstGeom prst="rect">
            <a:avLst/>
          </a:prstGeom>
          <a:noFill/>
        </p:spPr>
        <p:txBody>
          <a:bodyPr wrap="square" rtlCol="0">
            <a:spAutoFit/>
          </a:bodyPr>
          <a:lstStyle/>
          <a:p>
            <a:pPr>
              <a:lnSpc>
                <a:spcPct val="150000"/>
              </a:lnSpc>
            </a:pPr>
            <a:r>
              <a:rPr lang="en-US" b="1" u="sng" dirty="0">
                <a:solidFill>
                  <a:schemeClr val="tx1"/>
                </a:solidFill>
                <a:latin typeface="Times New Roman" pitchFamily="18" charset="0"/>
                <a:cs typeface="Times New Roman" pitchFamily="18" charset="0"/>
              </a:rPr>
              <a:t>SOFTWARE </a:t>
            </a:r>
            <a:r>
              <a:rPr lang="en-US" b="1" u="sng" dirty="0" smtClean="0">
                <a:solidFill>
                  <a:schemeClr val="tx1"/>
                </a:solidFill>
                <a:latin typeface="Times New Roman" pitchFamily="18" charset="0"/>
                <a:cs typeface="Times New Roman" pitchFamily="18" charset="0"/>
              </a:rPr>
              <a:t>REQUIREMENTS</a:t>
            </a:r>
            <a:r>
              <a:rPr lang="en-US" u="sng" dirty="0">
                <a:solidFill>
                  <a:schemeClr val="tx1"/>
                </a:solidFill>
                <a:latin typeface="Times New Roman" pitchFamily="18" charset="0"/>
                <a:cs typeface="Times New Roman" pitchFamily="18" charset="0"/>
              </a:rPr>
              <a:t/>
            </a:r>
            <a:br>
              <a:rPr lang="en-US" u="sng" dirty="0">
                <a:solidFill>
                  <a:schemeClr val="tx1"/>
                </a:solidFill>
                <a:latin typeface="Times New Roman" pitchFamily="18" charset="0"/>
                <a:cs typeface="Times New Roman" pitchFamily="18" charset="0"/>
              </a:rPr>
            </a:br>
            <a:r>
              <a:rPr lang="en-US" b="1" dirty="0">
                <a:solidFill>
                  <a:schemeClr val="tx1"/>
                </a:solidFill>
                <a:latin typeface="Times New Roman" pitchFamily="18" charset="0"/>
                <a:cs typeface="Times New Roman" pitchFamily="18" charset="0"/>
              </a:rPr>
              <a:t>Languages Used</a:t>
            </a:r>
            <a:r>
              <a:rPr lang="en-US" dirty="0">
                <a:solidFill>
                  <a:schemeClr val="tx1"/>
                </a:solidFill>
                <a:latin typeface="Times New Roman" pitchFamily="18" charset="0"/>
                <a:cs typeface="Times New Roman" pitchFamily="18" charset="0"/>
              </a:rPr>
              <a:t>: </a:t>
            </a:r>
          </a:p>
          <a:p>
            <a:pPr>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1.Python</a:t>
            </a: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2.Open-cv, Deep learning libraries.</a:t>
            </a: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3.Anaconda</a:t>
            </a: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r>
              <a:rPr lang="en-US" u="sng" dirty="0">
                <a:solidFill>
                  <a:schemeClr val="tx1"/>
                </a:solidFill>
                <a:latin typeface="Times New Roman" pitchFamily="18" charset="0"/>
                <a:cs typeface="Times New Roman" pitchFamily="18" charset="0"/>
              </a:rPr>
              <a:t> </a:t>
            </a:r>
            <a:r>
              <a:rPr lang="en-US" b="1" u="sng" dirty="0">
                <a:solidFill>
                  <a:schemeClr val="tx1"/>
                </a:solidFill>
                <a:latin typeface="Times New Roman" pitchFamily="18" charset="0"/>
                <a:cs typeface="Times New Roman" pitchFamily="18" charset="0"/>
              </a:rPr>
              <a:t>HARDWARE REQUIREMENTS </a:t>
            </a:r>
            <a:r>
              <a:rPr lang="en-US" u="sng" dirty="0">
                <a:solidFill>
                  <a:schemeClr val="tx1"/>
                </a:solidFill>
                <a:latin typeface="Times New Roman" pitchFamily="18" charset="0"/>
                <a:cs typeface="Times New Roman" pitchFamily="18" charset="0"/>
              </a:rPr>
              <a:t/>
            </a:r>
            <a:br>
              <a:rPr lang="en-US" u="sng" dirty="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1.RAM:- 4.00GB</a:t>
            </a: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2.Hard Disk:- 8GB </a:t>
            </a: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3.</a:t>
            </a:r>
            <a:r>
              <a:rPr lang="en-US" dirty="0" smtClean="0">
                <a:latin typeface="Times New Roman" panose="02020603050405020304" pitchFamily="18" charset="0"/>
                <a:cs typeface="Times New Roman" panose="02020603050405020304" pitchFamily="18" charset="0"/>
              </a:rPr>
              <a:t> Operating </a:t>
            </a:r>
            <a:r>
              <a:rPr lang="en-US" dirty="0" smtClean="0">
                <a:solidFill>
                  <a:schemeClr val="tx1"/>
                </a:solidFill>
                <a:latin typeface="Times New Roman" pitchFamily="18" charset="0"/>
                <a:cs typeface="Times New Roman" pitchFamily="18" charset="0"/>
              </a:rPr>
              <a:t>System :- 64bit </a:t>
            </a: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 y="0"/>
            <a:ext cx="12192000" cy="830997"/>
          </a:xfrm>
          <a:prstGeom prst="rect">
            <a:avLst/>
          </a:prstGeom>
        </p:spPr>
        <p:txBody>
          <a:bodyPr wrap="square">
            <a:spAutoFit/>
          </a:bodyPr>
          <a:lstStyle/>
          <a:p>
            <a:pPr algn="ctr"/>
            <a:r>
              <a:rPr lang="en-US" sz="4800" b="1" u="sng" dirty="0">
                <a:latin typeface="Times New Roman" panose="02020603050405020304" pitchFamily="18" charset="0"/>
                <a:cs typeface="Times New Roman" panose="02020603050405020304" pitchFamily="18" charset="0"/>
              </a:rPr>
              <a:t>System Requirement </a:t>
            </a:r>
            <a:endParaRPr lang="en-IN" sz="4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6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587" y="0"/>
            <a:ext cx="11956869" cy="830997"/>
          </a:xfrm>
          <a:prstGeom prst="rect">
            <a:avLst/>
          </a:prstGeom>
        </p:spPr>
        <p:txBody>
          <a:bodyPr wrap="square">
            <a:spAutoFit/>
          </a:bodyPr>
          <a:lstStyle/>
          <a:p>
            <a:pPr algn="ctr"/>
            <a:r>
              <a:rPr lang="en-IN" sz="4800" b="1" u="sng" dirty="0" smtClean="0">
                <a:latin typeface="Times New Roman" panose="02020603050405020304" pitchFamily="18" charset="0"/>
                <a:cs typeface="Times New Roman" panose="02020603050405020304" pitchFamily="18" charset="0"/>
              </a:rPr>
              <a:t>Existing </a:t>
            </a:r>
            <a:r>
              <a:rPr lang="en-IN" sz="4800" b="1" u="sng" dirty="0">
                <a:latin typeface="Times New Roman" panose="02020603050405020304" pitchFamily="18" charset="0"/>
                <a:cs typeface="Times New Roman" panose="02020603050405020304" pitchFamily="18" charset="0"/>
              </a:rPr>
              <a:t>System</a:t>
            </a:r>
          </a:p>
        </p:txBody>
      </p:sp>
      <p:sp>
        <p:nvSpPr>
          <p:cNvPr id="3" name="TextBox 2"/>
          <p:cNvSpPr txBox="1"/>
          <p:nvPr/>
        </p:nvSpPr>
        <p:spPr>
          <a:xfrm>
            <a:off x="322217" y="1123406"/>
            <a:ext cx="11504023"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Face Mask detection models have many variations. These can be divided into several categories. In Boosting-based classification, boosted cascades with easy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features were embraced using the Viola-Jones face </a:t>
            </a:r>
            <a:r>
              <a:rPr lang="en-US" dirty="0" smtClean="0">
                <a:latin typeface="Times New Roman" panose="02020603050405020304" pitchFamily="18" charset="0"/>
                <a:cs typeface="Times New Roman" panose="02020603050405020304" pitchFamily="18" charset="0"/>
              </a:rPr>
              <a:t>detector.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a </a:t>
            </a:r>
            <a:r>
              <a:rPr lang="en-US" dirty="0" smtClean="0">
                <a:latin typeface="Times New Roman" panose="02020603050405020304" pitchFamily="18" charset="0"/>
                <a:cs typeface="Times New Roman" panose="02020603050405020304" pitchFamily="18" charset="0"/>
              </a:rPr>
              <a:t>Multi-view </a:t>
            </a:r>
            <a:r>
              <a:rPr lang="en-US" dirty="0">
                <a:latin typeface="Times New Roman" panose="02020603050405020304" pitchFamily="18" charset="0"/>
                <a:cs typeface="Times New Roman" panose="02020603050405020304" pitchFamily="18" charset="0"/>
              </a:rPr>
              <a:t>face mask detector was made motivated by the Viola-Jones detector model. In addition to this, a face mask detector model was made using decision trees algorithms. Face mask detectors in this category were very effective in detecting face </a:t>
            </a:r>
            <a:r>
              <a:rPr lang="en-US" dirty="0" smtClean="0">
                <a:latin typeface="Times New Roman" panose="02020603050405020304" pitchFamily="18" charset="0"/>
                <a:cs typeface="Times New Roman" panose="02020603050405020304" pitchFamily="18" charset="0"/>
              </a:rPr>
              <a:t>masks</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31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D20E72-108C-4233-AC38-023898E6F7BB}"/>
              </a:ext>
            </a:extLst>
          </p:cNvPr>
          <p:cNvSpPr txBox="1"/>
          <p:nvPr/>
        </p:nvSpPr>
        <p:spPr>
          <a:xfrm>
            <a:off x="497150" y="105180"/>
            <a:ext cx="11189753" cy="830997"/>
          </a:xfrm>
          <a:prstGeom prst="rect">
            <a:avLst/>
          </a:prstGeom>
          <a:noFill/>
        </p:spPr>
        <p:txBody>
          <a:bodyPr wrap="square" rtlCol="0">
            <a:spAutoFit/>
          </a:bodyPr>
          <a:lstStyle/>
          <a:p>
            <a:pPr algn="ctr"/>
            <a:r>
              <a:rPr lang="en-IN" sz="4800" b="1" u="sng" dirty="0">
                <a:latin typeface="Times New Roman" panose="02020603050405020304" pitchFamily="18" charset="0"/>
                <a:cs typeface="Times New Roman" panose="02020603050405020304" pitchFamily="18" charset="0"/>
              </a:rPr>
              <a:t>Proposed System</a:t>
            </a:r>
          </a:p>
        </p:txBody>
      </p:sp>
      <p:sp>
        <p:nvSpPr>
          <p:cNvPr id="4" name="TextBox 3">
            <a:extLst>
              <a:ext uri="{FF2B5EF4-FFF2-40B4-BE49-F238E27FC236}">
                <a16:creationId xmlns:a16="http://schemas.microsoft.com/office/drawing/2014/main" id="{A9C82E18-723D-4567-810D-46F60CB8A6A9}"/>
              </a:ext>
            </a:extLst>
          </p:cNvPr>
          <p:cNvSpPr txBox="1"/>
          <p:nvPr/>
        </p:nvSpPr>
        <p:spPr>
          <a:xfrm>
            <a:off x="253309" y="1261307"/>
            <a:ext cx="11799353" cy="258532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b="0" i="0" u="none" strike="noStrike" dirty="0" smtClean="0">
                <a:effectLst/>
                <a:latin typeface="Times New Roman" panose="02020603050405020304" pitchFamily="18" charset="0"/>
                <a:cs typeface="Times New Roman" panose="02020603050405020304" pitchFamily="18" charset="0"/>
              </a:rPr>
              <a:t>The proposed system focuses on how to identify the person on image or video stream wearing face mask with the help of computer vision and deep learning algorithms.</a:t>
            </a:r>
          </a:p>
          <a:p>
            <a:pPr marL="342900"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will build a “Real time face mask detector” </a:t>
            </a:r>
            <a:r>
              <a:rPr lang="en-US" dirty="0" smtClean="0">
                <a:latin typeface="Times New Roman" panose="02020603050405020304" pitchFamily="18" charset="0"/>
                <a:cs typeface="Times New Roman" panose="02020603050405020304" pitchFamily="18" charset="0"/>
              </a:rPr>
              <a:t>CNN (</a:t>
            </a:r>
            <a:r>
              <a:rPr lang="en-US" dirty="0">
                <a:latin typeface="Times New Roman" panose="02020603050405020304" pitchFamily="18" charset="0"/>
                <a:ea typeface="Calibri" panose="020F0502020204030204" pitchFamily="34" charset="0"/>
                <a:cs typeface="Times New Roman" panose="02020603050405020304" pitchFamily="18" charset="0"/>
              </a:rPr>
              <a:t>Convolutional Neural </a:t>
            </a:r>
            <a:r>
              <a:rPr lang="en-US" dirty="0" smtClean="0">
                <a:latin typeface="Times New Roman" panose="02020603050405020304" pitchFamily="18" charset="0"/>
                <a:ea typeface="Calibri" panose="020F0502020204030204" pitchFamily="34" charset="0"/>
                <a:cs typeface="Times New Roman" panose="02020603050405020304" pitchFamily="18" charset="0"/>
              </a:rPr>
              <a:t>Network)</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CNN(</a:t>
            </a:r>
            <a:r>
              <a:rPr lang="en-US" dirty="0">
                <a:latin typeface="Times New Roman" panose="02020603050405020304" pitchFamily="18" charset="0"/>
                <a:ea typeface="Calibri" panose="020F0502020204030204" pitchFamily="34" charset="0"/>
                <a:cs typeface="Times New Roman" panose="02020603050405020304" pitchFamily="18" charset="0"/>
              </a:rPr>
              <a:t>Convolutional Neural </a:t>
            </a:r>
            <a:r>
              <a:rPr lang="en-US" dirty="0" smtClean="0">
                <a:latin typeface="Times New Roman" panose="02020603050405020304" pitchFamily="18" charset="0"/>
                <a:ea typeface="Calibri" panose="020F0502020204030204" pitchFamily="34" charset="0"/>
                <a:cs typeface="Times New Roman" panose="02020603050405020304" pitchFamily="18" charset="0"/>
              </a:rPr>
              <a:t>Network)</a:t>
            </a:r>
            <a:r>
              <a:rPr lang="en-US" b="0" i="0" u="none" strike="noStrike" dirty="0" smtClean="0">
                <a:effectLst/>
                <a:latin typeface="Times New Roman" panose="02020603050405020304" pitchFamily="18" charset="0"/>
                <a:cs typeface="Times New Roman" panose="02020603050405020304" pitchFamily="18" charset="0"/>
              </a:rPr>
              <a:t> </a:t>
            </a:r>
            <a:r>
              <a:rPr lang="en-US" b="0" i="0" u="none" strike="noStrike" dirty="0" smtClean="0">
                <a:effectLst/>
                <a:latin typeface="Times New Roman" panose="02020603050405020304" pitchFamily="18" charset="0"/>
                <a:cs typeface="Times New Roman" panose="02020603050405020304" pitchFamily="18" charset="0"/>
              </a:rPr>
              <a:t>is one of the best one-stage object detection models that has proven to work well with dense and small scale object, for this reason it has become a popular object detection model.</a:t>
            </a:r>
          </a:p>
          <a:p>
            <a:pPr>
              <a:lnSpc>
                <a:spcPct val="150000"/>
              </a:lnSpc>
            </a:pPr>
            <a:endParaRPr lang="en-IN" dirty="0"/>
          </a:p>
        </p:txBody>
      </p:sp>
    </p:spTree>
    <p:extLst>
      <p:ext uri="{BB962C8B-B14F-4D97-AF65-F5344CB8AC3E}">
        <p14:creationId xmlns:p14="http://schemas.microsoft.com/office/powerpoint/2010/main" val="1834333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1792</TotalTime>
  <Words>1452</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Bahnschrift SemiBold Condensed</vt:lpstr>
      <vt:lpstr>Bahnschrift SemiBold SemiConden</vt:lpstr>
      <vt:lpstr>Calibri</vt:lpstr>
      <vt:lpstr>Calibri Light</vt:lpstr>
      <vt:lpstr>Dubai Medium</vt:lpstr>
      <vt:lpstr>Segoe UI Black</vt:lpstr>
      <vt:lpstr>Times New Roman</vt:lpstr>
      <vt:lpstr>Office Theme</vt:lpstr>
      <vt:lpstr>REAL TIME FACE MASK DETECTOR</vt:lpstr>
      <vt:lpstr>Abstract </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TRAINING CNN</vt:lpstr>
      <vt:lpstr>PowerPoint Presentation</vt:lpstr>
      <vt:lpstr>TEST CASES</vt:lpstr>
      <vt:lpstr>RESULT SCREENSHOT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FACE MASK DETECTOR</dc:title>
  <dc:creator>swapnil singh</dc:creator>
  <cp:lastModifiedBy>swapnil singh</cp:lastModifiedBy>
  <cp:revision>68</cp:revision>
  <dcterms:created xsi:type="dcterms:W3CDTF">2021-04-14T06:59:49Z</dcterms:created>
  <dcterms:modified xsi:type="dcterms:W3CDTF">2021-05-27T08:21:40Z</dcterms:modified>
</cp:coreProperties>
</file>