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4142DC-523D-4A78-8A86-589B8CEDAD93}"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43748-8CF8-403D-B88D-B693BA32FD3B}"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4142DC-523D-4A78-8A86-589B8CEDAD93}"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43748-8CF8-403D-B88D-B693BA32FD3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4142DC-523D-4A78-8A86-589B8CEDAD93}"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43748-8CF8-403D-B88D-B693BA32FD3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4142DC-523D-4A78-8A86-589B8CEDAD93}"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43748-8CF8-403D-B88D-B693BA32FD3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4142DC-523D-4A78-8A86-589B8CEDAD93}"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43748-8CF8-403D-B88D-B693BA32FD3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4142DC-523D-4A78-8A86-589B8CEDAD93}"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43748-8CF8-403D-B88D-B693BA32FD3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4142DC-523D-4A78-8A86-589B8CEDAD93}" type="datetimeFigureOut">
              <a:rPr lang="en-US" smtClean="0"/>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E43748-8CF8-403D-B88D-B693BA32FD3B}"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4142DC-523D-4A78-8A86-589B8CEDAD93}" type="datetimeFigureOut">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E43748-8CF8-403D-B88D-B693BA32FD3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142DC-523D-4A78-8A86-589B8CEDAD93}" type="datetimeFigureOut">
              <a:rPr lang="en-US" smtClean="0"/>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E43748-8CF8-403D-B88D-B693BA32FD3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4142DC-523D-4A78-8A86-589B8CEDAD93}"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43748-8CF8-403D-B88D-B693BA32FD3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4142DC-523D-4A78-8A86-589B8CEDAD93}"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43748-8CF8-403D-B88D-B693BA32FD3B}"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54142DC-523D-4A78-8A86-589B8CEDAD93}" type="datetimeFigureOut">
              <a:rPr lang="en-US" smtClean="0"/>
              <a:t>8/28/2020</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AFE43748-8CF8-403D-B88D-B693BA32FD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05400" y="5181600"/>
            <a:ext cx="5637010" cy="882119"/>
          </a:xfrm>
        </p:spPr>
        <p:txBody>
          <a:bodyPr/>
          <a:lstStyle/>
          <a:p>
            <a:r>
              <a:rPr lang="en-US" dirty="0" smtClean="0"/>
              <a:t>SWAPNIL SWARAJ SINHA</a:t>
            </a:r>
            <a:endParaRPr lang="en-US" dirty="0"/>
          </a:p>
        </p:txBody>
      </p:sp>
      <p:sp>
        <p:nvSpPr>
          <p:cNvPr id="2" name="Title 1"/>
          <p:cNvSpPr>
            <a:spLocks noGrp="1"/>
          </p:cNvSpPr>
          <p:nvPr>
            <p:ph type="ctrTitle"/>
          </p:nvPr>
        </p:nvSpPr>
        <p:spPr/>
        <p:txBody>
          <a:bodyPr/>
          <a:lstStyle/>
          <a:p>
            <a:pPr marL="182880" indent="0">
              <a:buNone/>
            </a:pPr>
            <a:r>
              <a:rPr lang="en-US" dirty="0" smtClean="0"/>
              <a:t>CAR ACCIDENT SEVERITY</a:t>
            </a:r>
            <a:endParaRPr lang="en-US" dirty="0"/>
          </a:p>
        </p:txBody>
      </p:sp>
    </p:spTree>
    <p:extLst>
      <p:ext uri="{BB962C8B-B14F-4D97-AF65-F5344CB8AC3E}">
        <p14:creationId xmlns:p14="http://schemas.microsoft.com/office/powerpoint/2010/main" val="241597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INTRODUCTION</a:t>
            </a:r>
            <a:endParaRPr lang="en-US" dirty="0"/>
          </a:p>
        </p:txBody>
      </p:sp>
      <p:sp>
        <p:nvSpPr>
          <p:cNvPr id="3" name="Content Placeholder 2"/>
          <p:cNvSpPr>
            <a:spLocks noGrp="1"/>
          </p:cNvSpPr>
          <p:nvPr>
            <p:ph sz="quarter" idx="13"/>
          </p:nvPr>
        </p:nvSpPr>
        <p:spPr/>
        <p:txBody>
          <a:bodyPr>
            <a:normAutofit fontScale="85000" lnSpcReduction="20000"/>
          </a:bodyPr>
          <a:lstStyle/>
          <a:p>
            <a:pPr marL="45720" indent="0">
              <a:buNone/>
            </a:pPr>
            <a:r>
              <a:rPr lang="en-US" dirty="0"/>
              <a:t>We will be using the example dataset given by SDOT Traffic Management Division to predict the car accident severity of Seattle. This city is a place where rainfall is experienced for an average of 18 days/month and it also have high level of humidity and it makes it a perfect place for studying car accident severity due to the weather. Seattle had set a goal that by 2030 they'll have 0% of fatal or serious injuries for car accidents. Although these numbers have decreased through the years it seems very unlikely that the city will reach this goal for 2030. So the purpose of this project Y is to predict the severity of this accidents due to several variables so that the city can take actions accordingly.</a:t>
            </a:r>
            <a:endParaRPr lang="en-US" dirty="0"/>
          </a:p>
        </p:txBody>
      </p:sp>
    </p:spTree>
    <p:extLst>
      <p:ext uri="{BB962C8B-B14F-4D97-AF65-F5344CB8AC3E}">
        <p14:creationId xmlns:p14="http://schemas.microsoft.com/office/powerpoint/2010/main" val="82557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effectLst/>
              </a:rPr>
              <a:t>Data </a:t>
            </a:r>
            <a:r>
              <a:rPr lang="en-US" dirty="0" smtClean="0">
                <a:effectLst/>
              </a:rPr>
              <a:t>Description</a:t>
            </a:r>
            <a:r>
              <a:rPr lang="en-US" dirty="0">
                <a:effectLst/>
              </a:rPr>
              <a:t/>
            </a:r>
            <a:br>
              <a:rPr lang="en-US" dirty="0">
                <a:effectLst/>
              </a:rPr>
            </a:br>
            <a:endParaRPr lang="en-US" dirty="0"/>
          </a:p>
        </p:txBody>
      </p:sp>
      <p:sp>
        <p:nvSpPr>
          <p:cNvPr id="3" name="Content Placeholder 2"/>
          <p:cNvSpPr>
            <a:spLocks noGrp="1"/>
          </p:cNvSpPr>
          <p:nvPr>
            <p:ph sz="quarter" idx="13"/>
          </p:nvPr>
        </p:nvSpPr>
        <p:spPr/>
        <p:txBody>
          <a:bodyPr>
            <a:normAutofit fontScale="70000" lnSpcReduction="20000"/>
          </a:bodyPr>
          <a:lstStyle/>
          <a:p>
            <a:pPr marL="45720" indent="0">
              <a:buNone/>
            </a:pPr>
            <a:r>
              <a:rPr lang="en-US" dirty="0"/>
              <a:t>We will be using the example data set given by SDOT Traffic Management Division that contains 194673 rows and 38 columns of data. This columns contains a vast amount of variables such as location, vehicle count, road condition and lightning condition, weather, collision type and many </a:t>
            </a:r>
            <a:r>
              <a:rPr lang="en-US" dirty="0" err="1"/>
              <a:t>others.The</a:t>
            </a:r>
            <a:r>
              <a:rPr lang="en-US" dirty="0"/>
              <a:t> severity of the car accident can be derived from the severity code </a:t>
            </a:r>
            <a:r>
              <a:rPr lang="en-US" dirty="0" err="1"/>
              <a:t>column.Collision</a:t>
            </a:r>
            <a:r>
              <a:rPr lang="en-US" dirty="0"/>
              <a:t> types, date, junction types, whether the collision is due to inattention, whether the driver was under drug or alcohol, weather conditions, road conditions, light conditions, whether or not the pedestrian right of way was not granted, and speeding are the attributes used in the project to determine the severity of car collisions. With these information we'll train the dataset to predict the accident severity due to most of this variables but most of it focused on the weather and road conditions. We'll need to separate this data set to a train dataset and a test dataset to have the best results possible</a:t>
            </a:r>
            <a:endParaRPr lang="en-US" dirty="0"/>
          </a:p>
        </p:txBody>
      </p:sp>
    </p:spTree>
    <p:extLst>
      <p:ext uri="{BB962C8B-B14F-4D97-AF65-F5344CB8AC3E}">
        <p14:creationId xmlns:p14="http://schemas.microsoft.com/office/powerpoint/2010/main" val="100286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194" t="45833" r="2298" b="22223"/>
          <a:stretch/>
        </p:blipFill>
        <p:spPr bwMode="auto">
          <a:xfrm>
            <a:off x="685800" y="1447800"/>
            <a:ext cx="7931727"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004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effectLst/>
              </a:rPr>
              <a:t>METHODOLOGY</a:t>
            </a:r>
            <a:br>
              <a:rPr lang="en-US" dirty="0">
                <a:effectLst/>
              </a:rPr>
            </a:br>
            <a:endParaRPr lang="en-US" dirty="0"/>
          </a:p>
        </p:txBody>
      </p:sp>
      <p:sp>
        <p:nvSpPr>
          <p:cNvPr id="3" name="Content Placeholder 2"/>
          <p:cNvSpPr>
            <a:spLocks noGrp="1"/>
          </p:cNvSpPr>
          <p:nvPr>
            <p:ph sz="quarter" idx="13"/>
          </p:nvPr>
        </p:nvSpPr>
        <p:spPr/>
        <p:txBody>
          <a:bodyPr>
            <a:normAutofit fontScale="55000" lnSpcReduction="20000"/>
          </a:bodyPr>
          <a:lstStyle/>
          <a:p>
            <a:pPr marL="45720" indent="0">
              <a:buNone/>
            </a:pPr>
            <a:r>
              <a:rPr lang="en-US" dirty="0"/>
              <a:t>In the project, the collision data is provided by the </a:t>
            </a:r>
            <a:r>
              <a:rPr lang="en-US" dirty="0" err="1"/>
              <a:t>coursera</a:t>
            </a:r>
            <a:r>
              <a:rPr lang="en-US" dirty="0"/>
              <a:t> </a:t>
            </a:r>
            <a:r>
              <a:rPr lang="en-US" dirty="0" err="1"/>
              <a:t>capston</a:t>
            </a:r>
            <a:r>
              <a:rPr lang="en-US" dirty="0"/>
              <a:t> project as an example.</a:t>
            </a:r>
          </a:p>
          <a:p>
            <a:pPr marL="45720" indent="0">
              <a:buNone/>
            </a:pPr>
            <a:r>
              <a:rPr lang="en-US" dirty="0"/>
              <a:t>Firstly, pre-process and clean the data. Irrelevant attributes in the table are dropped, one hot coding is used to convert categorical variables to binary variables. Nan in the columns ['INATTENTIONIND','UNDERINFL','PEDROWNOTGRNT','SPEEDING'] are converted to 0.</a:t>
            </a:r>
          </a:p>
          <a:p>
            <a:pPr marL="45720" indent="0">
              <a:buNone/>
            </a:pPr>
            <a:r>
              <a:rPr lang="en-US" dirty="0"/>
              <a:t>Secondly, classification methods including K nearest </a:t>
            </a:r>
            <a:r>
              <a:rPr lang="en-US" dirty="0" err="1"/>
              <a:t>neighbour</a:t>
            </a:r>
            <a:r>
              <a:rPr lang="en-US" dirty="0"/>
              <a:t> (KNN) and decision tree are chosen to build and train the model because there're a lot of attributes in this collision datasets and so, comparing and observe the trend of individual attributes will be tedious and ambiguous. 0.2% and 2% of the data are chosen randomly as test and training data to run the notebook faster.</a:t>
            </a:r>
          </a:p>
          <a:p>
            <a:pPr marL="45720" indent="0">
              <a:buNone/>
            </a:pPr>
            <a:r>
              <a:rPr lang="en-US" dirty="0"/>
              <a:t>Finally, </a:t>
            </a:r>
            <a:r>
              <a:rPr lang="en-US" dirty="0" err="1"/>
              <a:t>jaccard_similarity_score</a:t>
            </a:r>
            <a:r>
              <a:rPr lang="en-US" dirty="0"/>
              <a:t> and f1_score are calculated to evaluate the accuracy of the </a:t>
            </a:r>
            <a:r>
              <a:rPr lang="en-US" dirty="0" err="1"/>
              <a:t>models.Jaccard</a:t>
            </a:r>
            <a:r>
              <a:rPr lang="en-US" dirty="0"/>
              <a:t> similarity score is a measurement of the similarity or overlapping of two datasets. It range from 0% to 100% and 100% means two datasets are identical. F1 score is also an accuracy test which compare the true positive and false positive in the predict dataset. When F1-score equals 1, two datasets are identical.</a:t>
            </a:r>
          </a:p>
          <a:p>
            <a:pPr marL="45720" indent="0">
              <a:buNone/>
            </a:pPr>
            <a:endParaRPr lang="en-US" dirty="0"/>
          </a:p>
        </p:txBody>
      </p:sp>
    </p:spTree>
    <p:extLst>
      <p:ext uri="{BB962C8B-B14F-4D97-AF65-F5344CB8AC3E}">
        <p14:creationId xmlns:p14="http://schemas.microsoft.com/office/powerpoint/2010/main" val="179335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420" t="43898" r="56639" b="18206"/>
          <a:stretch/>
        </p:blipFill>
        <p:spPr bwMode="auto">
          <a:xfrm>
            <a:off x="914400" y="1066800"/>
            <a:ext cx="7233013" cy="469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025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RESULTS</a:t>
            </a:r>
            <a:endParaRPr lang="en-US" dirty="0"/>
          </a:p>
        </p:txBody>
      </p:sp>
      <p:sp>
        <p:nvSpPr>
          <p:cNvPr id="3" name="Content Placeholder 2"/>
          <p:cNvSpPr>
            <a:spLocks noGrp="1"/>
          </p:cNvSpPr>
          <p:nvPr>
            <p:ph sz="quarter" idx="13"/>
          </p:nvPr>
        </p:nvSpPr>
        <p:spPr/>
        <p:txBody>
          <a:bodyPr>
            <a:normAutofit fontScale="92500"/>
          </a:bodyPr>
          <a:lstStyle/>
          <a:p>
            <a:pPr marL="45720" indent="0">
              <a:buNone/>
            </a:pPr>
            <a:r>
              <a:rPr lang="en-US" dirty="0" err="1"/>
              <a:t>Jaccard</a:t>
            </a:r>
            <a:r>
              <a:rPr lang="en-US" dirty="0"/>
              <a:t> similarity score is a measurement of the similarity or overlapping of two datasets. It range from 0% to 100% and 100% means two datasets are identical. F1 score is also an accuracy test which compare the true positive and false positive in the predict dataset. When F1-score equals 1, two datasets are identical.</a:t>
            </a:r>
          </a:p>
          <a:p>
            <a:pPr marL="45720" indent="0">
              <a:buNone/>
            </a:pPr>
            <a:r>
              <a:rPr lang="en-US" dirty="0"/>
              <a:t>KNN has </a:t>
            </a:r>
            <a:r>
              <a:rPr lang="en-US" dirty="0" err="1"/>
              <a:t>Jaccard</a:t>
            </a:r>
            <a:r>
              <a:rPr lang="en-US" dirty="0"/>
              <a:t> score 0.772 and F1-score 0.859. Decision tree has </a:t>
            </a:r>
            <a:r>
              <a:rPr lang="en-US" dirty="0" err="1"/>
              <a:t>Jaccard</a:t>
            </a:r>
            <a:r>
              <a:rPr lang="en-US" dirty="0"/>
              <a:t> score 0.779 and F1-score 0.867. Both methods do a decent job in prediction.</a:t>
            </a:r>
          </a:p>
          <a:p>
            <a:pPr marL="45720" indent="0">
              <a:buNone/>
            </a:pPr>
            <a:endParaRPr lang="en-US" dirty="0"/>
          </a:p>
        </p:txBody>
      </p:sp>
    </p:spTree>
    <p:extLst>
      <p:ext uri="{BB962C8B-B14F-4D97-AF65-F5344CB8AC3E}">
        <p14:creationId xmlns:p14="http://schemas.microsoft.com/office/powerpoint/2010/main" val="37707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effectLst/>
              </a:rPr>
              <a:t>DISCUSSION</a:t>
            </a:r>
            <a:br>
              <a:rPr lang="en-US" dirty="0">
                <a:effectLst/>
              </a:rPr>
            </a:br>
            <a:endParaRPr lang="en-US" dirty="0"/>
          </a:p>
        </p:txBody>
      </p:sp>
      <p:sp>
        <p:nvSpPr>
          <p:cNvPr id="3" name="Content Placeholder 2"/>
          <p:cNvSpPr>
            <a:spLocks noGrp="1"/>
          </p:cNvSpPr>
          <p:nvPr>
            <p:ph sz="quarter" idx="13"/>
          </p:nvPr>
        </p:nvSpPr>
        <p:spPr/>
        <p:txBody>
          <a:bodyPr/>
          <a:lstStyle/>
          <a:p>
            <a:pPr marL="45720" indent="0">
              <a:buNone/>
            </a:pPr>
            <a:r>
              <a:rPr lang="en-US" dirty="0"/>
              <a:t>Overall, the models built have a good accuracy. </a:t>
            </a:r>
            <a:r>
              <a:rPr lang="en-US" dirty="0" err="1"/>
              <a:t>Howevever</a:t>
            </a:r>
            <a:r>
              <a:rPr lang="en-US" dirty="0"/>
              <a:t>, there are still some improvements we can do in the future. For example, small percentage of the data is chosen to train and predict the model which may affect the accuracy of the results. Although the accuracy of the decision tree is high, it is hard to follow the tree plotted manually. More researches may be required, so that we can drop more features to have a readable tree graph.</a:t>
            </a:r>
            <a:endParaRPr lang="en-US" dirty="0"/>
          </a:p>
        </p:txBody>
      </p:sp>
    </p:spTree>
    <p:extLst>
      <p:ext uri="{BB962C8B-B14F-4D97-AF65-F5344CB8AC3E}">
        <p14:creationId xmlns:p14="http://schemas.microsoft.com/office/powerpoint/2010/main" val="267491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CONCLUSION</a:t>
            </a:r>
            <a:endParaRPr lang="en-US" dirty="0"/>
          </a:p>
        </p:txBody>
      </p:sp>
      <p:sp>
        <p:nvSpPr>
          <p:cNvPr id="3" name="Content Placeholder 2"/>
          <p:cNvSpPr>
            <a:spLocks noGrp="1"/>
          </p:cNvSpPr>
          <p:nvPr>
            <p:ph sz="quarter" idx="13"/>
          </p:nvPr>
        </p:nvSpPr>
        <p:spPr/>
        <p:txBody>
          <a:bodyPr/>
          <a:lstStyle/>
          <a:p>
            <a:pPr marL="45720" indent="0">
              <a:buNone/>
            </a:pPr>
            <a:r>
              <a:rPr lang="en-US" dirty="0"/>
              <a:t>The purpose of the project is to build </a:t>
            </a:r>
            <a:r>
              <a:rPr lang="en-US" dirty="0" smtClean="0"/>
              <a:t>models</a:t>
            </a:r>
          </a:p>
          <a:p>
            <a:pPr marL="45720" indent="0">
              <a:buNone/>
            </a:pPr>
            <a:r>
              <a:rPr lang="en-US" dirty="0" smtClean="0"/>
              <a:t>to </a:t>
            </a:r>
            <a:r>
              <a:rPr lang="en-US" dirty="0"/>
              <a:t>predict car collision severity in </a:t>
            </a:r>
            <a:r>
              <a:rPr lang="en-US" dirty="0" err="1"/>
              <a:t>seattle</a:t>
            </a:r>
            <a:r>
              <a:rPr lang="en-US" dirty="0"/>
              <a:t>. K nearest </a:t>
            </a:r>
            <a:r>
              <a:rPr lang="en-US" dirty="0" err="1"/>
              <a:t>neighbour</a:t>
            </a:r>
            <a:r>
              <a:rPr lang="en-US" dirty="0"/>
              <a:t> and decision tree have a high accuracy and are built successfully.</a:t>
            </a:r>
          </a:p>
          <a:p>
            <a:pPr marL="45720" indent="0">
              <a:buNone/>
            </a:pPr>
            <a:r>
              <a:rPr lang="en-US" dirty="0" smtClean="0"/>
              <a:t>​</a:t>
            </a:r>
            <a:endParaRPr lang="en-US" dirty="0"/>
          </a:p>
          <a:p>
            <a:pPr marL="45720" indent="0">
              <a:buNone/>
            </a:pPr>
            <a:endParaRPr lang="en-US" dirty="0"/>
          </a:p>
        </p:txBody>
      </p:sp>
    </p:spTree>
    <p:extLst>
      <p:ext uri="{BB962C8B-B14F-4D97-AF65-F5344CB8AC3E}">
        <p14:creationId xmlns:p14="http://schemas.microsoft.com/office/powerpoint/2010/main" val="3622452221"/>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18</TotalTime>
  <Words>747</Words>
  <Application>Microsoft Office PowerPoint</Application>
  <PresentationFormat>On-screen Show (4:3)</PresentationFormat>
  <Paragraphs>20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Slipstream</vt:lpstr>
      <vt:lpstr>CAR ACCIDENT SEVERITY</vt:lpstr>
      <vt:lpstr>INTRODUCTION</vt:lpstr>
      <vt:lpstr>Data Description </vt:lpstr>
      <vt:lpstr>PowerPoint Presentation</vt:lpstr>
      <vt:lpstr>METHODOLOGY </vt:lpstr>
      <vt:lpstr>PowerPoint Presentation</vt:lpstr>
      <vt:lpstr>RESULTS</vt:lpstr>
      <vt:lpstr>DISCUSSION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Swapnil Swaraj Sinha</dc:creator>
  <cp:lastModifiedBy>Swapnil Swaraj Sinha</cp:lastModifiedBy>
  <cp:revision>2</cp:revision>
  <dcterms:created xsi:type="dcterms:W3CDTF">2020-08-27T21:57:34Z</dcterms:created>
  <dcterms:modified xsi:type="dcterms:W3CDTF">2020-08-27T22:16:31Z</dcterms:modified>
</cp:coreProperties>
</file>