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92" r:id="rId2"/>
    <p:sldId id="516" r:id="rId3"/>
    <p:sldId id="553" r:id="rId4"/>
    <p:sldId id="554" r:id="rId5"/>
    <p:sldId id="519" r:id="rId6"/>
    <p:sldId id="529" r:id="rId7"/>
    <p:sldId id="482" r:id="rId8"/>
    <p:sldId id="569" r:id="rId9"/>
    <p:sldId id="564" r:id="rId10"/>
    <p:sldId id="535" r:id="rId11"/>
    <p:sldId id="565" r:id="rId12"/>
    <p:sldId id="567" r:id="rId13"/>
    <p:sldId id="568" r:id="rId14"/>
    <p:sldId id="566" r:id="rId15"/>
    <p:sldId id="532" r:id="rId16"/>
    <p:sldId id="534" r:id="rId17"/>
    <p:sldId id="533" r:id="rId18"/>
    <p:sldId id="537" r:id="rId19"/>
    <p:sldId id="538" r:id="rId20"/>
    <p:sldId id="539" r:id="rId21"/>
    <p:sldId id="542" r:id="rId22"/>
    <p:sldId id="541" r:id="rId23"/>
    <p:sldId id="546" r:id="rId24"/>
    <p:sldId id="545" r:id="rId25"/>
    <p:sldId id="540" r:id="rId26"/>
    <p:sldId id="543" r:id="rId27"/>
    <p:sldId id="571" r:id="rId28"/>
    <p:sldId id="598" r:id="rId29"/>
    <p:sldId id="572" r:id="rId30"/>
    <p:sldId id="549" r:id="rId31"/>
    <p:sldId id="514" r:id="rId32"/>
    <p:sldId id="597" r:id="rId33"/>
    <p:sldId id="588" r:id="rId34"/>
    <p:sldId id="574" r:id="rId35"/>
    <p:sldId id="575" r:id="rId36"/>
    <p:sldId id="579" r:id="rId37"/>
    <p:sldId id="580" r:id="rId38"/>
    <p:sldId id="581" r:id="rId39"/>
    <p:sldId id="582" r:id="rId40"/>
    <p:sldId id="583" r:id="rId41"/>
    <p:sldId id="584" r:id="rId42"/>
    <p:sldId id="585" r:id="rId43"/>
    <p:sldId id="586" r:id="rId44"/>
    <p:sldId id="587" r:id="rId45"/>
    <p:sldId id="590" r:id="rId46"/>
    <p:sldId id="591" r:id="rId47"/>
    <p:sldId id="536" r:id="rId48"/>
    <p:sldId id="592" r:id="rId49"/>
    <p:sldId id="594" r:id="rId50"/>
    <p:sldId id="596" r:id="rId5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40"/>
    <a:srgbClr val="BD9933"/>
    <a:srgbClr val="DAE4F2"/>
    <a:srgbClr val="8000FF"/>
    <a:srgbClr val="FF0080"/>
    <a:srgbClr val="FFCC66"/>
    <a:srgbClr val="4F81BA"/>
    <a:srgbClr val="D0AD36"/>
    <a:srgbClr val="FFFF33"/>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95" autoAdjust="0"/>
  </p:normalViewPr>
  <p:slideViewPr>
    <p:cSldViewPr snapToObjects="1">
      <p:cViewPr varScale="1">
        <p:scale>
          <a:sx n="101" d="100"/>
          <a:sy n="101" d="100"/>
        </p:scale>
        <p:origin x="-512" y="-104"/>
      </p:cViewPr>
      <p:guideLst>
        <p:guide orient="horz" pos="2160"/>
        <p:guide pos="15"/>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tei:workspace:spark_paper:sosp_2011:analysis:low-mem-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tei:workspace:spark_paper:nsdi_2012:analysis:Pregel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0.0"/>
                  <c:y val="-0.0263157894736842"/>
                </c:manualLayout>
              </c:layout>
              <c:dLblPos val="outEnd"/>
              <c:showLegendKey val="0"/>
              <c:showVal val="1"/>
              <c:showCatName val="0"/>
              <c:showSerName val="0"/>
              <c:showPercent val="0"/>
              <c:showBubbleSize val="0"/>
            </c:dLbl>
            <c:dLbl>
              <c:idx val="1"/>
              <c:layout>
                <c:manualLayout>
                  <c:x val="-0.00277777777777778"/>
                  <c:y val="-0.037037037037037"/>
                </c:manualLayout>
              </c:layout>
              <c:dLblPos val="outEnd"/>
              <c:showLegendKey val="0"/>
              <c:showVal val="1"/>
              <c:showCatName val="0"/>
              <c:showSerName val="0"/>
              <c:showPercent val="0"/>
              <c:showBubbleSize val="0"/>
            </c:dLbl>
            <c:dLbl>
              <c:idx val="2"/>
              <c:layout>
                <c:manualLayout>
                  <c:x val="0.0"/>
                  <c:y val="-0.0324074074074074"/>
                </c:manualLayout>
              </c:layout>
              <c:dLblPos val="outEnd"/>
              <c:showLegendKey val="0"/>
              <c:showVal val="1"/>
              <c:showCatName val="0"/>
              <c:showSerName val="0"/>
              <c:showPercent val="0"/>
              <c:showBubbleSize val="0"/>
            </c:dLbl>
            <c:dLbl>
              <c:idx val="3"/>
              <c:layout>
                <c:manualLayout>
                  <c:x val="0.0"/>
                  <c:y val="-0.0185185185185186"/>
                </c:manualLayout>
              </c:layout>
              <c:dLblPos val="outEnd"/>
              <c:showLegendKey val="0"/>
              <c:showVal val="1"/>
              <c:showCatName val="0"/>
              <c:showSerName val="0"/>
              <c:showPercent val="0"/>
              <c:showBubbleSize val="0"/>
            </c:dLbl>
            <c:dLbl>
              <c:idx val="4"/>
              <c:layout>
                <c:manualLayout>
                  <c:x val="-1.0185067526416E-16"/>
                  <c:y val="-0.0185185185185185"/>
                </c:manualLayout>
              </c:layout>
              <c:dLblPos val="outEnd"/>
              <c:showLegendKey val="0"/>
              <c:showVal val="1"/>
              <c:showCatName val="0"/>
              <c:showSerName val="0"/>
              <c:showPercent val="0"/>
              <c:showBubbleSize val="0"/>
            </c:dLbl>
            <c:numFmt formatCode="#,##0" sourceLinked="0"/>
            <c:txPr>
              <a:bodyPr rot="-5400000" vert="horz"/>
              <a:lstStyle/>
              <a:p>
                <a:pPr>
                  <a:defRPr/>
                </a:pPr>
                <a:endParaRPr lang="en-US"/>
              </a:p>
            </c:txPr>
            <c:dLblPos val="outEnd"/>
            <c:showLegendKey val="0"/>
            <c:showVal val="1"/>
            <c:showCatName val="0"/>
            <c:showSerName val="0"/>
            <c:showPercent val="0"/>
            <c:showBubbleSize val="0"/>
            <c:showLeaderLines val="0"/>
          </c:dLbls>
          <c:errBars>
            <c:errBarType val="both"/>
            <c:errValType val="cust"/>
            <c:noEndCap val="0"/>
            <c:plus>
              <c:numRef>
                <c:f>Sheet1!$B$17:$F$17</c:f>
                <c:numCache>
                  <c:formatCode>General</c:formatCode>
                  <c:ptCount val="5"/>
                  <c:pt idx="0">
                    <c:v>0.877396604210917</c:v>
                  </c:pt>
                  <c:pt idx="1">
                    <c:v>5.194533299851268</c:v>
                  </c:pt>
                  <c:pt idx="2">
                    <c:v>2.812108507374702</c:v>
                  </c:pt>
                  <c:pt idx="3">
                    <c:v>2.089551025016947</c:v>
                  </c:pt>
                  <c:pt idx="4">
                    <c:v>1.350000722661556</c:v>
                  </c:pt>
                </c:numCache>
              </c:numRef>
            </c:plus>
            <c:minus>
              <c:numRef>
                <c:f>Sheet1!$B$17:$F$17</c:f>
                <c:numCache>
                  <c:formatCode>General</c:formatCode>
                  <c:ptCount val="5"/>
                  <c:pt idx="0">
                    <c:v>0.877396604210917</c:v>
                  </c:pt>
                  <c:pt idx="1">
                    <c:v>5.194533299851268</c:v>
                  </c:pt>
                  <c:pt idx="2">
                    <c:v>2.812108507374702</c:v>
                  </c:pt>
                  <c:pt idx="3">
                    <c:v>2.089551025016947</c:v>
                  </c:pt>
                  <c:pt idx="4">
                    <c:v>1.350000722661556</c:v>
                  </c:pt>
                </c:numCache>
              </c:numRef>
            </c:minus>
            <c:spPr>
              <a:ln w="12700" cmpd="sng">
                <a:solidFill>
                  <a:schemeClr val="tx1"/>
                </a:solidFill>
              </a:ln>
            </c:spPr>
          </c:errBars>
          <c:cat>
            <c:strRef>
              <c:f>Sheet1!$B$6:$F$6</c:f>
              <c:strCache>
                <c:ptCount val="5"/>
                <c:pt idx="0">
                  <c:v>Cache disabled</c:v>
                </c:pt>
                <c:pt idx="1">
                  <c:v>25%</c:v>
                </c:pt>
                <c:pt idx="2">
                  <c:v>50%</c:v>
                </c:pt>
                <c:pt idx="3">
                  <c:v>75%</c:v>
                </c:pt>
                <c:pt idx="4">
                  <c:v>Fully cached</c:v>
                </c:pt>
              </c:strCache>
            </c:strRef>
          </c:cat>
          <c:val>
            <c:numRef>
              <c:f>Sheet1!$B$16:$F$16</c:f>
              <c:numCache>
                <c:formatCode>General</c:formatCode>
                <c:ptCount val="5"/>
                <c:pt idx="0">
                  <c:v>68.8414059883334</c:v>
                </c:pt>
                <c:pt idx="1">
                  <c:v>58.06137502977777</c:v>
                </c:pt>
                <c:pt idx="2">
                  <c:v>40.74074024355554</c:v>
                </c:pt>
                <c:pt idx="3">
                  <c:v>29.74707779133333</c:v>
                </c:pt>
                <c:pt idx="4">
                  <c:v>11.53043190211111</c:v>
                </c:pt>
              </c:numCache>
            </c:numRef>
          </c:val>
        </c:ser>
        <c:dLbls>
          <c:showLegendKey val="0"/>
          <c:showVal val="0"/>
          <c:showCatName val="0"/>
          <c:showSerName val="0"/>
          <c:showPercent val="0"/>
          <c:showBubbleSize val="0"/>
        </c:dLbls>
        <c:gapWidth val="100"/>
        <c:axId val="2143568472"/>
        <c:axId val="2143541656"/>
      </c:barChart>
      <c:catAx>
        <c:axId val="2143568472"/>
        <c:scaling>
          <c:orientation val="minMax"/>
        </c:scaling>
        <c:delete val="0"/>
        <c:axPos val="b"/>
        <c:title>
          <c:tx>
            <c:rich>
              <a:bodyPr/>
              <a:lstStyle/>
              <a:p>
                <a:pPr>
                  <a:defRPr/>
                </a:pPr>
                <a:r>
                  <a:rPr lang="en-US"/>
                  <a:t>% of working set in cache</a:t>
                </a:r>
              </a:p>
            </c:rich>
          </c:tx>
          <c:layout/>
          <c:overlay val="0"/>
        </c:title>
        <c:majorTickMark val="out"/>
        <c:minorTickMark val="none"/>
        <c:tickLblPos val="nextTo"/>
        <c:crossAx val="2143541656"/>
        <c:crosses val="autoZero"/>
        <c:auto val="1"/>
        <c:lblAlgn val="ctr"/>
        <c:lblOffset val="100"/>
        <c:noMultiLvlLbl val="0"/>
      </c:catAx>
      <c:valAx>
        <c:axId val="2143541656"/>
        <c:scaling>
          <c:orientation val="minMax"/>
          <c:max val="100.0"/>
        </c:scaling>
        <c:delete val="0"/>
        <c:axPos val="l"/>
        <c:title>
          <c:tx>
            <c:rich>
              <a:bodyPr rot="-5400000" vert="horz"/>
              <a:lstStyle/>
              <a:p>
                <a:pPr>
                  <a:defRPr/>
                </a:pPr>
                <a:r>
                  <a:rPr lang="en-US" dirty="0" smtClean="0"/>
                  <a:t>Execution </a:t>
                </a:r>
                <a:r>
                  <a:rPr lang="en-US" dirty="0"/>
                  <a:t>time (s)</a:t>
                </a:r>
              </a:p>
            </c:rich>
          </c:tx>
          <c:layout>
            <c:manualLayout>
              <c:xMode val="edge"/>
              <c:yMode val="edge"/>
              <c:x val="0.00927498015677637"/>
              <c:y val="0.135160473361882"/>
            </c:manualLayout>
          </c:layout>
          <c:overlay val="0"/>
        </c:title>
        <c:numFmt formatCode="General" sourceLinked="1"/>
        <c:majorTickMark val="out"/>
        <c:minorTickMark val="none"/>
        <c:tickLblPos val="nextTo"/>
        <c:crossAx val="2143568472"/>
        <c:crosses val="autoZero"/>
        <c:crossBetween val="between"/>
      </c:valAx>
    </c:plotArea>
    <c:plotVisOnly val="1"/>
    <c:dispBlanksAs val="gap"/>
    <c:showDLblsOverMax val="0"/>
  </c:chart>
  <c:spPr>
    <a:ln>
      <a:noFill/>
    </a:ln>
  </c:spPr>
  <c:txPr>
    <a:bodyPr/>
    <a:lstStyle/>
    <a:p>
      <a:pPr>
        <a:defRPr sz="2200">
          <a:latin typeface="Corbel"/>
          <a:cs typeface="Corbe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8060898125439"/>
          <c:y val="0.0907985150504835"/>
          <c:w val="0.535204738751918"/>
          <c:h val="0.639429902343288"/>
        </c:manualLayout>
      </c:layout>
      <c:barChart>
        <c:barDir val="col"/>
        <c:grouping val="clustered"/>
        <c:varyColors val="0"/>
        <c:ser>
          <c:idx val="0"/>
          <c:order val="0"/>
          <c:tx>
            <c:strRef>
              <c:f>'New results'!$A$12</c:f>
              <c:strCache>
                <c:ptCount val="1"/>
                <c:pt idx="0">
                  <c:v>Hadoop</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0.000910746812386156"/>
                  <c:y val="-0.021021021021021"/>
                </c:manualLayout>
              </c:layout>
              <c:showLegendKey val="0"/>
              <c:showVal val="1"/>
              <c:showCatName val="0"/>
              <c:showSerName val="0"/>
              <c:showPercent val="0"/>
              <c:showBubbleSize val="0"/>
            </c:dLbl>
            <c:dLbl>
              <c:idx val="1"/>
              <c:layout>
                <c:manualLayout>
                  <c:x val="-0.00455373406193078"/>
                  <c:y val="-0.054054054054054"/>
                </c:manualLayout>
              </c:layout>
              <c:showLegendKey val="0"/>
              <c:showVal val="1"/>
              <c:showCatName val="0"/>
              <c:showSerName val="0"/>
              <c:showPercent val="0"/>
              <c:showBubbleSize val="0"/>
            </c:dLbl>
            <c:numFmt formatCode="#,##0" sourceLinked="0"/>
            <c:txPr>
              <a:bodyPr rot="-540000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results'!$E$6:$F$6</c:f>
                <c:numCache>
                  <c:formatCode>General</c:formatCode>
                  <c:ptCount val="2"/>
                  <c:pt idx="0">
                    <c:v>6.83036208072794</c:v>
                  </c:pt>
                  <c:pt idx="1">
                    <c:v>3.9778231387378</c:v>
                  </c:pt>
                </c:numCache>
              </c:numRef>
            </c:plus>
            <c:minus>
              <c:numRef>
                <c:f>'New results'!$E$6:$F$6</c:f>
                <c:numCache>
                  <c:formatCode>General</c:formatCode>
                  <c:ptCount val="2"/>
                  <c:pt idx="0">
                    <c:v>6.83036208072794</c:v>
                  </c:pt>
                  <c:pt idx="1">
                    <c:v>3.9778231387378</c:v>
                  </c:pt>
                </c:numCache>
              </c:numRef>
            </c:minus>
          </c:errBars>
          <c:cat>
            <c:numRef>
              <c:f>'New results'!$B$5:$C$5</c:f>
              <c:numCache>
                <c:formatCode>General</c:formatCode>
                <c:ptCount val="2"/>
                <c:pt idx="0">
                  <c:v>30.0</c:v>
                </c:pt>
                <c:pt idx="1">
                  <c:v>60.0</c:v>
                </c:pt>
              </c:numCache>
            </c:numRef>
          </c:cat>
          <c:val>
            <c:numRef>
              <c:f>'New results'!$B$12:$C$12</c:f>
              <c:numCache>
                <c:formatCode>General</c:formatCode>
                <c:ptCount val="2"/>
                <c:pt idx="0">
                  <c:v>170.75</c:v>
                </c:pt>
                <c:pt idx="1">
                  <c:v>80.35</c:v>
                </c:pt>
              </c:numCache>
            </c:numRef>
          </c:val>
        </c:ser>
        <c:ser>
          <c:idx val="1"/>
          <c:order val="1"/>
          <c:tx>
            <c:strRef>
              <c:f>'New results'!$A$13</c:f>
              <c:strCache>
                <c:ptCount val="1"/>
                <c:pt idx="0">
                  <c:v>Spark</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0.000910746812386156"/>
                  <c:y val="-0.054054054054054"/>
                </c:manualLayout>
              </c:layout>
              <c:showLegendKey val="0"/>
              <c:showVal val="1"/>
              <c:showCatName val="0"/>
              <c:showSerName val="0"/>
              <c:showPercent val="0"/>
              <c:showBubbleSize val="0"/>
            </c:dLbl>
            <c:dLbl>
              <c:idx val="1"/>
              <c:layout>
                <c:manualLayout>
                  <c:x val="-0.000910746812386156"/>
                  <c:y val="-0.0345345345345345"/>
                </c:manualLayout>
              </c:layout>
              <c:showLegendKey val="0"/>
              <c:showVal val="1"/>
              <c:showCatName val="0"/>
              <c:showSerName val="0"/>
              <c:showPercent val="0"/>
              <c:showBubbleSize val="0"/>
            </c:dLbl>
            <c:numFmt formatCode="#,##0" sourceLinked="0"/>
            <c:txPr>
              <a:bodyPr rot="-5400000" vert="horz"/>
              <a:lstStyle/>
              <a:p>
                <a:pPr>
                  <a:defRPr/>
                </a:pPr>
                <a:endParaRPr lang="en-US"/>
              </a:p>
            </c:txPr>
            <c:showLegendKey val="0"/>
            <c:showVal val="1"/>
            <c:showCatName val="0"/>
            <c:showSerName val="0"/>
            <c:showPercent val="0"/>
            <c:showBubbleSize val="0"/>
            <c:showLeaderLines val="0"/>
          </c:dLbls>
          <c:errBars>
            <c:errBarType val="both"/>
            <c:errValType val="cust"/>
            <c:noEndCap val="0"/>
            <c:plus>
              <c:numRef>
                <c:f>'New results'!$E$7:$F$7</c:f>
                <c:numCache>
                  <c:formatCode>General</c:formatCode>
                  <c:ptCount val="2"/>
                  <c:pt idx="0">
                    <c:v>10.03497478873512</c:v>
                  </c:pt>
                  <c:pt idx="1">
                    <c:v>3.47</c:v>
                  </c:pt>
                </c:numCache>
              </c:numRef>
            </c:plus>
            <c:minus>
              <c:numRef>
                <c:f>'New results'!$E$7:$F$7</c:f>
                <c:numCache>
                  <c:formatCode>General</c:formatCode>
                  <c:ptCount val="2"/>
                  <c:pt idx="0">
                    <c:v>10.03497478873512</c:v>
                  </c:pt>
                  <c:pt idx="1">
                    <c:v>3.47</c:v>
                  </c:pt>
                </c:numCache>
              </c:numRef>
            </c:minus>
          </c:errBars>
          <c:cat>
            <c:numRef>
              <c:f>'New results'!$B$5:$C$5</c:f>
              <c:numCache>
                <c:formatCode>General</c:formatCode>
                <c:ptCount val="2"/>
                <c:pt idx="0">
                  <c:v>30.0</c:v>
                </c:pt>
                <c:pt idx="1">
                  <c:v>60.0</c:v>
                </c:pt>
              </c:numCache>
            </c:numRef>
          </c:cat>
          <c:val>
            <c:numRef>
              <c:f>'New results'!$B$14:$C$14</c:f>
              <c:numCache>
                <c:formatCode>General</c:formatCode>
                <c:ptCount val="2"/>
                <c:pt idx="0">
                  <c:v>23.01</c:v>
                </c:pt>
                <c:pt idx="1">
                  <c:v>13.74</c:v>
                </c:pt>
              </c:numCache>
            </c:numRef>
          </c:val>
        </c:ser>
        <c:dLbls>
          <c:showLegendKey val="0"/>
          <c:showVal val="0"/>
          <c:showCatName val="0"/>
          <c:showSerName val="0"/>
          <c:showPercent val="0"/>
          <c:showBubbleSize val="0"/>
        </c:dLbls>
        <c:gapWidth val="150"/>
        <c:axId val="-2139529064"/>
        <c:axId val="-2139523544"/>
      </c:barChart>
      <c:catAx>
        <c:axId val="-2139529064"/>
        <c:scaling>
          <c:orientation val="minMax"/>
        </c:scaling>
        <c:delete val="0"/>
        <c:axPos val="b"/>
        <c:title>
          <c:tx>
            <c:rich>
              <a:bodyPr/>
              <a:lstStyle/>
              <a:p>
                <a:pPr>
                  <a:defRPr/>
                </a:pPr>
                <a:r>
                  <a:rPr lang="en-US"/>
                  <a:t>Number of machines</a:t>
                </a:r>
              </a:p>
            </c:rich>
          </c:tx>
          <c:layout>
            <c:manualLayout>
              <c:xMode val="edge"/>
              <c:yMode val="edge"/>
              <c:x val="0.272756550922938"/>
              <c:y val="0.864274077226833"/>
            </c:manualLayout>
          </c:layout>
          <c:overlay val="0"/>
        </c:title>
        <c:numFmt formatCode="General" sourceLinked="1"/>
        <c:majorTickMark val="out"/>
        <c:minorTickMark val="none"/>
        <c:tickLblPos val="nextTo"/>
        <c:crossAx val="-2139523544"/>
        <c:crosses val="autoZero"/>
        <c:auto val="1"/>
        <c:lblAlgn val="ctr"/>
        <c:lblOffset val="100"/>
        <c:noMultiLvlLbl val="0"/>
      </c:catAx>
      <c:valAx>
        <c:axId val="-2139523544"/>
        <c:scaling>
          <c:orientation val="minMax"/>
        </c:scaling>
        <c:delete val="0"/>
        <c:axPos val="l"/>
        <c:title>
          <c:tx>
            <c:rich>
              <a:bodyPr rot="-5400000" vert="horz"/>
              <a:lstStyle/>
              <a:p>
                <a:pPr>
                  <a:defRPr/>
                </a:pPr>
                <a:r>
                  <a:rPr lang="en-US"/>
                  <a:t>Iteration time (s)</a:t>
                </a:r>
              </a:p>
            </c:rich>
          </c:tx>
          <c:layout>
            <c:manualLayout>
              <c:xMode val="edge"/>
              <c:yMode val="edge"/>
              <c:x val="0.00689413823272091"/>
              <c:y val="0.186422170201698"/>
            </c:manualLayout>
          </c:layout>
          <c:overlay val="0"/>
        </c:title>
        <c:numFmt formatCode="General" sourceLinked="1"/>
        <c:majorTickMark val="out"/>
        <c:minorTickMark val="none"/>
        <c:tickLblPos val="nextTo"/>
        <c:crossAx val="-2139529064"/>
        <c:crosses val="autoZero"/>
        <c:crossBetween val="between"/>
      </c:valAx>
    </c:plotArea>
    <c:legend>
      <c:legendPos val="r"/>
      <c:layout>
        <c:manualLayout>
          <c:xMode val="edge"/>
          <c:yMode val="edge"/>
          <c:x val="0.742704774608092"/>
          <c:y val="0.166957216012334"/>
          <c:w val="0.236551209787301"/>
          <c:h val="0.229999172400747"/>
        </c:manualLayout>
      </c:layout>
      <c:overlay val="0"/>
    </c:legend>
    <c:plotVisOnly val="1"/>
    <c:dispBlanksAs val="gap"/>
    <c:showDLblsOverMax val="0"/>
  </c:chart>
  <c:txPr>
    <a:bodyPr/>
    <a:lstStyle/>
    <a:p>
      <a:pPr>
        <a:defRPr sz="2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77521135708914"/>
          <c:y val="0.109570385865619"/>
          <c:w val="0.608746027985763"/>
          <c:h val="0.558572704696196"/>
        </c:manualLayout>
      </c:layout>
      <c:barChart>
        <c:barDir val="bar"/>
        <c:grouping val="clustered"/>
        <c:varyColors val="0"/>
        <c:ser>
          <c:idx val="0"/>
          <c:order val="0"/>
          <c:tx>
            <c:strRef>
              <c:f>Sheet1!$B$1</c:f>
              <c:strCache>
                <c:ptCount val="1"/>
                <c:pt idx="0">
                  <c:v>Spark</c:v>
                </c:pt>
              </c:strCache>
            </c:strRef>
          </c:tx>
          <c:invertIfNegative val="0"/>
          <c:dLbls>
            <c:showLegendKey val="0"/>
            <c:showVal val="1"/>
            <c:showCatName val="0"/>
            <c:showSerName val="0"/>
            <c:showPercent val="0"/>
            <c:showBubbleSize val="0"/>
            <c:showLeaderLines val="0"/>
          </c:dLbls>
          <c:cat>
            <c:strRef>
              <c:f>Sheet1!$A$2</c:f>
              <c:strCache>
                <c:ptCount val="1"/>
                <c:pt idx="0">
                  <c:v>Logistic Regression</c:v>
                </c:pt>
              </c:strCache>
            </c:strRef>
          </c:cat>
          <c:val>
            <c:numRef>
              <c:f>Sheet1!$B$2</c:f>
              <c:numCache>
                <c:formatCode>General</c:formatCode>
                <c:ptCount val="1"/>
                <c:pt idx="0">
                  <c:v>0.96</c:v>
                </c:pt>
              </c:numCache>
            </c:numRef>
          </c:val>
        </c:ser>
        <c:ser>
          <c:idx val="1"/>
          <c:order val="1"/>
          <c:tx>
            <c:strRef>
              <c:f>Sheet1!$C$1</c:f>
              <c:strCache>
                <c:ptCount val="1"/>
                <c:pt idx="0">
                  <c:v>Hadoop</c:v>
                </c:pt>
              </c:strCache>
            </c:strRef>
          </c:tx>
          <c:invertIfNegative val="0"/>
          <c:dLbls>
            <c:showLegendKey val="0"/>
            <c:showVal val="1"/>
            <c:showCatName val="0"/>
            <c:showSerName val="0"/>
            <c:showPercent val="0"/>
            <c:showBubbleSize val="0"/>
            <c:showLeaderLines val="0"/>
          </c:dLbls>
          <c:cat>
            <c:strRef>
              <c:f>Sheet1!$A$2</c:f>
              <c:strCache>
                <c:ptCount val="1"/>
                <c:pt idx="0">
                  <c:v>Logistic Regression</c:v>
                </c:pt>
              </c:strCache>
            </c:strRef>
          </c:cat>
          <c:val>
            <c:numRef>
              <c:f>Sheet1!$C$2</c:f>
              <c:numCache>
                <c:formatCode>General</c:formatCode>
                <c:ptCount val="1"/>
                <c:pt idx="0">
                  <c:v>110.0</c:v>
                </c:pt>
              </c:numCache>
            </c:numRef>
          </c:val>
        </c:ser>
        <c:dLbls>
          <c:showLegendKey val="0"/>
          <c:showVal val="0"/>
          <c:showCatName val="0"/>
          <c:showSerName val="0"/>
          <c:showPercent val="0"/>
          <c:showBubbleSize val="0"/>
        </c:dLbls>
        <c:gapWidth val="20"/>
        <c:axId val="-2139470920"/>
        <c:axId val="-2139467944"/>
      </c:barChart>
      <c:catAx>
        <c:axId val="-2139470920"/>
        <c:scaling>
          <c:orientation val="minMax"/>
        </c:scaling>
        <c:delete val="0"/>
        <c:axPos val="l"/>
        <c:majorTickMark val="out"/>
        <c:minorTickMark val="none"/>
        <c:tickLblPos val="nextTo"/>
        <c:crossAx val="-2139467944"/>
        <c:crosses val="autoZero"/>
        <c:auto val="1"/>
        <c:lblAlgn val="ctr"/>
        <c:lblOffset val="100"/>
        <c:noMultiLvlLbl val="0"/>
      </c:catAx>
      <c:valAx>
        <c:axId val="-2139467944"/>
        <c:scaling>
          <c:orientation val="minMax"/>
        </c:scaling>
        <c:delete val="0"/>
        <c:axPos val="b"/>
        <c:majorGridlines/>
        <c:numFmt formatCode="General" sourceLinked="1"/>
        <c:majorTickMark val="out"/>
        <c:minorTickMark val="none"/>
        <c:tickLblPos val="nextTo"/>
        <c:crossAx val="-2139470920"/>
        <c:crosses val="autoZero"/>
        <c:crossBetween val="between"/>
        <c:majorUnit val="25.0"/>
      </c:valAx>
    </c:plotArea>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41774934383202"/>
          <c:y val="0.109570385865619"/>
          <c:w val="0.526093339895013"/>
          <c:h val="0.558572704696196"/>
        </c:manualLayout>
      </c:layout>
      <c:barChart>
        <c:barDir val="bar"/>
        <c:grouping val="clustered"/>
        <c:varyColors val="0"/>
        <c:ser>
          <c:idx val="0"/>
          <c:order val="0"/>
          <c:tx>
            <c:strRef>
              <c:f>Sheet1!$B$1</c:f>
              <c:strCache>
                <c:ptCount val="1"/>
                <c:pt idx="0">
                  <c:v>Spark</c:v>
                </c:pt>
              </c:strCache>
            </c:strRef>
          </c:tx>
          <c:invertIfNegative val="0"/>
          <c:dLbls>
            <c:showLegendKey val="0"/>
            <c:showVal val="1"/>
            <c:showCatName val="0"/>
            <c:showSerName val="0"/>
            <c:showPercent val="0"/>
            <c:showBubbleSize val="0"/>
            <c:showLeaderLines val="0"/>
          </c:dLbls>
          <c:cat>
            <c:strRef>
              <c:f>Sheet1!$A$2</c:f>
              <c:strCache>
                <c:ptCount val="1"/>
                <c:pt idx="0">
                  <c:v>K-Means Clustering</c:v>
                </c:pt>
              </c:strCache>
            </c:strRef>
          </c:cat>
          <c:val>
            <c:numRef>
              <c:f>Sheet1!$B$2</c:f>
              <c:numCache>
                <c:formatCode>General</c:formatCode>
                <c:ptCount val="1"/>
                <c:pt idx="0">
                  <c:v>4.1</c:v>
                </c:pt>
              </c:numCache>
            </c:numRef>
          </c:val>
        </c:ser>
        <c:ser>
          <c:idx val="1"/>
          <c:order val="1"/>
          <c:tx>
            <c:strRef>
              <c:f>Sheet1!$C$1</c:f>
              <c:strCache>
                <c:ptCount val="1"/>
                <c:pt idx="0">
                  <c:v>Hadoop</c:v>
                </c:pt>
              </c:strCache>
            </c:strRef>
          </c:tx>
          <c:invertIfNegative val="0"/>
          <c:dLbls>
            <c:showLegendKey val="0"/>
            <c:showVal val="1"/>
            <c:showCatName val="0"/>
            <c:showSerName val="0"/>
            <c:showPercent val="0"/>
            <c:showBubbleSize val="0"/>
            <c:showLeaderLines val="0"/>
          </c:dLbls>
          <c:cat>
            <c:strRef>
              <c:f>Sheet1!$A$2</c:f>
              <c:strCache>
                <c:ptCount val="1"/>
                <c:pt idx="0">
                  <c:v>K-Means Clustering</c:v>
                </c:pt>
              </c:strCache>
            </c:strRef>
          </c:cat>
          <c:val>
            <c:numRef>
              <c:f>Sheet1!$C$2</c:f>
              <c:numCache>
                <c:formatCode>General</c:formatCode>
                <c:ptCount val="1"/>
                <c:pt idx="0">
                  <c:v>155.0</c:v>
                </c:pt>
              </c:numCache>
            </c:numRef>
          </c:val>
        </c:ser>
        <c:dLbls>
          <c:showLegendKey val="0"/>
          <c:showVal val="0"/>
          <c:showCatName val="0"/>
          <c:showSerName val="0"/>
          <c:showPercent val="0"/>
          <c:showBubbleSize val="0"/>
        </c:dLbls>
        <c:gapWidth val="20"/>
        <c:axId val="-2139439080"/>
        <c:axId val="-2139436104"/>
      </c:barChart>
      <c:catAx>
        <c:axId val="-2139439080"/>
        <c:scaling>
          <c:orientation val="minMax"/>
        </c:scaling>
        <c:delete val="0"/>
        <c:axPos val="l"/>
        <c:majorTickMark val="out"/>
        <c:minorTickMark val="none"/>
        <c:tickLblPos val="nextTo"/>
        <c:crossAx val="-2139436104"/>
        <c:crosses val="autoZero"/>
        <c:auto val="1"/>
        <c:lblAlgn val="ctr"/>
        <c:lblOffset val="100"/>
        <c:noMultiLvlLbl val="0"/>
      </c:catAx>
      <c:valAx>
        <c:axId val="-2139436104"/>
        <c:scaling>
          <c:orientation val="minMax"/>
          <c:min val="0.0"/>
        </c:scaling>
        <c:delete val="0"/>
        <c:axPos val="b"/>
        <c:majorGridlines/>
        <c:numFmt formatCode="General" sourceLinked="1"/>
        <c:majorTickMark val="out"/>
        <c:minorTickMark val="none"/>
        <c:tickLblPos val="nextTo"/>
        <c:crossAx val="-2139439080"/>
        <c:crosses val="autoZero"/>
        <c:crossBetween val="between"/>
        <c:majorUnit val="30.0"/>
      </c:valAx>
    </c:plotArea>
    <c:legend>
      <c:legendPos val="r"/>
      <c:layout>
        <c:manualLayout>
          <c:xMode val="edge"/>
          <c:yMode val="edge"/>
          <c:x val="0.811173134608174"/>
          <c:y val="0.0688041182840597"/>
          <c:w val="0.135255436820397"/>
          <c:h val="0.657677068980743"/>
        </c:manualLayout>
      </c:layout>
      <c:overlay val="0"/>
    </c:legend>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610DBB-FA3E-BA4C-AFAB-ED4147FA32B1}" type="datetimeFigureOut">
              <a:rPr lang="en-US" smtClean="0">
                <a:latin typeface="Corbel"/>
              </a:rPr>
              <a:t>10/28/13</a:t>
            </a:fld>
            <a:endParaRPr lang="en-US" dirty="0">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7FF5B2-048D-0344-B140-24CAAF7F047B}" type="slidenum">
              <a:rPr lang="en-US" smtClean="0">
                <a:latin typeface="Corbel"/>
              </a:rPr>
              <a:t>‹#›</a:t>
            </a:fld>
            <a:endParaRPr lang="en-US" dirty="0">
              <a:latin typeface="Corbel"/>
            </a:endParaRPr>
          </a:p>
        </p:txBody>
      </p:sp>
    </p:spTree>
    <p:extLst>
      <p:ext uri="{BB962C8B-B14F-4D97-AF65-F5344CB8AC3E}">
        <p14:creationId xmlns:p14="http://schemas.microsoft.com/office/powerpoint/2010/main" val="3233703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orbel"/>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orbel"/>
              </a:defRPr>
            </a:lvl1pPr>
          </a:lstStyle>
          <a:p>
            <a:pPr>
              <a:defRPr/>
            </a:pPr>
            <a:fld id="{9B1EAA98-0FDA-CD43-AE85-312F9266063F}" type="datetime1">
              <a:rPr lang="en-US" smtClean="0"/>
              <a:pPr>
                <a:defRPr/>
              </a:pPr>
              <a:t>10/28/13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orbel"/>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orbel"/>
              </a:defRPr>
            </a:lvl1pPr>
          </a:lstStyle>
          <a:p>
            <a:pPr>
              <a:defRPr/>
            </a:pPr>
            <a:fld id="{1519AE34-0624-8F4B-9FB8-27D0EFDF760C}" type="slidenum">
              <a:rPr lang="en-US" smtClean="0"/>
              <a:pPr>
                <a:defRPr/>
              </a:pPr>
              <a:t>‹#›</a:t>
            </a:fld>
            <a:endParaRPr lang="en-US" dirty="0"/>
          </a:p>
        </p:txBody>
      </p:sp>
    </p:spTree>
    <p:extLst>
      <p:ext uri="{BB962C8B-B14F-4D97-AF65-F5344CB8AC3E}">
        <p14:creationId xmlns:p14="http://schemas.microsoft.com/office/powerpoint/2010/main" val="23228979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US" dirty="0">
              <a:ea typeface="ＭＳ Ｐゴシック" charset="-128"/>
              <a:cs typeface="ＭＳ Ｐゴシック" charset="-128"/>
            </a:endParaRPr>
          </a:p>
        </p:txBody>
      </p:sp>
      <p:sp>
        <p:nvSpPr>
          <p:cNvPr id="17412" name="Slide Number Placeholder 3"/>
          <p:cNvSpPr>
            <a:spLocks noGrp="1"/>
          </p:cNvSpPr>
          <p:nvPr>
            <p:ph type="sldNum" sz="quarter" idx="5"/>
          </p:nvPr>
        </p:nvSpPr>
        <p:spPr bwMode="auto">
          <a:noFill/>
          <a:ln>
            <a:miter lim="800000"/>
            <a:headEnd/>
            <a:tailEnd/>
          </a:ln>
        </p:spPr>
        <p:txBody>
          <a:bodyPr/>
          <a:lstStyle/>
          <a:p>
            <a:fld id="{F2DC69FE-82EB-ED4A-895C-6DF3FE534FB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Launch</a:t>
            </a:r>
            <a:r>
              <a:rPr lang="en-US" baseline="0" dirty="0" smtClean="0"/>
              <a:t> computations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19</a:t>
            </a:fld>
            <a:endParaRPr lang="en-US"/>
          </a:p>
        </p:txBody>
      </p:sp>
    </p:spTree>
    <p:extLst>
      <p:ext uri="{BB962C8B-B14F-4D97-AF65-F5344CB8AC3E}">
        <p14:creationId xmlns:p14="http://schemas.microsoft.com/office/powerpoint/2010/main" val="352738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29</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r>
              <a:rPr lang="en-US" dirty="0" smtClean="0">
                <a:ea typeface="ＭＳ Ｐゴシック" charset="-128"/>
                <a:cs typeface="ＭＳ Ｐゴシック" charset="-128"/>
              </a:rPr>
              <a:t>NOT a modified version</a:t>
            </a:r>
            <a:r>
              <a:rPr lang="en-US" baseline="0" dirty="0" smtClean="0">
                <a:ea typeface="ＭＳ Ｐゴシック" charset="-128"/>
                <a:cs typeface="ＭＳ Ｐゴシック" charset="-128"/>
              </a:rPr>
              <a:t> </a:t>
            </a:r>
            <a:r>
              <a:rPr lang="en-US" dirty="0" smtClean="0">
                <a:ea typeface="ＭＳ Ｐゴシック" charset="-128"/>
                <a:cs typeface="ＭＳ Ｐゴシック" charset="-128"/>
              </a:rPr>
              <a:t>of Hadoop</a:t>
            </a:r>
          </a:p>
        </p:txBody>
      </p:sp>
      <p:sp>
        <p:nvSpPr>
          <p:cNvPr id="40964" name="Slide Number Placeholder 3"/>
          <p:cNvSpPr>
            <a:spLocks noGrp="1"/>
          </p:cNvSpPr>
          <p:nvPr>
            <p:ph type="sldNum" sz="quarter" idx="5"/>
          </p:nvPr>
        </p:nvSpPr>
        <p:spPr bwMode="auto">
          <a:noFill/>
          <a:ln>
            <a:miter lim="800000"/>
            <a:headEnd/>
            <a:tailEnd/>
          </a:ln>
        </p:spPr>
        <p:txBody>
          <a:bodyPr/>
          <a:lstStyle/>
          <a:p>
            <a:fld id="{818931A2-CD2E-0F4D-8CC5-BC0B3844A363}" type="slidenum">
              <a:rPr lang="en-US" smtClean="0"/>
              <a:pPr/>
              <a:t>31</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33</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assembly JAR in Maven </a:t>
            </a:r>
            <a:r>
              <a:rPr lang="en-US" dirty="0" err="1" smtClean="0"/>
              <a:t>etc</a:t>
            </a:r>
            <a:endParaRPr lang="en-US" dirty="0" smtClean="0"/>
          </a:p>
          <a:p>
            <a:r>
              <a:rPr lang="en-US" dirty="0" smtClean="0"/>
              <a:t>Use the shell with your own JAR`</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35</a:t>
            </a:fld>
            <a:endParaRPr lang="en-US"/>
          </a:p>
        </p:txBody>
      </p:sp>
    </p:spTree>
    <p:extLst>
      <p:ext uri="{BB962C8B-B14F-4D97-AF65-F5344CB8AC3E}">
        <p14:creationId xmlns:p14="http://schemas.microsoft.com/office/powerpoint/2010/main" val="1084887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54 GB Wikipedia</a:t>
            </a:r>
            <a:r>
              <a:rPr lang="en-US" baseline="0" dirty="0" smtClean="0"/>
              <a:t> dataset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45</a:t>
            </a:fld>
            <a:endParaRPr lang="en-US"/>
          </a:p>
        </p:txBody>
      </p:sp>
    </p:spTree>
    <p:extLst>
      <p:ext uri="{BB962C8B-B14F-4D97-AF65-F5344CB8AC3E}">
        <p14:creationId xmlns:p14="http://schemas.microsoft.com/office/powerpoint/2010/main" val="236466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GB datasets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46</a:t>
            </a:fld>
            <a:endParaRPr lang="en-US"/>
          </a:p>
        </p:txBody>
      </p:sp>
    </p:spTree>
    <p:extLst>
      <p:ext uri="{BB962C8B-B14F-4D97-AF65-F5344CB8AC3E}">
        <p14:creationId xmlns:p14="http://schemas.microsoft.com/office/powerpoint/2010/main" val="145072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high-level distributed collection stuff here?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2</a:t>
            </a:fld>
            <a:endParaRPr lang="en-US"/>
          </a:p>
        </p:txBody>
      </p:sp>
    </p:spTree>
    <p:extLst>
      <p:ext uri="{BB962C8B-B14F-4D97-AF65-F5344CB8AC3E}">
        <p14:creationId xmlns:p14="http://schemas.microsoft.com/office/powerpoint/2010/main" val="57911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Alibab</a:t>
            </a:r>
            <a:r>
              <a:rPr lang="en-US" dirty="0" smtClean="0"/>
              <a:t>, </a:t>
            </a:r>
            <a:r>
              <a:rPr lang="en-US" dirty="0" err="1" smtClean="0"/>
              <a:t>tenzent</a:t>
            </a:r>
            <a:endParaRPr lang="en-US" dirty="0" smtClean="0"/>
          </a:p>
          <a:p>
            <a:endParaRPr lang="en-US" dirty="0" smtClean="0"/>
          </a:p>
          <a:p>
            <a:r>
              <a:rPr lang="en-US" dirty="0" smtClean="0"/>
              <a:t>At Berkeley, we have been</a:t>
            </a:r>
            <a:r>
              <a:rPr lang="en-US" baseline="0" dirty="0" smtClean="0"/>
              <a:t> working on a solution since 2009. This solution consists of a software stack for data analytics, called the Berkeley Data Analytics Stack.  The centerpiece of this stack is Spark.</a:t>
            </a:r>
          </a:p>
          <a:p>
            <a:endParaRPr lang="en-US" baseline="0" dirty="0" smtClean="0"/>
          </a:p>
          <a:p>
            <a:r>
              <a:rPr lang="en-US" baseline="0" dirty="0" smtClean="0"/>
              <a:t>Spark has seen significant adoption with hundreds of companies using it, out of which around sixteen companies have contributed back the code. In addition, Spark has been deployed on clusters that exceed 1,000 nodes.</a:t>
            </a:r>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a:t>
            </a:fld>
            <a:endParaRPr lang="en-US"/>
          </a:p>
        </p:txBody>
      </p:sp>
    </p:spTree>
    <p:extLst>
      <p:ext uri="{BB962C8B-B14F-4D97-AF65-F5344CB8AC3E}">
        <p14:creationId xmlns:p14="http://schemas.microsoft.com/office/powerpoint/2010/main" val="355843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r>
              <a:rPr lang="en-US" smtClean="0">
                <a:ea typeface="ＭＳ Ｐゴシック" charset="-128"/>
                <a:cs typeface="ＭＳ Ｐゴシック" charset="-128"/>
              </a:rPr>
              <a:t>You write a single program </a:t>
            </a:r>
            <a:r>
              <a:rPr lang="en-US" smtClean="0">
                <a:ea typeface="ＭＳ Ｐゴシック" charset="-128"/>
                <a:cs typeface="ＭＳ Ｐゴシック" charset="-128"/>
                <a:sym typeface="Wingdings" charset="2"/>
              </a:rPr>
              <a:t> similar to DryadLINQ</a:t>
            </a:r>
            <a:endParaRPr lang="en-US" smtClean="0">
              <a:ea typeface="ＭＳ Ｐゴシック" charset="-128"/>
              <a:cs typeface="ＭＳ Ｐゴシック" charset="-128"/>
            </a:endParaRPr>
          </a:p>
          <a:p>
            <a:r>
              <a:rPr lang="en-US" smtClean="0">
                <a:ea typeface="ＭＳ Ｐゴシック" charset="-128"/>
                <a:cs typeface="ＭＳ Ｐゴシック" charset="-128"/>
              </a:rPr>
              <a:t>Distributed data sets with parallel operations on them are pretty standard; the new thing is that they can be reused across ops</a:t>
            </a:r>
          </a:p>
          <a:p>
            <a:r>
              <a:rPr lang="en-US" smtClean="0">
                <a:ea typeface="ＭＳ Ｐゴシック" charset="-128"/>
                <a:cs typeface="ＭＳ Ｐゴシック" charset="-128"/>
              </a:rPr>
              <a:t>Variables in the driver program can be used in parallel ops; accumulators useful for sending information back, cached vars are an optimization</a:t>
            </a:r>
          </a:p>
          <a:p>
            <a:r>
              <a:rPr lang="en-US" smtClean="0">
                <a:ea typeface="ＭＳ Ｐゴシック" charset="-128"/>
                <a:cs typeface="ＭＳ Ｐゴシック" charset="-128"/>
              </a:rPr>
              <a:t>Mention cached vars useful for some workloads that won’t be shown here</a:t>
            </a:r>
          </a:p>
          <a:p>
            <a:r>
              <a:rPr lang="en-US" smtClean="0">
                <a:ea typeface="ＭＳ Ｐゴシック" charset="-128"/>
                <a:cs typeface="ＭＳ Ｐゴシック" charset="-128"/>
              </a:rPr>
              <a:t>Mention it’s all designed to be easy to distribute in a fault-tolerant fashion</a:t>
            </a:r>
          </a:p>
          <a:p>
            <a:endParaRPr lang="en-US" smtClean="0">
              <a:ea typeface="ＭＳ Ｐゴシック" charset="-128"/>
              <a:cs typeface="ＭＳ Ｐゴシック" charset="-128"/>
            </a:endParaRPr>
          </a:p>
        </p:txBody>
      </p:sp>
      <p:sp>
        <p:nvSpPr>
          <p:cNvPr id="21508" name="Slide Number Placeholder 3"/>
          <p:cNvSpPr>
            <a:spLocks noGrp="1"/>
          </p:cNvSpPr>
          <p:nvPr>
            <p:ph type="sldNum" sz="quarter" idx="5"/>
          </p:nvPr>
        </p:nvSpPr>
        <p:spPr bwMode="auto">
          <a:noFill/>
          <a:ln>
            <a:miter lim="800000"/>
            <a:headEnd/>
            <a:tailEnd/>
          </a:ln>
        </p:spPr>
        <p:txBody>
          <a:bodyPr/>
          <a:lstStyle/>
          <a:p>
            <a:fld id="{05D737DA-5696-A54F-AE95-BBE5C9416BB7}"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Add</a:t>
            </a:r>
            <a:r>
              <a:rPr lang="en-US" baseline="0" dirty="0" smtClean="0"/>
              <a:t> “variables” to the “functions” in functional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the end</a:t>
            </a:r>
            <a:r>
              <a:rPr lang="en-US" baseline="0" dirty="0" smtClean="0"/>
              <a:t> of this, here’s what you’ll be able to do</a:t>
            </a:r>
          </a:p>
          <a:p>
            <a:r>
              <a:rPr lang="en-US" baseline="0" dirty="0" smtClean="0"/>
              <a:t>Feel free to ask questions in the middle -&gt; on Piazza?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14</a:t>
            </a:fld>
            <a:endParaRPr lang="en-US"/>
          </a:p>
        </p:txBody>
      </p:sp>
    </p:spTree>
    <p:extLst>
      <p:ext uri="{BB962C8B-B14F-4D97-AF65-F5344CB8AC3E}">
        <p14:creationId xmlns:p14="http://schemas.microsoft.com/office/powerpoint/2010/main" val="3024025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lazy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18</a:t>
            </a:fld>
            <a:endParaRPr lang="en-US"/>
          </a:p>
        </p:txBody>
      </p:sp>
    </p:spTree>
    <p:extLst>
      <p:ext uri="{BB962C8B-B14F-4D97-AF65-F5344CB8AC3E}">
        <p14:creationId xmlns:p14="http://schemas.microsoft.com/office/powerpoint/2010/main" val="428198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userDrawn="1"/>
        </p:nvSpPr>
        <p:spPr>
          <a:xfrm>
            <a:off x="0" y="-1588"/>
            <a:ext cx="9339263" cy="1219201"/>
          </a:xfrm>
          <a:prstGeom prst="rect">
            <a:avLst/>
          </a:prstGeom>
          <a:solidFill>
            <a:schemeClr val="bg1"/>
          </a:solidFill>
          <a:ln>
            <a:noFill/>
          </a:ln>
          <a:effectLst>
            <a:outerShdw blurRad="25400" dist="23000" dir="5400000" rotWithShape="0">
              <a:srgbClr val="000000">
                <a:alpha val="17000"/>
              </a:srgbClr>
            </a:outerShdw>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sz="1800">
              <a:solidFill>
                <a:srgbClr val="FFFFFF"/>
              </a:solidFill>
              <a:ea typeface="ＭＳ Ｐゴシック" charset="-128"/>
              <a:cs typeface="ＭＳ Ｐゴシック" charset="-128"/>
            </a:endParaRPr>
          </a:p>
        </p:txBody>
      </p:sp>
      <p:sp>
        <p:nvSpPr>
          <p:cNvPr id="2" name="Title 1"/>
          <p:cNvSpPr>
            <a:spLocks noGrp="1"/>
          </p:cNvSpPr>
          <p:nvPr>
            <p:ph type="ctrTitle"/>
          </p:nvPr>
        </p:nvSpPr>
        <p:spPr>
          <a:xfrm>
            <a:off x="685800" y="20574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37369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p:nvPr userDrawn="1"/>
        </p:nvSpPr>
        <p:spPr>
          <a:xfrm>
            <a:off x="7348537" y="5638800"/>
            <a:ext cx="1795463" cy="12192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9F4B6-8681-E04D-9255-0297A3D323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A3C13E-E4C7-D24A-8B56-ECE664E03A4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32440E-5BFE-874C-9227-F4E32884346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5463FC-7912-AC48-B1D7-F0AD74BF43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066800"/>
          </a:xfrm>
        </p:spPr>
        <p:txBody>
          <a:bodyPr anchor="t"/>
          <a:lstStyle>
            <a:lvl1pPr>
              <a:defRPr sz="9500"/>
            </a:lvl1pPr>
          </a:lstStyle>
          <a:p>
            <a:r>
              <a:rPr lang="en-US" dirty="0" smtClean="0"/>
              <a:t>Click to edit Master title style</a:t>
            </a:r>
            <a:endParaRPr lang="en-US" dirty="0"/>
          </a:p>
        </p:txBody>
      </p:sp>
      <p:sp>
        <p:nvSpPr>
          <p:cNvPr id="3" name="Subtitle 2"/>
          <p:cNvSpPr>
            <a:spLocks noGrp="1"/>
          </p:cNvSpPr>
          <p:nvPr>
            <p:ph type="subTitle" idx="1"/>
          </p:nvPr>
        </p:nvSpPr>
        <p:spPr>
          <a:xfrm>
            <a:off x="762000" y="2517775"/>
            <a:ext cx="6400800" cy="682625"/>
          </a:xfrm>
        </p:spPr>
        <p:txBody>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3"/>
          <p:cNvSpPr/>
          <p:nvPr userDrawn="1"/>
        </p:nvSpPr>
        <p:spPr>
          <a:xfrm>
            <a:off x="7348537" y="5638800"/>
            <a:ext cx="1795463" cy="12192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
        <p:nvSpPr>
          <p:cNvPr id="6" name="Rectangle 5"/>
          <p:cNvSpPr/>
          <p:nvPr userDrawn="1"/>
        </p:nvSpPr>
        <p:spPr>
          <a:xfrm>
            <a:off x="7348537" y="5638800"/>
            <a:ext cx="1795463" cy="12192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98055"/>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1F212-E36A-6C44-B33E-31147482829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6E3AE0-77FC-6A46-AAD7-7484B6419ED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5E49AE-0C71-C547-B6A5-EC281CCEEE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FC58E1-AD50-B54D-AB38-8CD397ACED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lstStyle>
            <a:lvl1pPr>
              <a:defRPr sz="5500"/>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464161-BD14-6B44-8A5D-DA5F390B3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683E74-89E2-C64C-9005-6CEB91907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09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951038"/>
            <a:ext cx="82296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990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orbel" charset="0"/>
              </a:defRPr>
            </a:lvl1pPr>
          </a:lstStyle>
          <a:p>
            <a:pPr>
              <a:defRPr/>
            </a:pPr>
            <a:endParaRPr lang="en-US"/>
          </a:p>
        </p:txBody>
      </p:sp>
      <p:sp>
        <p:nvSpPr>
          <p:cNvPr id="5" name="Footer Placeholder 4"/>
          <p:cNvSpPr>
            <a:spLocks noGrp="1"/>
          </p:cNvSpPr>
          <p:nvPr>
            <p:ph type="ftr" sz="quarter" idx="3"/>
          </p:nvPr>
        </p:nvSpPr>
        <p:spPr>
          <a:xfrm>
            <a:off x="18288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orbel" charset="0"/>
              </a:defRPr>
            </a:lvl1pPr>
          </a:lstStyle>
          <a:p>
            <a:pPr>
              <a:defRPr/>
            </a:pPr>
            <a:endParaRPr lang="en-US"/>
          </a:p>
        </p:txBody>
      </p:sp>
      <p:sp>
        <p:nvSpPr>
          <p:cNvPr id="6" name="Slide Number Placeholder 5"/>
          <p:cNvSpPr>
            <a:spLocks noGrp="1"/>
          </p:cNvSpPr>
          <p:nvPr>
            <p:ph type="sldNum" sz="quarter" idx="4"/>
          </p:nvPr>
        </p:nvSpPr>
        <p:spPr>
          <a:xfrm>
            <a:off x="5029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rbel" charset="0"/>
              </a:defRPr>
            </a:lvl1pPr>
          </a:lstStyle>
          <a:p>
            <a:pPr>
              <a:defRPr/>
            </a:pPr>
            <a:fld id="{D75B63CF-0D48-9F49-9393-0BF34BF743B4}" type="slidenum">
              <a:rPr lang="en-US" smtClean="0"/>
              <a:t>‹#›</a:t>
            </a:fld>
            <a:endParaRPr lang="en-US" dirty="0"/>
          </a:p>
        </p:txBody>
      </p:sp>
      <p:pic>
        <p:nvPicPr>
          <p:cNvPr id="11" name="Picture 10" descr="Spark Logo #112.jpg"/>
          <p:cNvPicPr>
            <a:picLocks noChangeAspect="1"/>
          </p:cNvPicPr>
          <p:nvPr userDrawn="1"/>
        </p:nvPicPr>
        <p:blipFill rotWithShape="1">
          <a:blip r:embed="rId15">
            <a:extLst>
              <a:ext uri="{BEBA8EAE-BF5A-486C-A8C5-ECC9F3942E4B}">
                <a14:imgProps xmlns:a14="http://schemas.microsoft.com/office/drawing/2010/main">
                  <a14:imgLayer r:embed="rId16">
                    <a14:imgEffect>
                      <a14:brightnessContrast contrast="46000"/>
                    </a14:imgEffect>
                  </a14:imgLayer>
                </a14:imgProps>
              </a:ext>
              <a:ext uri="{28A0092B-C50C-407E-A947-70E740481C1C}">
                <a14:useLocalDpi xmlns:a14="http://schemas.microsoft.com/office/drawing/2010/main" val="0"/>
              </a:ext>
            </a:extLst>
          </a:blip>
          <a:srcRect l="7999" t="13418" r="8248" b="14654"/>
          <a:stretch/>
        </p:blipFill>
        <p:spPr>
          <a:xfrm>
            <a:off x="7924800" y="6183389"/>
            <a:ext cx="1177356" cy="642137"/>
          </a:xfrm>
          <a:prstGeom prst="rect">
            <a:avLst/>
          </a:prstGeom>
        </p:spPr>
      </p:pic>
    </p:spTree>
  </p:cSld>
  <p:clrMap bg1="lt1" tx1="dk1" bg2="lt2" tx2="dk2" accent1="accent1" accent2="accent2" accent3="accent3" accent4="accent4" accent5="accent5" accent6="accent6" hlink="hlink" folHlink="folHlink"/>
  <p:sldLayoutIdLst>
    <p:sldLayoutId id="2147483828" r:id="rId1"/>
    <p:sldLayoutId id="2147483829"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Lst>
  <p:timing>
    <p:tnLst>
      <p:par>
        <p:cTn xmlns:p14="http://schemas.microsoft.com/office/powerpoint/2010/main" id="1" dur="indefinite" restart="never" nodeType="tmRoot"/>
      </p:par>
    </p:tnLst>
  </p:timing>
  <p:hf sldNum="0" hdr="0" ftr="0" dt="0"/>
  <p:txStyles>
    <p:titleStyle>
      <a:lvl1pPr algn="l" defTabSz="457200" rtl="0" eaLnBrk="0" fontAlgn="base" hangingPunct="0">
        <a:spcBef>
          <a:spcPct val="0"/>
        </a:spcBef>
        <a:spcAft>
          <a:spcPct val="0"/>
        </a:spcAft>
        <a:defRPr sz="5400" b="1"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6000" b="1">
          <a:solidFill>
            <a:schemeClr val="tx1"/>
          </a:solidFill>
          <a:latin typeface="Corbel"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cala-lang.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park-project.org/docs/lates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eg"/><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15.png"/><Relationship Id="rId13" Type="http://schemas.openxmlformats.org/officeDocument/2006/relationships/image" Target="../media/image16.jpeg"/><Relationship Id="rId14" Type="http://schemas.openxmlformats.org/officeDocument/2006/relationships/image" Target="../media/image17.gif"/><Relationship Id="rId15" Type="http://schemas.openxmlformats.org/officeDocument/2006/relationships/image" Target="../media/image18.jpg"/><Relationship Id="rId16"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jpeg"/><Relationship Id="rId6" Type="http://schemas.openxmlformats.org/officeDocument/2006/relationships/image" Target="../media/image5.jpeg"/><Relationship Id="rId7" Type="http://schemas.openxmlformats.org/officeDocument/2006/relationships/image" Target="../media/image11.png"/><Relationship Id="rId8" Type="http://schemas.openxmlformats.org/officeDocument/2006/relationships/image" Target="../media/image12.jpeg"/><Relationship Id="rId9" Type="http://schemas.openxmlformats.org/officeDocument/2006/relationships/image" Target="../media/image13.png"/><Relationship Id="rId10" Type="http://schemas.openxmlformats.org/officeDocument/2006/relationships/image" Target="../media/image1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hart" Target="../charts/chart2.xml"/></Relationships>
</file>

<file path=ppt/slides/_rels/slide46.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3" Type="http://schemas.openxmlformats.org/officeDocument/2006/relationships/hyperlink" Target="http://www.spark-project.org/documentation" TargetMode="External"/><Relationship Id="rId4"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hyperlink" Target="http://www.spark-project.org/download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tinyurl.com/spark-em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www.spark-project.org" TargetMode="External"/><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0"/>
          <p:cNvSpPr>
            <a:spLocks noChangeArrowheads="1"/>
          </p:cNvSpPr>
          <p:nvPr/>
        </p:nvSpPr>
        <p:spPr bwMode="auto">
          <a:xfrm>
            <a:off x="685800" y="4532530"/>
            <a:ext cx="4535879" cy="646331"/>
          </a:xfrm>
          <a:prstGeom prst="rect">
            <a:avLst/>
          </a:prstGeom>
          <a:noFill/>
          <a:ln w="9525">
            <a:noFill/>
            <a:miter lim="800000"/>
            <a:headEnd/>
            <a:tailEnd/>
          </a:ln>
        </p:spPr>
        <p:txBody>
          <a:bodyPr wrap="square">
            <a:prstTxWarp prst="textNoShape">
              <a:avLst/>
            </a:prstTxWarp>
            <a:spAutoFit/>
          </a:bodyPr>
          <a:lstStyle/>
          <a:p>
            <a:r>
              <a:rPr lang="en-US" sz="3600" dirty="0" err="1" smtClean="0">
                <a:solidFill>
                  <a:srgbClr val="404040"/>
                </a:solidFill>
                <a:latin typeface="Corbel" charset="0"/>
                <a:ea typeface="Corbel" charset="0"/>
                <a:cs typeface="Corbel" charset="0"/>
              </a:rPr>
              <a:t>Reynold</a:t>
            </a:r>
            <a:r>
              <a:rPr lang="en-US" sz="3600" dirty="0" smtClean="0">
                <a:solidFill>
                  <a:srgbClr val="404040"/>
                </a:solidFill>
                <a:latin typeface="Corbel" charset="0"/>
                <a:ea typeface="Corbel" charset="0"/>
                <a:cs typeface="Corbel" charset="0"/>
              </a:rPr>
              <a:t> </a:t>
            </a:r>
            <a:r>
              <a:rPr lang="en-US" sz="3600" dirty="0" err="1" smtClean="0">
                <a:solidFill>
                  <a:srgbClr val="404040"/>
                </a:solidFill>
                <a:latin typeface="Corbel" charset="0"/>
                <a:ea typeface="Corbel" charset="0"/>
                <a:cs typeface="Corbel" charset="0"/>
              </a:rPr>
              <a:t>Xin</a:t>
            </a:r>
            <a:endParaRPr lang="en-US" dirty="0">
              <a:solidFill>
                <a:srgbClr val="404040"/>
              </a:solidFill>
              <a:latin typeface="Corbel" charset="0"/>
              <a:ea typeface="Corbel" charset="0"/>
              <a:cs typeface="Corbel" charset="0"/>
            </a:endParaRPr>
          </a:p>
        </p:txBody>
      </p:sp>
      <p:sp>
        <p:nvSpPr>
          <p:cNvPr id="10" name="Title 3"/>
          <p:cNvSpPr>
            <a:spLocks noGrp="1"/>
          </p:cNvSpPr>
          <p:nvPr>
            <p:ph type="ctrTitle"/>
          </p:nvPr>
        </p:nvSpPr>
        <p:spPr>
          <a:xfrm>
            <a:off x="533400" y="1143000"/>
            <a:ext cx="7772400" cy="2057400"/>
          </a:xfrm>
        </p:spPr>
        <p:txBody>
          <a:bodyPr/>
          <a:lstStyle/>
          <a:p>
            <a:r>
              <a:rPr lang="en-US" sz="6000" dirty="0" smtClean="0">
                <a:ea typeface="ＭＳ Ｐゴシック" charset="-128"/>
                <a:cs typeface="ＭＳ Ｐゴシック" charset="-128"/>
              </a:rPr>
              <a:t>Parallel Programming With Apache Spark</a:t>
            </a:r>
          </a:p>
        </p:txBody>
      </p:sp>
      <p:pic>
        <p:nvPicPr>
          <p:cNvPr id="6" name="Picture 5"/>
          <p:cNvPicPr>
            <a:picLocks noChangeAspect="1"/>
          </p:cNvPicPr>
          <p:nvPr/>
        </p:nvPicPr>
        <p:blipFill>
          <a:blip r:embed="rId3"/>
          <a:stretch>
            <a:fillRect/>
          </a:stretch>
        </p:blipFill>
        <p:spPr>
          <a:xfrm>
            <a:off x="838200" y="5622886"/>
            <a:ext cx="2956894" cy="762000"/>
          </a:xfrm>
          <a:prstGeom prst="rect">
            <a:avLst/>
          </a:prstGeom>
        </p:spPr>
      </p:pic>
      <p:pic>
        <p:nvPicPr>
          <p:cNvPr id="8" name="Picture 4" descr="amplab_hir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5562600"/>
            <a:ext cx="2368602" cy="79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5500" dirty="0" smtClean="0"/>
              <a:t>Behavior with Less RAM</a:t>
            </a:r>
            <a:endParaRPr lang="en-US" sz="5500" dirty="0"/>
          </a:p>
        </p:txBody>
      </p:sp>
      <p:graphicFrame>
        <p:nvGraphicFramePr>
          <p:cNvPr id="4" name="Chart 3"/>
          <p:cNvGraphicFramePr>
            <a:graphicFrameLocks/>
          </p:cNvGraphicFramePr>
          <p:nvPr>
            <p:extLst>
              <p:ext uri="{D42A27DB-BD31-4B8C-83A1-F6EECF244321}">
                <p14:modId xmlns:p14="http://schemas.microsoft.com/office/powerpoint/2010/main" val="565598391"/>
              </p:ext>
            </p:extLst>
          </p:nvPr>
        </p:nvGraphicFramePr>
        <p:xfrm>
          <a:off x="403288" y="2058950"/>
          <a:ext cx="817717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03763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0" dirty="0" smtClean="0"/>
              <a:t>Spark in </a:t>
            </a:r>
            <a:r>
              <a:rPr lang="en-US" sz="5500" dirty="0" err="1" smtClean="0"/>
              <a:t>Scala</a:t>
            </a:r>
            <a:r>
              <a:rPr lang="en-US" sz="5500" dirty="0" smtClean="0"/>
              <a:t> and Java</a:t>
            </a:r>
            <a:endParaRPr lang="en-US" sz="5500" dirty="0"/>
          </a:p>
        </p:txBody>
      </p:sp>
      <p:sp>
        <p:nvSpPr>
          <p:cNvPr id="5" name="Vertical Text Placeholder 2"/>
          <p:cNvSpPr txBox="1">
            <a:spLocks/>
          </p:cNvSpPr>
          <p:nvPr/>
        </p:nvSpPr>
        <p:spPr bwMode="auto">
          <a:xfrm>
            <a:off x="457200" y="2027238"/>
            <a:ext cx="7620000" cy="4221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200"/>
              </a:spcBef>
            </a:pPr>
            <a:r>
              <a:rPr lang="en-US" sz="1900" dirty="0">
                <a:solidFill>
                  <a:srgbClr val="008000"/>
                </a:solidFill>
                <a:latin typeface="Lucida Console"/>
                <a:cs typeface="Lucida Console"/>
              </a:rPr>
              <a:t>// </a:t>
            </a:r>
            <a:r>
              <a:rPr lang="en-US" sz="1900" dirty="0" err="1" smtClean="0">
                <a:solidFill>
                  <a:srgbClr val="008000"/>
                </a:solidFill>
                <a:latin typeface="Lucida Console"/>
                <a:cs typeface="Lucida Console"/>
              </a:rPr>
              <a:t>Scala</a:t>
            </a:r>
            <a:r>
              <a:rPr lang="en-US" sz="1900" dirty="0" smtClean="0">
                <a:solidFill>
                  <a:srgbClr val="008000"/>
                </a:solidFill>
                <a:latin typeface="Lucida Console"/>
                <a:cs typeface="Lucida Console"/>
              </a:rPr>
              <a:t>:</a:t>
            </a:r>
            <a:endParaRPr lang="en-US" sz="1900" dirty="0">
              <a:solidFill>
                <a:srgbClr val="008000"/>
              </a:solidFill>
              <a:latin typeface="Lucida Console"/>
              <a:cs typeface="Lucida Console"/>
            </a:endParaRPr>
          </a:p>
          <a:p>
            <a:pPr>
              <a:spcBef>
                <a:spcPts val="1200"/>
              </a:spcBef>
            </a:pPr>
            <a:r>
              <a:rPr lang="en-US" sz="1900" b="1" dirty="0" err="1" smtClean="0">
                <a:latin typeface="Lucida Console"/>
                <a:cs typeface="Lucida Console"/>
              </a:rPr>
              <a:t>val</a:t>
            </a:r>
            <a:r>
              <a:rPr lang="en-US" sz="1900" dirty="0" smtClean="0">
                <a:latin typeface="Lucida Console"/>
                <a:cs typeface="Lucida Console"/>
              </a:rPr>
              <a:t> lines </a:t>
            </a:r>
            <a:r>
              <a:rPr lang="en-US" sz="1900" dirty="0">
                <a:latin typeface="Lucida Console"/>
                <a:cs typeface="Lucida Console"/>
              </a:rPr>
              <a:t>= </a:t>
            </a:r>
            <a:r>
              <a:rPr lang="en-US" sz="1900" dirty="0" err="1">
                <a:latin typeface="Lucida Console"/>
                <a:cs typeface="Lucida Console"/>
              </a:rPr>
              <a:t>sc.textFile</a:t>
            </a:r>
            <a:r>
              <a:rPr lang="en-US" sz="1900" dirty="0">
                <a:latin typeface="Lucida Console"/>
                <a:cs typeface="Lucida Console"/>
              </a:rPr>
              <a:t>(...)</a:t>
            </a:r>
            <a:br>
              <a:rPr lang="en-US" sz="1900" dirty="0">
                <a:latin typeface="Lucida Console"/>
                <a:cs typeface="Lucida Console"/>
              </a:rPr>
            </a:br>
            <a:r>
              <a:rPr lang="en-US" sz="1900" dirty="0" err="1">
                <a:latin typeface="Lucida Console"/>
                <a:cs typeface="Lucida Console"/>
              </a:rPr>
              <a:t>lines.</a:t>
            </a:r>
            <a:r>
              <a:rPr lang="en-US" sz="1900" dirty="0" err="1">
                <a:solidFill>
                  <a:srgbClr val="3366FF"/>
                </a:solidFill>
                <a:latin typeface="Lucida Console"/>
                <a:cs typeface="Lucida Console"/>
              </a:rPr>
              <a:t>filter</a:t>
            </a:r>
            <a:r>
              <a:rPr lang="en-US" sz="1900" dirty="0" smtClean="0">
                <a:latin typeface="Lucida Console"/>
                <a:cs typeface="Lucida Console"/>
              </a:rPr>
              <a:t>(</a:t>
            </a:r>
            <a:r>
              <a:rPr lang="en-US" sz="1900" dirty="0" smtClean="0">
                <a:solidFill>
                  <a:srgbClr val="FF0080"/>
                </a:solidFill>
                <a:latin typeface="Lucida Console"/>
                <a:cs typeface="Lucida Console"/>
              </a:rPr>
              <a:t>x =&gt; </a:t>
            </a:r>
            <a:r>
              <a:rPr lang="en-US" sz="1900" dirty="0" err="1" smtClean="0">
                <a:solidFill>
                  <a:srgbClr val="FF0080"/>
                </a:solidFill>
                <a:latin typeface="Lucida Console"/>
                <a:cs typeface="Lucida Console"/>
              </a:rPr>
              <a:t>x.contains</a:t>
            </a:r>
            <a:r>
              <a:rPr lang="en-US" sz="1900" dirty="0" smtClean="0">
                <a:solidFill>
                  <a:srgbClr val="FF0080"/>
                </a:solidFill>
                <a:latin typeface="Lucida Console"/>
                <a:cs typeface="Lucida Console"/>
              </a:rPr>
              <a:t>(“ERROR”)</a:t>
            </a:r>
            <a:r>
              <a:rPr lang="en-US" sz="1900" dirty="0" smtClean="0">
                <a:latin typeface="Lucida Console"/>
                <a:cs typeface="Lucida Console"/>
              </a:rPr>
              <a:t>)</a:t>
            </a:r>
            <a:r>
              <a:rPr lang="en-US" sz="1900" dirty="0">
                <a:latin typeface="Lucida Console"/>
                <a:cs typeface="Lucida Console"/>
              </a:rPr>
              <a:t>.</a:t>
            </a:r>
            <a:r>
              <a:rPr lang="en-US" sz="1900" dirty="0">
                <a:solidFill>
                  <a:srgbClr val="3366FF"/>
                </a:solidFill>
                <a:latin typeface="Lucida Console"/>
                <a:cs typeface="Lucida Console"/>
              </a:rPr>
              <a:t>count</a:t>
            </a:r>
            <a:r>
              <a:rPr lang="en-US" sz="1900" dirty="0">
                <a:latin typeface="Lucida Console"/>
                <a:cs typeface="Lucida Console"/>
              </a:rPr>
              <a:t>(</a:t>
            </a:r>
            <a:r>
              <a:rPr lang="en-US" sz="1900" dirty="0" smtClean="0">
                <a:latin typeface="Lucida Console"/>
                <a:cs typeface="Lucida Console"/>
              </a:rPr>
              <a:t>)</a:t>
            </a:r>
          </a:p>
          <a:p>
            <a:pPr>
              <a:spcBef>
                <a:spcPts val="1200"/>
              </a:spcBef>
            </a:pPr>
            <a:endParaRPr lang="en-US" sz="1900" dirty="0" smtClean="0">
              <a:solidFill>
                <a:srgbClr val="008000"/>
              </a:solidFill>
              <a:latin typeface="Lucida Console"/>
              <a:cs typeface="Lucida Console"/>
            </a:endParaRPr>
          </a:p>
          <a:p>
            <a:pPr>
              <a:spcBef>
                <a:spcPts val="1200"/>
              </a:spcBef>
            </a:pPr>
            <a:r>
              <a:rPr lang="en-US" sz="1900" dirty="0">
                <a:solidFill>
                  <a:srgbClr val="008000"/>
                </a:solidFill>
                <a:latin typeface="Lucida Console"/>
                <a:cs typeface="Lucida Console"/>
              </a:rPr>
              <a:t>/</a:t>
            </a:r>
            <a:r>
              <a:rPr lang="en-US" sz="1900" dirty="0" smtClean="0">
                <a:solidFill>
                  <a:srgbClr val="008000"/>
                </a:solidFill>
                <a:latin typeface="Lucida Console"/>
                <a:cs typeface="Lucida Console"/>
              </a:rPr>
              <a:t>/ Java:</a:t>
            </a:r>
          </a:p>
          <a:p>
            <a:pPr>
              <a:spcBef>
                <a:spcPts val="1200"/>
              </a:spcBef>
            </a:pPr>
            <a:r>
              <a:rPr lang="en-US" sz="1900" dirty="0" err="1" smtClean="0">
                <a:latin typeface="Lucida Console"/>
                <a:cs typeface="Lucida Console"/>
              </a:rPr>
              <a:t>JavaRDD</a:t>
            </a:r>
            <a:r>
              <a:rPr lang="en-US" sz="1900" dirty="0" smtClean="0">
                <a:latin typeface="Lucida Console"/>
                <a:cs typeface="Lucida Console"/>
              </a:rPr>
              <a:t>&lt;String&gt; lines = </a:t>
            </a:r>
            <a:r>
              <a:rPr lang="en-US" sz="1900" dirty="0" err="1" smtClean="0">
                <a:latin typeface="Lucida Console"/>
                <a:cs typeface="Lucida Console"/>
              </a:rPr>
              <a:t>sc.textFile</a:t>
            </a:r>
            <a:r>
              <a:rPr lang="en-US" sz="1900" dirty="0" smtClean="0">
                <a:latin typeface="Lucida Console"/>
                <a:cs typeface="Lucida Console"/>
              </a:rPr>
              <a:t>(...);</a:t>
            </a:r>
            <a:br>
              <a:rPr lang="en-US" sz="1900" dirty="0" smtClean="0">
                <a:latin typeface="Lucida Console"/>
                <a:cs typeface="Lucida Console"/>
              </a:rPr>
            </a:br>
            <a:r>
              <a:rPr lang="en-US" sz="1900" dirty="0" err="1" smtClean="0">
                <a:latin typeface="Lucida Console"/>
                <a:cs typeface="Lucida Console"/>
              </a:rPr>
              <a:t>lines.</a:t>
            </a:r>
            <a:r>
              <a:rPr lang="en-US" sz="1900" dirty="0" err="1" smtClean="0">
                <a:solidFill>
                  <a:srgbClr val="3366FF"/>
                </a:solidFill>
                <a:latin typeface="Lucida Console"/>
                <a:cs typeface="Lucida Console"/>
              </a:rPr>
              <a:t>filter</a:t>
            </a:r>
            <a:r>
              <a:rPr lang="en-US" sz="1900" dirty="0" smtClean="0">
                <a:latin typeface="Lucida Console"/>
                <a:cs typeface="Lucida Console"/>
              </a:rPr>
              <a:t>(</a:t>
            </a:r>
            <a:r>
              <a:rPr lang="en-US" sz="1900" b="1" dirty="0" smtClean="0">
                <a:latin typeface="Lucida Console"/>
                <a:cs typeface="Lucida Console"/>
              </a:rPr>
              <a:t>new</a:t>
            </a:r>
            <a:r>
              <a:rPr lang="en-US" sz="1900" dirty="0" smtClean="0">
                <a:latin typeface="Lucida Console"/>
                <a:cs typeface="Lucida Console"/>
              </a:rPr>
              <a:t> Function&lt;String, Boolean&gt;() {</a:t>
            </a:r>
            <a:br>
              <a:rPr lang="en-US" sz="1900" dirty="0" smtClean="0">
                <a:latin typeface="Lucida Console"/>
                <a:cs typeface="Lucida Console"/>
              </a:rPr>
            </a:br>
            <a:r>
              <a:rPr lang="en-US" sz="1900" dirty="0" smtClean="0">
                <a:latin typeface="Lucida Console"/>
                <a:cs typeface="Lucida Console"/>
              </a:rPr>
              <a:t>  Boolean call(String s) {</a:t>
            </a:r>
            <a:br>
              <a:rPr lang="en-US" sz="1900" dirty="0" smtClean="0">
                <a:latin typeface="Lucida Console"/>
                <a:cs typeface="Lucida Console"/>
              </a:rPr>
            </a:br>
            <a:r>
              <a:rPr lang="en-US" sz="1900" dirty="0" smtClean="0">
                <a:latin typeface="Lucida Console"/>
                <a:cs typeface="Lucida Console"/>
              </a:rPr>
              <a:t>    </a:t>
            </a:r>
            <a:r>
              <a:rPr lang="en-US" sz="1900" b="1" dirty="0" smtClean="0">
                <a:latin typeface="Lucida Console"/>
                <a:cs typeface="Lucida Console"/>
              </a:rPr>
              <a:t>return</a:t>
            </a:r>
            <a:r>
              <a:rPr lang="en-US" sz="1900" dirty="0" smtClean="0">
                <a:latin typeface="Lucida Console"/>
                <a:cs typeface="Lucida Console"/>
              </a:rPr>
              <a:t> </a:t>
            </a:r>
            <a:r>
              <a:rPr lang="en-US" sz="1900" dirty="0" err="1" smtClean="0">
                <a:latin typeface="Lucida Console"/>
                <a:cs typeface="Lucida Console"/>
              </a:rPr>
              <a:t>s.contains</a:t>
            </a:r>
            <a:r>
              <a:rPr lang="en-US" sz="1900" dirty="0" smtClean="0">
                <a:latin typeface="Lucida Console"/>
                <a:cs typeface="Lucida Console"/>
              </a:rPr>
              <a:t>(</a:t>
            </a:r>
            <a:r>
              <a:rPr lang="en-US" sz="1900" dirty="0" smtClean="0">
                <a:solidFill>
                  <a:srgbClr val="000090"/>
                </a:solidFill>
                <a:latin typeface="Lucida Console"/>
                <a:cs typeface="Lucida Console"/>
              </a:rPr>
              <a:t>“error”</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br>
              <a:rPr lang="en-US" sz="1900" dirty="0" smtClean="0">
                <a:latin typeface="Lucida Console"/>
                <a:cs typeface="Lucida Console"/>
              </a:rPr>
            </a:br>
            <a:r>
              <a:rPr lang="en-US" sz="1900" dirty="0" smtClean="0">
                <a:latin typeface="Lucida Console"/>
                <a:cs typeface="Lucida Console"/>
              </a:rPr>
              <a:t>}).</a:t>
            </a:r>
            <a:r>
              <a:rPr lang="en-US" sz="1900" dirty="0" smtClean="0">
                <a:solidFill>
                  <a:srgbClr val="3366FF"/>
                </a:solidFill>
                <a:latin typeface="Lucida Console"/>
                <a:cs typeface="Lucida Console"/>
              </a:rPr>
              <a:t>count</a:t>
            </a:r>
            <a:r>
              <a:rPr lang="en-US" sz="1900" dirty="0" smtClean="0">
                <a:latin typeface="Lucida Console"/>
                <a:cs typeface="Lucida Console"/>
              </a:rPr>
              <a:t>();</a:t>
            </a:r>
          </a:p>
        </p:txBody>
      </p:sp>
    </p:spTree>
    <p:extLst>
      <p:ext uri="{BB962C8B-B14F-4D97-AF65-F5344CB8AC3E}">
        <p14:creationId xmlns:p14="http://schemas.microsoft.com/office/powerpoint/2010/main" val="15630149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143000"/>
          </a:xfrm>
        </p:spPr>
        <p:txBody>
          <a:bodyPr/>
          <a:lstStyle/>
          <a:p>
            <a:r>
              <a:rPr lang="en-US" sz="4800" dirty="0" smtClean="0"/>
              <a:t>Which Language Should I Use?</a:t>
            </a:r>
            <a:endParaRPr lang="en-US" sz="4800" dirty="0"/>
          </a:p>
        </p:txBody>
      </p:sp>
      <p:sp>
        <p:nvSpPr>
          <p:cNvPr id="6" name="Content Placeholder 5"/>
          <p:cNvSpPr>
            <a:spLocks noGrp="1"/>
          </p:cNvSpPr>
          <p:nvPr>
            <p:ph idx="1"/>
          </p:nvPr>
        </p:nvSpPr>
        <p:spPr>
          <a:xfrm>
            <a:off x="457200" y="2027238"/>
            <a:ext cx="8229600" cy="4221162"/>
          </a:xfrm>
        </p:spPr>
        <p:txBody>
          <a:bodyPr/>
          <a:lstStyle/>
          <a:p>
            <a:r>
              <a:rPr lang="en-US" dirty="0" smtClean="0"/>
              <a:t>Standalone programs can be written in any, but interactive shell is only Python &amp; </a:t>
            </a:r>
            <a:r>
              <a:rPr lang="en-US" dirty="0" err="1" smtClean="0"/>
              <a:t>Scala</a:t>
            </a:r>
            <a:endParaRPr lang="en-US" dirty="0" smtClean="0"/>
          </a:p>
          <a:p>
            <a:r>
              <a:rPr lang="en-US" b="1" dirty="0" smtClean="0"/>
              <a:t>Python users:</a:t>
            </a:r>
            <a:r>
              <a:rPr lang="en-US" dirty="0" smtClean="0"/>
              <a:t> can do Python for both</a:t>
            </a:r>
          </a:p>
          <a:p>
            <a:r>
              <a:rPr lang="en-US" b="1" dirty="0" smtClean="0"/>
              <a:t>Java users:</a:t>
            </a:r>
            <a:r>
              <a:rPr lang="en-US" dirty="0" smtClean="0"/>
              <a:t> consider learning </a:t>
            </a:r>
            <a:r>
              <a:rPr lang="en-US" dirty="0" err="1" smtClean="0"/>
              <a:t>Scala</a:t>
            </a:r>
            <a:r>
              <a:rPr lang="en-US" dirty="0" smtClean="0"/>
              <a:t> for shell</a:t>
            </a:r>
          </a:p>
          <a:p>
            <a:r>
              <a:rPr lang="en-US" sz="2000" dirty="0" smtClean="0"/>
              <a:t/>
            </a:r>
            <a:br>
              <a:rPr lang="en-US" sz="2000" dirty="0" smtClean="0"/>
            </a:br>
            <a:r>
              <a:rPr lang="en-US" dirty="0" smtClean="0"/>
              <a:t>Performance: Java &amp; </a:t>
            </a:r>
            <a:r>
              <a:rPr lang="en-US" dirty="0" err="1" smtClean="0"/>
              <a:t>Scala</a:t>
            </a:r>
            <a:r>
              <a:rPr lang="en-US" dirty="0" smtClean="0"/>
              <a:t> are faster due to static typing, but Python is often fine</a:t>
            </a:r>
            <a:endParaRPr lang="en-US" dirty="0"/>
          </a:p>
        </p:txBody>
      </p:sp>
    </p:spTree>
    <p:extLst>
      <p:ext uri="{BB962C8B-B14F-4D97-AF65-F5344CB8AC3E}">
        <p14:creationId xmlns:p14="http://schemas.microsoft.com/office/powerpoint/2010/main" val="97746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3"/>
          <p:cNvSpPr>
            <a:spLocks noGrp="1"/>
          </p:cNvSpPr>
          <p:nvPr>
            <p:ph sz="half" idx="1"/>
          </p:nvPr>
        </p:nvSpPr>
        <p:spPr>
          <a:xfrm>
            <a:off x="426355" y="1981200"/>
            <a:ext cx="3429000" cy="1524000"/>
          </a:xfrm>
        </p:spPr>
        <p:txBody>
          <a:bodyPr lIns="38405" rIns="38405" anchor="t"/>
          <a:lstStyle/>
          <a:p>
            <a:pPr>
              <a:spcBef>
                <a:spcPts val="1092"/>
              </a:spcBef>
            </a:pPr>
            <a:r>
              <a:rPr lang="en-US" sz="2000" b="1" dirty="0" smtClean="0"/>
              <a:t>Variables:</a:t>
            </a:r>
          </a:p>
          <a:p>
            <a:pPr>
              <a:spcBef>
                <a:spcPts val="1092"/>
              </a:spcBef>
            </a:pPr>
            <a:r>
              <a:rPr lang="en-US" sz="1400" b="1" dirty="0" err="1">
                <a:latin typeface="Lucida Console"/>
                <a:cs typeface="Lucida Console"/>
              </a:rPr>
              <a:t>var</a:t>
            </a:r>
            <a:r>
              <a:rPr lang="en-US" sz="1400" dirty="0">
                <a:latin typeface="Lucida Console"/>
                <a:cs typeface="Lucida Console"/>
              </a:rPr>
              <a:t> x: </a:t>
            </a:r>
            <a:r>
              <a:rPr lang="en-US" sz="1400" dirty="0" err="1">
                <a:latin typeface="Lucida Console"/>
                <a:cs typeface="Lucida Console"/>
              </a:rPr>
              <a:t>Int</a:t>
            </a:r>
            <a:r>
              <a:rPr lang="en-US" sz="1400" dirty="0">
                <a:latin typeface="Lucida Console"/>
                <a:cs typeface="Lucida Console"/>
              </a:rPr>
              <a:t> = 7</a:t>
            </a:r>
            <a:br>
              <a:rPr lang="en-US" sz="1400" dirty="0">
                <a:latin typeface="Lucida Console"/>
                <a:cs typeface="Lucida Console"/>
              </a:rPr>
            </a:br>
            <a:r>
              <a:rPr lang="en-US" sz="1400" b="1" dirty="0" err="1">
                <a:latin typeface="Lucida Console"/>
                <a:cs typeface="Lucida Console"/>
              </a:rPr>
              <a:t>var</a:t>
            </a:r>
            <a:r>
              <a:rPr lang="en-US" sz="1400" dirty="0">
                <a:latin typeface="Lucida Console"/>
                <a:cs typeface="Lucida Console"/>
              </a:rPr>
              <a:t> x = 7     </a:t>
            </a:r>
            <a:r>
              <a:rPr lang="en-US" sz="1400" dirty="0">
                <a:solidFill>
                  <a:srgbClr val="008040"/>
                </a:solidFill>
                <a:latin typeface="Lucida Console"/>
                <a:cs typeface="Lucida Console"/>
              </a:rPr>
              <a:t>// type inferred</a:t>
            </a:r>
          </a:p>
          <a:p>
            <a:pPr>
              <a:spcBef>
                <a:spcPts val="1092"/>
              </a:spcBef>
            </a:pPr>
            <a:r>
              <a:rPr lang="en-US" sz="1400" b="1" dirty="0" err="1">
                <a:latin typeface="Lucida Console"/>
                <a:cs typeface="Lucida Console"/>
              </a:rPr>
              <a:t>val</a:t>
            </a:r>
            <a:r>
              <a:rPr lang="en-US" sz="1400" dirty="0">
                <a:latin typeface="Lucida Console"/>
                <a:cs typeface="Lucida Console"/>
              </a:rPr>
              <a:t> y = </a:t>
            </a:r>
            <a:r>
              <a:rPr lang="en-US" sz="1400" dirty="0">
                <a:solidFill>
                  <a:srgbClr val="000090"/>
                </a:solidFill>
                <a:latin typeface="Lucida Console"/>
                <a:cs typeface="Lucida Console"/>
              </a:rPr>
              <a:t>“hi”</a:t>
            </a:r>
            <a:r>
              <a:rPr lang="en-US" sz="1400" dirty="0">
                <a:latin typeface="Lucida Console"/>
                <a:cs typeface="Lucida Console"/>
              </a:rPr>
              <a:t>  </a:t>
            </a:r>
            <a:r>
              <a:rPr lang="en-US" sz="1400" dirty="0">
                <a:solidFill>
                  <a:srgbClr val="008040"/>
                </a:solidFill>
                <a:latin typeface="Lucida Console"/>
                <a:cs typeface="Lucida Console"/>
              </a:rPr>
              <a:t>// read-only</a:t>
            </a:r>
          </a:p>
        </p:txBody>
      </p:sp>
      <p:sp>
        <p:nvSpPr>
          <p:cNvPr id="9" name="Content Placeholder 3"/>
          <p:cNvSpPr txBox="1">
            <a:spLocks/>
          </p:cNvSpPr>
          <p:nvPr/>
        </p:nvSpPr>
        <p:spPr bwMode="auto">
          <a:xfrm>
            <a:off x="4941659" y="1981200"/>
            <a:ext cx="3429000" cy="2400300"/>
          </a:xfrm>
          <a:prstGeom prst="rect">
            <a:avLst/>
          </a:prstGeom>
          <a:noFill/>
          <a:ln w="9525">
            <a:noFill/>
            <a:miter lim="800000"/>
            <a:headEnd/>
            <a:tailEnd/>
          </a:ln>
        </p:spPr>
        <p:txBody>
          <a:bodyPr vert="horz" wrap="square" lIns="38405" tIns="19202" rIns="38405" bIns="19202"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092"/>
              </a:spcBef>
            </a:pPr>
            <a:r>
              <a:rPr lang="en-US" sz="2000" b="1" dirty="0"/>
              <a:t>Functions:</a:t>
            </a:r>
          </a:p>
          <a:p>
            <a:pPr>
              <a:spcBef>
                <a:spcPts val="1092"/>
              </a:spcBef>
            </a:pPr>
            <a:r>
              <a:rPr lang="en-US" sz="1400" b="1" dirty="0" err="1">
                <a:latin typeface="Lucida Console"/>
                <a:cs typeface="Lucida Console"/>
              </a:rPr>
              <a:t>def</a:t>
            </a:r>
            <a:r>
              <a:rPr lang="en-US" sz="1400" dirty="0">
                <a:latin typeface="Lucida Console"/>
                <a:cs typeface="Lucida Console"/>
              </a:rPr>
              <a:t> square(x: </a:t>
            </a:r>
            <a:r>
              <a:rPr lang="en-US" sz="1400" dirty="0" err="1">
                <a:latin typeface="Lucida Console"/>
                <a:cs typeface="Lucida Console"/>
              </a:rPr>
              <a:t>Int</a:t>
            </a:r>
            <a:r>
              <a:rPr lang="en-US" sz="1400" dirty="0">
                <a:latin typeface="Lucida Console"/>
                <a:cs typeface="Lucida Console"/>
              </a:rPr>
              <a:t>): </a:t>
            </a:r>
            <a:r>
              <a:rPr lang="en-US" sz="1400" dirty="0" err="1">
                <a:latin typeface="Lucida Console"/>
                <a:cs typeface="Lucida Console"/>
              </a:rPr>
              <a:t>Int</a:t>
            </a:r>
            <a:r>
              <a:rPr lang="en-US" sz="1400" dirty="0">
                <a:latin typeface="Lucida Console"/>
                <a:cs typeface="Lucida Console"/>
              </a:rPr>
              <a:t> = x*x</a:t>
            </a:r>
          </a:p>
          <a:p>
            <a:pPr>
              <a:spcBef>
                <a:spcPts val="1092"/>
              </a:spcBef>
            </a:pPr>
            <a:r>
              <a:rPr lang="en-US" sz="1400" b="1" dirty="0" err="1">
                <a:latin typeface="Lucida Console"/>
                <a:cs typeface="Lucida Console"/>
              </a:rPr>
              <a:t>def</a:t>
            </a:r>
            <a:r>
              <a:rPr lang="en-US" sz="1400" dirty="0">
                <a:latin typeface="Lucida Console"/>
                <a:cs typeface="Lucida Console"/>
              </a:rPr>
              <a:t> square(x: </a:t>
            </a:r>
            <a:r>
              <a:rPr lang="en-US" sz="1400" dirty="0" err="1">
                <a:latin typeface="Lucida Console"/>
                <a:cs typeface="Lucida Console"/>
              </a:rPr>
              <a:t>Int</a:t>
            </a:r>
            <a:r>
              <a:rPr lang="en-US" sz="1400" dirty="0">
                <a:latin typeface="Lucida Console"/>
                <a:cs typeface="Lucida Console"/>
              </a:rPr>
              <a:t>): </a:t>
            </a:r>
            <a:r>
              <a:rPr lang="en-US" sz="1400" dirty="0" err="1">
                <a:latin typeface="Lucida Console"/>
                <a:cs typeface="Lucida Console"/>
              </a:rPr>
              <a:t>Int</a:t>
            </a:r>
            <a:r>
              <a:rPr lang="en-US" sz="1400" dirty="0">
                <a:latin typeface="Lucida Console"/>
                <a:cs typeface="Lucida Console"/>
              </a:rPr>
              <a:t> = {</a:t>
            </a:r>
            <a:br>
              <a:rPr lang="en-US" sz="1400" dirty="0">
                <a:latin typeface="Lucida Console"/>
                <a:cs typeface="Lucida Console"/>
              </a:rPr>
            </a:br>
            <a:r>
              <a:rPr lang="en-US" sz="1400" dirty="0">
                <a:latin typeface="Lucida Console"/>
                <a:cs typeface="Lucida Console"/>
              </a:rPr>
              <a:t>  x*x   </a:t>
            </a:r>
            <a:r>
              <a:rPr lang="en-US" sz="1400" dirty="0">
                <a:solidFill>
                  <a:srgbClr val="008000"/>
                </a:solidFill>
                <a:latin typeface="Lucida Console"/>
                <a:cs typeface="Lucida Console"/>
              </a:rPr>
              <a:t>// last line returned</a:t>
            </a:r>
            <a:r>
              <a:rPr lang="en-US" sz="1400" dirty="0">
                <a:latin typeface="Lucida Console"/>
                <a:cs typeface="Lucida Console"/>
              </a:rPr>
              <a:t/>
            </a:r>
            <a:br>
              <a:rPr lang="en-US" sz="1400" dirty="0">
                <a:latin typeface="Lucida Console"/>
                <a:cs typeface="Lucida Console"/>
              </a:rPr>
            </a:br>
            <a:r>
              <a:rPr lang="en-US" sz="1400" dirty="0">
                <a:latin typeface="Lucida Console"/>
                <a:cs typeface="Lucida Console"/>
              </a:rPr>
              <a:t>}</a:t>
            </a:r>
          </a:p>
        </p:txBody>
      </p:sp>
      <p:sp>
        <p:nvSpPr>
          <p:cNvPr id="12" name="Content Placeholder 3"/>
          <p:cNvSpPr txBox="1">
            <a:spLocks/>
          </p:cNvSpPr>
          <p:nvPr/>
        </p:nvSpPr>
        <p:spPr bwMode="auto">
          <a:xfrm>
            <a:off x="426355" y="3810000"/>
            <a:ext cx="4500548" cy="2743200"/>
          </a:xfrm>
          <a:prstGeom prst="rect">
            <a:avLst/>
          </a:prstGeom>
          <a:noFill/>
          <a:ln w="9525">
            <a:noFill/>
            <a:miter lim="800000"/>
            <a:headEnd/>
            <a:tailEnd/>
          </a:ln>
        </p:spPr>
        <p:txBody>
          <a:bodyPr vert="horz" wrap="square" lIns="38405" tIns="19202" rIns="38405" bIns="19202"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092"/>
              </a:spcBef>
            </a:pPr>
            <a:r>
              <a:rPr lang="en-US" sz="2000" b="1" dirty="0"/>
              <a:t>Collections and closures:</a:t>
            </a:r>
          </a:p>
          <a:p>
            <a:pPr>
              <a:spcBef>
                <a:spcPts val="1092"/>
              </a:spcBef>
            </a:pPr>
            <a:r>
              <a:rPr lang="en-US" sz="1400" b="1" dirty="0" err="1">
                <a:latin typeface="Lucida Console"/>
                <a:cs typeface="Lucida Console"/>
              </a:rPr>
              <a:t>val</a:t>
            </a:r>
            <a:r>
              <a:rPr lang="en-US" sz="1400" dirty="0">
                <a:latin typeface="Lucida Console"/>
                <a:cs typeface="Lucida Console"/>
              </a:rPr>
              <a:t> </a:t>
            </a:r>
            <a:r>
              <a:rPr lang="en-US" sz="1400" dirty="0" err="1">
                <a:latin typeface="Lucida Console"/>
                <a:cs typeface="Lucida Console"/>
              </a:rPr>
              <a:t>nums</a:t>
            </a:r>
            <a:r>
              <a:rPr lang="en-US" sz="1400" dirty="0">
                <a:latin typeface="Lucida Console"/>
                <a:cs typeface="Lucida Console"/>
              </a:rPr>
              <a:t> = Array(1, 2, 3)</a:t>
            </a:r>
          </a:p>
          <a:p>
            <a:pPr>
              <a:spcBef>
                <a:spcPts val="1092"/>
              </a:spcBef>
            </a:pPr>
            <a:r>
              <a:rPr lang="en-US" sz="1400" dirty="0" err="1">
                <a:latin typeface="Lucida Console"/>
                <a:cs typeface="Lucida Console"/>
              </a:rPr>
              <a:t>nums.map</a:t>
            </a:r>
            <a:r>
              <a:rPr lang="en-US" sz="1400" dirty="0">
                <a:latin typeface="Lucida Console"/>
                <a:cs typeface="Lucida Console"/>
              </a:rPr>
              <a:t>(</a:t>
            </a:r>
            <a:r>
              <a:rPr lang="en-US" sz="1400" dirty="0">
                <a:solidFill>
                  <a:srgbClr val="FF0080"/>
                </a:solidFill>
                <a:latin typeface="Lucida Console"/>
                <a:cs typeface="Lucida Console"/>
              </a:rPr>
              <a:t>(x: </a:t>
            </a:r>
            <a:r>
              <a:rPr lang="en-US" sz="1400" dirty="0" err="1">
                <a:solidFill>
                  <a:srgbClr val="FF0080"/>
                </a:solidFill>
                <a:latin typeface="Lucida Console"/>
                <a:cs typeface="Lucida Console"/>
              </a:rPr>
              <a:t>Int</a:t>
            </a:r>
            <a:r>
              <a:rPr lang="en-US" sz="1400" dirty="0">
                <a:solidFill>
                  <a:srgbClr val="FF0080"/>
                </a:solidFill>
                <a:latin typeface="Lucida Console"/>
                <a:cs typeface="Lucida Console"/>
              </a:rPr>
              <a:t>) =&gt; x + 2</a:t>
            </a:r>
            <a:r>
              <a:rPr lang="en-US" sz="1400" dirty="0" smtClean="0">
                <a:latin typeface="Lucida Console"/>
                <a:cs typeface="Lucida Console"/>
              </a:rPr>
              <a:t>) </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{3,4,5}</a:t>
            </a:r>
            <a:br>
              <a:rPr lang="en-US" sz="1400" dirty="0" smtClean="0">
                <a:solidFill>
                  <a:srgbClr val="008040"/>
                </a:solidFill>
                <a:latin typeface="Lucida Console"/>
                <a:cs typeface="Lucida Console"/>
              </a:rPr>
            </a:br>
            <a:r>
              <a:rPr lang="en-US" sz="1400" dirty="0" err="1" smtClean="0">
                <a:latin typeface="Lucida Console"/>
                <a:cs typeface="Lucida Console"/>
              </a:rPr>
              <a:t>nums.map</a:t>
            </a:r>
            <a:r>
              <a:rPr lang="en-US" sz="1400" dirty="0">
                <a:latin typeface="Lucida Console"/>
                <a:cs typeface="Lucida Console"/>
              </a:rPr>
              <a:t>(</a:t>
            </a:r>
            <a:r>
              <a:rPr lang="en-US" sz="1400" dirty="0">
                <a:solidFill>
                  <a:srgbClr val="FF0080"/>
                </a:solidFill>
                <a:latin typeface="Lucida Console"/>
                <a:cs typeface="Lucida Console"/>
              </a:rPr>
              <a:t>x =&gt; x + 2</a:t>
            </a:r>
            <a:r>
              <a:rPr lang="en-US" sz="1400" dirty="0">
                <a:latin typeface="Lucida Console"/>
                <a:cs typeface="Lucida Console"/>
              </a:rPr>
              <a:t>) </a:t>
            </a:r>
            <a:r>
              <a:rPr lang="en-US" sz="1400" dirty="0" smtClean="0">
                <a:latin typeface="Lucida Console"/>
                <a:cs typeface="Lucida Console"/>
              </a:rPr>
              <a:t>       </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same</a:t>
            </a:r>
            <a:r>
              <a:rPr lang="en-US" sz="1400" dirty="0">
                <a:solidFill>
                  <a:srgbClr val="008040"/>
                </a:solidFill>
                <a:latin typeface="Lucida Console"/>
                <a:cs typeface="Lucida Console"/>
              </a:rPr>
              <a:t/>
            </a:r>
            <a:br>
              <a:rPr lang="en-US" sz="1400" dirty="0">
                <a:solidFill>
                  <a:srgbClr val="008040"/>
                </a:solidFill>
                <a:latin typeface="Lucida Console"/>
                <a:cs typeface="Lucida Console"/>
              </a:rPr>
            </a:br>
            <a:r>
              <a:rPr lang="en-US" sz="1400" dirty="0" err="1">
                <a:latin typeface="Lucida Console"/>
                <a:cs typeface="Lucida Console"/>
              </a:rPr>
              <a:t>nums.map</a:t>
            </a:r>
            <a:r>
              <a:rPr lang="en-US" sz="1400" dirty="0">
                <a:latin typeface="Lucida Console"/>
                <a:cs typeface="Lucida Console"/>
              </a:rPr>
              <a:t>(</a:t>
            </a:r>
            <a:r>
              <a:rPr lang="en-US" sz="1400" dirty="0">
                <a:solidFill>
                  <a:srgbClr val="FF0080"/>
                </a:solidFill>
                <a:latin typeface="Lucida Console"/>
                <a:cs typeface="Lucida Console"/>
              </a:rPr>
              <a:t>_ + 2</a:t>
            </a:r>
            <a:r>
              <a:rPr lang="en-US" sz="1400" dirty="0">
                <a:latin typeface="Lucida Console"/>
                <a:cs typeface="Lucida Console"/>
              </a:rPr>
              <a:t>)     </a:t>
            </a:r>
            <a:r>
              <a:rPr lang="en-US" sz="1400" dirty="0" smtClean="0">
                <a:latin typeface="Lucida Console"/>
                <a:cs typeface="Lucida Console"/>
              </a:rPr>
              <a:t>        </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same</a:t>
            </a:r>
            <a:endParaRPr lang="en-US" sz="1400" dirty="0">
              <a:solidFill>
                <a:srgbClr val="008040"/>
              </a:solidFill>
              <a:latin typeface="Lucida Console"/>
              <a:cs typeface="Lucida Console"/>
            </a:endParaRPr>
          </a:p>
          <a:p>
            <a:pPr>
              <a:spcBef>
                <a:spcPts val="1092"/>
              </a:spcBef>
            </a:pPr>
            <a:r>
              <a:rPr lang="en-US" sz="1400" dirty="0" err="1">
                <a:latin typeface="Lucida Console"/>
                <a:cs typeface="Lucida Console"/>
              </a:rPr>
              <a:t>nums.reduce</a:t>
            </a:r>
            <a:r>
              <a:rPr lang="en-US" sz="1400" dirty="0">
                <a:latin typeface="Lucida Console"/>
                <a:cs typeface="Lucida Console"/>
              </a:rPr>
              <a:t>(</a:t>
            </a:r>
            <a:r>
              <a:rPr lang="en-US" sz="1400" dirty="0">
                <a:solidFill>
                  <a:srgbClr val="FF0080"/>
                </a:solidFill>
                <a:latin typeface="Lucida Console"/>
                <a:cs typeface="Lucida Console"/>
              </a:rPr>
              <a:t>(x, y) =&gt; x + y</a:t>
            </a:r>
            <a:r>
              <a:rPr lang="en-US" sz="1400" dirty="0">
                <a:latin typeface="Lucida Console"/>
                <a:cs typeface="Lucida Console"/>
              </a:rPr>
              <a:t>) </a:t>
            </a:r>
            <a:r>
              <a:rPr lang="en-US" sz="1400" dirty="0" smtClean="0">
                <a:solidFill>
                  <a:srgbClr val="008040"/>
                </a:solidFill>
                <a:latin typeface="Lucida Console"/>
                <a:cs typeface="Lucida Console"/>
              </a:rPr>
              <a:t>/</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6</a:t>
            </a:r>
            <a:r>
              <a:rPr lang="en-US" sz="1400" dirty="0">
                <a:latin typeface="Lucida Console"/>
                <a:cs typeface="Lucida Console"/>
              </a:rPr>
              <a:t/>
            </a:r>
            <a:br>
              <a:rPr lang="en-US" sz="1400" dirty="0">
                <a:latin typeface="Lucida Console"/>
                <a:cs typeface="Lucida Console"/>
              </a:rPr>
            </a:br>
            <a:r>
              <a:rPr lang="en-US" sz="1400" dirty="0" err="1">
                <a:latin typeface="Lucida Console"/>
                <a:cs typeface="Lucida Console"/>
              </a:rPr>
              <a:t>nums.reduce</a:t>
            </a:r>
            <a:r>
              <a:rPr lang="en-US" sz="1400" dirty="0">
                <a:latin typeface="Lucida Console"/>
                <a:cs typeface="Lucida Console"/>
              </a:rPr>
              <a:t>(</a:t>
            </a:r>
            <a:r>
              <a:rPr lang="en-US" sz="1400" dirty="0">
                <a:solidFill>
                  <a:srgbClr val="FF0080"/>
                </a:solidFill>
                <a:latin typeface="Lucida Console"/>
                <a:cs typeface="Lucida Console"/>
              </a:rPr>
              <a:t>_ + _</a:t>
            </a:r>
            <a:r>
              <a:rPr lang="en-US" sz="1400" dirty="0">
                <a:latin typeface="Lucida Console"/>
                <a:cs typeface="Lucida Console"/>
              </a:rPr>
              <a:t>)           </a:t>
            </a:r>
            <a:r>
              <a:rPr lang="en-US" sz="1400" dirty="0" smtClean="0">
                <a:solidFill>
                  <a:srgbClr val="008040"/>
                </a:solidFill>
                <a:latin typeface="Lucida Console"/>
                <a:cs typeface="Lucida Console"/>
              </a:rPr>
              <a:t>/</a:t>
            </a:r>
            <a:r>
              <a:rPr lang="en-US" sz="1400" dirty="0">
                <a:solidFill>
                  <a:srgbClr val="008040"/>
                </a:solidFill>
                <a:latin typeface="Lucida Console"/>
                <a:cs typeface="Lucida Console"/>
              </a:rPr>
              <a:t>/ </a:t>
            </a:r>
            <a:r>
              <a:rPr lang="en-US" sz="1400" dirty="0" smtClean="0">
                <a:solidFill>
                  <a:srgbClr val="008040"/>
                </a:solidFill>
                <a:latin typeface="Lucida Console"/>
                <a:cs typeface="Lucida Console"/>
              </a:rPr>
              <a:t>same</a:t>
            </a:r>
            <a:endParaRPr lang="en-US" sz="1400" dirty="0">
              <a:solidFill>
                <a:srgbClr val="008040"/>
              </a:solidFill>
              <a:latin typeface="Lucida Console"/>
              <a:cs typeface="Lucida Console"/>
            </a:endParaRPr>
          </a:p>
          <a:p>
            <a:pPr>
              <a:spcBef>
                <a:spcPts val="1092"/>
              </a:spcBef>
            </a:pPr>
            <a:endParaRPr lang="en-US" sz="1400" dirty="0">
              <a:solidFill>
                <a:srgbClr val="008040"/>
              </a:solidFill>
              <a:latin typeface="Lucida Console"/>
              <a:cs typeface="Lucida Console"/>
            </a:endParaRPr>
          </a:p>
          <a:p>
            <a:pPr>
              <a:spcBef>
                <a:spcPts val="1092"/>
              </a:spcBef>
            </a:pPr>
            <a:endParaRPr lang="en-US" sz="1400" dirty="0">
              <a:latin typeface="Lucida Console"/>
              <a:cs typeface="Lucida Console"/>
            </a:endParaRPr>
          </a:p>
        </p:txBody>
      </p:sp>
      <p:sp>
        <p:nvSpPr>
          <p:cNvPr id="13" name="Content Placeholder 3"/>
          <p:cNvSpPr txBox="1">
            <a:spLocks/>
          </p:cNvSpPr>
          <p:nvPr/>
        </p:nvSpPr>
        <p:spPr bwMode="auto">
          <a:xfrm>
            <a:off x="4941659" y="3810000"/>
            <a:ext cx="4238625"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405" tIns="0" rIns="38405"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1092"/>
              </a:spcBef>
              <a:buNone/>
            </a:pPr>
            <a:r>
              <a:rPr lang="en-US" sz="2000" b="1" dirty="0" smtClean="0"/>
              <a:t>Java </a:t>
            </a:r>
            <a:r>
              <a:rPr lang="en-US" sz="2000" b="1" dirty="0" err="1" smtClean="0"/>
              <a:t>interop</a:t>
            </a:r>
            <a:r>
              <a:rPr lang="en-US" sz="2000" b="1" dirty="0" smtClean="0"/>
              <a:t>:</a:t>
            </a:r>
          </a:p>
          <a:p>
            <a:pPr marL="0" indent="0">
              <a:spcBef>
                <a:spcPts val="1092"/>
              </a:spcBef>
              <a:buNone/>
            </a:pPr>
            <a:r>
              <a:rPr lang="en-US" sz="1400" b="1" dirty="0">
                <a:latin typeface="Lucida Console"/>
                <a:cs typeface="Lucida Console"/>
              </a:rPr>
              <a:t>import</a:t>
            </a:r>
            <a:r>
              <a:rPr lang="en-US" sz="1400" dirty="0">
                <a:latin typeface="Lucida Console"/>
                <a:cs typeface="Lucida Console"/>
              </a:rPr>
              <a:t> </a:t>
            </a:r>
            <a:r>
              <a:rPr lang="en-US" sz="1400" dirty="0" err="1">
                <a:latin typeface="Lucida Console"/>
                <a:cs typeface="Lucida Console"/>
              </a:rPr>
              <a:t>java.net.URL</a:t>
            </a:r>
            <a:endParaRPr lang="en-US" sz="1400" dirty="0">
              <a:latin typeface="Lucida Console"/>
              <a:cs typeface="Lucida Console"/>
            </a:endParaRPr>
          </a:p>
          <a:p>
            <a:pPr marL="0" indent="0">
              <a:spcBef>
                <a:spcPts val="1092"/>
              </a:spcBef>
              <a:buNone/>
            </a:pPr>
            <a:r>
              <a:rPr lang="en-US" sz="1400" b="1" dirty="0">
                <a:solidFill>
                  <a:schemeClr val="tx1"/>
                </a:solidFill>
                <a:latin typeface="Lucida Console"/>
                <a:cs typeface="Lucida Console"/>
              </a:rPr>
              <a:t>new</a:t>
            </a:r>
            <a:r>
              <a:rPr lang="en-US" sz="1400" dirty="0">
                <a:solidFill>
                  <a:schemeClr val="tx1"/>
                </a:solidFill>
                <a:latin typeface="Lucida Console"/>
                <a:cs typeface="Lucida Console"/>
              </a:rPr>
              <a:t> URL(</a:t>
            </a:r>
            <a:r>
              <a:rPr lang="en-US" sz="1400" dirty="0">
                <a:solidFill>
                  <a:srgbClr val="000090"/>
                </a:solidFill>
                <a:latin typeface="Lucida Console"/>
                <a:cs typeface="Lucida Console"/>
              </a:rPr>
              <a:t>“http://</a:t>
            </a:r>
            <a:r>
              <a:rPr lang="en-US" sz="1400" dirty="0" err="1">
                <a:solidFill>
                  <a:srgbClr val="000090"/>
                </a:solidFill>
                <a:latin typeface="Lucida Console"/>
                <a:cs typeface="Lucida Console"/>
              </a:rPr>
              <a:t>cnn.com</a:t>
            </a:r>
            <a:r>
              <a:rPr lang="en-US" sz="1400" dirty="0">
                <a:solidFill>
                  <a:srgbClr val="000090"/>
                </a:solidFill>
                <a:latin typeface="Lucida Console"/>
                <a:cs typeface="Lucida Console"/>
              </a:rPr>
              <a:t>”</a:t>
            </a:r>
            <a:r>
              <a:rPr lang="en-US" sz="1400" dirty="0">
                <a:solidFill>
                  <a:schemeClr val="tx1"/>
                </a:solidFill>
                <a:latin typeface="Lucida Console"/>
                <a:cs typeface="Lucida Console"/>
              </a:rPr>
              <a:t>).</a:t>
            </a:r>
            <a:r>
              <a:rPr lang="en-US" sz="1400" dirty="0" err="1">
                <a:solidFill>
                  <a:schemeClr val="tx1"/>
                </a:solidFill>
                <a:latin typeface="Lucida Console"/>
                <a:cs typeface="Lucida Console"/>
              </a:rPr>
              <a:t>openStream</a:t>
            </a:r>
            <a:r>
              <a:rPr lang="en-US" sz="1400" dirty="0">
                <a:solidFill>
                  <a:schemeClr val="tx1"/>
                </a:solidFill>
                <a:latin typeface="Lucida Console"/>
                <a:cs typeface="Lucida Console"/>
              </a:rPr>
              <a:t>()</a:t>
            </a:r>
          </a:p>
        </p:txBody>
      </p:sp>
      <p:sp>
        <p:nvSpPr>
          <p:cNvPr id="14" name="Rounded Rectangle 13"/>
          <p:cNvSpPr/>
          <p:nvPr/>
        </p:nvSpPr>
        <p:spPr>
          <a:xfrm>
            <a:off x="4943929" y="5638800"/>
            <a:ext cx="3798208" cy="574429"/>
          </a:xfrm>
          <a:prstGeom prst="roundRect">
            <a:avLst>
              <a:gd name="adj" fmla="val 10339"/>
            </a:avLst>
          </a:prstGeom>
          <a:solidFill>
            <a:schemeClr val="accent1">
              <a:lumMod val="20000"/>
              <a:lumOff val="80000"/>
            </a:schemeClr>
          </a:solidFill>
          <a:ln w="19050" cmpd="sng">
            <a:headEnd type="none" w="med" len="med"/>
            <a:tailEnd type="none"/>
          </a:ln>
        </p:spPr>
        <p:style>
          <a:lnRef idx="2">
            <a:schemeClr val="accent1"/>
          </a:lnRef>
          <a:fillRef idx="1">
            <a:schemeClr val="lt1"/>
          </a:fillRef>
          <a:effectRef idx="0">
            <a:schemeClr val="accent1"/>
          </a:effectRef>
          <a:fontRef idx="minor">
            <a:schemeClr val="dk1"/>
          </a:fontRef>
        </p:style>
        <p:txBody>
          <a:bodyPr lIns="91438" tIns="45719" rIns="91438" bIns="45719" rtlCol="0" anchor="ctr"/>
          <a:lstStyle/>
          <a:p>
            <a:pPr algn="ctr"/>
            <a:r>
              <a:rPr lang="en-US" sz="2300" b="1" dirty="0"/>
              <a:t>More </a:t>
            </a:r>
            <a:r>
              <a:rPr lang="en-US" sz="2300" b="1" dirty="0" smtClean="0"/>
              <a:t>details: </a:t>
            </a:r>
            <a:r>
              <a:rPr lang="en-US" sz="2300" dirty="0" smtClean="0">
                <a:hlinkClick r:id="rId2"/>
              </a:rPr>
              <a:t>scala</a:t>
            </a:r>
            <a:r>
              <a:rPr lang="en-US" sz="2300" dirty="0">
                <a:hlinkClick r:id="rId2"/>
              </a:rPr>
              <a:t>-lang.org</a:t>
            </a:r>
            <a:r>
              <a:rPr lang="en-US" sz="2300" dirty="0"/>
              <a:t> </a:t>
            </a:r>
          </a:p>
        </p:txBody>
      </p:sp>
      <p:sp>
        <p:nvSpPr>
          <p:cNvPr id="2" name="Title 1"/>
          <p:cNvSpPr>
            <a:spLocks noGrp="1"/>
          </p:cNvSpPr>
          <p:nvPr>
            <p:ph type="title"/>
          </p:nvPr>
        </p:nvSpPr>
        <p:spPr/>
        <p:txBody>
          <a:bodyPr/>
          <a:lstStyle/>
          <a:p>
            <a:r>
              <a:rPr lang="en-US" dirty="0" err="1" smtClean="0"/>
              <a:t>Scala</a:t>
            </a:r>
            <a:r>
              <a:rPr lang="en-US" dirty="0" smtClean="0"/>
              <a:t> Cheat Sheet</a:t>
            </a:r>
            <a:endParaRPr lang="en-US" dirty="0"/>
          </a:p>
        </p:txBody>
      </p:sp>
    </p:spTree>
    <p:extLst>
      <p:ext uri="{BB962C8B-B14F-4D97-AF65-F5344CB8AC3E}">
        <p14:creationId xmlns:p14="http://schemas.microsoft.com/office/powerpoint/2010/main" val="851983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2709295"/>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p>
          <a:p>
            <a:r>
              <a:rPr lang="en-US" dirty="0" smtClean="0"/>
              <a:t>Tour of Spark </a:t>
            </a:r>
            <a:r>
              <a:rPr lang="en-US" dirty="0" smtClean="0"/>
              <a:t>operations (in Python)</a:t>
            </a:r>
            <a:endParaRPr lang="en-US" dirty="0" smtClean="0"/>
          </a:p>
          <a:p>
            <a:r>
              <a:rPr lang="en-US" dirty="0" smtClean="0"/>
              <a:t>Job execution</a:t>
            </a:r>
          </a:p>
          <a:p>
            <a:r>
              <a:rPr lang="en-US" dirty="0" smtClean="0"/>
              <a:t>Standalone apps</a:t>
            </a:r>
          </a:p>
          <a:p>
            <a:endParaRPr lang="en-US" dirty="0"/>
          </a:p>
        </p:txBody>
      </p:sp>
    </p:spTree>
    <p:extLst>
      <p:ext uri="{BB962C8B-B14F-4D97-AF65-F5344CB8AC3E}">
        <p14:creationId xmlns:p14="http://schemas.microsoft.com/office/powerpoint/2010/main" val="2468790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Spark</a:t>
            </a:r>
            <a:endParaRPr lang="en-US" dirty="0"/>
          </a:p>
        </p:txBody>
      </p:sp>
      <p:sp>
        <p:nvSpPr>
          <p:cNvPr id="3" name="Content Placeholder 2"/>
          <p:cNvSpPr>
            <a:spLocks noGrp="1"/>
          </p:cNvSpPr>
          <p:nvPr>
            <p:ph idx="1"/>
          </p:nvPr>
        </p:nvSpPr>
        <p:spPr>
          <a:xfrm>
            <a:off x="457200" y="1951038"/>
            <a:ext cx="8305800" cy="4221162"/>
          </a:xfrm>
        </p:spPr>
        <p:txBody>
          <a:bodyPr/>
          <a:lstStyle/>
          <a:p>
            <a:r>
              <a:rPr lang="en-US" dirty="0" smtClean="0"/>
              <a:t>Easiest way: the shell (</a:t>
            </a:r>
            <a:r>
              <a:rPr lang="en-US" sz="2300" dirty="0" smtClean="0">
                <a:latin typeface="Lucida Console"/>
                <a:cs typeface="Lucida Console"/>
              </a:rPr>
              <a:t>spark-shell</a:t>
            </a:r>
            <a:r>
              <a:rPr lang="en-US" dirty="0" smtClean="0"/>
              <a:t> or </a:t>
            </a:r>
            <a:r>
              <a:rPr lang="en-US" sz="2300" dirty="0" err="1" smtClean="0">
                <a:solidFill>
                  <a:prstClr val="black"/>
                </a:solidFill>
                <a:latin typeface="Lucida Console"/>
                <a:cs typeface="Lucida Console"/>
              </a:rPr>
              <a:t>pyspark</a:t>
            </a:r>
            <a:r>
              <a:rPr lang="en-US" dirty="0" smtClean="0"/>
              <a:t>)</a:t>
            </a:r>
          </a:p>
          <a:p>
            <a:pPr lvl="1"/>
            <a:r>
              <a:rPr lang="en-US" dirty="0" smtClean="0"/>
              <a:t>Special </a:t>
            </a:r>
            <a:r>
              <a:rPr lang="en-US" dirty="0" err="1" smtClean="0"/>
              <a:t>Scala</a:t>
            </a:r>
            <a:r>
              <a:rPr lang="en-US" dirty="0" smtClean="0"/>
              <a:t> / Python interpreters for cluster use</a:t>
            </a:r>
          </a:p>
          <a:p>
            <a:r>
              <a:rPr lang="en-US" dirty="0" smtClean="0"/>
              <a:t>Runs in local mode on 1 core by default, but can control with </a:t>
            </a:r>
            <a:r>
              <a:rPr lang="en-US" sz="2300" dirty="0" smtClean="0">
                <a:latin typeface="Lucida Console"/>
                <a:cs typeface="Lucida Console"/>
              </a:rPr>
              <a:t>MASTER</a:t>
            </a:r>
            <a:r>
              <a:rPr lang="en-US" dirty="0" smtClean="0"/>
              <a:t> environment </a:t>
            </a:r>
            <a:r>
              <a:rPr lang="en-US" dirty="0" err="1" smtClean="0"/>
              <a:t>var</a:t>
            </a:r>
            <a:r>
              <a:rPr lang="en-US" dirty="0" smtClean="0"/>
              <a:t>:</a:t>
            </a:r>
          </a:p>
          <a:p>
            <a:r>
              <a:rPr lang="en-US" sz="2100" dirty="0" smtClean="0">
                <a:latin typeface="Lucida Console"/>
                <a:cs typeface="Lucida Console"/>
              </a:rPr>
              <a:t>MASTER=local    ./spark-shell   </a:t>
            </a:r>
            <a:r>
              <a:rPr lang="en-US" sz="2100" dirty="0" smtClean="0">
                <a:solidFill>
                  <a:srgbClr val="008040"/>
                </a:solidFill>
                <a:latin typeface="Lucida Console"/>
                <a:cs typeface="Lucida Console"/>
              </a:rPr>
              <a:t># local, 1 thread</a:t>
            </a:r>
            <a:br>
              <a:rPr lang="en-US" sz="2100" dirty="0" smtClean="0">
                <a:solidFill>
                  <a:srgbClr val="008040"/>
                </a:solidFill>
                <a:latin typeface="Lucida Console"/>
                <a:cs typeface="Lucida Console"/>
              </a:rPr>
            </a:br>
            <a:r>
              <a:rPr lang="en-US" sz="2100" dirty="0">
                <a:latin typeface="Lucida Console"/>
                <a:cs typeface="Lucida Console"/>
              </a:rPr>
              <a:t>MASTER=</a:t>
            </a:r>
            <a:r>
              <a:rPr lang="en-US" sz="2100" dirty="0" smtClean="0">
                <a:latin typeface="Lucida Console"/>
                <a:cs typeface="Lucida Console"/>
              </a:rPr>
              <a:t>local[2] .</a:t>
            </a:r>
            <a:r>
              <a:rPr lang="en-US" sz="2100" dirty="0">
                <a:latin typeface="Lucida Console"/>
                <a:cs typeface="Lucida Console"/>
              </a:rPr>
              <a:t>/spark-</a:t>
            </a:r>
            <a:r>
              <a:rPr lang="en-US" sz="2100" dirty="0" smtClean="0">
                <a:latin typeface="Lucida Console"/>
                <a:cs typeface="Lucida Console"/>
              </a:rPr>
              <a:t>shell   </a:t>
            </a: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local, </a:t>
            </a:r>
            <a:r>
              <a:rPr lang="en-US" sz="2100" dirty="0" smtClean="0">
                <a:solidFill>
                  <a:srgbClr val="008040"/>
                </a:solidFill>
                <a:latin typeface="Lucida Console"/>
                <a:cs typeface="Lucida Console"/>
              </a:rPr>
              <a:t>2 threads</a:t>
            </a:r>
            <a:br>
              <a:rPr lang="en-US" sz="2100" dirty="0" smtClean="0">
                <a:solidFill>
                  <a:srgbClr val="008040"/>
                </a:solidFill>
                <a:latin typeface="Lucida Console"/>
                <a:cs typeface="Lucida Console"/>
              </a:rPr>
            </a:br>
            <a:r>
              <a:rPr lang="en-US" sz="2100" dirty="0">
                <a:latin typeface="Lucida Console"/>
                <a:cs typeface="Lucida Console"/>
              </a:rPr>
              <a:t>MASTER</a:t>
            </a:r>
            <a:r>
              <a:rPr lang="en-US" sz="2100" dirty="0" smtClean="0">
                <a:latin typeface="Lucida Console"/>
                <a:cs typeface="Lucida Console"/>
              </a:rPr>
              <a:t>=spark://</a:t>
            </a:r>
            <a:r>
              <a:rPr lang="en-US" sz="2100" dirty="0" err="1" smtClean="0">
                <a:latin typeface="Lucida Console"/>
                <a:cs typeface="Lucida Console"/>
              </a:rPr>
              <a:t>host:port</a:t>
            </a:r>
            <a:r>
              <a:rPr lang="en-US" sz="2100" dirty="0" smtClean="0">
                <a:latin typeface="Lucida Console"/>
                <a:cs typeface="Lucida Console"/>
              </a:rPr>
              <a:t> </a:t>
            </a:r>
            <a:r>
              <a:rPr lang="en-US" sz="2100" dirty="0">
                <a:latin typeface="Lucida Console"/>
                <a:cs typeface="Lucida Console"/>
              </a:rPr>
              <a:t>./spark-shell </a:t>
            </a:r>
            <a:r>
              <a:rPr lang="en-US" sz="2100" dirty="0" smtClean="0">
                <a:latin typeface="Lucida Console"/>
                <a:cs typeface="Lucida Console"/>
              </a:rPr>
              <a:t> </a:t>
            </a:r>
            <a:r>
              <a:rPr lang="en-US" sz="2100" dirty="0" smtClean="0">
                <a:solidFill>
                  <a:srgbClr val="008040"/>
                </a:solidFill>
                <a:latin typeface="Lucida Console"/>
                <a:cs typeface="Lucida Console"/>
              </a:rPr>
              <a:t># cluster</a:t>
            </a:r>
            <a:endParaRPr lang="en-US" sz="2100" dirty="0">
              <a:solidFill>
                <a:srgbClr val="008040"/>
              </a:solidFill>
              <a:latin typeface="Lucida Console"/>
              <a:cs typeface="Lucida Console"/>
            </a:endParaRPr>
          </a:p>
          <a:p>
            <a:endParaRPr lang="en-US" dirty="0"/>
          </a:p>
        </p:txBody>
      </p:sp>
    </p:spTree>
    <p:extLst>
      <p:ext uri="{BB962C8B-B14F-4D97-AF65-F5344CB8AC3E}">
        <p14:creationId xmlns:p14="http://schemas.microsoft.com/office/powerpoint/2010/main" val="35600101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0" dirty="0" smtClean="0"/>
              <a:t>First Stop: </a:t>
            </a:r>
            <a:r>
              <a:rPr lang="en-US" sz="5500" dirty="0" err="1" smtClean="0"/>
              <a:t>SparkContext</a:t>
            </a:r>
            <a:endParaRPr lang="en-US" sz="5500" dirty="0"/>
          </a:p>
        </p:txBody>
      </p:sp>
      <p:sp>
        <p:nvSpPr>
          <p:cNvPr id="3" name="Content Placeholder 2"/>
          <p:cNvSpPr>
            <a:spLocks noGrp="1"/>
          </p:cNvSpPr>
          <p:nvPr>
            <p:ph idx="1"/>
          </p:nvPr>
        </p:nvSpPr>
        <p:spPr/>
        <p:txBody>
          <a:bodyPr/>
          <a:lstStyle/>
          <a:p>
            <a:r>
              <a:rPr lang="en-US" dirty="0" smtClean="0"/>
              <a:t>Main entry point to Spark functionality</a:t>
            </a:r>
          </a:p>
          <a:p>
            <a:r>
              <a:rPr lang="en-US" dirty="0" smtClean="0"/>
              <a:t>Available in shell as variable </a:t>
            </a:r>
            <a:r>
              <a:rPr lang="en-US" sz="2300" dirty="0" err="1" smtClean="0">
                <a:latin typeface="Lucida Console"/>
                <a:cs typeface="Lucida Console"/>
              </a:rPr>
              <a:t>sc</a:t>
            </a:r>
            <a:endParaRPr lang="en-US" sz="2300" dirty="0" smtClean="0">
              <a:latin typeface="Lucida Console"/>
              <a:cs typeface="Lucida Console"/>
            </a:endParaRPr>
          </a:p>
          <a:p>
            <a:r>
              <a:rPr lang="en-US" dirty="0" smtClean="0">
                <a:cs typeface="Lucida Console"/>
              </a:rPr>
              <a:t>In standalone programs, you’d make your own (see later for details)</a:t>
            </a:r>
            <a:endParaRPr lang="en-US" dirty="0">
              <a:cs typeface="Lucida Console"/>
            </a:endParaRPr>
          </a:p>
        </p:txBody>
      </p:sp>
    </p:spTree>
    <p:extLst>
      <p:ext uri="{BB962C8B-B14F-4D97-AF65-F5344CB8AC3E}">
        <p14:creationId xmlns:p14="http://schemas.microsoft.com/office/powerpoint/2010/main" val="23209904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RDDs</a:t>
            </a:r>
            <a:endParaRPr lang="en-US" dirty="0"/>
          </a:p>
        </p:txBody>
      </p:sp>
      <p:sp>
        <p:nvSpPr>
          <p:cNvPr id="3" name="Content Placeholder 2"/>
          <p:cNvSpPr>
            <a:spLocks noGrp="1"/>
          </p:cNvSpPr>
          <p:nvPr>
            <p:ph idx="1"/>
          </p:nvPr>
        </p:nvSpPr>
        <p:spPr>
          <a:xfrm>
            <a:off x="457200" y="1951038"/>
            <a:ext cx="8382000" cy="4221162"/>
          </a:xfrm>
        </p:spPr>
        <p:txBody>
          <a:bodyPr/>
          <a:lstStyle/>
          <a:p>
            <a:pPr>
              <a:spcBef>
                <a:spcPts val="0"/>
              </a:spcBef>
            </a:pPr>
            <a:r>
              <a:rPr lang="en-US" sz="2100" dirty="0" smtClean="0">
                <a:solidFill>
                  <a:srgbClr val="008040"/>
                </a:solidFill>
                <a:latin typeface="Lucida Console"/>
                <a:cs typeface="Lucida Console"/>
              </a:rPr>
              <a:t># Turn a Python collection into an RDD</a:t>
            </a:r>
          </a:p>
          <a:p>
            <a:pPr>
              <a:spcBef>
                <a:spcPts val="0"/>
              </a:spcBef>
            </a:pPr>
            <a:r>
              <a:rPr lang="en-US" sz="2100" dirty="0" err="1" smtClean="0">
                <a:latin typeface="Lucida Console"/>
                <a:cs typeface="Lucida Console"/>
              </a:rPr>
              <a:t>sc.parallelize</a:t>
            </a:r>
            <a:r>
              <a:rPr lang="en-US" sz="2100" dirty="0" smtClean="0">
                <a:latin typeface="Lucida Console"/>
                <a:cs typeface="Lucida Console"/>
              </a:rPr>
              <a:t>([1, 2, 3])</a:t>
            </a:r>
          </a:p>
          <a:p>
            <a:pPr>
              <a:spcBef>
                <a:spcPts val="0"/>
              </a:spcBef>
            </a:pPr>
            <a:endParaRPr lang="en-US" sz="2100" dirty="0">
              <a:latin typeface="Lucida Console"/>
              <a:cs typeface="Lucida Console"/>
            </a:endParaRPr>
          </a:p>
          <a:p>
            <a:pPr>
              <a:spcBef>
                <a:spcPts val="0"/>
              </a:spcBef>
            </a:pPr>
            <a:r>
              <a:rPr lang="en-US" sz="2100" dirty="0" smtClean="0">
                <a:solidFill>
                  <a:srgbClr val="008040"/>
                </a:solidFill>
                <a:latin typeface="Lucida Console"/>
                <a:cs typeface="Lucida Console"/>
              </a:rPr>
              <a:t># Load text file from local FS, HDFS, or S3</a:t>
            </a:r>
          </a:p>
          <a:p>
            <a:pPr>
              <a:spcBef>
                <a:spcPts val="0"/>
              </a:spcBef>
            </a:pPr>
            <a:r>
              <a:rPr lang="en-US" sz="2100" dirty="0" err="1" smtClean="0">
                <a:latin typeface="Lucida Console"/>
                <a:cs typeface="Lucida Console"/>
              </a:rPr>
              <a:t>sc.textFile</a:t>
            </a:r>
            <a:r>
              <a:rPr lang="en-US" sz="2100" dirty="0" smtClean="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file.txt</a:t>
            </a:r>
            <a:r>
              <a:rPr lang="en-US" sz="2100" dirty="0" smtClean="0">
                <a:solidFill>
                  <a:srgbClr val="000090"/>
                </a:solidFill>
                <a:latin typeface="Lucida Console"/>
                <a:cs typeface="Lucida Console"/>
              </a:rPr>
              <a:t>”</a:t>
            </a:r>
            <a:r>
              <a:rPr lang="en-US" sz="2100" dirty="0" smtClean="0">
                <a:latin typeface="Lucida Console"/>
                <a:cs typeface="Lucida Console"/>
              </a:rPr>
              <a:t>)</a:t>
            </a:r>
          </a:p>
          <a:p>
            <a:pPr>
              <a:spcBef>
                <a:spcPts val="0"/>
              </a:spcBef>
            </a:pPr>
            <a:r>
              <a:rPr lang="en-US" sz="2100" dirty="0" err="1">
                <a:latin typeface="Lucida Console"/>
                <a:cs typeface="Lucida Console"/>
              </a:rPr>
              <a:t>sc.textFile</a:t>
            </a:r>
            <a:r>
              <a:rPr lang="en-US" sz="2100" dirty="0">
                <a:latin typeface="Lucida Console"/>
                <a:cs typeface="Lucida Console"/>
              </a:rPr>
              <a:t>(</a:t>
            </a:r>
            <a:r>
              <a:rPr lang="en-US" sz="2100" dirty="0" smtClean="0">
                <a:solidFill>
                  <a:srgbClr val="000090"/>
                </a:solidFill>
                <a:latin typeface="Lucida Console"/>
                <a:cs typeface="Lucida Console"/>
              </a:rPr>
              <a:t>“directory/*.txt”</a:t>
            </a:r>
            <a:r>
              <a:rPr lang="en-US" sz="2100" dirty="0">
                <a:latin typeface="Lucida Console"/>
                <a:cs typeface="Lucida Console"/>
              </a:rPr>
              <a:t>)</a:t>
            </a:r>
          </a:p>
          <a:p>
            <a:pPr>
              <a:spcBef>
                <a:spcPts val="0"/>
              </a:spcBef>
            </a:pPr>
            <a:r>
              <a:rPr lang="en-US" sz="2100" dirty="0" err="1">
                <a:latin typeface="Lucida Console"/>
                <a:cs typeface="Lucida Console"/>
              </a:rPr>
              <a:t>sc.textFile</a:t>
            </a:r>
            <a:r>
              <a:rPr lang="en-US" sz="2100" dirty="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hdfs</a:t>
            </a:r>
            <a:r>
              <a:rPr lang="en-US" sz="2100" dirty="0" smtClean="0">
                <a:solidFill>
                  <a:srgbClr val="000090"/>
                </a:solidFill>
                <a:latin typeface="Lucida Console"/>
                <a:cs typeface="Lucida Console"/>
              </a:rPr>
              <a:t>://namenode:9000/path/file”</a:t>
            </a:r>
            <a:r>
              <a:rPr lang="en-US" sz="2100" dirty="0">
                <a:latin typeface="Lucida Console"/>
                <a:cs typeface="Lucida Console"/>
              </a:rPr>
              <a:t>)</a:t>
            </a:r>
          </a:p>
          <a:p>
            <a:pPr>
              <a:spcBef>
                <a:spcPts val="0"/>
              </a:spcBef>
            </a:pPr>
            <a:endParaRPr lang="en-US" sz="2100" dirty="0">
              <a:latin typeface="Lucida Console"/>
              <a:cs typeface="Lucida Console"/>
            </a:endParaRPr>
          </a:p>
          <a:p>
            <a:pPr>
              <a:spcBef>
                <a:spcPts val="0"/>
              </a:spcBef>
            </a:pPr>
            <a:r>
              <a:rPr lang="en-US" sz="2100" dirty="0" smtClean="0">
                <a:solidFill>
                  <a:srgbClr val="008040"/>
                </a:solidFill>
                <a:latin typeface="Lucida Console"/>
                <a:cs typeface="Lucida Console"/>
              </a:rPr>
              <a:t># Use existing </a:t>
            </a:r>
            <a:r>
              <a:rPr lang="en-US" sz="2100" dirty="0" err="1" smtClean="0">
                <a:solidFill>
                  <a:srgbClr val="008040"/>
                </a:solidFill>
                <a:latin typeface="Lucida Console"/>
                <a:cs typeface="Lucida Console"/>
              </a:rPr>
              <a:t>Hadoop</a:t>
            </a:r>
            <a:r>
              <a:rPr lang="en-US" sz="2100" dirty="0" smtClean="0">
                <a:solidFill>
                  <a:srgbClr val="008040"/>
                </a:solidFill>
                <a:latin typeface="Lucida Console"/>
                <a:cs typeface="Lucida Console"/>
              </a:rPr>
              <a:t> </a:t>
            </a:r>
            <a:r>
              <a:rPr lang="en-US" sz="2100" dirty="0" err="1" smtClean="0">
                <a:solidFill>
                  <a:srgbClr val="008040"/>
                </a:solidFill>
                <a:latin typeface="Lucida Console"/>
                <a:cs typeface="Lucida Console"/>
              </a:rPr>
              <a:t>InputFormat</a:t>
            </a:r>
            <a:r>
              <a:rPr lang="en-US" sz="2100" dirty="0" smtClean="0">
                <a:solidFill>
                  <a:srgbClr val="008040"/>
                </a:solidFill>
                <a:latin typeface="Lucida Console"/>
                <a:cs typeface="Lucida Console"/>
              </a:rPr>
              <a:t> (Java/</a:t>
            </a:r>
            <a:r>
              <a:rPr lang="en-US" sz="2100" dirty="0" err="1" smtClean="0">
                <a:solidFill>
                  <a:srgbClr val="008040"/>
                </a:solidFill>
                <a:latin typeface="Lucida Console"/>
                <a:cs typeface="Lucida Console"/>
              </a:rPr>
              <a:t>Scala</a:t>
            </a:r>
            <a:r>
              <a:rPr lang="en-US" sz="2100" dirty="0" smtClean="0">
                <a:solidFill>
                  <a:srgbClr val="008040"/>
                </a:solidFill>
                <a:latin typeface="Lucida Console"/>
                <a:cs typeface="Lucida Console"/>
              </a:rPr>
              <a:t> only)</a:t>
            </a:r>
          </a:p>
          <a:p>
            <a:pPr>
              <a:spcBef>
                <a:spcPts val="0"/>
              </a:spcBef>
            </a:pPr>
            <a:r>
              <a:rPr lang="en-US" sz="2100" dirty="0" err="1" smtClean="0">
                <a:latin typeface="Lucida Console"/>
                <a:cs typeface="Lucida Console"/>
              </a:rPr>
              <a:t>sc.hadoopFile</a:t>
            </a:r>
            <a:r>
              <a:rPr lang="en-US" sz="2100" dirty="0" smtClean="0">
                <a:latin typeface="Lucida Console"/>
                <a:cs typeface="Lucida Console"/>
              </a:rPr>
              <a:t>(path, </a:t>
            </a:r>
            <a:r>
              <a:rPr lang="en-US" sz="2100" dirty="0" err="1" smtClean="0">
                <a:latin typeface="Lucida Console"/>
                <a:cs typeface="Lucida Console"/>
              </a:rPr>
              <a:t>inputFormat</a:t>
            </a:r>
            <a:r>
              <a:rPr lang="en-US" sz="2100" dirty="0" smtClean="0">
                <a:latin typeface="Lucida Console"/>
                <a:cs typeface="Lucida Console"/>
              </a:rPr>
              <a:t>,</a:t>
            </a:r>
          </a:p>
          <a:p>
            <a:pPr>
              <a:spcBef>
                <a:spcPts val="0"/>
              </a:spcBef>
            </a:pPr>
            <a:r>
              <a:rPr lang="en-US" sz="2100" dirty="0">
                <a:latin typeface="Lucida Console"/>
                <a:cs typeface="Lucida Console"/>
              </a:rPr>
              <a:t> </a:t>
            </a:r>
            <a:r>
              <a:rPr lang="en-US" sz="2100" dirty="0" smtClean="0">
                <a:latin typeface="Lucida Console"/>
                <a:cs typeface="Lucida Console"/>
              </a:rPr>
              <a:t>             </a:t>
            </a:r>
            <a:r>
              <a:rPr lang="en-US" sz="2100" dirty="0" err="1" smtClean="0">
                <a:latin typeface="Lucida Console"/>
                <a:cs typeface="Lucida Console"/>
              </a:rPr>
              <a:t>keyClass</a:t>
            </a:r>
            <a:r>
              <a:rPr lang="en-US" sz="2100" dirty="0" smtClean="0">
                <a:latin typeface="Lucida Console"/>
                <a:cs typeface="Lucida Console"/>
              </a:rPr>
              <a:t>, </a:t>
            </a:r>
            <a:r>
              <a:rPr lang="en-US" sz="2100" dirty="0" err="1" smtClean="0">
                <a:latin typeface="Lucida Console"/>
                <a:cs typeface="Lucida Console"/>
              </a:rPr>
              <a:t>valClass</a:t>
            </a:r>
            <a:r>
              <a:rPr lang="en-US" sz="2100" dirty="0" smtClean="0">
                <a:latin typeface="Lucida Console"/>
                <a:cs typeface="Lucida Console"/>
              </a:rPr>
              <a:t>)</a:t>
            </a:r>
            <a:endParaRPr lang="en-US" sz="2100" dirty="0">
              <a:latin typeface="Lucida Console"/>
              <a:cs typeface="Lucida Console"/>
            </a:endParaRPr>
          </a:p>
          <a:p>
            <a:pPr>
              <a:spcBef>
                <a:spcPts val="0"/>
              </a:spcBef>
            </a:pPr>
            <a:endParaRPr lang="en-US" sz="2100" dirty="0">
              <a:latin typeface="Lucida Console"/>
              <a:cs typeface="Lucida Console"/>
            </a:endParaRPr>
          </a:p>
          <a:p>
            <a:endParaRPr lang="en-US" sz="2100" dirty="0"/>
          </a:p>
        </p:txBody>
      </p:sp>
    </p:spTree>
    <p:extLst>
      <p:ext uri="{BB962C8B-B14F-4D97-AF65-F5344CB8AC3E}">
        <p14:creationId xmlns:p14="http://schemas.microsoft.com/office/powerpoint/2010/main" val="41796706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Transformations</a:t>
            </a:r>
            <a:endParaRPr lang="en-US" dirty="0"/>
          </a:p>
        </p:txBody>
      </p:sp>
      <p:sp>
        <p:nvSpPr>
          <p:cNvPr id="3" name="Content Placeholder 2"/>
          <p:cNvSpPr>
            <a:spLocks noGrp="1"/>
          </p:cNvSpPr>
          <p:nvPr>
            <p:ph idx="1"/>
          </p:nvPr>
        </p:nvSpPr>
        <p:spPr>
          <a:xfrm>
            <a:off x="457200" y="1951038"/>
            <a:ext cx="8382000" cy="4221162"/>
          </a:xfrm>
        </p:spPr>
        <p:txBody>
          <a:bodyPr/>
          <a:lstStyle/>
          <a:p>
            <a:pPr>
              <a:spcBef>
                <a:spcPts val="0"/>
              </a:spcBef>
            </a:pPr>
            <a:r>
              <a:rPr lang="en-US" sz="2100" dirty="0" err="1" smtClean="0">
                <a:latin typeface="Lucida Console"/>
                <a:cs typeface="Lucida Console"/>
              </a:rPr>
              <a:t>nums</a:t>
            </a:r>
            <a:r>
              <a:rPr lang="en-US" sz="2100" dirty="0" smtClean="0">
                <a:latin typeface="Lucida Console"/>
                <a:cs typeface="Lucida Console"/>
              </a:rPr>
              <a:t> = </a:t>
            </a:r>
            <a:r>
              <a:rPr lang="en-US" sz="2100" dirty="0" err="1" smtClean="0">
                <a:latin typeface="Lucida Console"/>
                <a:cs typeface="Lucida Console"/>
              </a:rPr>
              <a:t>sc.parallelize</a:t>
            </a:r>
            <a:r>
              <a:rPr lang="en-US" sz="2100" dirty="0" smtClean="0">
                <a:latin typeface="Lucida Console"/>
                <a:cs typeface="Lucida Console"/>
              </a:rPr>
              <a:t>([1, 2, 3])</a:t>
            </a:r>
            <a:br>
              <a:rPr lang="en-US" sz="2100" dirty="0" smtClean="0">
                <a:latin typeface="Lucida Console"/>
                <a:cs typeface="Lucida Console"/>
              </a:rPr>
            </a:br>
            <a:endParaRPr lang="en-US" sz="2100" dirty="0">
              <a:latin typeface="Lucida Console"/>
              <a:cs typeface="Lucida Console"/>
            </a:endParaRPr>
          </a:p>
          <a:p>
            <a:pPr>
              <a:spcBef>
                <a:spcPts val="0"/>
              </a:spcBef>
            </a:pPr>
            <a:r>
              <a:rPr lang="en-US" sz="2100" dirty="0" smtClean="0">
                <a:solidFill>
                  <a:srgbClr val="008040"/>
                </a:solidFill>
                <a:latin typeface="Lucida Console"/>
                <a:cs typeface="Lucida Console"/>
              </a:rPr>
              <a:t># Pass each element through a function</a:t>
            </a:r>
          </a:p>
          <a:p>
            <a:pPr>
              <a:spcBef>
                <a:spcPts val="0"/>
              </a:spcBef>
            </a:pPr>
            <a:r>
              <a:rPr lang="en-US" sz="2100" dirty="0" smtClean="0">
                <a:latin typeface="Lucida Console"/>
                <a:cs typeface="Lucida Console"/>
              </a:rPr>
              <a:t>squares = </a:t>
            </a:r>
            <a:r>
              <a:rPr lang="en-US" sz="2100" dirty="0" err="1" smtClean="0">
                <a:latin typeface="Lucida Console"/>
                <a:cs typeface="Lucida Console"/>
              </a:rPr>
              <a:t>nums.</a:t>
            </a:r>
            <a:r>
              <a:rPr lang="en-US" sz="2100" dirty="0" err="1" smtClean="0">
                <a:solidFill>
                  <a:srgbClr val="3366FF"/>
                </a:solidFill>
                <a:latin typeface="Lucida Console"/>
                <a:cs typeface="Lucida Console"/>
              </a:rPr>
              <a:t>map</a:t>
            </a:r>
            <a:r>
              <a:rPr lang="en-US" sz="2100" dirty="0" smtClean="0">
                <a:latin typeface="Lucida Console"/>
                <a:cs typeface="Lucida Console"/>
              </a:rPr>
              <a:t>(</a:t>
            </a:r>
            <a:r>
              <a:rPr lang="en-US" sz="2100" dirty="0" smtClean="0">
                <a:solidFill>
                  <a:srgbClr val="FF0080"/>
                </a:solidFill>
                <a:latin typeface="Lucida Console"/>
                <a:cs typeface="Lucida Console"/>
              </a:rPr>
              <a:t>lambda x: x*x</a:t>
            </a:r>
            <a:r>
              <a:rPr lang="en-US" sz="2100" dirty="0" smtClean="0">
                <a:latin typeface="Lucida Console"/>
                <a:cs typeface="Lucida Console"/>
              </a:rPr>
              <a:t>)   </a:t>
            </a:r>
            <a:r>
              <a:rPr lang="en-US" sz="2100" dirty="0" smtClean="0">
                <a:solidFill>
                  <a:srgbClr val="008040"/>
                </a:solidFill>
                <a:latin typeface="Lucida Console"/>
                <a:cs typeface="Lucida Console"/>
              </a:rPr>
              <a:t>// {1, 4, 9}</a:t>
            </a:r>
          </a:p>
          <a:p>
            <a:pPr>
              <a:spcBef>
                <a:spcPts val="0"/>
              </a:spcBef>
            </a:pPr>
            <a:endParaRPr lang="en-US" sz="2100" dirty="0" smtClean="0">
              <a:latin typeface="Lucida Console"/>
              <a:cs typeface="Lucida Console"/>
            </a:endParaRPr>
          </a:p>
          <a:p>
            <a:pPr>
              <a:spcBef>
                <a:spcPts val="0"/>
              </a:spcBef>
            </a:pPr>
            <a:r>
              <a:rPr lang="en-US" sz="2100" dirty="0" smtClean="0">
                <a:solidFill>
                  <a:srgbClr val="008040"/>
                </a:solidFill>
                <a:latin typeface="Lucida Console"/>
                <a:cs typeface="Lucida Console"/>
              </a:rPr>
              <a:t># Keep elements passing a predicate</a:t>
            </a:r>
            <a:endParaRPr lang="en-US" sz="2100" dirty="0">
              <a:latin typeface="Lucida Console"/>
              <a:cs typeface="Lucida Console"/>
            </a:endParaRPr>
          </a:p>
          <a:p>
            <a:pPr>
              <a:spcBef>
                <a:spcPts val="0"/>
              </a:spcBef>
            </a:pPr>
            <a:r>
              <a:rPr lang="en-US" sz="2100" dirty="0" smtClean="0">
                <a:latin typeface="Lucida Console"/>
                <a:cs typeface="Lucida Console"/>
              </a:rPr>
              <a:t>even = </a:t>
            </a:r>
            <a:r>
              <a:rPr lang="en-US" sz="2100" dirty="0" err="1" smtClean="0">
                <a:latin typeface="Lucida Console"/>
                <a:cs typeface="Lucida Console"/>
              </a:rPr>
              <a:t>squares.</a:t>
            </a:r>
            <a:r>
              <a:rPr lang="en-US" sz="2100" dirty="0" err="1" smtClean="0">
                <a:solidFill>
                  <a:srgbClr val="3366FF"/>
                </a:solidFill>
                <a:latin typeface="Lucida Console"/>
                <a:cs typeface="Lucida Console"/>
              </a:rPr>
              <a:t>filter</a:t>
            </a:r>
            <a:r>
              <a:rPr lang="en-US" sz="2100" dirty="0" smtClean="0">
                <a:latin typeface="Lucida Console"/>
                <a:cs typeface="Lucida Console"/>
              </a:rPr>
              <a:t>(</a:t>
            </a:r>
            <a:r>
              <a:rPr lang="en-US" sz="2100" dirty="0" smtClean="0">
                <a:solidFill>
                  <a:srgbClr val="FF0080"/>
                </a:solidFill>
                <a:latin typeface="Lucida Console"/>
                <a:cs typeface="Lucida Console"/>
              </a:rPr>
              <a:t>lambda x: x % 2 == 0</a:t>
            </a:r>
            <a:r>
              <a:rPr lang="en-US" sz="2100" dirty="0" smtClean="0">
                <a:latin typeface="Lucida Console"/>
                <a:cs typeface="Lucida Console"/>
              </a:rPr>
              <a:t>) </a:t>
            </a:r>
            <a:r>
              <a:rPr lang="en-US" sz="2100" dirty="0" smtClean="0">
                <a:solidFill>
                  <a:srgbClr val="008040"/>
                </a:solidFill>
                <a:latin typeface="Lucida Console"/>
                <a:cs typeface="Lucida Console"/>
              </a:rPr>
              <a:t>// {4}</a:t>
            </a:r>
          </a:p>
          <a:p>
            <a:pPr>
              <a:spcBef>
                <a:spcPts val="0"/>
              </a:spcBef>
            </a:pPr>
            <a:endParaRPr lang="en-US" sz="2100" dirty="0">
              <a:solidFill>
                <a:srgbClr val="008040"/>
              </a:solidFill>
              <a:latin typeface="Lucida Console"/>
              <a:cs typeface="Lucida Console"/>
            </a:endParaRPr>
          </a:p>
          <a:p>
            <a:pPr>
              <a:spcBef>
                <a:spcPts val="0"/>
              </a:spcBef>
            </a:pPr>
            <a:r>
              <a:rPr lang="en-US" sz="2100" dirty="0" smtClean="0">
                <a:solidFill>
                  <a:srgbClr val="008040"/>
                </a:solidFill>
                <a:latin typeface="Lucida Console"/>
                <a:cs typeface="Lucida Console"/>
              </a:rPr>
              <a:t># Map each element to zero or more others</a:t>
            </a:r>
            <a:endParaRPr lang="en-US" sz="2100" dirty="0">
              <a:solidFill>
                <a:srgbClr val="008040"/>
              </a:solidFill>
              <a:latin typeface="Lucida Console"/>
              <a:cs typeface="Lucida Console"/>
            </a:endParaRPr>
          </a:p>
          <a:p>
            <a:pPr>
              <a:spcBef>
                <a:spcPts val="0"/>
              </a:spcBef>
            </a:pPr>
            <a:r>
              <a:rPr lang="en-US" sz="2100" dirty="0" err="1" smtClean="0">
                <a:latin typeface="Lucida Console"/>
                <a:cs typeface="Lucida Console"/>
              </a:rPr>
              <a:t>nums.</a:t>
            </a:r>
            <a:r>
              <a:rPr lang="en-US" sz="2100" dirty="0" err="1" smtClean="0">
                <a:solidFill>
                  <a:srgbClr val="3366FF"/>
                </a:solidFill>
                <a:latin typeface="Lucida Console"/>
                <a:cs typeface="Lucida Console"/>
              </a:rPr>
              <a:t>flatMap</a:t>
            </a:r>
            <a:r>
              <a:rPr lang="en-US" sz="2100" dirty="0" smtClean="0">
                <a:latin typeface="Lucida Console"/>
                <a:cs typeface="Lucida Console"/>
              </a:rPr>
              <a:t>(</a:t>
            </a:r>
            <a:r>
              <a:rPr lang="en-US" sz="2100" dirty="0" smtClean="0">
                <a:solidFill>
                  <a:srgbClr val="FF0080"/>
                </a:solidFill>
                <a:latin typeface="Lucida Console"/>
                <a:cs typeface="Lucida Console"/>
              </a:rPr>
              <a:t>lambda x: </a:t>
            </a:r>
            <a:r>
              <a:rPr lang="en-US" sz="2100" dirty="0">
                <a:solidFill>
                  <a:srgbClr val="FF0080"/>
                </a:solidFill>
                <a:latin typeface="Lucida Console"/>
                <a:cs typeface="Lucida Console"/>
              </a:rPr>
              <a:t>=&gt; </a:t>
            </a:r>
            <a:r>
              <a:rPr lang="en-US" sz="2100" dirty="0" smtClean="0">
                <a:solidFill>
                  <a:srgbClr val="FF0080"/>
                </a:solidFill>
                <a:latin typeface="Lucida Console"/>
                <a:cs typeface="Lucida Console"/>
              </a:rPr>
              <a:t>range(x)</a:t>
            </a:r>
            <a:r>
              <a:rPr lang="en-US" sz="2100" dirty="0" smtClean="0">
                <a:latin typeface="Lucida Console"/>
                <a:cs typeface="Lucida Console"/>
              </a:rPr>
              <a:t>) </a:t>
            </a:r>
            <a:br>
              <a:rPr lang="en-US" sz="2100" dirty="0" smtClean="0">
                <a:latin typeface="Lucida Console"/>
                <a:cs typeface="Lucida Console"/>
              </a:rPr>
            </a:br>
            <a:r>
              <a:rPr lang="en-US" sz="2100" dirty="0" smtClean="0">
                <a:latin typeface="Lucida Console"/>
                <a:cs typeface="Lucida Console"/>
              </a:rPr>
              <a:t>   </a:t>
            </a:r>
            <a:r>
              <a:rPr lang="en-US" sz="2100" dirty="0" smtClean="0">
                <a:solidFill>
                  <a:srgbClr val="008040"/>
                </a:solidFill>
                <a:latin typeface="Lucida Console"/>
                <a:cs typeface="Lucida Console"/>
              </a:rPr>
              <a:t># =&gt; {0, 0, 1, 0, 1, 2}</a:t>
            </a:r>
            <a:endParaRPr lang="en-US" sz="2100" dirty="0">
              <a:solidFill>
                <a:srgbClr val="008040"/>
              </a:solidFill>
              <a:latin typeface="Lucida Console"/>
              <a:cs typeface="Lucida Console"/>
            </a:endParaRPr>
          </a:p>
        </p:txBody>
      </p:sp>
      <p:sp>
        <p:nvSpPr>
          <p:cNvPr id="4" name="Rectangular Callout 3"/>
          <p:cNvSpPr/>
          <p:nvPr/>
        </p:nvSpPr>
        <p:spPr>
          <a:xfrm>
            <a:off x="5309215" y="5615060"/>
            <a:ext cx="2963857" cy="735489"/>
          </a:xfrm>
          <a:prstGeom prst="wedgeRectCallout">
            <a:avLst>
              <a:gd name="adj1" fmla="val -36256"/>
              <a:gd name="adj2" fmla="val -9706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smtClean="0"/>
              <a:t>Range object (sequence of numbers 0, 1, …, x-1)</a:t>
            </a:r>
            <a:endParaRPr lang="en-US" sz="2100" dirty="0"/>
          </a:p>
        </p:txBody>
      </p:sp>
    </p:spTree>
    <p:extLst>
      <p:ext uri="{BB962C8B-B14F-4D97-AF65-F5344CB8AC3E}">
        <p14:creationId xmlns:p14="http://schemas.microsoft.com/office/powerpoint/2010/main" val="3341076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Basic Actions</a:t>
            </a:r>
            <a:endParaRPr lang="en-US" dirty="0"/>
          </a:p>
        </p:txBody>
      </p:sp>
      <p:sp>
        <p:nvSpPr>
          <p:cNvPr id="3" name="Content Placeholder 2"/>
          <p:cNvSpPr>
            <a:spLocks noGrp="1"/>
          </p:cNvSpPr>
          <p:nvPr>
            <p:ph idx="1"/>
          </p:nvPr>
        </p:nvSpPr>
        <p:spPr>
          <a:xfrm>
            <a:off x="457200" y="1829576"/>
            <a:ext cx="8382000" cy="4483358"/>
          </a:xfrm>
        </p:spPr>
        <p:txBody>
          <a:bodyPr/>
          <a:lstStyle/>
          <a:p>
            <a:pPr>
              <a:spcBef>
                <a:spcPts val="0"/>
              </a:spcBef>
            </a:pPr>
            <a:r>
              <a:rPr lang="en-US" sz="2100" dirty="0" err="1" smtClean="0">
                <a:latin typeface="Lucida Console"/>
                <a:cs typeface="Lucida Console"/>
              </a:rPr>
              <a:t>nums</a:t>
            </a:r>
            <a:r>
              <a:rPr lang="en-US" sz="2100" dirty="0" smtClean="0">
                <a:latin typeface="Lucida Console"/>
                <a:cs typeface="Lucida Console"/>
              </a:rPr>
              <a:t> </a:t>
            </a:r>
            <a:r>
              <a:rPr lang="en-US" sz="2100" dirty="0">
                <a:latin typeface="Lucida Console"/>
                <a:cs typeface="Lucida Console"/>
              </a:rPr>
              <a:t>= </a:t>
            </a:r>
            <a:r>
              <a:rPr lang="en-US" sz="2100" dirty="0" err="1">
                <a:latin typeface="Lucida Console"/>
                <a:cs typeface="Lucida Console"/>
              </a:rPr>
              <a:t>sc.parallelize</a:t>
            </a:r>
            <a:r>
              <a:rPr lang="en-US" sz="2100" dirty="0" smtClean="0">
                <a:latin typeface="Lucida Console"/>
                <a:cs typeface="Lucida Console"/>
              </a:rPr>
              <a:t>([1, 2, 3])</a:t>
            </a:r>
            <a:r>
              <a:rPr lang="en-US" sz="2100" dirty="0">
                <a:latin typeface="Lucida Console"/>
                <a:cs typeface="Lucida Console"/>
              </a:rPr>
              <a:t/>
            </a:r>
            <a:br>
              <a:rPr lang="en-US" sz="2100" dirty="0">
                <a:latin typeface="Lucida Console"/>
                <a:cs typeface="Lucida Console"/>
              </a:rPr>
            </a:br>
            <a:endParaRPr lang="en-US" sz="1200" dirty="0" smtClean="0">
              <a:latin typeface="Lucida Console"/>
              <a:cs typeface="Lucida Console"/>
            </a:endParaRPr>
          </a:p>
          <a:p>
            <a:pPr>
              <a:spcBef>
                <a:spcPts val="0"/>
              </a:spcBef>
            </a:pPr>
            <a:r>
              <a:rPr lang="en-US" sz="2100" dirty="0" smtClean="0">
                <a:solidFill>
                  <a:srgbClr val="008040"/>
                </a:solidFill>
                <a:latin typeface="Lucida Console"/>
                <a:cs typeface="Lucida Console"/>
              </a:rPr>
              <a:t># Retrieve RDD contents as a local collection</a:t>
            </a:r>
          </a:p>
          <a:p>
            <a:pPr>
              <a:spcBef>
                <a:spcPts val="0"/>
              </a:spcBef>
            </a:pPr>
            <a:r>
              <a:rPr lang="en-US" sz="2100" dirty="0" err="1" smtClean="0">
                <a:latin typeface="Lucida Console"/>
                <a:cs typeface="Lucida Console"/>
              </a:rPr>
              <a:t>nums.</a:t>
            </a:r>
            <a:r>
              <a:rPr lang="en-US" sz="2100" dirty="0" err="1" smtClean="0">
                <a:solidFill>
                  <a:srgbClr val="3366FF"/>
                </a:solidFill>
                <a:latin typeface="Lucida Console"/>
                <a:cs typeface="Lucida Console"/>
              </a:rPr>
              <a:t>collect</a:t>
            </a:r>
            <a:r>
              <a:rPr lang="en-US" sz="2100" dirty="0">
                <a:latin typeface="Lucida Console"/>
                <a:cs typeface="Lucida Console"/>
              </a:rPr>
              <a:t>(</a:t>
            </a:r>
            <a:r>
              <a:rPr lang="en-US" sz="2100" dirty="0" smtClean="0">
                <a:latin typeface="Lucida Console"/>
                <a:cs typeface="Lucida Console"/>
              </a:rPr>
              <a:t>) </a:t>
            </a:r>
            <a:r>
              <a:rPr lang="en-US" sz="2100" dirty="0" smtClean="0">
                <a:solidFill>
                  <a:srgbClr val="008040"/>
                </a:solidFill>
                <a:latin typeface="Lucida Console"/>
                <a:cs typeface="Lucida Console"/>
              </a:rPr>
              <a:t># =&gt; [1, 2, 3]</a:t>
            </a:r>
            <a:endParaRPr lang="en-US" sz="2100" dirty="0">
              <a:solidFill>
                <a:srgbClr val="008040"/>
              </a:solidFill>
              <a:latin typeface="Lucida Console"/>
              <a:cs typeface="Lucida Console"/>
            </a:endParaRPr>
          </a:p>
          <a:p>
            <a:pPr>
              <a:spcBef>
                <a:spcPts val="0"/>
              </a:spcBef>
            </a:pPr>
            <a:endParaRPr lang="en-US" sz="1200" dirty="0" smtClean="0">
              <a:solidFill>
                <a:srgbClr val="008040"/>
              </a:solidFill>
              <a:latin typeface="Lucida Console"/>
              <a:cs typeface="Lucida Console"/>
            </a:endParaRPr>
          </a:p>
          <a:p>
            <a:pPr>
              <a:spcBef>
                <a:spcPts val="0"/>
              </a:spcBef>
            </a:pPr>
            <a:r>
              <a:rPr lang="en-US" sz="2100" dirty="0" smtClean="0">
                <a:solidFill>
                  <a:srgbClr val="008040"/>
                </a:solidFill>
                <a:latin typeface="Lucida Console"/>
                <a:cs typeface="Lucida Console"/>
              </a:rPr>
              <a:t># Return first K elements</a:t>
            </a:r>
            <a:endParaRPr lang="en-US" sz="2100" dirty="0">
              <a:solidFill>
                <a:srgbClr val="008040"/>
              </a:solidFill>
              <a:latin typeface="Lucida Console"/>
              <a:cs typeface="Lucida Console"/>
            </a:endParaRPr>
          </a:p>
          <a:p>
            <a:pPr>
              <a:spcBef>
                <a:spcPts val="0"/>
              </a:spcBef>
            </a:pPr>
            <a:r>
              <a:rPr lang="en-US" sz="2100" dirty="0" err="1" smtClean="0">
                <a:latin typeface="Lucida Console"/>
                <a:cs typeface="Lucida Console"/>
              </a:rPr>
              <a:t>nums.</a:t>
            </a:r>
            <a:r>
              <a:rPr lang="en-US" sz="2100" dirty="0" err="1" smtClean="0">
                <a:solidFill>
                  <a:srgbClr val="3366FF"/>
                </a:solidFill>
                <a:latin typeface="Lucida Console"/>
                <a:cs typeface="Lucida Console"/>
              </a:rPr>
              <a:t>take</a:t>
            </a:r>
            <a:r>
              <a:rPr lang="en-US" sz="2100" dirty="0" smtClean="0">
                <a:latin typeface="Lucida Console"/>
                <a:cs typeface="Lucida Console"/>
              </a:rPr>
              <a:t>(2)   </a:t>
            </a:r>
            <a:r>
              <a:rPr lang="en-US" sz="2100" dirty="0" smtClean="0">
                <a:solidFill>
                  <a:srgbClr val="008040"/>
                </a:solidFill>
                <a:latin typeface="Lucida Console"/>
                <a:cs typeface="Lucida Console"/>
              </a:rPr>
              <a:t># =&gt; [1, 2]</a:t>
            </a:r>
          </a:p>
          <a:p>
            <a:pPr>
              <a:spcBef>
                <a:spcPts val="0"/>
              </a:spcBef>
            </a:pPr>
            <a:endParaRPr lang="en-US" sz="1200" dirty="0">
              <a:latin typeface="Lucida Console"/>
              <a:cs typeface="Lucida Console"/>
            </a:endParaRPr>
          </a:p>
          <a:p>
            <a:pPr>
              <a:spcBef>
                <a:spcPts val="0"/>
              </a:spcBef>
            </a:pP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Count number of </a:t>
            </a:r>
            <a:r>
              <a:rPr lang="en-US" sz="2100" dirty="0" smtClean="0">
                <a:solidFill>
                  <a:srgbClr val="008040"/>
                </a:solidFill>
                <a:latin typeface="Lucida Console"/>
                <a:cs typeface="Lucida Console"/>
              </a:rPr>
              <a:t>elements</a:t>
            </a:r>
            <a:endParaRPr lang="en-US" sz="2100" dirty="0">
              <a:solidFill>
                <a:srgbClr val="008040"/>
              </a:solidFill>
              <a:latin typeface="Lucida Console"/>
              <a:cs typeface="Lucida Console"/>
            </a:endParaRPr>
          </a:p>
          <a:p>
            <a:pPr>
              <a:spcBef>
                <a:spcPts val="0"/>
              </a:spcBef>
            </a:pPr>
            <a:r>
              <a:rPr lang="en-US" sz="2100" dirty="0" err="1">
                <a:latin typeface="Lucida Console"/>
                <a:cs typeface="Lucida Console"/>
              </a:rPr>
              <a:t>nums.</a:t>
            </a:r>
            <a:r>
              <a:rPr lang="en-US" sz="2100" dirty="0" err="1">
                <a:solidFill>
                  <a:srgbClr val="3366FF"/>
                </a:solidFill>
                <a:latin typeface="Lucida Console"/>
                <a:cs typeface="Lucida Console"/>
              </a:rPr>
              <a:t>count</a:t>
            </a:r>
            <a:r>
              <a:rPr lang="en-US" sz="2100" dirty="0">
                <a:latin typeface="Lucida Console"/>
                <a:cs typeface="Lucida Console"/>
              </a:rPr>
              <a:t>()  </a:t>
            </a:r>
            <a:r>
              <a:rPr lang="en-US" sz="2100" dirty="0" smtClean="0">
                <a:latin typeface="Lucida Console"/>
                <a:cs typeface="Lucida Console"/>
              </a:rPr>
              <a:t> </a:t>
            </a:r>
            <a:r>
              <a:rPr lang="en-US" sz="2100" dirty="0" smtClean="0">
                <a:solidFill>
                  <a:srgbClr val="008040"/>
                </a:solidFill>
                <a:latin typeface="Lucida Console"/>
                <a:cs typeface="Lucida Console"/>
              </a:rPr>
              <a:t># </a:t>
            </a:r>
            <a:r>
              <a:rPr lang="en-US" sz="2100" dirty="0">
                <a:solidFill>
                  <a:srgbClr val="008040"/>
                </a:solidFill>
                <a:latin typeface="Lucida Console"/>
                <a:cs typeface="Lucida Console"/>
              </a:rPr>
              <a:t>=&gt; 3</a:t>
            </a:r>
          </a:p>
          <a:p>
            <a:pPr>
              <a:spcBef>
                <a:spcPts val="0"/>
              </a:spcBef>
            </a:pPr>
            <a:endParaRPr lang="en-US" sz="1200" dirty="0" smtClean="0">
              <a:solidFill>
                <a:srgbClr val="008040"/>
              </a:solidFill>
              <a:latin typeface="Lucida Console"/>
              <a:cs typeface="Lucida Console"/>
            </a:endParaRPr>
          </a:p>
          <a:p>
            <a:pPr>
              <a:spcBef>
                <a:spcPts val="0"/>
              </a:spcBef>
            </a:pPr>
            <a:r>
              <a:rPr lang="en-US" sz="2100" dirty="0" smtClean="0">
                <a:solidFill>
                  <a:srgbClr val="008040"/>
                </a:solidFill>
                <a:latin typeface="Lucida Console"/>
                <a:cs typeface="Lucida Console"/>
              </a:rPr>
              <a:t># Merge elements with an associative function</a:t>
            </a:r>
            <a:br>
              <a:rPr lang="en-US" sz="2100" dirty="0" smtClean="0">
                <a:solidFill>
                  <a:srgbClr val="008040"/>
                </a:solidFill>
                <a:latin typeface="Lucida Console"/>
                <a:cs typeface="Lucida Console"/>
              </a:rPr>
            </a:br>
            <a:r>
              <a:rPr lang="en-US" sz="2100" dirty="0" err="1" smtClean="0">
                <a:latin typeface="Lucida Console"/>
                <a:cs typeface="Lucida Console"/>
              </a:rPr>
              <a:t>nums.</a:t>
            </a:r>
            <a:r>
              <a:rPr lang="en-US" sz="2100" dirty="0" err="1" smtClean="0">
                <a:solidFill>
                  <a:srgbClr val="3366FF"/>
                </a:solidFill>
                <a:latin typeface="Lucida Console"/>
                <a:cs typeface="Lucida Console"/>
              </a:rPr>
              <a:t>reduce</a:t>
            </a:r>
            <a:r>
              <a:rPr lang="en-US" sz="2100" dirty="0" smtClean="0">
                <a:latin typeface="Lucida Console"/>
                <a:cs typeface="Lucida Console"/>
              </a:rPr>
              <a:t>(</a:t>
            </a:r>
            <a:r>
              <a:rPr lang="en-US" sz="2100" dirty="0" smtClean="0">
                <a:solidFill>
                  <a:srgbClr val="FF0080"/>
                </a:solidFill>
                <a:latin typeface="Lucida Console"/>
                <a:cs typeface="Lucida Console"/>
              </a:rPr>
              <a:t>lambda x, y: x + y</a:t>
            </a:r>
            <a:r>
              <a:rPr lang="en-US" sz="2100" dirty="0" smtClean="0">
                <a:latin typeface="Lucida Console"/>
                <a:cs typeface="Lucida Console"/>
              </a:rPr>
              <a:t>)  </a:t>
            </a:r>
            <a:r>
              <a:rPr lang="en-US" sz="2100" dirty="0" smtClean="0">
                <a:solidFill>
                  <a:srgbClr val="008040"/>
                </a:solidFill>
                <a:latin typeface="Lucida Console"/>
                <a:cs typeface="Lucida Console"/>
              </a:rPr>
              <a:t># =&gt; 6</a:t>
            </a:r>
            <a:endParaRPr lang="en-US" sz="1200" dirty="0" smtClean="0">
              <a:solidFill>
                <a:srgbClr val="008040"/>
              </a:solidFill>
              <a:latin typeface="Lucida Console"/>
              <a:cs typeface="Lucida Console"/>
            </a:endParaRPr>
          </a:p>
          <a:p>
            <a:pPr>
              <a:spcBef>
                <a:spcPts val="0"/>
              </a:spcBef>
            </a:pPr>
            <a:endParaRPr lang="en-US" sz="1200" dirty="0">
              <a:solidFill>
                <a:srgbClr val="008040"/>
              </a:solidFill>
              <a:latin typeface="Lucida Console"/>
              <a:cs typeface="Lucida Console"/>
            </a:endParaRPr>
          </a:p>
          <a:p>
            <a:pPr>
              <a:spcBef>
                <a:spcPts val="0"/>
              </a:spcBef>
            </a:pPr>
            <a:r>
              <a:rPr lang="en-US" sz="2100" dirty="0">
                <a:solidFill>
                  <a:srgbClr val="008040"/>
                </a:solidFill>
                <a:latin typeface="Lucida Console"/>
                <a:cs typeface="Lucida Console"/>
              </a:rPr>
              <a:t>#</a:t>
            </a:r>
            <a:r>
              <a:rPr lang="en-US" sz="2100" dirty="0" smtClean="0">
                <a:solidFill>
                  <a:srgbClr val="008040"/>
                </a:solidFill>
                <a:latin typeface="Lucida Console"/>
                <a:cs typeface="Lucida Console"/>
              </a:rPr>
              <a:t> Write elements to a text file</a:t>
            </a:r>
            <a:r>
              <a:rPr lang="en-US" sz="2100" dirty="0">
                <a:solidFill>
                  <a:srgbClr val="008040"/>
                </a:solidFill>
                <a:latin typeface="Lucida Console"/>
                <a:cs typeface="Lucida Console"/>
              </a:rPr>
              <a:t/>
            </a:r>
            <a:br>
              <a:rPr lang="en-US" sz="2100" dirty="0">
                <a:solidFill>
                  <a:srgbClr val="008040"/>
                </a:solidFill>
                <a:latin typeface="Lucida Console"/>
                <a:cs typeface="Lucida Console"/>
              </a:rPr>
            </a:br>
            <a:r>
              <a:rPr lang="en-US" sz="2100" dirty="0" err="1" smtClean="0">
                <a:latin typeface="Lucida Console"/>
                <a:cs typeface="Lucida Console"/>
              </a:rPr>
              <a:t>nums.</a:t>
            </a:r>
            <a:r>
              <a:rPr lang="en-US" sz="2100" dirty="0" err="1" smtClean="0">
                <a:solidFill>
                  <a:srgbClr val="3366FF"/>
                </a:solidFill>
                <a:latin typeface="Lucida Console"/>
                <a:cs typeface="Lucida Console"/>
              </a:rPr>
              <a:t>saveAsTextFile</a:t>
            </a:r>
            <a:r>
              <a:rPr lang="en-US" sz="2100" dirty="0" smtClean="0">
                <a:latin typeface="Lucida Console"/>
                <a:cs typeface="Lucida Console"/>
              </a:rPr>
              <a:t>(</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hdfs</a:t>
            </a:r>
            <a:r>
              <a:rPr lang="en-US" sz="2100" dirty="0" smtClean="0">
                <a:solidFill>
                  <a:srgbClr val="000090"/>
                </a:solidFill>
                <a:latin typeface="Lucida Console"/>
                <a:cs typeface="Lucida Console"/>
              </a:rPr>
              <a:t>://</a:t>
            </a:r>
            <a:r>
              <a:rPr lang="en-US" sz="2100" dirty="0" err="1" smtClean="0">
                <a:solidFill>
                  <a:srgbClr val="000090"/>
                </a:solidFill>
                <a:latin typeface="Lucida Console"/>
                <a:cs typeface="Lucida Console"/>
              </a:rPr>
              <a:t>file.txt</a:t>
            </a:r>
            <a:r>
              <a:rPr lang="en-US" sz="2100" dirty="0" smtClean="0">
                <a:solidFill>
                  <a:srgbClr val="000090"/>
                </a:solidFill>
                <a:latin typeface="Lucida Console"/>
                <a:cs typeface="Lucida Console"/>
              </a:rPr>
              <a:t>”</a:t>
            </a:r>
            <a:r>
              <a:rPr lang="en-US" sz="2100" dirty="0" smtClean="0">
                <a:latin typeface="Lucida Console"/>
                <a:cs typeface="Lucida Console"/>
              </a:rPr>
              <a:t>)</a:t>
            </a:r>
            <a:endParaRPr lang="en-US" sz="2100" dirty="0">
              <a:solidFill>
                <a:srgbClr val="008040"/>
              </a:solidFill>
              <a:latin typeface="Lucida Console"/>
              <a:cs typeface="Lucida Console"/>
            </a:endParaRPr>
          </a:p>
        </p:txBody>
      </p:sp>
    </p:spTree>
    <p:extLst>
      <p:ext uri="{BB962C8B-B14F-4D97-AF65-F5344CB8AC3E}">
        <p14:creationId xmlns:p14="http://schemas.microsoft.com/office/powerpoint/2010/main" val="2377588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What is Spark?</a:t>
            </a:r>
            <a:endParaRPr lang="en-US" dirty="0"/>
          </a:p>
        </p:txBody>
      </p:sp>
      <p:sp>
        <p:nvSpPr>
          <p:cNvPr id="3" name="Content Placeholder 2"/>
          <p:cNvSpPr>
            <a:spLocks noGrp="1"/>
          </p:cNvSpPr>
          <p:nvPr>
            <p:ph idx="1"/>
          </p:nvPr>
        </p:nvSpPr>
        <p:spPr>
          <a:xfrm>
            <a:off x="457199" y="3352800"/>
            <a:ext cx="8354733" cy="3276600"/>
          </a:xfrm>
        </p:spPr>
        <p:txBody>
          <a:bodyPr>
            <a:normAutofit/>
          </a:bodyPr>
          <a:lstStyle/>
          <a:p>
            <a:r>
              <a:rPr lang="en-US" b="1" dirty="0" smtClean="0">
                <a:solidFill>
                  <a:srgbClr val="FF6600"/>
                </a:solidFill>
              </a:rPr>
              <a:t>Efficiency</a:t>
            </a:r>
          </a:p>
          <a:p>
            <a:pPr lvl="1"/>
            <a:r>
              <a:rPr lang="en-US" dirty="0" smtClean="0"/>
              <a:t>General execution graphs</a:t>
            </a:r>
          </a:p>
          <a:p>
            <a:pPr lvl="1"/>
            <a:r>
              <a:rPr lang="en-US" dirty="0" smtClean="0"/>
              <a:t>In-memory storage</a:t>
            </a:r>
          </a:p>
          <a:p>
            <a:r>
              <a:rPr lang="en-US" b="1" dirty="0" smtClean="0">
                <a:solidFill>
                  <a:srgbClr val="FF6600"/>
                </a:solidFill>
              </a:rPr>
              <a:t>Usability</a:t>
            </a:r>
          </a:p>
          <a:p>
            <a:pPr lvl="1"/>
            <a:r>
              <a:rPr lang="en-US" dirty="0" smtClean="0"/>
              <a:t>Rich APIs in Java, </a:t>
            </a:r>
            <a:r>
              <a:rPr lang="en-US" dirty="0" err="1" smtClean="0"/>
              <a:t>Scala</a:t>
            </a:r>
            <a:r>
              <a:rPr lang="en-US" dirty="0" smtClean="0"/>
              <a:t>, Python</a:t>
            </a:r>
          </a:p>
          <a:p>
            <a:pPr lvl="1"/>
            <a:r>
              <a:rPr lang="en-US" dirty="0" smtClean="0"/>
              <a:t>Interactive shell</a:t>
            </a:r>
            <a:endParaRPr lang="en-US" dirty="0"/>
          </a:p>
        </p:txBody>
      </p:sp>
      <p:grpSp>
        <p:nvGrpSpPr>
          <p:cNvPr id="7" name="Group 6"/>
          <p:cNvGrpSpPr/>
          <p:nvPr/>
        </p:nvGrpSpPr>
        <p:grpSpPr>
          <a:xfrm>
            <a:off x="4763440" y="3792278"/>
            <a:ext cx="4378766" cy="984885"/>
            <a:chOff x="6233894" y="4177822"/>
            <a:chExt cx="4378766" cy="984885"/>
          </a:xfrm>
        </p:grpSpPr>
        <p:cxnSp>
          <p:nvCxnSpPr>
            <p:cNvPr id="5" name="Straight Arrow Connector 4"/>
            <p:cNvCxnSpPr/>
            <p:nvPr/>
          </p:nvCxnSpPr>
          <p:spPr>
            <a:xfrm>
              <a:off x="6233894" y="4686116"/>
              <a:ext cx="547768"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734268" y="4177822"/>
              <a:ext cx="3878392" cy="984885"/>
            </a:xfrm>
            <a:prstGeom prst="rect">
              <a:avLst/>
            </a:prstGeom>
            <a:noFill/>
          </p:spPr>
          <p:txBody>
            <a:bodyPr wrap="none" rtlCol="0">
              <a:spAutoFit/>
            </a:bodyPr>
            <a:lstStyle/>
            <a:p>
              <a:pPr algn="ctr"/>
              <a:r>
                <a:rPr lang="en-US" sz="2900" dirty="0" smtClean="0">
                  <a:solidFill>
                    <a:srgbClr val="FF6600"/>
                  </a:solidFill>
                  <a:latin typeface="Corbel"/>
                  <a:cs typeface="Corbel"/>
                </a:rPr>
                <a:t>Up </a:t>
              </a:r>
              <a:r>
                <a:rPr lang="en-US" sz="2900" dirty="0">
                  <a:solidFill>
                    <a:srgbClr val="FF6600"/>
                  </a:solidFill>
                  <a:latin typeface="Corbel"/>
                  <a:cs typeface="Corbel"/>
                </a:rPr>
                <a:t>to 10× </a:t>
              </a:r>
              <a:r>
                <a:rPr lang="en-US" sz="2900" dirty="0" smtClean="0">
                  <a:solidFill>
                    <a:srgbClr val="FF6600"/>
                  </a:solidFill>
                  <a:latin typeface="Corbel"/>
                  <a:cs typeface="Corbel"/>
                </a:rPr>
                <a:t>faster on disk,</a:t>
              </a:r>
              <a:r>
                <a:rPr lang="en-US" sz="2900" dirty="0">
                  <a:solidFill>
                    <a:srgbClr val="FF6600"/>
                  </a:solidFill>
                  <a:latin typeface="Corbel"/>
                  <a:cs typeface="Corbel"/>
                </a:rPr>
                <a:t/>
              </a:r>
              <a:br>
                <a:rPr lang="en-US" sz="2900" dirty="0">
                  <a:solidFill>
                    <a:srgbClr val="FF6600"/>
                  </a:solidFill>
                  <a:latin typeface="Corbel"/>
                  <a:cs typeface="Corbel"/>
                </a:rPr>
              </a:br>
              <a:r>
                <a:rPr lang="en-US" sz="2900" dirty="0">
                  <a:solidFill>
                    <a:srgbClr val="FF6600"/>
                  </a:solidFill>
                  <a:latin typeface="Corbel"/>
                  <a:cs typeface="Corbel"/>
                </a:rPr>
                <a:t>100× </a:t>
              </a:r>
              <a:r>
                <a:rPr lang="en-US" sz="2900" dirty="0" smtClean="0">
                  <a:solidFill>
                    <a:srgbClr val="FF6600"/>
                  </a:solidFill>
                  <a:latin typeface="Corbel"/>
                  <a:cs typeface="Corbel"/>
                </a:rPr>
                <a:t>in memory</a:t>
              </a:r>
            </a:p>
          </p:txBody>
        </p:sp>
      </p:grpSp>
      <p:grpSp>
        <p:nvGrpSpPr>
          <p:cNvPr id="8" name="Group 7"/>
          <p:cNvGrpSpPr/>
          <p:nvPr/>
        </p:nvGrpSpPr>
        <p:grpSpPr>
          <a:xfrm>
            <a:off x="5703257" y="5502244"/>
            <a:ext cx="2992608" cy="538609"/>
            <a:chOff x="6440576" y="4336153"/>
            <a:chExt cx="2992608" cy="538609"/>
          </a:xfrm>
        </p:grpSpPr>
        <p:cxnSp>
          <p:nvCxnSpPr>
            <p:cNvPr id="9" name="Straight Arrow Connector 8"/>
            <p:cNvCxnSpPr/>
            <p:nvPr/>
          </p:nvCxnSpPr>
          <p:spPr>
            <a:xfrm>
              <a:off x="6440576" y="4648200"/>
              <a:ext cx="545812" cy="0"/>
            </a:xfrm>
            <a:prstGeom prst="straightConnector1">
              <a:avLst/>
            </a:prstGeom>
            <a:ln w="76200" cmpd="sng">
              <a:solidFill>
                <a:srgbClr val="FF6600"/>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919987" y="4336153"/>
              <a:ext cx="2513197" cy="538609"/>
            </a:xfrm>
            <a:prstGeom prst="rect">
              <a:avLst/>
            </a:prstGeom>
            <a:noFill/>
          </p:spPr>
          <p:txBody>
            <a:bodyPr wrap="none" rtlCol="0">
              <a:spAutoFit/>
            </a:bodyPr>
            <a:lstStyle/>
            <a:p>
              <a:pPr algn="ctr"/>
              <a:r>
                <a:rPr lang="en-US" sz="2900" dirty="0" smtClean="0">
                  <a:solidFill>
                    <a:srgbClr val="FF6600"/>
                  </a:solidFill>
                  <a:latin typeface="Corbel"/>
                  <a:cs typeface="Corbel"/>
                </a:rPr>
                <a:t>2</a:t>
              </a:r>
              <a:r>
                <a:rPr lang="en-US" sz="2900" dirty="0" smtClean="0">
                  <a:solidFill>
                    <a:srgbClr val="FF6600"/>
                  </a:solidFill>
                  <a:latin typeface="Corbel"/>
                  <a:cs typeface="Corbel"/>
                </a:rPr>
                <a:t>-10× </a:t>
              </a:r>
              <a:r>
                <a:rPr lang="en-US" sz="2900" dirty="0" smtClean="0">
                  <a:solidFill>
                    <a:srgbClr val="FF6600"/>
                  </a:solidFill>
                  <a:latin typeface="Corbel"/>
                  <a:cs typeface="Corbel"/>
                </a:rPr>
                <a:t>less code</a:t>
              </a:r>
            </a:p>
          </p:txBody>
        </p:sp>
      </p:grpSp>
      <p:sp>
        <p:nvSpPr>
          <p:cNvPr id="11" name="Rectangle 10"/>
          <p:cNvSpPr/>
          <p:nvPr/>
        </p:nvSpPr>
        <p:spPr>
          <a:xfrm>
            <a:off x="762000" y="1981200"/>
            <a:ext cx="7086600" cy="830997"/>
          </a:xfrm>
          <a:prstGeom prst="rect">
            <a:avLst/>
          </a:prstGeom>
        </p:spPr>
        <p:txBody>
          <a:bodyPr wrap="square">
            <a:spAutoFit/>
          </a:bodyPr>
          <a:lstStyle/>
          <a:p>
            <a:pPr algn="ctr"/>
            <a:r>
              <a:rPr lang="en-US" b="1" dirty="0"/>
              <a:t>Fast</a:t>
            </a:r>
            <a:r>
              <a:rPr lang="en-US" dirty="0"/>
              <a:t> and </a:t>
            </a:r>
            <a:r>
              <a:rPr lang="en-US" b="1" dirty="0" smtClean="0"/>
              <a:t>Expressive</a:t>
            </a:r>
            <a:r>
              <a:rPr lang="en-US" dirty="0" smtClean="0"/>
              <a:t> Cluster Computing System </a:t>
            </a:r>
            <a:r>
              <a:rPr lang="en-US" i="1" dirty="0" smtClean="0"/>
              <a:t>Compatible </a:t>
            </a:r>
            <a:r>
              <a:rPr lang="en-US" dirty="0"/>
              <a:t>with Apache Hadoop</a:t>
            </a:r>
          </a:p>
        </p:txBody>
      </p:sp>
    </p:spTree>
    <p:extLst>
      <p:ext uri="{BB962C8B-B14F-4D97-AF65-F5344CB8AC3E}">
        <p14:creationId xmlns:p14="http://schemas.microsoft.com/office/powerpoint/2010/main" val="1377791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800" dirty="0" smtClean="0"/>
              <a:t>Working with Key-Value Pairs</a:t>
            </a:r>
            <a:endParaRPr lang="en-US" sz="4800" dirty="0"/>
          </a:p>
        </p:txBody>
      </p:sp>
      <p:sp>
        <p:nvSpPr>
          <p:cNvPr id="3" name="Content Placeholder 2"/>
          <p:cNvSpPr>
            <a:spLocks noGrp="1"/>
          </p:cNvSpPr>
          <p:nvPr>
            <p:ph idx="1"/>
          </p:nvPr>
        </p:nvSpPr>
        <p:spPr>
          <a:xfrm>
            <a:off x="457200" y="1646238"/>
            <a:ext cx="8382000" cy="4221162"/>
          </a:xfrm>
        </p:spPr>
        <p:txBody>
          <a:bodyPr/>
          <a:lstStyle/>
          <a:p>
            <a:pPr>
              <a:spcBef>
                <a:spcPts val="1400"/>
              </a:spcBef>
            </a:pPr>
            <a:r>
              <a:rPr lang="en-US" dirty="0" smtClean="0"/>
              <a:t>Spark’s “distributed reduce” transformations operate on RDDs of key-value pairs</a:t>
            </a:r>
          </a:p>
          <a:p>
            <a:pPr>
              <a:spcBef>
                <a:spcPts val="1400"/>
              </a:spcBef>
            </a:pPr>
            <a:r>
              <a:rPr lang="en-US" dirty="0"/>
              <a:t>Python: 	</a:t>
            </a:r>
            <a:r>
              <a:rPr lang="en-US" sz="1800" dirty="0" smtClean="0">
                <a:latin typeface="Consolas"/>
                <a:cs typeface="Consolas"/>
              </a:rPr>
              <a:t>pair </a:t>
            </a:r>
            <a:r>
              <a:rPr lang="en-US" sz="1800" dirty="0">
                <a:latin typeface="Consolas"/>
                <a:cs typeface="Consolas"/>
              </a:rPr>
              <a:t>= (a, b</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pair</a:t>
            </a:r>
            <a:r>
              <a:rPr lang="en-US" sz="1800" dirty="0">
                <a:latin typeface="Consolas"/>
                <a:cs typeface="Consolas"/>
              </a:rPr>
              <a:t>[0] </a:t>
            </a:r>
            <a:r>
              <a:rPr lang="en-US" sz="1800" dirty="0">
                <a:solidFill>
                  <a:srgbClr val="008000"/>
                </a:solidFill>
                <a:latin typeface="Consolas"/>
                <a:cs typeface="Consolas"/>
              </a:rPr>
              <a:t># =</a:t>
            </a:r>
            <a:r>
              <a:rPr lang="en-US" sz="1800" dirty="0" smtClean="0">
                <a:solidFill>
                  <a:srgbClr val="008000"/>
                </a:solidFill>
                <a:latin typeface="Consolas"/>
                <a:cs typeface="Consolas"/>
              </a:rPr>
              <a:t>&gt; a </a:t>
            </a:r>
            <a:r>
              <a:rPr lang="en-US" sz="1800" dirty="0">
                <a:solidFill>
                  <a:srgbClr val="008000"/>
                </a:solidFill>
                <a:latin typeface="Consolas"/>
                <a:cs typeface="Consolas"/>
              </a:rPr>
              <a:t/>
            </a:r>
            <a:br>
              <a:rPr lang="en-US" sz="1800" dirty="0">
                <a:solidFill>
                  <a:srgbClr val="008000"/>
                </a:solidFill>
                <a:latin typeface="Consolas"/>
                <a:cs typeface="Consolas"/>
              </a:rPr>
            </a:br>
            <a:r>
              <a:rPr lang="en-US" sz="1800" dirty="0" smtClean="0">
                <a:solidFill>
                  <a:srgbClr val="008000"/>
                </a:solidFill>
                <a:latin typeface="Consolas"/>
                <a:cs typeface="Consolas"/>
              </a:rPr>
              <a:t>				</a:t>
            </a:r>
            <a:r>
              <a:rPr lang="en-US" sz="1800" dirty="0" smtClean="0">
                <a:latin typeface="Consolas"/>
                <a:cs typeface="Consolas"/>
              </a:rPr>
              <a:t>pair</a:t>
            </a:r>
            <a:r>
              <a:rPr lang="en-US" sz="1800" dirty="0">
                <a:latin typeface="Consolas"/>
                <a:cs typeface="Consolas"/>
              </a:rPr>
              <a:t>[1] </a:t>
            </a:r>
            <a:r>
              <a:rPr lang="en-US" sz="1800" dirty="0">
                <a:solidFill>
                  <a:srgbClr val="008000"/>
                </a:solidFill>
                <a:latin typeface="Consolas"/>
                <a:cs typeface="Consolas"/>
              </a:rPr>
              <a:t># =&gt; b</a:t>
            </a:r>
          </a:p>
          <a:p>
            <a:pPr>
              <a:spcBef>
                <a:spcPts val="1400"/>
              </a:spcBef>
            </a:pPr>
            <a:r>
              <a:rPr lang="en-US" dirty="0" err="1"/>
              <a:t>Scala</a:t>
            </a:r>
            <a:r>
              <a:rPr lang="en-US" dirty="0"/>
              <a:t>: 		</a:t>
            </a:r>
            <a:r>
              <a:rPr lang="en-US" sz="1800" b="1" dirty="0" err="1">
                <a:latin typeface="Consolas"/>
                <a:cs typeface="Consolas"/>
              </a:rPr>
              <a:t>val</a:t>
            </a:r>
            <a:r>
              <a:rPr lang="en-US" sz="1800" dirty="0">
                <a:latin typeface="Consolas"/>
                <a:cs typeface="Consolas"/>
              </a:rPr>
              <a:t> pair = (a, b</a:t>
            </a:r>
            <a:r>
              <a:rPr lang="en-US" sz="1800" dirty="0" smtClean="0">
                <a:latin typeface="Consolas"/>
                <a:cs typeface="Consolas"/>
              </a:rPr>
              <a:t>)</a:t>
            </a:r>
            <a:br>
              <a:rPr lang="en-US" sz="1800" dirty="0" smtClean="0">
                <a:latin typeface="Consolas"/>
                <a:cs typeface="Consolas"/>
              </a:rPr>
            </a:br>
            <a:r>
              <a:rPr lang="en-US" sz="1800" dirty="0" smtClean="0">
                <a:latin typeface="Consolas"/>
                <a:cs typeface="Consolas"/>
              </a:rPr>
              <a:t>				pair</a:t>
            </a:r>
            <a:r>
              <a:rPr lang="en-US" sz="1800" dirty="0">
                <a:latin typeface="Consolas"/>
                <a:cs typeface="Consolas"/>
              </a:rPr>
              <a:t>._1 </a:t>
            </a:r>
            <a:r>
              <a:rPr lang="en-US" sz="1800" dirty="0">
                <a:solidFill>
                  <a:srgbClr val="008000"/>
                </a:solidFill>
                <a:latin typeface="Consolas"/>
                <a:cs typeface="Consolas"/>
              </a:rPr>
              <a:t>// =&gt; </a:t>
            </a:r>
            <a:r>
              <a:rPr lang="en-US" sz="1800" dirty="0" smtClean="0">
                <a:solidFill>
                  <a:srgbClr val="008000"/>
                </a:solidFill>
                <a:latin typeface="Consolas"/>
                <a:cs typeface="Consolas"/>
              </a:rPr>
              <a:t>a</a:t>
            </a:r>
            <a:br>
              <a:rPr lang="en-US" sz="1800" dirty="0" smtClean="0">
                <a:solidFill>
                  <a:srgbClr val="008000"/>
                </a:solidFill>
                <a:latin typeface="Consolas"/>
                <a:cs typeface="Consolas"/>
              </a:rPr>
            </a:br>
            <a:r>
              <a:rPr lang="en-US" sz="1800" dirty="0" smtClean="0">
                <a:solidFill>
                  <a:srgbClr val="008000"/>
                </a:solidFill>
                <a:latin typeface="Consolas"/>
                <a:cs typeface="Consolas"/>
              </a:rPr>
              <a:t>				</a:t>
            </a:r>
            <a:r>
              <a:rPr lang="en-US" sz="1800" dirty="0" smtClean="0">
                <a:latin typeface="Consolas"/>
                <a:cs typeface="Consolas"/>
              </a:rPr>
              <a:t>pair</a:t>
            </a:r>
            <a:r>
              <a:rPr lang="en-US" sz="1800" dirty="0">
                <a:latin typeface="Consolas"/>
                <a:cs typeface="Consolas"/>
              </a:rPr>
              <a:t>._2 </a:t>
            </a:r>
            <a:r>
              <a:rPr lang="en-US" sz="1800" dirty="0">
                <a:solidFill>
                  <a:srgbClr val="008000"/>
                </a:solidFill>
                <a:latin typeface="Consolas"/>
                <a:cs typeface="Consolas"/>
              </a:rPr>
              <a:t>// =&gt; b</a:t>
            </a:r>
            <a:endParaRPr lang="en-US" sz="1800" dirty="0">
              <a:solidFill>
                <a:srgbClr val="008000"/>
              </a:solidFill>
            </a:endParaRPr>
          </a:p>
          <a:p>
            <a:pPr>
              <a:spcBef>
                <a:spcPts val="1400"/>
              </a:spcBef>
            </a:pPr>
            <a:r>
              <a:rPr lang="en-US" dirty="0"/>
              <a:t>Java:		</a:t>
            </a:r>
            <a:r>
              <a:rPr lang="en-US" dirty="0" smtClean="0"/>
              <a:t>	</a:t>
            </a:r>
            <a:r>
              <a:rPr lang="en-US" sz="1800" dirty="0" smtClean="0">
                <a:latin typeface="Consolas"/>
                <a:cs typeface="Consolas"/>
              </a:rPr>
              <a:t>Tuple2 </a:t>
            </a:r>
            <a:r>
              <a:rPr lang="en-US" sz="1800" dirty="0">
                <a:latin typeface="Consolas"/>
                <a:cs typeface="Consolas"/>
              </a:rPr>
              <a:t>pair = </a:t>
            </a:r>
            <a:r>
              <a:rPr lang="en-US" sz="1800" b="1" dirty="0">
                <a:latin typeface="Consolas"/>
                <a:cs typeface="Consolas"/>
              </a:rPr>
              <a:t>new</a:t>
            </a:r>
            <a:r>
              <a:rPr lang="en-US" sz="1800" dirty="0">
                <a:latin typeface="Consolas"/>
                <a:cs typeface="Consolas"/>
              </a:rPr>
              <a:t> Tuple2(a, b</a:t>
            </a:r>
            <a:r>
              <a:rPr lang="en-US" sz="1800" dirty="0" smtClean="0">
                <a:latin typeface="Consolas"/>
                <a:cs typeface="Consolas"/>
              </a:rPr>
              <a:t>); </a:t>
            </a:r>
            <a:r>
              <a:rPr lang="en-US" sz="1800" dirty="0" smtClean="0">
                <a:solidFill>
                  <a:srgbClr val="008000"/>
                </a:solidFill>
                <a:latin typeface="Consolas"/>
                <a:cs typeface="Consolas"/>
              </a:rPr>
              <a:t/>
            </a:r>
            <a:br>
              <a:rPr lang="en-US" sz="1800" dirty="0" smtClean="0">
                <a:solidFill>
                  <a:srgbClr val="008000"/>
                </a:solidFill>
                <a:latin typeface="Consolas"/>
                <a:cs typeface="Consolas"/>
              </a:rPr>
            </a:br>
            <a:r>
              <a:rPr lang="en-US" sz="1800" dirty="0" smtClean="0">
                <a:solidFill>
                  <a:srgbClr val="008000"/>
                </a:solidFill>
                <a:latin typeface="Consolas"/>
                <a:cs typeface="Consolas"/>
              </a:rPr>
              <a:t>				</a:t>
            </a:r>
            <a:r>
              <a:rPr lang="en-US" sz="1800" dirty="0" smtClean="0">
                <a:latin typeface="Consolas"/>
                <a:cs typeface="Consolas"/>
              </a:rPr>
              <a:t>pair</a:t>
            </a:r>
            <a:r>
              <a:rPr lang="en-US" sz="1800" dirty="0">
                <a:latin typeface="Consolas"/>
                <a:cs typeface="Consolas"/>
              </a:rPr>
              <a:t>._1 </a:t>
            </a:r>
            <a:r>
              <a:rPr lang="en-US" sz="1800" dirty="0">
                <a:solidFill>
                  <a:srgbClr val="008000"/>
                </a:solidFill>
                <a:latin typeface="Consolas"/>
                <a:cs typeface="Consolas"/>
              </a:rPr>
              <a:t>// =&gt; </a:t>
            </a:r>
            <a:r>
              <a:rPr lang="en-US" sz="1800" dirty="0" smtClean="0">
                <a:solidFill>
                  <a:srgbClr val="008000"/>
                </a:solidFill>
                <a:latin typeface="Consolas"/>
                <a:cs typeface="Consolas"/>
              </a:rPr>
              <a:t>a</a:t>
            </a:r>
            <a:br>
              <a:rPr lang="en-US" sz="1800" dirty="0" smtClean="0">
                <a:solidFill>
                  <a:srgbClr val="008000"/>
                </a:solidFill>
                <a:latin typeface="Consolas"/>
                <a:cs typeface="Consolas"/>
              </a:rPr>
            </a:br>
            <a:r>
              <a:rPr lang="en-US" sz="1800" dirty="0">
                <a:latin typeface="Consolas"/>
                <a:cs typeface="Consolas"/>
              </a:rPr>
              <a:t>			</a:t>
            </a:r>
            <a:r>
              <a:rPr lang="en-US" sz="1800" dirty="0" smtClean="0">
                <a:latin typeface="Consolas"/>
                <a:cs typeface="Consolas"/>
              </a:rPr>
              <a:t>	pair</a:t>
            </a:r>
            <a:r>
              <a:rPr lang="en-US" sz="1800" dirty="0">
                <a:latin typeface="Consolas"/>
                <a:cs typeface="Consolas"/>
              </a:rPr>
              <a:t>._2 </a:t>
            </a:r>
            <a:r>
              <a:rPr lang="en-US" sz="1800" dirty="0">
                <a:solidFill>
                  <a:srgbClr val="008000"/>
                </a:solidFill>
                <a:latin typeface="Consolas"/>
                <a:cs typeface="Consolas"/>
              </a:rPr>
              <a:t>// =&gt; b</a:t>
            </a:r>
            <a:endParaRPr lang="en-US" sz="1800" dirty="0">
              <a:solidFill>
                <a:srgbClr val="008000"/>
              </a:solidFill>
            </a:endParaRPr>
          </a:p>
          <a:p>
            <a:pPr>
              <a:spcBef>
                <a:spcPts val="1400"/>
              </a:spcBef>
            </a:pPr>
            <a:endParaRPr lang="en-US" sz="1800" dirty="0" smtClean="0"/>
          </a:p>
        </p:txBody>
      </p:sp>
    </p:spTree>
    <p:extLst>
      <p:ext uri="{BB962C8B-B14F-4D97-AF65-F5344CB8AC3E}">
        <p14:creationId xmlns:p14="http://schemas.microsoft.com/office/powerpoint/2010/main" val="5144446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smtClean="0"/>
              <a:t>Some Key-Value Operations</a:t>
            </a:r>
            <a:endParaRPr lang="en-US" sz="5000" dirty="0"/>
          </a:p>
        </p:txBody>
      </p:sp>
      <p:sp>
        <p:nvSpPr>
          <p:cNvPr id="3" name="Content Placeholder 2"/>
          <p:cNvSpPr>
            <a:spLocks noGrp="1"/>
          </p:cNvSpPr>
          <p:nvPr>
            <p:ph idx="1"/>
          </p:nvPr>
        </p:nvSpPr>
        <p:spPr>
          <a:xfrm>
            <a:off x="457199" y="1951038"/>
            <a:ext cx="8318975" cy="4221162"/>
          </a:xfrm>
        </p:spPr>
        <p:txBody>
          <a:bodyPr/>
          <a:lstStyle/>
          <a:p>
            <a:r>
              <a:rPr lang="en-US" sz="1900" dirty="0" smtClean="0">
                <a:latin typeface="Lucida Console"/>
                <a:cs typeface="Lucida Console"/>
              </a:rPr>
              <a:t>pets = </a:t>
            </a:r>
            <a:r>
              <a:rPr lang="en-US" sz="1900" dirty="0" err="1" smtClean="0">
                <a:latin typeface="Lucida Console"/>
                <a:cs typeface="Lucida Console"/>
              </a:rPr>
              <a:t>sc.parallelize</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r>
              <a:rPr lang="en-US" sz="1900" dirty="0" smtClean="0">
                <a:solidFill>
                  <a:srgbClr val="000090"/>
                </a:solidFill>
                <a:latin typeface="Lucida Console"/>
                <a:cs typeface="Lucida Console"/>
              </a:rPr>
              <a:t>“cat”</a:t>
            </a:r>
            <a:r>
              <a:rPr lang="en-US" sz="1900" dirty="0" smtClean="0">
                <a:latin typeface="Lucida Console"/>
                <a:cs typeface="Lucida Console"/>
              </a:rPr>
              <a:t>, 1), (</a:t>
            </a:r>
            <a:r>
              <a:rPr lang="en-US" sz="1900" dirty="0" smtClean="0">
                <a:solidFill>
                  <a:srgbClr val="000090"/>
                </a:solidFill>
                <a:latin typeface="Lucida Console"/>
                <a:cs typeface="Lucida Console"/>
              </a:rPr>
              <a:t>“dog”</a:t>
            </a:r>
            <a:r>
              <a:rPr lang="en-US" sz="1900" dirty="0" smtClean="0">
                <a:latin typeface="Lucida Console"/>
                <a:cs typeface="Lucida Console"/>
              </a:rPr>
              <a:t>, 1), (</a:t>
            </a:r>
            <a:r>
              <a:rPr lang="en-US" sz="1900" dirty="0" smtClean="0">
                <a:solidFill>
                  <a:srgbClr val="000090"/>
                </a:solidFill>
                <a:latin typeface="Lucida Console"/>
                <a:cs typeface="Lucida Console"/>
              </a:rPr>
              <a:t>“cat”</a:t>
            </a:r>
            <a:r>
              <a:rPr lang="en-US" sz="1900" dirty="0" smtClean="0">
                <a:latin typeface="Lucida Console"/>
                <a:cs typeface="Lucida Console"/>
              </a:rPr>
              <a:t>, 2)])</a:t>
            </a:r>
          </a:p>
          <a:p>
            <a:r>
              <a:rPr lang="en-US" sz="1900" dirty="0" err="1" smtClean="0">
                <a:latin typeface="Lucida Console"/>
                <a:cs typeface="Lucida Console"/>
              </a:rPr>
              <a:t>pets.</a:t>
            </a:r>
            <a:r>
              <a:rPr lang="en-US" sz="1900" dirty="0" err="1" smtClean="0">
                <a:solidFill>
                  <a:srgbClr val="3366FF"/>
                </a:solidFill>
                <a:latin typeface="Lucida Console"/>
                <a:cs typeface="Lucida Console"/>
              </a:rPr>
              <a:t>reduceByKey</a:t>
            </a:r>
            <a:r>
              <a:rPr lang="en-US" sz="1900" dirty="0" smtClean="0">
                <a:latin typeface="Lucida Console"/>
                <a:cs typeface="Lucida Console"/>
              </a:rPr>
              <a:t>(</a:t>
            </a:r>
            <a:r>
              <a:rPr lang="en-US" sz="1900" dirty="0" smtClean="0">
                <a:solidFill>
                  <a:srgbClr val="FF0080"/>
                </a:solidFill>
                <a:latin typeface="Lucida Console"/>
                <a:cs typeface="Lucida Console"/>
              </a:rPr>
              <a:t>lambda x, y: x + y</a:t>
            </a:r>
            <a:r>
              <a:rPr lang="en-US" sz="1900" dirty="0" smtClean="0">
                <a:latin typeface="Lucida Console"/>
                <a:cs typeface="Lucida Console"/>
              </a:rPr>
              <a:t>)</a:t>
            </a:r>
            <a:br>
              <a:rPr lang="en-US" sz="1900" dirty="0" smtClean="0">
                <a:latin typeface="Lucida Console"/>
                <a:cs typeface="Lucida Console"/>
              </a:rPr>
            </a:br>
            <a:r>
              <a:rPr lang="en-US" sz="1900" dirty="0" smtClean="0">
                <a:latin typeface="Lucida Console"/>
                <a:cs typeface="Lucida Console"/>
              </a:rPr>
              <a:t>                  </a:t>
            </a:r>
            <a:r>
              <a:rPr lang="en-US" sz="1900" dirty="0" smtClean="0">
                <a:solidFill>
                  <a:srgbClr val="008040"/>
                </a:solidFill>
                <a:latin typeface="Lucida Console"/>
                <a:cs typeface="Lucida Console"/>
              </a:rPr>
              <a:t># =&gt; {(cat, 3), (dog, 1)}</a:t>
            </a:r>
          </a:p>
          <a:p>
            <a:r>
              <a:rPr lang="en-US" sz="1900" dirty="0" err="1" smtClean="0">
                <a:latin typeface="Lucida Console"/>
                <a:cs typeface="Lucida Console"/>
              </a:rPr>
              <a:t>pets.</a:t>
            </a:r>
            <a:r>
              <a:rPr lang="en-US" sz="1900" dirty="0" err="1" smtClean="0">
                <a:solidFill>
                  <a:srgbClr val="3366FF"/>
                </a:solidFill>
                <a:latin typeface="Lucida Console"/>
                <a:cs typeface="Lucida Console"/>
              </a:rPr>
              <a:t>groupByKey</a:t>
            </a:r>
            <a:r>
              <a:rPr lang="en-US" sz="1900" dirty="0" smtClean="0">
                <a:latin typeface="Lucida Console"/>
                <a:cs typeface="Lucida Console"/>
              </a:rPr>
              <a:t>() </a:t>
            </a:r>
            <a:r>
              <a:rPr lang="en-US" sz="1900" dirty="0" smtClean="0">
                <a:solidFill>
                  <a:srgbClr val="008040"/>
                </a:solidFill>
                <a:latin typeface="Lucida Console"/>
                <a:cs typeface="Lucida Console"/>
              </a:rPr>
              <a:t># =&gt; {(cat, </a:t>
            </a:r>
            <a:r>
              <a:rPr lang="en-US" sz="1900" dirty="0">
                <a:solidFill>
                  <a:srgbClr val="008040"/>
                </a:solidFill>
                <a:latin typeface="Lucida Console"/>
                <a:cs typeface="Lucida Console"/>
              </a:rPr>
              <a:t>[</a:t>
            </a:r>
            <a:r>
              <a:rPr lang="en-US" sz="1900" dirty="0" smtClean="0">
                <a:solidFill>
                  <a:srgbClr val="008040"/>
                </a:solidFill>
                <a:latin typeface="Lucida Console"/>
                <a:cs typeface="Lucida Console"/>
              </a:rPr>
              <a:t>1, 2]), (dog, [1])}</a:t>
            </a:r>
          </a:p>
          <a:p>
            <a:r>
              <a:rPr lang="en-US" sz="1900" dirty="0" err="1" smtClean="0">
                <a:latin typeface="Lucida Console"/>
                <a:cs typeface="Lucida Console"/>
              </a:rPr>
              <a:t>pets.</a:t>
            </a:r>
            <a:r>
              <a:rPr lang="en-US" sz="1900" dirty="0" err="1" smtClean="0">
                <a:solidFill>
                  <a:srgbClr val="3366FF"/>
                </a:solidFill>
                <a:latin typeface="Lucida Console"/>
                <a:cs typeface="Lucida Console"/>
              </a:rPr>
              <a:t>sortByKey</a:t>
            </a:r>
            <a:r>
              <a:rPr lang="en-US" sz="1900" dirty="0" smtClean="0">
                <a:latin typeface="Lucida Console"/>
                <a:cs typeface="Lucida Console"/>
              </a:rPr>
              <a:t>()  </a:t>
            </a:r>
            <a:r>
              <a:rPr lang="en-US" sz="1900" dirty="0" smtClean="0">
                <a:solidFill>
                  <a:srgbClr val="008040"/>
                </a:solidFill>
                <a:latin typeface="Lucida Console"/>
                <a:cs typeface="Lucida Console"/>
              </a:rPr>
              <a:t># =&gt; {(cat, 1), (cat, 2), (dog, 1)}</a:t>
            </a:r>
          </a:p>
          <a:p>
            <a:endParaRPr lang="en-US" sz="1700" dirty="0">
              <a:solidFill>
                <a:srgbClr val="008040"/>
              </a:solidFill>
              <a:latin typeface="Lucida Console"/>
              <a:cs typeface="Lucida Console"/>
            </a:endParaRPr>
          </a:p>
          <a:p>
            <a:r>
              <a:rPr lang="en-US" sz="2300" dirty="0" err="1" smtClean="0">
                <a:latin typeface="Lucida Console"/>
                <a:cs typeface="Lucida Console"/>
              </a:rPr>
              <a:t>reduceByKey</a:t>
            </a:r>
            <a:r>
              <a:rPr lang="en-US" sz="3000" dirty="0" smtClean="0">
                <a:cs typeface="Lucida Console"/>
              </a:rPr>
              <a:t> also automatically implements combiners on the map side</a:t>
            </a:r>
          </a:p>
        </p:txBody>
      </p:sp>
    </p:spTree>
    <p:extLst>
      <p:ext uri="{BB962C8B-B14F-4D97-AF65-F5344CB8AC3E}">
        <p14:creationId xmlns:p14="http://schemas.microsoft.com/office/powerpoint/2010/main" val="22071921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2590800"/>
          </a:xfrm>
        </p:spPr>
        <p:txBody>
          <a:bodyPr/>
          <a:lstStyle/>
          <a:p>
            <a:r>
              <a:rPr lang="en-US" sz="2000" dirty="0" smtClean="0">
                <a:latin typeface="Lucida Console"/>
                <a:cs typeface="Lucida Console"/>
              </a:rPr>
              <a:t>lines = </a:t>
            </a:r>
            <a:r>
              <a:rPr lang="en-US" sz="2000" dirty="0" err="1" smtClean="0">
                <a:latin typeface="Lucida Console"/>
                <a:cs typeface="Lucida Console"/>
              </a:rPr>
              <a:t>sc.textFile</a:t>
            </a:r>
            <a:r>
              <a:rPr lang="en-US" sz="2000" dirty="0" smtClean="0">
                <a:latin typeface="Lucida Console"/>
                <a:cs typeface="Lucida Console"/>
              </a:rPr>
              <a:t>(</a:t>
            </a:r>
            <a:r>
              <a:rPr lang="en-US" sz="2000" dirty="0" smtClean="0">
                <a:solidFill>
                  <a:srgbClr val="000090"/>
                </a:solidFill>
                <a:latin typeface="Lucida Console"/>
                <a:cs typeface="Lucida Console"/>
              </a:rPr>
              <a:t>“</a:t>
            </a:r>
            <a:r>
              <a:rPr lang="en-US" sz="2000" dirty="0" err="1" smtClean="0">
                <a:solidFill>
                  <a:srgbClr val="000090"/>
                </a:solidFill>
                <a:latin typeface="Lucida Console"/>
                <a:cs typeface="Lucida Console"/>
              </a:rPr>
              <a:t>hamlet.txt</a:t>
            </a:r>
            <a:r>
              <a:rPr lang="en-US" sz="2000" dirty="0" smtClean="0">
                <a:solidFill>
                  <a:srgbClr val="000090"/>
                </a:solidFill>
                <a:latin typeface="Lucida Console"/>
                <a:cs typeface="Lucida Console"/>
              </a:rPr>
              <a:t>”</a:t>
            </a:r>
            <a:r>
              <a:rPr lang="en-US" sz="2000" dirty="0" smtClean="0">
                <a:latin typeface="Lucida Console"/>
                <a:cs typeface="Lucida Console"/>
              </a:rPr>
              <a:t>)</a:t>
            </a:r>
          </a:p>
          <a:p>
            <a:r>
              <a:rPr lang="en-US" sz="2000" dirty="0" smtClean="0">
                <a:latin typeface="Lucida Console"/>
                <a:cs typeface="Lucida Console"/>
              </a:rPr>
              <a:t>counts = </a:t>
            </a:r>
            <a:r>
              <a:rPr lang="en-US" sz="2000" dirty="0" err="1" smtClean="0">
                <a:latin typeface="Lucida Console"/>
                <a:cs typeface="Lucida Console"/>
              </a:rPr>
              <a:t>lines.</a:t>
            </a:r>
            <a:r>
              <a:rPr lang="en-US" sz="2000" dirty="0" err="1" smtClean="0">
                <a:solidFill>
                  <a:srgbClr val="3366FF"/>
                </a:solidFill>
                <a:latin typeface="Lucida Console"/>
                <a:cs typeface="Lucida Console"/>
              </a:rPr>
              <a:t>flatMap</a:t>
            </a:r>
            <a:r>
              <a:rPr lang="en-US" sz="2000" dirty="0" smtClean="0">
                <a:latin typeface="Lucida Console"/>
                <a:cs typeface="Lucida Console"/>
              </a:rPr>
              <a:t>(</a:t>
            </a:r>
            <a:r>
              <a:rPr lang="en-US" sz="2000" dirty="0" smtClean="0">
                <a:solidFill>
                  <a:srgbClr val="FF0080"/>
                </a:solidFill>
                <a:latin typeface="Lucida Console"/>
                <a:cs typeface="Lucida Console"/>
              </a:rPr>
              <a:t>lambda line: </a:t>
            </a:r>
            <a:r>
              <a:rPr lang="en-US" sz="2000" dirty="0" err="1" smtClean="0">
                <a:solidFill>
                  <a:srgbClr val="FF0080"/>
                </a:solidFill>
                <a:latin typeface="Lucida Console"/>
                <a:cs typeface="Lucida Console"/>
              </a:rPr>
              <a:t>line.split</a:t>
            </a:r>
            <a:r>
              <a:rPr lang="en-US" sz="2000" dirty="0" smtClean="0">
                <a:solidFill>
                  <a:srgbClr val="FF0080"/>
                </a:solidFill>
                <a:latin typeface="Lucida Console"/>
                <a:cs typeface="Lucida Console"/>
              </a:rPr>
              <a:t>(“ ”)</a:t>
            </a:r>
            <a:r>
              <a:rPr lang="en-US" sz="2000" dirty="0" smtClean="0">
                <a:latin typeface="Lucida Console"/>
                <a:cs typeface="Lucida Console"/>
              </a:rPr>
              <a:t>)</a:t>
            </a:r>
            <a:br>
              <a:rPr lang="en-US" sz="2000" dirty="0" smtClean="0">
                <a:latin typeface="Lucida Console"/>
                <a:cs typeface="Lucida Console"/>
              </a:rPr>
            </a:br>
            <a:r>
              <a:rPr lang="en-US" sz="2000" dirty="0" smtClean="0">
                <a:latin typeface="Lucida Console"/>
                <a:cs typeface="Lucida Console"/>
              </a:rPr>
              <a:t>              .</a:t>
            </a:r>
            <a:r>
              <a:rPr lang="en-US" sz="2000" dirty="0" smtClean="0">
                <a:solidFill>
                  <a:srgbClr val="3366FF"/>
                </a:solidFill>
                <a:latin typeface="Lucida Console"/>
                <a:cs typeface="Lucida Console"/>
              </a:rPr>
              <a:t>map</a:t>
            </a:r>
            <a:r>
              <a:rPr lang="en-US" sz="2000" dirty="0" smtClean="0">
                <a:latin typeface="Lucida Console"/>
                <a:cs typeface="Lucida Console"/>
              </a:rPr>
              <a:t>(</a:t>
            </a:r>
            <a:r>
              <a:rPr lang="en-US" sz="2000" dirty="0" smtClean="0">
                <a:solidFill>
                  <a:srgbClr val="FF0080"/>
                </a:solidFill>
                <a:latin typeface="Lucida Console"/>
                <a:cs typeface="Lucida Console"/>
              </a:rPr>
              <a:t>lambda word: (word, 1)</a:t>
            </a:r>
            <a:r>
              <a:rPr lang="en-US" sz="2000" dirty="0" smtClean="0">
                <a:latin typeface="Lucida Console"/>
                <a:cs typeface="Lucida Console"/>
              </a:rPr>
              <a:t>)</a:t>
            </a:r>
            <a:br>
              <a:rPr lang="en-US" sz="2000" dirty="0" smtClean="0">
                <a:latin typeface="Lucida Console"/>
                <a:cs typeface="Lucida Console"/>
              </a:rPr>
            </a:br>
            <a:r>
              <a:rPr lang="en-US" sz="2000" dirty="0" smtClean="0">
                <a:latin typeface="Lucida Console"/>
                <a:cs typeface="Lucida Console"/>
              </a:rPr>
              <a:t>              .</a:t>
            </a:r>
            <a:r>
              <a:rPr lang="en-US" sz="2000" dirty="0" err="1" smtClean="0">
                <a:solidFill>
                  <a:srgbClr val="3366FF"/>
                </a:solidFill>
                <a:latin typeface="Lucida Console"/>
                <a:cs typeface="Lucida Console"/>
              </a:rPr>
              <a:t>reduceByKey</a:t>
            </a:r>
            <a:r>
              <a:rPr lang="en-US" sz="2000" dirty="0" smtClean="0">
                <a:latin typeface="Lucida Console"/>
                <a:cs typeface="Lucida Console"/>
              </a:rPr>
              <a:t>(</a:t>
            </a:r>
            <a:r>
              <a:rPr lang="en-US" sz="2000" dirty="0" smtClean="0">
                <a:solidFill>
                  <a:srgbClr val="FF0080"/>
                </a:solidFill>
                <a:latin typeface="Lucida Console"/>
                <a:cs typeface="Lucida Console"/>
              </a:rPr>
              <a:t>lambda x, y: x + y</a:t>
            </a:r>
            <a:r>
              <a:rPr lang="en-US" sz="2000" dirty="0" smtClean="0">
                <a:latin typeface="Lucida Console"/>
                <a:cs typeface="Lucida Console"/>
              </a:rPr>
              <a:t>)</a:t>
            </a:r>
            <a:endParaRPr lang="en-US" sz="2000" dirty="0">
              <a:latin typeface="Lucida Console"/>
              <a:cs typeface="Lucida Console"/>
            </a:endParaRPr>
          </a:p>
        </p:txBody>
      </p:sp>
      <p:sp>
        <p:nvSpPr>
          <p:cNvPr id="11" name="Title 10"/>
          <p:cNvSpPr>
            <a:spLocks noGrp="1"/>
          </p:cNvSpPr>
          <p:nvPr>
            <p:ph type="title"/>
          </p:nvPr>
        </p:nvSpPr>
        <p:spPr>
          <a:xfrm>
            <a:off x="457200" y="545140"/>
            <a:ext cx="8229600" cy="1143000"/>
          </a:xfrm>
        </p:spPr>
        <p:txBody>
          <a:bodyPr/>
          <a:lstStyle/>
          <a:p>
            <a:r>
              <a:rPr lang="en-US" sz="5500" dirty="0" smtClean="0"/>
              <a:t>Example: Word Count</a:t>
            </a:r>
            <a:endParaRPr lang="en-US" sz="5500" dirty="0"/>
          </a:p>
        </p:txBody>
      </p:sp>
      <p:grpSp>
        <p:nvGrpSpPr>
          <p:cNvPr id="64" name="Group 63"/>
          <p:cNvGrpSpPr/>
          <p:nvPr/>
        </p:nvGrpSpPr>
        <p:grpSpPr>
          <a:xfrm>
            <a:off x="1007894" y="4041192"/>
            <a:ext cx="6688306" cy="2341465"/>
            <a:chOff x="1364823" y="4724400"/>
            <a:chExt cx="5967019" cy="2216315"/>
          </a:xfrm>
        </p:grpSpPr>
        <p:sp>
          <p:nvSpPr>
            <p:cNvPr id="5" name="TextBox 4"/>
            <p:cNvSpPr txBox="1"/>
            <p:nvPr/>
          </p:nvSpPr>
          <p:spPr>
            <a:xfrm>
              <a:off x="1364823" y="5080000"/>
              <a:ext cx="1145143" cy="432695"/>
            </a:xfrm>
            <a:prstGeom prst="rect">
              <a:avLst/>
            </a:prstGeom>
            <a:noFill/>
          </p:spPr>
          <p:txBody>
            <a:bodyPr wrap="none" rtlCol="0">
              <a:spAutoFit/>
            </a:bodyPr>
            <a:lstStyle/>
            <a:p>
              <a:r>
                <a:rPr lang="en-US" sz="2000" dirty="0" smtClean="0">
                  <a:latin typeface="Corbel"/>
                  <a:cs typeface="Corbel"/>
                </a:rPr>
                <a:t>“to be or”</a:t>
              </a:r>
            </a:p>
          </p:txBody>
        </p:sp>
        <p:sp>
          <p:nvSpPr>
            <p:cNvPr id="6" name="TextBox 5"/>
            <p:cNvSpPr txBox="1"/>
            <p:nvPr/>
          </p:nvSpPr>
          <p:spPr>
            <a:xfrm>
              <a:off x="1364823" y="6146741"/>
              <a:ext cx="1255989" cy="432695"/>
            </a:xfrm>
            <a:prstGeom prst="rect">
              <a:avLst/>
            </a:prstGeom>
            <a:noFill/>
          </p:spPr>
          <p:txBody>
            <a:bodyPr wrap="none" rtlCol="0">
              <a:spAutoFit/>
            </a:bodyPr>
            <a:lstStyle/>
            <a:p>
              <a:r>
                <a:rPr lang="en-US" sz="2000" dirty="0" smtClean="0">
                  <a:latin typeface="Corbel"/>
                  <a:cs typeface="Corbel"/>
                </a:rPr>
                <a:t>“not to be”</a:t>
              </a:r>
            </a:p>
          </p:txBody>
        </p:sp>
        <p:sp>
          <p:nvSpPr>
            <p:cNvPr id="7" name="TextBox 6"/>
            <p:cNvSpPr txBox="1"/>
            <p:nvPr/>
          </p:nvSpPr>
          <p:spPr>
            <a:xfrm>
              <a:off x="3256599" y="4724400"/>
              <a:ext cx="616985" cy="1098378"/>
            </a:xfrm>
            <a:prstGeom prst="rect">
              <a:avLst/>
            </a:prstGeom>
            <a:noFill/>
          </p:spPr>
          <p:txBody>
            <a:bodyPr wrap="none" rtlCol="0">
              <a:spAutoFit/>
            </a:bodyPr>
            <a:lstStyle/>
            <a:p>
              <a:r>
                <a:rPr lang="en-US" sz="2000" dirty="0" smtClean="0">
                  <a:latin typeface="Corbel"/>
                  <a:cs typeface="Corbel"/>
                </a:rPr>
                <a:t>“to”</a:t>
              </a:r>
              <a:br>
                <a:rPr lang="en-US" sz="2000" dirty="0" smtClean="0">
                  <a:latin typeface="Corbel"/>
                  <a:cs typeface="Corbel"/>
                </a:rPr>
              </a:br>
              <a:r>
                <a:rPr lang="en-US" sz="2000" dirty="0" smtClean="0">
                  <a:latin typeface="Corbel"/>
                  <a:cs typeface="Corbel"/>
                </a:rPr>
                <a:t>“be”</a:t>
              </a:r>
              <a:br>
                <a:rPr lang="en-US" sz="2000" dirty="0" smtClean="0">
                  <a:latin typeface="Corbel"/>
                  <a:cs typeface="Corbel"/>
                </a:rPr>
              </a:br>
              <a:r>
                <a:rPr lang="en-US" sz="2000" dirty="0" smtClean="0">
                  <a:latin typeface="Corbel"/>
                  <a:cs typeface="Corbel"/>
                </a:rPr>
                <a:t>“or”</a:t>
              </a:r>
            </a:p>
          </p:txBody>
        </p:sp>
        <p:sp>
          <p:nvSpPr>
            <p:cNvPr id="8" name="TextBox 7"/>
            <p:cNvSpPr txBox="1"/>
            <p:nvPr/>
          </p:nvSpPr>
          <p:spPr>
            <a:xfrm>
              <a:off x="3256599" y="5842337"/>
              <a:ext cx="701010" cy="1098378"/>
            </a:xfrm>
            <a:prstGeom prst="rect">
              <a:avLst/>
            </a:prstGeom>
            <a:noFill/>
          </p:spPr>
          <p:txBody>
            <a:bodyPr wrap="none" rtlCol="0">
              <a:spAutoFit/>
            </a:bodyPr>
            <a:lstStyle/>
            <a:p>
              <a:r>
                <a:rPr lang="en-US" sz="2000" dirty="0" smtClean="0">
                  <a:latin typeface="Corbel"/>
                  <a:cs typeface="Corbel"/>
                </a:rPr>
                <a:t>“not”</a:t>
              </a:r>
              <a:br>
                <a:rPr lang="en-US" sz="2000" dirty="0" smtClean="0">
                  <a:latin typeface="Corbel"/>
                  <a:cs typeface="Corbel"/>
                </a:rPr>
              </a:br>
              <a:r>
                <a:rPr lang="en-US" sz="2000" dirty="0" smtClean="0">
                  <a:latin typeface="Corbel"/>
                  <a:cs typeface="Corbel"/>
                </a:rPr>
                <a:t>“to”</a:t>
              </a:r>
              <a:br>
                <a:rPr lang="en-US" sz="2000" dirty="0" smtClean="0">
                  <a:latin typeface="Corbel"/>
                  <a:cs typeface="Corbel"/>
                </a:rPr>
              </a:br>
              <a:r>
                <a:rPr lang="en-US" sz="2000" dirty="0" smtClean="0">
                  <a:latin typeface="Corbel"/>
                  <a:cs typeface="Corbel"/>
                </a:rPr>
                <a:t>“be”</a:t>
              </a:r>
            </a:p>
          </p:txBody>
        </p:sp>
        <p:sp>
          <p:nvSpPr>
            <p:cNvPr id="9" name="TextBox 8"/>
            <p:cNvSpPr txBox="1"/>
            <p:nvPr/>
          </p:nvSpPr>
          <p:spPr>
            <a:xfrm>
              <a:off x="4761126" y="4724400"/>
              <a:ext cx="783816" cy="1098378"/>
            </a:xfrm>
            <a:prstGeom prst="rect">
              <a:avLst/>
            </a:prstGeom>
            <a:noFill/>
          </p:spPr>
          <p:txBody>
            <a:bodyPr wrap="none" rtlCol="0">
              <a:spAutoFit/>
            </a:bodyPr>
            <a:lstStyle/>
            <a:p>
              <a:r>
                <a:rPr lang="en-US" sz="2000" dirty="0" smtClean="0">
                  <a:latin typeface="Corbel"/>
                  <a:cs typeface="Corbel"/>
                </a:rPr>
                <a:t>(to, 1)</a:t>
              </a:r>
              <a:br>
                <a:rPr lang="en-US" sz="2000" dirty="0" smtClean="0">
                  <a:latin typeface="Corbel"/>
                  <a:cs typeface="Corbel"/>
                </a:rPr>
              </a:br>
              <a:r>
                <a:rPr lang="en-US" sz="2000" dirty="0" smtClean="0">
                  <a:latin typeface="Corbel"/>
                  <a:cs typeface="Corbel"/>
                </a:rPr>
                <a:t>(be, 1)</a:t>
              </a:r>
              <a:br>
                <a:rPr lang="en-US" sz="2000" dirty="0" smtClean="0">
                  <a:latin typeface="Corbel"/>
                  <a:cs typeface="Corbel"/>
                </a:rPr>
              </a:br>
              <a:r>
                <a:rPr lang="en-US" sz="2000" dirty="0" smtClean="0">
                  <a:latin typeface="Corbel"/>
                  <a:cs typeface="Corbel"/>
                </a:rPr>
                <a:t>(or, 1)</a:t>
              </a:r>
            </a:p>
          </p:txBody>
        </p:sp>
        <p:sp>
          <p:nvSpPr>
            <p:cNvPr id="10" name="TextBox 9"/>
            <p:cNvSpPr txBox="1"/>
            <p:nvPr/>
          </p:nvSpPr>
          <p:spPr>
            <a:xfrm>
              <a:off x="4761126" y="5842337"/>
              <a:ext cx="871381" cy="1098378"/>
            </a:xfrm>
            <a:prstGeom prst="rect">
              <a:avLst/>
            </a:prstGeom>
            <a:noFill/>
          </p:spPr>
          <p:txBody>
            <a:bodyPr wrap="none" rtlCol="0">
              <a:spAutoFit/>
            </a:bodyPr>
            <a:lstStyle/>
            <a:p>
              <a:r>
                <a:rPr lang="en-US" sz="2000" dirty="0" smtClean="0">
                  <a:latin typeface="Corbel"/>
                  <a:cs typeface="Corbel"/>
                </a:rPr>
                <a:t>(not, </a:t>
              </a:r>
              <a:r>
                <a:rPr lang="en-US" sz="2000" dirty="0">
                  <a:latin typeface="Corbel"/>
                  <a:cs typeface="Corbel"/>
                </a:rPr>
                <a:t>1</a:t>
              </a:r>
              <a:r>
                <a:rPr lang="en-US" sz="2000" dirty="0" smtClean="0">
                  <a:latin typeface="Corbel"/>
                  <a:cs typeface="Corbel"/>
                </a:rPr>
                <a:t>)</a:t>
              </a:r>
              <a:r>
                <a:rPr lang="en-US" sz="2000" dirty="0">
                  <a:latin typeface="Corbel"/>
                  <a:cs typeface="Corbel"/>
                </a:rPr>
                <a:t/>
              </a:r>
              <a:br>
                <a:rPr lang="en-US" sz="2000" dirty="0">
                  <a:latin typeface="Corbel"/>
                  <a:cs typeface="Corbel"/>
                </a:rPr>
              </a:br>
              <a:r>
                <a:rPr lang="en-US" sz="2000" dirty="0" smtClean="0">
                  <a:latin typeface="Corbel"/>
                  <a:cs typeface="Corbel"/>
                </a:rPr>
                <a:t>(to, </a:t>
              </a:r>
              <a:r>
                <a:rPr lang="en-US" sz="2000" dirty="0">
                  <a:latin typeface="Corbel"/>
                  <a:cs typeface="Corbel"/>
                </a:rPr>
                <a:t>1</a:t>
              </a:r>
              <a:r>
                <a:rPr lang="en-US" sz="2000" dirty="0" smtClean="0">
                  <a:latin typeface="Corbel"/>
                  <a:cs typeface="Corbel"/>
                </a:rPr>
                <a:t>)</a:t>
              </a:r>
              <a:r>
                <a:rPr lang="en-US" sz="2000" dirty="0">
                  <a:latin typeface="Corbel"/>
                  <a:cs typeface="Corbel"/>
                </a:rPr>
                <a:t/>
              </a:r>
              <a:br>
                <a:rPr lang="en-US" sz="2000" dirty="0">
                  <a:latin typeface="Corbel"/>
                  <a:cs typeface="Corbel"/>
                </a:rPr>
              </a:br>
              <a:r>
                <a:rPr lang="en-US" sz="2000" dirty="0" smtClean="0">
                  <a:latin typeface="Corbel"/>
                  <a:cs typeface="Corbel"/>
                </a:rPr>
                <a:t>(be, </a:t>
              </a:r>
              <a:r>
                <a:rPr lang="en-US" sz="2000" dirty="0">
                  <a:latin typeface="Corbel"/>
                  <a:cs typeface="Corbel"/>
                </a:rPr>
                <a:t>1)</a:t>
              </a:r>
            </a:p>
          </p:txBody>
        </p:sp>
        <p:sp>
          <p:nvSpPr>
            <p:cNvPr id="14" name="TextBox 13"/>
            <p:cNvSpPr txBox="1"/>
            <p:nvPr/>
          </p:nvSpPr>
          <p:spPr>
            <a:xfrm>
              <a:off x="6460461" y="4885074"/>
              <a:ext cx="871381" cy="765536"/>
            </a:xfrm>
            <a:prstGeom prst="rect">
              <a:avLst/>
            </a:prstGeom>
            <a:noFill/>
          </p:spPr>
          <p:txBody>
            <a:bodyPr wrap="none" rtlCol="0">
              <a:spAutoFit/>
            </a:bodyPr>
            <a:lstStyle/>
            <a:p>
              <a:r>
                <a:rPr lang="en-US" sz="2000" dirty="0" smtClean="0">
                  <a:latin typeface="Corbel"/>
                  <a:cs typeface="Corbel"/>
                </a:rPr>
                <a:t>(be, 2)</a:t>
              </a:r>
              <a:br>
                <a:rPr lang="en-US" sz="2000" dirty="0" smtClean="0">
                  <a:latin typeface="Corbel"/>
                  <a:cs typeface="Corbel"/>
                </a:rPr>
              </a:br>
              <a:r>
                <a:rPr lang="en-US" sz="2000" dirty="0" smtClean="0">
                  <a:latin typeface="Corbel"/>
                  <a:cs typeface="Corbel"/>
                </a:rPr>
                <a:t>(not, 1)</a:t>
              </a:r>
            </a:p>
          </p:txBody>
        </p:sp>
        <p:sp>
          <p:nvSpPr>
            <p:cNvPr id="15" name="TextBox 14"/>
            <p:cNvSpPr txBox="1"/>
            <p:nvPr/>
          </p:nvSpPr>
          <p:spPr>
            <a:xfrm>
              <a:off x="6460461" y="6001851"/>
              <a:ext cx="762129" cy="765536"/>
            </a:xfrm>
            <a:prstGeom prst="rect">
              <a:avLst/>
            </a:prstGeom>
            <a:noFill/>
          </p:spPr>
          <p:txBody>
            <a:bodyPr wrap="none" rtlCol="0">
              <a:spAutoFit/>
            </a:bodyPr>
            <a:lstStyle/>
            <a:p>
              <a:r>
                <a:rPr lang="en-US" sz="2000" dirty="0" smtClean="0">
                  <a:latin typeface="Corbel"/>
                  <a:cs typeface="Corbel"/>
                </a:rPr>
                <a:t>(or, 1)</a:t>
              </a:r>
            </a:p>
            <a:p>
              <a:r>
                <a:rPr lang="en-US" sz="2000" dirty="0">
                  <a:latin typeface="Corbel"/>
                  <a:cs typeface="Corbel"/>
                </a:rPr>
                <a:t>(to, 2</a:t>
              </a:r>
              <a:r>
                <a:rPr lang="en-US" sz="2000" dirty="0" smtClean="0">
                  <a:latin typeface="Corbel"/>
                  <a:cs typeface="Corbel"/>
                </a:rPr>
                <a:t>)</a:t>
              </a:r>
            </a:p>
          </p:txBody>
        </p:sp>
        <p:cxnSp>
          <p:nvCxnSpPr>
            <p:cNvPr id="23" name="Straight Connector 22"/>
            <p:cNvCxnSpPr/>
            <p:nvPr/>
          </p:nvCxnSpPr>
          <p:spPr>
            <a:xfrm>
              <a:off x="2518918" y="5287749"/>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28873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5000" dirty="0" smtClean="0"/>
              <a:t>Other Key-Value Operations</a:t>
            </a:r>
            <a:endParaRPr lang="en-US" sz="5000" dirty="0"/>
          </a:p>
        </p:txBody>
      </p:sp>
      <p:sp>
        <p:nvSpPr>
          <p:cNvPr id="3" name="Content Placeholder 2"/>
          <p:cNvSpPr>
            <a:spLocks noGrp="1"/>
          </p:cNvSpPr>
          <p:nvPr>
            <p:ph idx="1"/>
          </p:nvPr>
        </p:nvSpPr>
        <p:spPr>
          <a:xfrm>
            <a:off x="457199" y="1855594"/>
            <a:ext cx="8318975" cy="4221162"/>
          </a:xfrm>
        </p:spPr>
        <p:txBody>
          <a:bodyPr/>
          <a:lstStyle/>
          <a:p>
            <a:r>
              <a:rPr lang="en-US" sz="1800" dirty="0" smtClean="0">
                <a:latin typeface="Lucida Console"/>
                <a:cs typeface="Lucida Console"/>
              </a:rPr>
              <a:t>visits = </a:t>
            </a:r>
            <a:r>
              <a:rPr lang="en-US" sz="1800" dirty="0" err="1" smtClean="0">
                <a:latin typeface="Lucida Console"/>
                <a:cs typeface="Lucida Console"/>
              </a:rPr>
              <a:t>sc.parallelize</a:t>
            </a:r>
            <a:r>
              <a:rPr lang="en-US" sz="1800" dirty="0" smtClean="0">
                <a:latin typeface="Lucida Console"/>
                <a:cs typeface="Lucida Console"/>
              </a:rPr>
              <a:t>([ (</a:t>
            </a:r>
            <a:r>
              <a:rPr lang="en-US" sz="1800" dirty="0" smtClean="0">
                <a:solidFill>
                  <a:srgbClr val="000090"/>
                </a:solidFill>
                <a:latin typeface="Lucida Console"/>
                <a:cs typeface="Lucida Console"/>
              </a:rPr>
              <a:t>“</a:t>
            </a:r>
            <a:r>
              <a:rPr lang="en-US" sz="1800" dirty="0" err="1" smtClean="0">
                <a:solidFill>
                  <a:srgbClr val="000090"/>
                </a:solidFill>
                <a:latin typeface="Lucida Console"/>
                <a:cs typeface="Lucida Console"/>
              </a:rPr>
              <a:t>index.html</a:t>
            </a:r>
            <a:r>
              <a:rPr lang="en-US" sz="1800" dirty="0" smtClean="0">
                <a:solidFill>
                  <a:srgbClr val="000090"/>
                </a:solidFill>
                <a:latin typeface="Lucida Console"/>
                <a:cs typeface="Lucida Console"/>
              </a:rPr>
              <a:t>”</a:t>
            </a:r>
            <a:r>
              <a:rPr lang="en-US" sz="1800" dirty="0" smtClean="0">
                <a:latin typeface="Lucida Console"/>
                <a:cs typeface="Lucida Console"/>
              </a:rPr>
              <a:t>,</a:t>
            </a:r>
            <a:r>
              <a:rPr lang="en-US" sz="1800" dirty="0" smtClean="0">
                <a:solidFill>
                  <a:srgbClr val="000090"/>
                </a:solidFill>
                <a:latin typeface="Lucida Console"/>
                <a:cs typeface="Lucida Console"/>
              </a:rPr>
              <a:t> “1.2.3.4”</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smtClean="0">
                <a:solidFill>
                  <a:srgbClr val="000090"/>
                </a:solidFill>
                <a:latin typeface="Lucida Console"/>
                <a:cs typeface="Lucida Console"/>
              </a:rPr>
              <a:t>“</a:t>
            </a:r>
            <a:r>
              <a:rPr lang="en-US" sz="1800" dirty="0" err="1" smtClean="0">
                <a:solidFill>
                  <a:srgbClr val="000090"/>
                </a:solidFill>
                <a:latin typeface="Lucida Console"/>
                <a:cs typeface="Lucida Console"/>
              </a:rPr>
              <a:t>about.html</a:t>
            </a:r>
            <a:r>
              <a:rPr lang="en-US" sz="1800" dirty="0" smtClean="0">
                <a:solidFill>
                  <a:srgbClr val="000090"/>
                </a:solidFill>
                <a:latin typeface="Lucida Console"/>
                <a:cs typeface="Lucida Console"/>
              </a:rPr>
              <a:t>”</a:t>
            </a:r>
            <a:r>
              <a:rPr lang="en-US" sz="1800" dirty="0">
                <a:solidFill>
                  <a:srgbClr val="000000"/>
                </a:solidFill>
                <a:latin typeface="Lucida Console"/>
                <a:cs typeface="Lucida Console"/>
              </a:rPr>
              <a:t>,</a:t>
            </a:r>
            <a:r>
              <a:rPr lang="en-US" sz="1800" dirty="0">
                <a:solidFill>
                  <a:srgbClr val="000090"/>
                </a:solidFill>
                <a:latin typeface="Lucida Console"/>
                <a:cs typeface="Lucida Console"/>
              </a:rPr>
              <a:t> </a:t>
            </a:r>
            <a:r>
              <a:rPr lang="en-US" sz="1800" dirty="0" smtClean="0">
                <a:solidFill>
                  <a:srgbClr val="000090"/>
                </a:solidFill>
                <a:latin typeface="Lucida Console"/>
                <a:cs typeface="Lucida Console"/>
              </a:rPr>
              <a:t>“3.4.5.6”</a:t>
            </a:r>
            <a:r>
              <a:rPr lang="en-US" sz="1800" dirty="0">
                <a:latin typeface="Lucida Console"/>
                <a:cs typeface="Lucida Console"/>
              </a:rPr>
              <a:t>)</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a:solidFill>
                  <a:srgbClr val="000090"/>
                </a:solidFill>
                <a:latin typeface="Lucida Console"/>
                <a:cs typeface="Lucida Console"/>
              </a:rPr>
              <a:t>“</a:t>
            </a:r>
            <a:r>
              <a:rPr lang="en-US" sz="1800" dirty="0" err="1" smtClean="0">
                <a:solidFill>
                  <a:srgbClr val="000090"/>
                </a:solidFill>
                <a:latin typeface="Lucida Console"/>
                <a:cs typeface="Lucida Console"/>
              </a:rPr>
              <a:t>index.html</a:t>
            </a:r>
            <a:r>
              <a:rPr lang="en-US" sz="1800" dirty="0" smtClean="0">
                <a:solidFill>
                  <a:srgbClr val="000090"/>
                </a:solidFill>
                <a:latin typeface="Lucida Console"/>
                <a:cs typeface="Lucida Console"/>
              </a:rPr>
              <a:t>”</a:t>
            </a:r>
            <a:r>
              <a:rPr lang="en-US" sz="1800" dirty="0">
                <a:solidFill>
                  <a:srgbClr val="000000"/>
                </a:solidFill>
                <a:latin typeface="Lucida Console"/>
                <a:cs typeface="Lucida Console"/>
              </a:rPr>
              <a:t>,</a:t>
            </a:r>
            <a:r>
              <a:rPr lang="en-US" sz="1800" dirty="0">
                <a:solidFill>
                  <a:srgbClr val="000090"/>
                </a:solidFill>
                <a:latin typeface="Lucida Console"/>
                <a:cs typeface="Lucida Console"/>
              </a:rPr>
              <a:t> “</a:t>
            </a:r>
            <a:r>
              <a:rPr lang="en-US" sz="1800" dirty="0" smtClean="0">
                <a:solidFill>
                  <a:srgbClr val="000090"/>
                </a:solidFill>
                <a:latin typeface="Lucida Console"/>
                <a:cs typeface="Lucida Console"/>
              </a:rPr>
              <a:t>1.3.3.1”</a:t>
            </a:r>
            <a:r>
              <a:rPr lang="en-US" sz="1800" dirty="0" smtClean="0">
                <a:latin typeface="Lucida Console"/>
                <a:cs typeface="Lucida Console"/>
              </a:rPr>
              <a:t>) ])</a:t>
            </a:r>
          </a:p>
          <a:p>
            <a:r>
              <a:rPr lang="en-US" sz="1800" dirty="0" err="1" smtClean="0">
                <a:latin typeface="Lucida Console"/>
                <a:cs typeface="Lucida Console"/>
              </a:rPr>
              <a:t>pageNames</a:t>
            </a:r>
            <a:r>
              <a:rPr lang="en-US" sz="1800" dirty="0" smtClean="0">
                <a:latin typeface="Lucida Console"/>
                <a:cs typeface="Lucida Console"/>
              </a:rPr>
              <a:t> </a:t>
            </a:r>
            <a:r>
              <a:rPr lang="en-US" sz="1800" dirty="0">
                <a:latin typeface="Lucida Console"/>
                <a:cs typeface="Lucida Console"/>
              </a:rPr>
              <a:t>= </a:t>
            </a:r>
            <a:r>
              <a:rPr lang="en-US" sz="1800" dirty="0" err="1">
                <a:latin typeface="Lucida Console"/>
                <a:cs typeface="Lucida Console"/>
              </a:rPr>
              <a:t>sc.parallelize</a:t>
            </a:r>
            <a:r>
              <a:rPr lang="en-US" sz="1800" dirty="0" smtClean="0">
                <a:latin typeface="Lucida Console"/>
                <a:cs typeface="Lucida Console"/>
              </a:rPr>
              <a:t>([ (</a:t>
            </a:r>
            <a:r>
              <a:rPr lang="en-US" sz="1800" dirty="0">
                <a:solidFill>
                  <a:srgbClr val="000090"/>
                </a:solidFill>
                <a:latin typeface="Lucida Console"/>
                <a:cs typeface="Lucida Console"/>
              </a:rPr>
              <a:t>“</a:t>
            </a:r>
            <a:r>
              <a:rPr lang="en-US" sz="1800" dirty="0" err="1">
                <a:solidFill>
                  <a:srgbClr val="000090"/>
                </a:solidFill>
                <a:latin typeface="Lucida Console"/>
                <a:cs typeface="Lucida Console"/>
              </a:rPr>
              <a:t>index.html</a:t>
            </a:r>
            <a:r>
              <a:rPr lang="en-US" sz="1800" dirty="0">
                <a:solidFill>
                  <a:srgbClr val="000090"/>
                </a:solidFill>
                <a:latin typeface="Lucida Console"/>
                <a:cs typeface="Lucida Console"/>
              </a:rPr>
              <a:t>”</a:t>
            </a:r>
            <a:r>
              <a:rPr lang="en-US" sz="1800" dirty="0">
                <a:latin typeface="Lucida Console"/>
                <a:cs typeface="Lucida Console"/>
              </a:rPr>
              <a:t>, </a:t>
            </a:r>
            <a:r>
              <a:rPr lang="en-US" sz="1800" dirty="0">
                <a:solidFill>
                  <a:srgbClr val="000090"/>
                </a:solidFill>
                <a:latin typeface="Lucida Console"/>
                <a:cs typeface="Lucida Console"/>
              </a:rPr>
              <a:t>“Home”</a:t>
            </a:r>
            <a:r>
              <a:rPr lang="en-US" sz="1800" dirty="0">
                <a:latin typeface="Lucida Console"/>
                <a:cs typeface="Lucida Console"/>
              </a:rPr>
              <a:t>)</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a:solidFill>
                  <a:srgbClr val="000090"/>
                </a:solidFill>
                <a:latin typeface="Lucida Console"/>
                <a:cs typeface="Lucida Console"/>
              </a:rPr>
              <a:t>“</a:t>
            </a:r>
            <a:r>
              <a:rPr lang="en-US" sz="1800" dirty="0" err="1">
                <a:solidFill>
                  <a:srgbClr val="000090"/>
                </a:solidFill>
                <a:latin typeface="Lucida Console"/>
                <a:cs typeface="Lucida Console"/>
              </a:rPr>
              <a:t>about.html</a:t>
            </a:r>
            <a:r>
              <a:rPr lang="en-US" sz="1800" dirty="0">
                <a:solidFill>
                  <a:srgbClr val="000090"/>
                </a:solidFill>
                <a:latin typeface="Lucida Console"/>
                <a:cs typeface="Lucida Console"/>
              </a:rPr>
              <a:t>”</a:t>
            </a:r>
            <a:r>
              <a:rPr lang="en-US" sz="1800" dirty="0">
                <a:latin typeface="Lucida Console"/>
                <a:cs typeface="Lucida Console"/>
              </a:rPr>
              <a:t>, </a:t>
            </a:r>
            <a:r>
              <a:rPr lang="en-US" sz="1800" dirty="0">
                <a:solidFill>
                  <a:srgbClr val="000090"/>
                </a:solidFill>
                <a:latin typeface="Lucida Console"/>
                <a:cs typeface="Lucida Console"/>
              </a:rPr>
              <a:t>“About”</a:t>
            </a:r>
            <a:r>
              <a:rPr lang="en-US" sz="1800" dirty="0" smtClean="0">
                <a:latin typeface="Lucida Console"/>
                <a:cs typeface="Lucida Console"/>
              </a:rPr>
              <a:t>) ])</a:t>
            </a:r>
            <a:endParaRPr lang="en-US" sz="1800" dirty="0">
              <a:latin typeface="Lucida Console"/>
              <a:cs typeface="Lucida Console"/>
            </a:endParaRPr>
          </a:p>
          <a:p>
            <a:r>
              <a:rPr lang="en-US" sz="1800" dirty="0" err="1" smtClean="0">
                <a:latin typeface="Lucida Console"/>
                <a:cs typeface="Lucida Console"/>
              </a:rPr>
              <a:t>visits.</a:t>
            </a:r>
            <a:r>
              <a:rPr lang="en-US" sz="1800" dirty="0" err="1" smtClean="0">
                <a:solidFill>
                  <a:srgbClr val="3366FF"/>
                </a:solidFill>
                <a:latin typeface="Lucida Console"/>
                <a:cs typeface="Lucida Console"/>
              </a:rPr>
              <a:t>join</a:t>
            </a:r>
            <a:r>
              <a:rPr lang="en-US" sz="1800" dirty="0" smtClean="0">
                <a:latin typeface="Lucida Console"/>
                <a:cs typeface="Lucida Console"/>
              </a:rPr>
              <a:t>(</a:t>
            </a:r>
            <a:r>
              <a:rPr lang="en-US" sz="1800" dirty="0" err="1" smtClean="0">
                <a:latin typeface="Lucida Console"/>
                <a:cs typeface="Lucida Console"/>
              </a:rPr>
              <a:t>pageNames</a:t>
            </a:r>
            <a:r>
              <a:rPr lang="en-US" sz="1800" dirty="0" smtClean="0">
                <a:latin typeface="Lucida Console"/>
                <a:cs typeface="Lucida Console"/>
              </a:rPr>
              <a:t>) </a:t>
            </a:r>
            <a:r>
              <a:rPr lang="en-US" sz="1800" dirty="0" smtClean="0">
                <a:solidFill>
                  <a:srgbClr val="008040"/>
                </a:solidFill>
                <a:latin typeface="Lucida Console"/>
                <a:cs typeface="Lucida Console"/>
              </a:rPr>
              <a:t/>
            </a:r>
            <a:br>
              <a:rPr lang="en-US" sz="1800" dirty="0" smtClean="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err="1" smtClean="0">
                <a:solidFill>
                  <a:srgbClr val="008040"/>
                </a:solidFill>
                <a:latin typeface="Lucida Console"/>
                <a:cs typeface="Lucida Console"/>
              </a:rPr>
              <a:t>index.html</a:t>
            </a:r>
            <a:r>
              <a:rPr lang="en-US" sz="1800" dirty="0" smtClean="0">
                <a:solidFill>
                  <a:srgbClr val="008040"/>
                </a:solidFill>
                <a:latin typeface="Lucida Console"/>
                <a:cs typeface="Lucida Console"/>
              </a:rPr>
              <a:t>”, (“1.2.3.4”, “Home”))</a:t>
            </a:r>
            <a:br>
              <a:rPr lang="en-US" sz="1800" dirty="0" smtClean="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err="1">
                <a:solidFill>
                  <a:srgbClr val="008040"/>
                </a:solidFill>
                <a:latin typeface="Lucida Console"/>
                <a:cs typeface="Lucida Console"/>
              </a:rPr>
              <a:t>index.html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“1.3.3.1”</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“Home”</a:t>
            </a:r>
            <a:r>
              <a:rPr lang="en-US" sz="1800" dirty="0">
                <a:solidFill>
                  <a:srgbClr val="008040"/>
                </a:solidFill>
                <a:latin typeface="Lucida Console"/>
                <a:cs typeface="Lucida Console"/>
              </a:rPr>
              <a:t>)</a:t>
            </a:r>
            <a:r>
              <a:rPr lang="en-US" sz="1800" dirty="0" smtClean="0">
                <a:solidFill>
                  <a:srgbClr val="008040"/>
                </a:solidFill>
                <a:latin typeface="Lucida Console"/>
                <a:cs typeface="Lucida Console"/>
              </a:rPr>
              <a:t>)</a:t>
            </a:r>
            <a:br>
              <a:rPr lang="en-US" sz="1800" dirty="0" smtClean="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smtClean="0">
                <a:solidFill>
                  <a:srgbClr val="008040"/>
                </a:solidFill>
                <a:latin typeface="Lucida Console"/>
                <a:cs typeface="Lucida Console"/>
              </a:rPr>
              <a:t>“</a:t>
            </a:r>
            <a:r>
              <a:rPr lang="en-US" sz="1800" dirty="0" err="1" smtClean="0">
                <a:solidFill>
                  <a:srgbClr val="008040"/>
                </a:solidFill>
                <a:latin typeface="Lucida Console"/>
                <a:cs typeface="Lucida Console"/>
              </a:rPr>
              <a:t>about.html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“3.4.5.6”</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“About”))</a:t>
            </a:r>
          </a:p>
          <a:p>
            <a:r>
              <a:rPr lang="en-US" sz="1800" dirty="0" err="1" smtClean="0">
                <a:latin typeface="Lucida Console"/>
                <a:cs typeface="Lucida Console"/>
              </a:rPr>
              <a:t>visits.</a:t>
            </a:r>
            <a:r>
              <a:rPr lang="en-US" sz="1800" dirty="0" err="1" smtClean="0">
                <a:solidFill>
                  <a:srgbClr val="3366FF"/>
                </a:solidFill>
                <a:latin typeface="Lucida Console"/>
                <a:cs typeface="Lucida Console"/>
              </a:rPr>
              <a:t>cogroup</a:t>
            </a:r>
            <a:r>
              <a:rPr lang="en-US" sz="1800" dirty="0" smtClean="0">
                <a:latin typeface="Lucida Console"/>
                <a:cs typeface="Lucida Console"/>
              </a:rPr>
              <a:t>(</a:t>
            </a:r>
            <a:r>
              <a:rPr lang="en-US" sz="1800" dirty="0" err="1" smtClean="0">
                <a:latin typeface="Lucida Console"/>
                <a:cs typeface="Lucida Console"/>
              </a:rPr>
              <a:t>pageNames</a:t>
            </a:r>
            <a:r>
              <a:rPr lang="en-US" sz="1800" dirty="0" smtClean="0">
                <a:latin typeface="Lucida Console"/>
                <a:cs typeface="Lucida Console"/>
              </a:rPr>
              <a:t>) </a:t>
            </a:r>
            <a:r>
              <a:rPr lang="en-US" sz="1800" dirty="0">
                <a:solidFill>
                  <a:srgbClr val="008040"/>
                </a:solidFill>
                <a:latin typeface="Lucida Console"/>
                <a:cs typeface="Lucida Console"/>
              </a:rPr>
              <a:t/>
            </a:r>
            <a:br>
              <a:rPr lang="en-US" sz="1800" dirty="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err="1">
                <a:solidFill>
                  <a:srgbClr val="008040"/>
                </a:solidFill>
                <a:latin typeface="Lucida Console"/>
                <a:cs typeface="Lucida Console"/>
              </a:rPr>
              <a:t>index.html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a:t>
            </a:r>
            <a:r>
              <a:rPr lang="en-US" sz="1800" dirty="0">
                <a:solidFill>
                  <a:srgbClr val="008040"/>
                </a:solidFill>
                <a:latin typeface="Lucida Console"/>
                <a:cs typeface="Lucida Console"/>
              </a:rPr>
              <a:t>1.2.3.4”, “1.3.3.1</a:t>
            </a: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Home</a:t>
            </a:r>
            <a:r>
              <a:rPr lang="en-US" sz="1800" dirty="0" smtClean="0">
                <a:solidFill>
                  <a:srgbClr val="008040"/>
                </a:solidFill>
                <a:latin typeface="Lucida Console"/>
                <a:cs typeface="Lucida Console"/>
              </a:rPr>
              <a:t>”])</a:t>
            </a:r>
            <a:r>
              <a:rPr lang="en-US" sz="1800" dirty="0">
                <a:solidFill>
                  <a:srgbClr val="008040"/>
                </a:solidFill>
                <a:latin typeface="Lucida Console"/>
                <a:cs typeface="Lucida Console"/>
              </a:rPr>
              <a:t>)</a:t>
            </a:r>
            <a:br>
              <a:rPr lang="en-US" sz="1800" dirty="0">
                <a:solidFill>
                  <a:srgbClr val="008040"/>
                </a:solidFill>
                <a:latin typeface="Lucida Console"/>
                <a:cs typeface="Lucida Console"/>
              </a:rPr>
            </a:br>
            <a:r>
              <a:rPr lang="en-US" sz="1800" dirty="0" smtClean="0">
                <a:solidFill>
                  <a:srgbClr val="008040"/>
                </a:solidFill>
                <a:latin typeface="Lucida Console"/>
                <a:cs typeface="Lucida Console"/>
              </a:rPr>
              <a:t># </a:t>
            </a:r>
            <a:r>
              <a:rPr lang="en-US" sz="1800" dirty="0">
                <a:solidFill>
                  <a:srgbClr val="008040"/>
                </a:solidFill>
                <a:latin typeface="Lucida Console"/>
                <a:cs typeface="Lucida Console"/>
              </a:rPr>
              <a:t>(“</a:t>
            </a:r>
            <a:r>
              <a:rPr lang="en-US" sz="1800" dirty="0" err="1">
                <a:solidFill>
                  <a:srgbClr val="008040"/>
                </a:solidFill>
                <a:latin typeface="Lucida Console"/>
                <a:cs typeface="Lucida Console"/>
              </a:rPr>
              <a:t>about.html</a:t>
            </a:r>
            <a:r>
              <a:rPr lang="en-US" sz="1800" dirty="0">
                <a:solidFill>
                  <a:srgbClr val="008040"/>
                </a:solidFill>
                <a:latin typeface="Lucida Console"/>
                <a:cs typeface="Lucida Console"/>
              </a:rPr>
              <a:t>”, </a:t>
            </a:r>
            <a:r>
              <a:rPr lang="en-US" sz="1800" dirty="0" smtClean="0">
                <a:solidFill>
                  <a:srgbClr val="008040"/>
                </a:solidFill>
                <a:latin typeface="Lucida Console"/>
                <a:cs typeface="Lucida Console"/>
              </a:rPr>
              <a:t>([“</a:t>
            </a:r>
            <a:r>
              <a:rPr lang="en-US" sz="1800" dirty="0">
                <a:solidFill>
                  <a:srgbClr val="008040"/>
                </a:solidFill>
                <a:latin typeface="Lucida Console"/>
                <a:cs typeface="Lucida Console"/>
              </a:rPr>
              <a:t>3.4.5.6</a:t>
            </a:r>
            <a:r>
              <a:rPr lang="en-US" sz="1800" dirty="0" smtClean="0">
                <a:solidFill>
                  <a:srgbClr val="008040"/>
                </a:solidFill>
                <a:latin typeface="Lucida Console"/>
                <a:cs typeface="Lucida Console"/>
              </a:rPr>
              <a:t>”], [“About”]))</a:t>
            </a:r>
            <a:endParaRPr lang="en-US" sz="1800" dirty="0">
              <a:solidFill>
                <a:srgbClr val="008040"/>
              </a:solidFill>
              <a:latin typeface="Lucida Console"/>
              <a:cs typeface="Lucida Console"/>
            </a:endParaRPr>
          </a:p>
        </p:txBody>
      </p:sp>
    </p:spTree>
    <p:extLst>
      <p:ext uri="{BB962C8B-B14F-4D97-AF65-F5344CB8AC3E}">
        <p14:creationId xmlns:p14="http://schemas.microsoft.com/office/powerpoint/2010/main" val="18780122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556"/>
            <a:ext cx="8229600" cy="1143000"/>
          </a:xfrm>
        </p:spPr>
        <p:txBody>
          <a:bodyPr/>
          <a:lstStyle/>
          <a:p>
            <a:r>
              <a:rPr lang="en-US" sz="4700" dirty="0" smtClean="0"/>
              <a:t>Setting the Level of Parallelism</a:t>
            </a:r>
            <a:endParaRPr lang="en-US" sz="4700" dirty="0"/>
          </a:p>
        </p:txBody>
      </p:sp>
      <p:sp>
        <p:nvSpPr>
          <p:cNvPr id="3" name="Content Placeholder 2"/>
          <p:cNvSpPr>
            <a:spLocks noGrp="1"/>
          </p:cNvSpPr>
          <p:nvPr>
            <p:ph idx="1"/>
          </p:nvPr>
        </p:nvSpPr>
        <p:spPr>
          <a:xfrm>
            <a:off x="457200" y="2133600"/>
            <a:ext cx="8229600" cy="4221162"/>
          </a:xfrm>
        </p:spPr>
        <p:txBody>
          <a:bodyPr/>
          <a:lstStyle/>
          <a:p>
            <a:r>
              <a:rPr lang="en-US" dirty="0" smtClean="0"/>
              <a:t>All the pair RDD operations take an optional second parameter for number of tasks</a:t>
            </a:r>
          </a:p>
          <a:p>
            <a:pPr lvl="0"/>
            <a:r>
              <a:rPr lang="en-US" sz="2100" dirty="0" err="1" smtClean="0">
                <a:solidFill>
                  <a:prstClr val="black"/>
                </a:solidFill>
                <a:latin typeface="Lucida Console"/>
                <a:cs typeface="Lucida Console"/>
              </a:rPr>
              <a:t>words.</a:t>
            </a:r>
            <a:r>
              <a:rPr lang="en-US" sz="2100" dirty="0" err="1" smtClean="0">
                <a:solidFill>
                  <a:srgbClr val="3366FF"/>
                </a:solidFill>
                <a:latin typeface="Lucida Console"/>
                <a:cs typeface="Lucida Console"/>
              </a:rPr>
              <a:t>reduceByKey</a:t>
            </a:r>
            <a:r>
              <a:rPr lang="en-US" sz="2100" dirty="0" smtClean="0">
                <a:solidFill>
                  <a:prstClr val="black"/>
                </a:solidFill>
                <a:latin typeface="Lucida Console"/>
                <a:cs typeface="Lucida Console"/>
              </a:rPr>
              <a:t>(</a:t>
            </a:r>
            <a:r>
              <a:rPr lang="en-US" sz="2100" dirty="0" smtClean="0">
                <a:solidFill>
                  <a:srgbClr val="FF0080"/>
                </a:solidFill>
                <a:latin typeface="Lucida Console"/>
                <a:cs typeface="Lucida Console"/>
              </a:rPr>
              <a:t>lambda x, y: x + y</a:t>
            </a:r>
            <a:r>
              <a:rPr lang="en-US" sz="2100" dirty="0" smtClean="0">
                <a:latin typeface="Lucida Console"/>
                <a:cs typeface="Lucida Console"/>
              </a:rPr>
              <a:t>, 5</a:t>
            </a:r>
            <a:r>
              <a:rPr lang="en-US" sz="2100" dirty="0" smtClean="0">
                <a:solidFill>
                  <a:prstClr val="black"/>
                </a:solidFill>
                <a:latin typeface="Lucida Console"/>
                <a:cs typeface="Lucida Console"/>
              </a:rPr>
              <a:t>)</a:t>
            </a:r>
            <a:endParaRPr lang="en-US" sz="2100" dirty="0">
              <a:solidFill>
                <a:srgbClr val="008040"/>
              </a:solidFill>
              <a:latin typeface="Lucida Console"/>
              <a:cs typeface="Lucida Console"/>
            </a:endParaRPr>
          </a:p>
          <a:p>
            <a:pPr lvl="0"/>
            <a:r>
              <a:rPr lang="en-US" sz="2100" dirty="0" err="1" smtClean="0">
                <a:solidFill>
                  <a:prstClr val="black"/>
                </a:solidFill>
                <a:latin typeface="Lucida Console"/>
                <a:cs typeface="Lucida Console"/>
              </a:rPr>
              <a:t>words.</a:t>
            </a:r>
            <a:r>
              <a:rPr lang="en-US" sz="2100" dirty="0" err="1" smtClean="0">
                <a:solidFill>
                  <a:srgbClr val="3366FF"/>
                </a:solidFill>
                <a:latin typeface="Lucida Console"/>
                <a:cs typeface="Lucida Console"/>
              </a:rPr>
              <a:t>groupByKey</a:t>
            </a:r>
            <a:r>
              <a:rPr lang="en-US" sz="2100" dirty="0" smtClean="0">
                <a:solidFill>
                  <a:prstClr val="black"/>
                </a:solidFill>
                <a:latin typeface="Lucida Console"/>
                <a:cs typeface="Lucida Console"/>
              </a:rPr>
              <a:t>(5)</a:t>
            </a:r>
            <a:endParaRPr lang="en-US" sz="2100" dirty="0">
              <a:solidFill>
                <a:srgbClr val="008040"/>
              </a:solidFill>
              <a:latin typeface="Lucida Console"/>
              <a:cs typeface="Lucida Console"/>
            </a:endParaRPr>
          </a:p>
          <a:p>
            <a:pPr lvl="0"/>
            <a:r>
              <a:rPr lang="en-US" sz="2100" dirty="0" err="1" smtClean="0">
                <a:solidFill>
                  <a:prstClr val="black"/>
                </a:solidFill>
                <a:latin typeface="Lucida Console"/>
                <a:cs typeface="Lucida Console"/>
              </a:rPr>
              <a:t>visits.</a:t>
            </a:r>
            <a:r>
              <a:rPr lang="en-US" sz="2100" dirty="0" err="1" smtClean="0">
                <a:solidFill>
                  <a:srgbClr val="3366FF"/>
                </a:solidFill>
                <a:latin typeface="Lucida Console"/>
                <a:cs typeface="Lucida Console"/>
              </a:rPr>
              <a:t>join</a:t>
            </a:r>
            <a:r>
              <a:rPr lang="en-US" sz="2100" dirty="0" smtClean="0">
                <a:solidFill>
                  <a:prstClr val="black"/>
                </a:solidFill>
                <a:latin typeface="Lucida Console"/>
                <a:cs typeface="Lucida Console"/>
              </a:rPr>
              <a:t>(</a:t>
            </a:r>
            <a:r>
              <a:rPr lang="en-US" sz="2100" dirty="0" err="1" smtClean="0">
                <a:solidFill>
                  <a:prstClr val="black"/>
                </a:solidFill>
                <a:latin typeface="Lucida Console"/>
                <a:cs typeface="Lucida Console"/>
              </a:rPr>
              <a:t>pageViews</a:t>
            </a:r>
            <a:r>
              <a:rPr lang="en-US" sz="2100" dirty="0" smtClean="0">
                <a:solidFill>
                  <a:prstClr val="black"/>
                </a:solidFill>
                <a:latin typeface="Lucida Console"/>
                <a:cs typeface="Lucida Console"/>
              </a:rPr>
              <a:t>, 5)</a:t>
            </a:r>
          </a:p>
        </p:txBody>
      </p:sp>
    </p:spTree>
    <p:extLst>
      <p:ext uri="{BB962C8B-B14F-4D97-AF65-F5344CB8AC3E}">
        <p14:creationId xmlns:p14="http://schemas.microsoft.com/office/powerpoint/2010/main" val="18201185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Local Variables</a:t>
            </a:r>
            <a:endParaRPr lang="en-US" dirty="0"/>
          </a:p>
        </p:txBody>
      </p:sp>
      <p:sp>
        <p:nvSpPr>
          <p:cNvPr id="3" name="Content Placeholder 2"/>
          <p:cNvSpPr>
            <a:spLocks noGrp="1"/>
          </p:cNvSpPr>
          <p:nvPr>
            <p:ph idx="1"/>
          </p:nvPr>
        </p:nvSpPr>
        <p:spPr/>
        <p:txBody>
          <a:bodyPr/>
          <a:lstStyle/>
          <a:p>
            <a:r>
              <a:rPr lang="en-US" dirty="0" smtClean="0"/>
              <a:t>Any external variables you use in a closure will automatically be shipped to the cluster:</a:t>
            </a:r>
          </a:p>
          <a:p>
            <a:r>
              <a:rPr lang="en-US" sz="2100" dirty="0" smtClean="0">
                <a:latin typeface="Lucida Console"/>
                <a:cs typeface="Lucida Console"/>
              </a:rPr>
              <a:t>query = </a:t>
            </a:r>
            <a:r>
              <a:rPr lang="en-US" sz="2100" dirty="0" err="1" smtClean="0">
                <a:latin typeface="Lucida Console"/>
                <a:cs typeface="Lucida Console"/>
              </a:rPr>
              <a:t>sys.stdin.readline</a:t>
            </a:r>
            <a:r>
              <a:rPr lang="en-US" sz="2100" dirty="0" smtClean="0">
                <a:latin typeface="Lucida Console"/>
                <a:cs typeface="Lucida Console"/>
              </a:rPr>
              <a:t>()</a:t>
            </a:r>
            <a:br>
              <a:rPr lang="en-US" sz="2100" dirty="0" smtClean="0">
                <a:latin typeface="Lucida Console"/>
                <a:cs typeface="Lucida Console"/>
              </a:rPr>
            </a:br>
            <a:r>
              <a:rPr lang="en-US" sz="2100" dirty="0" err="1" smtClean="0">
                <a:latin typeface="Lucida Console"/>
                <a:cs typeface="Lucida Console"/>
              </a:rPr>
              <a:t>pages.</a:t>
            </a:r>
            <a:r>
              <a:rPr lang="en-US" sz="2100" dirty="0" err="1" smtClean="0">
                <a:solidFill>
                  <a:srgbClr val="3366FF"/>
                </a:solidFill>
                <a:latin typeface="Lucida Console"/>
                <a:cs typeface="Lucida Console"/>
              </a:rPr>
              <a:t>filter</a:t>
            </a:r>
            <a:r>
              <a:rPr lang="en-US" sz="2100" dirty="0" smtClean="0">
                <a:latin typeface="Lucida Console"/>
                <a:cs typeface="Lucida Console"/>
              </a:rPr>
              <a:t>(</a:t>
            </a:r>
            <a:r>
              <a:rPr lang="en-US" sz="2100" dirty="0" smtClean="0">
                <a:solidFill>
                  <a:srgbClr val="FF0080"/>
                </a:solidFill>
                <a:latin typeface="Lucida Console"/>
                <a:cs typeface="Lucida Console"/>
              </a:rPr>
              <a:t>lambda x: query in x</a:t>
            </a:r>
            <a:r>
              <a:rPr lang="en-US" sz="2100" dirty="0" smtClean="0">
                <a:latin typeface="Lucida Console"/>
                <a:cs typeface="Lucida Console"/>
              </a:rPr>
              <a:t>).</a:t>
            </a:r>
            <a:r>
              <a:rPr lang="en-US" sz="2100" dirty="0" smtClean="0">
                <a:solidFill>
                  <a:srgbClr val="3366FF"/>
                </a:solidFill>
                <a:latin typeface="Lucida Console"/>
                <a:cs typeface="Lucida Console"/>
              </a:rPr>
              <a:t>count</a:t>
            </a:r>
            <a:r>
              <a:rPr lang="en-US" sz="2100" dirty="0" smtClean="0">
                <a:latin typeface="Lucida Console"/>
                <a:cs typeface="Lucida Console"/>
              </a:rPr>
              <a:t>()</a:t>
            </a:r>
          </a:p>
          <a:p>
            <a:r>
              <a:rPr lang="en-US" dirty="0" smtClean="0"/>
              <a:t>Some caveats:</a:t>
            </a:r>
          </a:p>
          <a:p>
            <a:pPr lvl="1"/>
            <a:r>
              <a:rPr lang="en-US" dirty="0" smtClean="0"/>
              <a:t>Each task gets a new copy (updates aren’t sent back)</a:t>
            </a:r>
          </a:p>
          <a:p>
            <a:pPr lvl="1"/>
            <a:r>
              <a:rPr lang="en-US" dirty="0" smtClean="0"/>
              <a:t>Variable must be </a:t>
            </a:r>
            <a:r>
              <a:rPr lang="en-US" dirty="0" err="1" smtClean="0"/>
              <a:t>Serializable</a:t>
            </a:r>
            <a:r>
              <a:rPr lang="en-US" dirty="0" smtClean="0"/>
              <a:t> / Pickle-able</a:t>
            </a:r>
          </a:p>
          <a:p>
            <a:pPr lvl="1"/>
            <a:r>
              <a:rPr lang="en-US" dirty="0" smtClean="0"/>
              <a:t>Don’t use fields of an outer object (ships all of it!)</a:t>
            </a:r>
            <a:endParaRPr lang="en-US" dirty="0"/>
          </a:p>
        </p:txBody>
      </p:sp>
    </p:spTree>
    <p:extLst>
      <p:ext uri="{BB962C8B-B14F-4D97-AF65-F5344CB8AC3E}">
        <p14:creationId xmlns:p14="http://schemas.microsoft.com/office/powerpoint/2010/main" val="201007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5500" dirty="0" smtClean="0"/>
              <a:t>Closure Mishap Example</a:t>
            </a:r>
            <a:endParaRPr lang="en-US" sz="5500" dirty="0"/>
          </a:p>
        </p:txBody>
      </p:sp>
      <p:sp>
        <p:nvSpPr>
          <p:cNvPr id="4" name="Content Placeholder 3"/>
          <p:cNvSpPr>
            <a:spLocks noGrp="1"/>
          </p:cNvSpPr>
          <p:nvPr>
            <p:ph sz="half" idx="1"/>
          </p:nvPr>
        </p:nvSpPr>
        <p:spPr>
          <a:xfrm>
            <a:off x="457200" y="1798637"/>
            <a:ext cx="4038600" cy="4525963"/>
          </a:xfrm>
        </p:spPr>
        <p:txBody>
          <a:bodyPr/>
          <a:lstStyle/>
          <a:p>
            <a:r>
              <a:rPr lang="en-US" sz="1800" b="1" dirty="0" smtClean="0">
                <a:latin typeface="Lucida Console"/>
                <a:cs typeface="Lucida Console"/>
              </a:rPr>
              <a:t>class</a:t>
            </a:r>
            <a:r>
              <a:rPr lang="en-US" sz="1800" dirty="0" smtClean="0">
                <a:latin typeface="Lucida Console"/>
                <a:cs typeface="Lucida Console"/>
              </a:rPr>
              <a:t> </a:t>
            </a:r>
            <a:r>
              <a:rPr lang="en-US" sz="1800" dirty="0" err="1" smtClean="0">
                <a:latin typeface="Lucida Console"/>
                <a:cs typeface="Lucida Console"/>
              </a:rPr>
              <a:t>MyCoolRddApp</a:t>
            </a:r>
            <a:r>
              <a:rPr lang="en-US" sz="1800" dirty="0" smtClean="0">
                <a:latin typeface="Lucida Console"/>
                <a:cs typeface="Lucida Console"/>
              </a:rPr>
              <a:t> {</a:t>
            </a:r>
            <a:br>
              <a:rPr lang="en-US" sz="1800" dirty="0" smtClean="0">
                <a:latin typeface="Lucida Console"/>
                <a:cs typeface="Lucida Console"/>
              </a:rPr>
            </a:br>
            <a:r>
              <a:rPr lang="en-US" sz="1800" dirty="0" smtClean="0">
                <a:latin typeface="Lucida Console"/>
                <a:cs typeface="Lucida Console"/>
              </a:rPr>
              <a:t>  </a:t>
            </a:r>
            <a:r>
              <a:rPr lang="en-US" sz="1800" b="1" dirty="0" err="1" smtClean="0">
                <a:latin typeface="Lucida Console"/>
                <a:cs typeface="Lucida Console"/>
              </a:rPr>
              <a:t>val</a:t>
            </a:r>
            <a:r>
              <a:rPr lang="en-US" sz="1800" dirty="0" smtClean="0">
                <a:latin typeface="Lucida Console"/>
                <a:cs typeface="Lucida Console"/>
              </a:rPr>
              <a:t> </a:t>
            </a:r>
            <a:r>
              <a:rPr lang="en-US" sz="1800" dirty="0" err="1" smtClean="0">
                <a:latin typeface="Lucida Console"/>
                <a:cs typeface="Lucida Console"/>
              </a:rPr>
              <a:t>param</a:t>
            </a:r>
            <a:r>
              <a:rPr lang="en-US" sz="1800" dirty="0" smtClean="0">
                <a:latin typeface="Lucida Console"/>
                <a:cs typeface="Lucida Console"/>
              </a:rPr>
              <a:t> = 3.14</a:t>
            </a:r>
            <a:br>
              <a:rPr lang="en-US" sz="1800" dirty="0" smtClean="0">
                <a:latin typeface="Lucida Console"/>
                <a:cs typeface="Lucida Console"/>
              </a:rPr>
            </a:br>
            <a:r>
              <a:rPr lang="en-US" sz="1800" dirty="0" smtClean="0">
                <a:latin typeface="Lucida Console"/>
                <a:cs typeface="Lucida Console"/>
              </a:rPr>
              <a:t>  </a:t>
            </a:r>
            <a:r>
              <a:rPr lang="en-US" sz="1800" b="1" dirty="0" err="1" smtClean="0">
                <a:latin typeface="Lucida Console"/>
                <a:cs typeface="Lucida Console"/>
              </a:rPr>
              <a:t>val</a:t>
            </a:r>
            <a:r>
              <a:rPr lang="en-US" sz="1800" dirty="0" smtClean="0">
                <a:latin typeface="Lucida Console"/>
                <a:cs typeface="Lucida Console"/>
              </a:rPr>
              <a:t> log = new Log(...)</a:t>
            </a:r>
            <a:br>
              <a:rPr lang="en-US" sz="1800" dirty="0" smtClean="0">
                <a:latin typeface="Lucida Console"/>
                <a:cs typeface="Lucida Console"/>
              </a:rPr>
            </a:br>
            <a:r>
              <a:rPr lang="en-US" sz="1800" dirty="0" smtClean="0">
                <a:latin typeface="Lucida Console"/>
                <a:cs typeface="Lucida Console"/>
              </a:rPr>
              <a:t>  ...</a:t>
            </a:r>
            <a:br>
              <a:rPr lang="en-US" sz="1800" dirty="0" smtClean="0">
                <a:latin typeface="Lucida Console"/>
                <a:cs typeface="Lucida Console"/>
              </a:rPr>
            </a:br>
            <a:r>
              <a:rPr lang="en-US" sz="1800" dirty="0">
                <a:latin typeface="Lucida Console"/>
                <a:cs typeface="Lucida Console"/>
              </a:rPr>
              <a:t/>
            </a:r>
            <a:br>
              <a:rPr lang="en-US" sz="1800" dirty="0">
                <a:latin typeface="Lucida Console"/>
                <a:cs typeface="Lucida Console"/>
              </a:rPr>
            </a:br>
            <a:r>
              <a:rPr lang="en-US" sz="1800" dirty="0" smtClean="0">
                <a:latin typeface="Lucida Console"/>
                <a:cs typeface="Lucida Console"/>
              </a:rPr>
              <a:t>  </a:t>
            </a:r>
            <a:r>
              <a:rPr lang="en-US" sz="1800" b="1" dirty="0" err="1" smtClean="0">
                <a:latin typeface="Lucida Console"/>
                <a:cs typeface="Lucida Console"/>
              </a:rPr>
              <a:t>def</a:t>
            </a:r>
            <a:r>
              <a:rPr lang="en-US" sz="1800" dirty="0" smtClean="0">
                <a:latin typeface="Lucida Console"/>
                <a:cs typeface="Lucida Console"/>
              </a:rPr>
              <a:t> work(</a:t>
            </a:r>
            <a:r>
              <a:rPr lang="en-US" sz="1800" dirty="0" err="1" smtClean="0">
                <a:latin typeface="Lucida Console"/>
                <a:cs typeface="Lucida Console"/>
              </a:rPr>
              <a:t>rdd</a:t>
            </a:r>
            <a:r>
              <a:rPr lang="en-US" sz="1800" dirty="0" smtClean="0">
                <a:latin typeface="Lucida Console"/>
                <a:cs typeface="Lucida Console"/>
              </a:rPr>
              <a:t>: RDD[</a:t>
            </a:r>
            <a:r>
              <a:rPr lang="en-US" sz="1800" dirty="0" err="1" smtClean="0">
                <a:latin typeface="Lucida Console"/>
                <a:cs typeface="Lucida Console"/>
              </a:rPr>
              <a:t>Int</a:t>
            </a:r>
            <a:r>
              <a:rPr lang="en-US" sz="1800" dirty="0" smtClean="0">
                <a:latin typeface="Lucida Console"/>
                <a:cs typeface="Lucida Console"/>
              </a:rPr>
              <a:t>]) {</a:t>
            </a:r>
            <a:br>
              <a:rPr lang="en-US" sz="1800" dirty="0" smtClean="0">
                <a:latin typeface="Lucida Console"/>
                <a:cs typeface="Lucida Console"/>
              </a:rPr>
            </a:br>
            <a:r>
              <a:rPr lang="en-US" sz="1800" dirty="0" smtClean="0">
                <a:latin typeface="Lucida Console"/>
                <a:cs typeface="Lucida Console"/>
              </a:rPr>
              <a:t>    </a:t>
            </a:r>
            <a:r>
              <a:rPr lang="en-US" sz="1800" dirty="0" err="1" smtClean="0">
                <a:latin typeface="Lucida Console"/>
                <a:cs typeface="Lucida Console"/>
              </a:rPr>
              <a:t>rdd.</a:t>
            </a:r>
            <a:r>
              <a:rPr lang="en-US" sz="1800" dirty="0" err="1" smtClean="0">
                <a:solidFill>
                  <a:srgbClr val="3366FF"/>
                </a:solidFill>
                <a:latin typeface="Lucida Console"/>
                <a:cs typeface="Lucida Console"/>
              </a:rPr>
              <a:t>map</a:t>
            </a:r>
            <a:r>
              <a:rPr lang="en-US" sz="1800" dirty="0" smtClean="0">
                <a:latin typeface="Lucida Console"/>
                <a:cs typeface="Lucida Console"/>
              </a:rPr>
              <a:t>(</a:t>
            </a:r>
            <a:r>
              <a:rPr lang="en-US" sz="1800" dirty="0" smtClean="0">
                <a:solidFill>
                  <a:srgbClr val="FF0080"/>
                </a:solidFill>
                <a:latin typeface="Lucida Console"/>
                <a:cs typeface="Lucida Console"/>
              </a:rPr>
              <a:t>x =&gt; x + </a:t>
            </a:r>
            <a:r>
              <a:rPr lang="en-US" sz="1800" dirty="0" err="1" smtClean="0">
                <a:solidFill>
                  <a:srgbClr val="FF0080"/>
                </a:solidFill>
                <a:latin typeface="Lucida Console"/>
                <a:cs typeface="Lucida Console"/>
              </a:rPr>
              <a:t>param</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r>
              <a:rPr lang="en-US" sz="1800" dirty="0" smtClean="0">
                <a:solidFill>
                  <a:srgbClr val="3366FF"/>
                </a:solidFill>
                <a:latin typeface="Lucida Console"/>
                <a:cs typeface="Lucida Console"/>
              </a:rPr>
              <a:t>reduce</a:t>
            </a:r>
            <a:r>
              <a:rPr lang="en-US" sz="1800" dirty="0" smtClean="0">
                <a:latin typeface="Lucida Console"/>
                <a:cs typeface="Lucida Console"/>
              </a:rPr>
              <a:t>(</a:t>
            </a:r>
            <a:r>
              <a:rPr lang="en-US" sz="1800" dirty="0" smtClean="0">
                <a:solidFill>
                  <a:srgbClr val="FF0080"/>
                </a:solidFill>
                <a:latin typeface="Lucida Console"/>
                <a:cs typeface="Lucida Console"/>
              </a:rPr>
              <a:t>...</a:t>
            </a:r>
            <a:r>
              <a:rPr lang="en-US" sz="1800" dirty="0" smtClean="0">
                <a:latin typeface="Lucida Console"/>
                <a:cs typeface="Lucida Console"/>
              </a:rPr>
              <a:t>)</a:t>
            </a:r>
            <a:br>
              <a:rPr lang="en-US" sz="1800" dirty="0" smtClean="0">
                <a:latin typeface="Lucida Console"/>
                <a:cs typeface="Lucida Console"/>
              </a:rPr>
            </a:br>
            <a:r>
              <a:rPr lang="en-US" sz="1800" dirty="0" smtClean="0">
                <a:latin typeface="Lucida Console"/>
                <a:cs typeface="Lucida Console"/>
              </a:rPr>
              <a:t>  }</a:t>
            </a:r>
            <a:br>
              <a:rPr lang="en-US" sz="1800" dirty="0" smtClean="0">
                <a:latin typeface="Lucida Console"/>
                <a:cs typeface="Lucida Console"/>
              </a:rPr>
            </a:br>
            <a:r>
              <a:rPr lang="en-US" sz="1800" dirty="0" smtClean="0">
                <a:latin typeface="Lucida Console"/>
                <a:cs typeface="Lucida Console"/>
              </a:rPr>
              <a:t>}</a:t>
            </a:r>
            <a:endParaRPr lang="en-US" sz="1800" dirty="0">
              <a:latin typeface="Lucida Console"/>
              <a:cs typeface="Lucida Console"/>
            </a:endParaRPr>
          </a:p>
        </p:txBody>
      </p:sp>
      <p:sp>
        <p:nvSpPr>
          <p:cNvPr id="5" name="Content Placeholder 4"/>
          <p:cNvSpPr>
            <a:spLocks noGrp="1"/>
          </p:cNvSpPr>
          <p:nvPr>
            <p:ph sz="half" idx="2"/>
          </p:nvPr>
        </p:nvSpPr>
        <p:spPr>
          <a:xfrm>
            <a:off x="4648200" y="1726369"/>
            <a:ext cx="4038600" cy="4525963"/>
          </a:xfrm>
        </p:spPr>
        <p:txBody>
          <a:bodyPr/>
          <a:lstStyle/>
          <a:p>
            <a:r>
              <a:rPr lang="en-US" dirty="0" smtClean="0"/>
              <a:t>How to get around it:</a:t>
            </a:r>
          </a:p>
          <a:p>
            <a:r>
              <a:rPr lang="en-US" sz="1800" b="1" dirty="0" smtClean="0">
                <a:solidFill>
                  <a:prstClr val="black"/>
                </a:solidFill>
                <a:latin typeface="Lucida Console"/>
                <a:cs typeface="Lucida Console"/>
              </a:rPr>
              <a:t>class</a:t>
            </a:r>
            <a:r>
              <a:rPr lang="en-US" sz="1800" dirty="0" smtClean="0">
                <a:solidFill>
                  <a:prstClr val="black"/>
                </a:solidFill>
                <a:latin typeface="Lucida Console"/>
                <a:cs typeface="Lucida Console"/>
              </a:rPr>
              <a:t> </a:t>
            </a:r>
            <a:r>
              <a:rPr lang="en-US" sz="1800" dirty="0" err="1" smtClean="0">
                <a:solidFill>
                  <a:prstClr val="black"/>
                </a:solidFill>
                <a:latin typeface="Lucida Console"/>
                <a:cs typeface="Lucida Console"/>
              </a:rPr>
              <a:t>MyCoolRddApp</a:t>
            </a:r>
            <a:r>
              <a:rPr lang="en-US" sz="1800" dirty="0" smtClean="0">
                <a:solidFill>
                  <a:prstClr val="black"/>
                </a:solidFill>
                <a:latin typeface="Lucida Console"/>
                <a:cs typeface="Lucida Console"/>
              </a:rPr>
              <a:t> {</a:t>
            </a:r>
            <a:br>
              <a:rPr lang="en-US" sz="1800" dirty="0" smtClean="0">
                <a:solidFill>
                  <a:prstClr val="black"/>
                </a:solidFill>
                <a:latin typeface="Lucida Console"/>
                <a:cs typeface="Lucida Console"/>
              </a:rPr>
            </a:br>
            <a:r>
              <a:rPr lang="en-US" sz="1800" dirty="0" smtClean="0">
                <a:solidFill>
                  <a:prstClr val="black"/>
                </a:solidFill>
                <a:latin typeface="Lucida Console"/>
                <a:cs typeface="Lucida Console"/>
              </a:rPr>
              <a:t>  ...</a:t>
            </a:r>
            <a:br>
              <a:rPr lang="en-US" sz="1800" dirty="0" smtClean="0">
                <a:solidFill>
                  <a:prstClr val="black"/>
                </a:solidFill>
                <a:latin typeface="Lucida Console"/>
                <a:cs typeface="Lucida Console"/>
              </a:rPr>
            </a:br>
            <a:r>
              <a:rPr lang="en-US" sz="1200" dirty="0" smtClean="0">
                <a:solidFill>
                  <a:prstClr val="black"/>
                </a:solidFill>
                <a:latin typeface="Lucida Console"/>
                <a:cs typeface="Lucida Console"/>
              </a:rPr>
              <a:t/>
            </a:r>
            <a:br>
              <a:rPr lang="en-US" sz="1200" dirty="0" smtClean="0">
                <a:solidFill>
                  <a:prstClr val="black"/>
                </a:solidFill>
                <a:latin typeface="Lucida Console"/>
                <a:cs typeface="Lucida Console"/>
              </a:rPr>
            </a:br>
            <a:r>
              <a:rPr lang="en-US" sz="1800" dirty="0" smtClean="0">
                <a:solidFill>
                  <a:prstClr val="black"/>
                </a:solidFill>
                <a:latin typeface="Lucida Console"/>
                <a:cs typeface="Lucida Console"/>
              </a:rPr>
              <a:t>  </a:t>
            </a:r>
            <a:r>
              <a:rPr lang="en-US" sz="1800" b="1" dirty="0" err="1">
                <a:solidFill>
                  <a:prstClr val="black"/>
                </a:solidFill>
                <a:latin typeface="Lucida Console"/>
                <a:cs typeface="Lucida Console"/>
              </a:rPr>
              <a:t>def</a:t>
            </a:r>
            <a:r>
              <a:rPr lang="en-US" sz="1800" dirty="0">
                <a:solidFill>
                  <a:prstClr val="black"/>
                </a:solidFill>
                <a:latin typeface="Lucida Console"/>
                <a:cs typeface="Lucida Console"/>
              </a:rPr>
              <a:t> work(</a:t>
            </a:r>
            <a:r>
              <a:rPr lang="en-US" sz="1800" dirty="0" err="1">
                <a:solidFill>
                  <a:prstClr val="black"/>
                </a:solidFill>
                <a:latin typeface="Lucida Console"/>
                <a:cs typeface="Lucida Console"/>
              </a:rPr>
              <a:t>rdd</a:t>
            </a:r>
            <a:r>
              <a:rPr lang="en-US" sz="1800" dirty="0">
                <a:solidFill>
                  <a:prstClr val="black"/>
                </a:solidFill>
                <a:latin typeface="Lucida Console"/>
                <a:cs typeface="Lucida Console"/>
              </a:rPr>
              <a:t>: RDD[</a:t>
            </a:r>
            <a:r>
              <a:rPr lang="en-US" sz="1800" dirty="0" err="1">
                <a:solidFill>
                  <a:prstClr val="black"/>
                </a:solidFill>
                <a:latin typeface="Lucida Console"/>
                <a:cs typeface="Lucida Console"/>
              </a:rPr>
              <a:t>Int</a:t>
            </a:r>
            <a:r>
              <a:rPr lang="en-US" sz="1800" dirty="0">
                <a:solidFill>
                  <a:prstClr val="black"/>
                </a:solidFill>
                <a:latin typeface="Lucida Console"/>
                <a:cs typeface="Lucida Console"/>
              </a:rPr>
              <a:t>]) </a:t>
            </a:r>
            <a:r>
              <a:rPr lang="en-US" sz="1800" dirty="0" smtClean="0">
                <a:solidFill>
                  <a:prstClr val="black"/>
                </a:solidFill>
                <a:latin typeface="Lucida Console"/>
                <a:cs typeface="Lucida Console"/>
              </a:rPr>
              <a:t>{</a:t>
            </a:r>
            <a:br>
              <a:rPr lang="en-US" sz="1800" dirty="0" smtClean="0">
                <a:solidFill>
                  <a:prstClr val="black"/>
                </a:solidFill>
                <a:latin typeface="Lucida Console"/>
                <a:cs typeface="Lucida Console"/>
              </a:rPr>
            </a:br>
            <a:r>
              <a:rPr lang="en-US" sz="1800" dirty="0" smtClean="0">
                <a:solidFill>
                  <a:srgbClr val="8000FF"/>
                </a:solidFill>
                <a:latin typeface="Lucida Console"/>
                <a:cs typeface="Lucida Console"/>
              </a:rPr>
              <a:t>    </a:t>
            </a:r>
            <a:r>
              <a:rPr lang="en-US" sz="1800" dirty="0" err="1" smtClean="0">
                <a:solidFill>
                  <a:srgbClr val="8000FF"/>
                </a:solidFill>
                <a:latin typeface="Lucida Console"/>
                <a:cs typeface="Lucida Console"/>
              </a:rPr>
              <a:t>val</a:t>
            </a:r>
            <a:r>
              <a:rPr lang="en-US" sz="1800" dirty="0" smtClean="0">
                <a:solidFill>
                  <a:srgbClr val="8000FF"/>
                </a:solidFill>
                <a:latin typeface="Lucida Console"/>
                <a:cs typeface="Lucida Console"/>
              </a:rPr>
              <a:t> </a:t>
            </a:r>
            <a:r>
              <a:rPr lang="en-US" sz="1800" dirty="0" err="1" smtClean="0">
                <a:solidFill>
                  <a:srgbClr val="8000FF"/>
                </a:solidFill>
                <a:latin typeface="Lucida Console"/>
                <a:cs typeface="Lucida Console"/>
              </a:rPr>
              <a:t>param</a:t>
            </a:r>
            <a:r>
              <a:rPr lang="en-US" sz="1800" dirty="0" smtClean="0">
                <a:solidFill>
                  <a:srgbClr val="8000FF"/>
                </a:solidFill>
                <a:latin typeface="Lucida Console"/>
                <a:cs typeface="Lucida Console"/>
              </a:rPr>
              <a:t>_ = </a:t>
            </a:r>
            <a:r>
              <a:rPr lang="en-US" sz="1800" dirty="0" err="1" smtClean="0">
                <a:solidFill>
                  <a:srgbClr val="8000FF"/>
                </a:solidFill>
                <a:latin typeface="Lucida Console"/>
                <a:cs typeface="Lucida Console"/>
              </a:rPr>
              <a:t>param</a:t>
            </a:r>
            <a:r>
              <a:rPr lang="en-US" sz="1800" b="1" dirty="0">
                <a:solidFill>
                  <a:srgbClr val="FF6600"/>
                </a:solidFill>
                <a:latin typeface="Lucida Console"/>
                <a:cs typeface="Lucida Console"/>
              </a:rPr>
              <a:t/>
            </a:r>
            <a:br>
              <a:rPr lang="en-US" sz="1800" b="1" dirty="0">
                <a:solidFill>
                  <a:srgbClr val="FF6600"/>
                </a:solidFill>
                <a:latin typeface="Lucida Console"/>
                <a:cs typeface="Lucida Console"/>
              </a:rPr>
            </a:br>
            <a:r>
              <a:rPr lang="en-US" sz="1800" dirty="0">
                <a:solidFill>
                  <a:prstClr val="black"/>
                </a:solidFill>
                <a:latin typeface="Lucida Console"/>
                <a:cs typeface="Lucida Console"/>
              </a:rPr>
              <a:t>    </a:t>
            </a:r>
            <a:r>
              <a:rPr lang="en-US" sz="1800" dirty="0" err="1">
                <a:solidFill>
                  <a:prstClr val="black"/>
                </a:solidFill>
                <a:latin typeface="Lucida Console"/>
                <a:cs typeface="Lucida Console"/>
              </a:rPr>
              <a:t>rdd.</a:t>
            </a:r>
            <a:r>
              <a:rPr lang="en-US" sz="1800" dirty="0" err="1">
                <a:solidFill>
                  <a:srgbClr val="3366FF"/>
                </a:solidFill>
                <a:latin typeface="Lucida Console"/>
                <a:cs typeface="Lucida Console"/>
              </a:rPr>
              <a:t>map</a:t>
            </a:r>
            <a:r>
              <a:rPr lang="en-US" sz="1800" dirty="0">
                <a:solidFill>
                  <a:prstClr val="black"/>
                </a:solidFill>
                <a:latin typeface="Lucida Console"/>
                <a:cs typeface="Lucida Console"/>
              </a:rPr>
              <a:t>(</a:t>
            </a:r>
            <a:r>
              <a:rPr lang="en-US" sz="1800" dirty="0">
                <a:solidFill>
                  <a:srgbClr val="FF0080"/>
                </a:solidFill>
                <a:latin typeface="Lucida Console"/>
                <a:cs typeface="Lucida Console"/>
              </a:rPr>
              <a:t>x =&gt; x + </a:t>
            </a:r>
            <a:r>
              <a:rPr lang="en-US" sz="1800" dirty="0" err="1" smtClean="0">
                <a:solidFill>
                  <a:srgbClr val="8000FF"/>
                </a:solidFill>
                <a:latin typeface="Lucida Console"/>
                <a:cs typeface="Lucida Console"/>
              </a:rPr>
              <a:t>param</a:t>
            </a:r>
            <a:r>
              <a:rPr lang="en-US" sz="1800" dirty="0" smtClean="0">
                <a:solidFill>
                  <a:srgbClr val="8000FF"/>
                </a:solidFill>
                <a:latin typeface="Lucida Console"/>
                <a:cs typeface="Lucida Console"/>
              </a:rPr>
              <a:t>_</a:t>
            </a:r>
            <a:r>
              <a:rPr lang="en-US" sz="1800" dirty="0" smtClean="0">
                <a:solidFill>
                  <a:prstClr val="black"/>
                </a:solidFill>
                <a:latin typeface="Lucida Console"/>
                <a:cs typeface="Lucida Console"/>
              </a:rPr>
              <a:t>)</a:t>
            </a:r>
            <a:r>
              <a:rPr lang="en-US" sz="1800" dirty="0">
                <a:solidFill>
                  <a:prstClr val="black"/>
                </a:solidFill>
                <a:latin typeface="Lucida Console"/>
                <a:cs typeface="Lucida Console"/>
              </a:rPr>
              <a:t/>
            </a:r>
            <a:br>
              <a:rPr lang="en-US" sz="1800" dirty="0">
                <a:solidFill>
                  <a:prstClr val="black"/>
                </a:solidFill>
                <a:latin typeface="Lucida Console"/>
                <a:cs typeface="Lucida Console"/>
              </a:rPr>
            </a:br>
            <a:r>
              <a:rPr lang="en-US" sz="1800" dirty="0">
                <a:solidFill>
                  <a:prstClr val="black"/>
                </a:solidFill>
                <a:latin typeface="Lucida Console"/>
                <a:cs typeface="Lucida Console"/>
              </a:rPr>
              <a:t>       .</a:t>
            </a:r>
            <a:r>
              <a:rPr lang="en-US" sz="1800" dirty="0">
                <a:solidFill>
                  <a:srgbClr val="3366FF"/>
                </a:solidFill>
                <a:latin typeface="Lucida Console"/>
                <a:cs typeface="Lucida Console"/>
              </a:rPr>
              <a:t>reduce</a:t>
            </a:r>
            <a:r>
              <a:rPr lang="en-US" sz="1800" dirty="0">
                <a:solidFill>
                  <a:prstClr val="black"/>
                </a:solidFill>
                <a:latin typeface="Lucida Console"/>
                <a:cs typeface="Lucida Console"/>
              </a:rPr>
              <a:t>(</a:t>
            </a:r>
            <a:r>
              <a:rPr lang="en-US" sz="1800" dirty="0">
                <a:solidFill>
                  <a:srgbClr val="FF0080"/>
                </a:solidFill>
                <a:latin typeface="Lucida Console"/>
                <a:cs typeface="Lucida Console"/>
              </a:rPr>
              <a:t>...</a:t>
            </a:r>
            <a:r>
              <a:rPr lang="en-US" sz="1800" dirty="0">
                <a:solidFill>
                  <a:prstClr val="black"/>
                </a:solidFill>
                <a:latin typeface="Lucida Console"/>
                <a:cs typeface="Lucida Console"/>
              </a:rPr>
              <a:t>)</a:t>
            </a:r>
            <a:br>
              <a:rPr lang="en-US" sz="1800" dirty="0">
                <a:solidFill>
                  <a:prstClr val="black"/>
                </a:solidFill>
                <a:latin typeface="Lucida Console"/>
                <a:cs typeface="Lucida Console"/>
              </a:rPr>
            </a:br>
            <a:r>
              <a:rPr lang="en-US" sz="1800" dirty="0">
                <a:solidFill>
                  <a:prstClr val="black"/>
                </a:solidFill>
                <a:latin typeface="Lucida Console"/>
                <a:cs typeface="Lucida Console"/>
              </a:rPr>
              <a:t>  </a:t>
            </a:r>
            <a:r>
              <a:rPr lang="en-US" sz="1800" dirty="0" smtClean="0">
                <a:solidFill>
                  <a:prstClr val="black"/>
                </a:solidFill>
                <a:latin typeface="Lucida Console"/>
                <a:cs typeface="Lucida Console"/>
              </a:rPr>
              <a:t>}</a:t>
            </a:r>
            <a:br>
              <a:rPr lang="en-US" sz="1800" dirty="0" smtClean="0">
                <a:solidFill>
                  <a:prstClr val="black"/>
                </a:solidFill>
                <a:latin typeface="Lucida Console"/>
                <a:cs typeface="Lucida Console"/>
              </a:rPr>
            </a:br>
            <a:r>
              <a:rPr lang="en-US" sz="1800" dirty="0" smtClean="0">
                <a:solidFill>
                  <a:prstClr val="black"/>
                </a:solidFill>
                <a:latin typeface="Lucida Console"/>
                <a:cs typeface="Lucida Console"/>
              </a:rPr>
              <a:t>}</a:t>
            </a:r>
            <a:r>
              <a:rPr lang="en-US" sz="1800" dirty="0">
                <a:solidFill>
                  <a:prstClr val="black"/>
                </a:solidFill>
                <a:latin typeface="Lucida Console"/>
                <a:cs typeface="Lucida Console"/>
              </a:rPr>
              <a:t/>
            </a:r>
            <a:br>
              <a:rPr lang="en-US" sz="1800" dirty="0">
                <a:solidFill>
                  <a:prstClr val="black"/>
                </a:solidFill>
                <a:latin typeface="Lucida Console"/>
                <a:cs typeface="Lucida Console"/>
              </a:rPr>
            </a:br>
            <a:endParaRPr lang="en-US" dirty="0"/>
          </a:p>
        </p:txBody>
      </p:sp>
      <p:sp>
        <p:nvSpPr>
          <p:cNvPr id="6" name="Rectangular Callout 5"/>
          <p:cNvSpPr/>
          <p:nvPr/>
        </p:nvSpPr>
        <p:spPr>
          <a:xfrm>
            <a:off x="1090082" y="4410910"/>
            <a:ext cx="3212485" cy="740527"/>
          </a:xfrm>
          <a:prstGeom prst="wedgeRectCallout">
            <a:avLst>
              <a:gd name="adj1" fmla="val 27431"/>
              <a:gd name="adj2" fmla="val -12393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err="1" smtClean="0"/>
              <a:t>NotSerializableException</a:t>
            </a:r>
            <a:r>
              <a:rPr lang="en-US" sz="2100" dirty="0" smtClean="0"/>
              <a:t>:</a:t>
            </a:r>
            <a:br>
              <a:rPr lang="en-US" sz="2100" dirty="0" smtClean="0"/>
            </a:br>
            <a:r>
              <a:rPr lang="en-US" sz="2100" dirty="0" err="1" smtClean="0"/>
              <a:t>MyCoolRddApp</a:t>
            </a:r>
            <a:r>
              <a:rPr lang="en-US" sz="2100" dirty="0" smtClean="0"/>
              <a:t> (or Log)</a:t>
            </a:r>
            <a:endParaRPr lang="en-US" sz="2100" dirty="0"/>
          </a:p>
        </p:txBody>
      </p:sp>
      <p:sp>
        <p:nvSpPr>
          <p:cNvPr id="7" name="Rectangular Callout 6"/>
          <p:cNvSpPr/>
          <p:nvPr/>
        </p:nvSpPr>
        <p:spPr>
          <a:xfrm>
            <a:off x="5314353" y="4708905"/>
            <a:ext cx="3551769" cy="740527"/>
          </a:xfrm>
          <a:prstGeom prst="wedgeRectCallout">
            <a:avLst>
              <a:gd name="adj1" fmla="val 25585"/>
              <a:gd name="adj2" fmla="val -12257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smtClean="0"/>
              <a:t>References only local variable instead of </a:t>
            </a:r>
            <a:r>
              <a:rPr lang="en-US" sz="1700" dirty="0" err="1" smtClean="0">
                <a:latin typeface="Lucida Console"/>
                <a:cs typeface="Lucida Console"/>
              </a:rPr>
              <a:t>this.param</a:t>
            </a:r>
            <a:endParaRPr lang="en-US" sz="1700" dirty="0">
              <a:latin typeface="Lucida Console"/>
              <a:cs typeface="Lucida Console"/>
            </a:endParaRPr>
          </a:p>
        </p:txBody>
      </p:sp>
    </p:spTree>
    <p:extLst>
      <p:ext uri="{BB962C8B-B14F-4D97-AF65-F5344CB8AC3E}">
        <p14:creationId xmlns:p14="http://schemas.microsoft.com/office/powerpoint/2010/main" val="915552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6" grpId="1" animBg="1"/>
      <p:bldP spid="7" grpId="0"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RDD Operators</a:t>
            </a:r>
            <a:endParaRPr lang="en-US" dirty="0"/>
          </a:p>
        </p:txBody>
      </p:sp>
      <p:sp>
        <p:nvSpPr>
          <p:cNvPr id="4" name="Content Placeholder 3"/>
          <p:cNvSpPr>
            <a:spLocks noGrp="1"/>
          </p:cNvSpPr>
          <p:nvPr>
            <p:ph sz="half" idx="1"/>
          </p:nvPr>
        </p:nvSpPr>
        <p:spPr>
          <a:xfrm>
            <a:off x="533400" y="2079697"/>
            <a:ext cx="4038600" cy="4221163"/>
          </a:xfrm>
        </p:spPr>
        <p:txBody>
          <a:bodyPr/>
          <a:lstStyle/>
          <a:p>
            <a:pPr>
              <a:spcBef>
                <a:spcPts val="1400"/>
              </a:spcBef>
            </a:pPr>
            <a:r>
              <a:rPr lang="en-US" sz="2200" dirty="0" smtClean="0">
                <a:latin typeface="Lucida Console"/>
                <a:cs typeface="Lucida Console"/>
              </a:rPr>
              <a:t>map</a:t>
            </a:r>
          </a:p>
          <a:p>
            <a:pPr>
              <a:spcBef>
                <a:spcPts val="1400"/>
              </a:spcBef>
            </a:pPr>
            <a:r>
              <a:rPr lang="en-US" sz="2200" dirty="0" smtClean="0">
                <a:latin typeface="Lucida Console"/>
                <a:cs typeface="Lucida Console"/>
              </a:rPr>
              <a:t>filter</a:t>
            </a:r>
          </a:p>
          <a:p>
            <a:pPr>
              <a:spcBef>
                <a:spcPts val="1400"/>
              </a:spcBef>
            </a:pPr>
            <a:r>
              <a:rPr lang="en-US" sz="2200" dirty="0" err="1" smtClean="0">
                <a:latin typeface="Lucida Console"/>
                <a:cs typeface="Lucida Console"/>
              </a:rPr>
              <a:t>groupBy</a:t>
            </a:r>
            <a:endParaRPr lang="en-US" sz="2200" dirty="0" smtClean="0">
              <a:latin typeface="Lucida Console"/>
              <a:cs typeface="Lucida Console"/>
            </a:endParaRPr>
          </a:p>
          <a:p>
            <a:pPr>
              <a:spcBef>
                <a:spcPts val="1400"/>
              </a:spcBef>
            </a:pPr>
            <a:r>
              <a:rPr lang="en-US" sz="2200" dirty="0" smtClean="0">
                <a:latin typeface="Lucida Console"/>
                <a:cs typeface="Lucida Console"/>
              </a:rPr>
              <a:t>sort</a:t>
            </a:r>
            <a:endParaRPr lang="en-US" sz="2200" dirty="0">
              <a:latin typeface="Lucida Console"/>
              <a:cs typeface="Lucida Console"/>
            </a:endParaRPr>
          </a:p>
          <a:p>
            <a:pPr>
              <a:spcBef>
                <a:spcPts val="1400"/>
              </a:spcBef>
            </a:pPr>
            <a:r>
              <a:rPr lang="en-US" sz="2200" dirty="0" smtClean="0">
                <a:latin typeface="Lucida Console"/>
                <a:cs typeface="Lucida Console"/>
              </a:rPr>
              <a:t>union</a:t>
            </a:r>
          </a:p>
          <a:p>
            <a:pPr>
              <a:spcBef>
                <a:spcPts val="1400"/>
              </a:spcBef>
            </a:pPr>
            <a:r>
              <a:rPr lang="en-US" sz="2200" dirty="0" smtClean="0">
                <a:latin typeface="Lucida Console"/>
                <a:cs typeface="Lucida Console"/>
              </a:rPr>
              <a:t>join</a:t>
            </a:r>
          </a:p>
          <a:p>
            <a:pPr>
              <a:spcBef>
                <a:spcPts val="1400"/>
              </a:spcBef>
            </a:pPr>
            <a:r>
              <a:rPr lang="en-US" sz="2200" dirty="0" err="1" smtClean="0">
                <a:latin typeface="Lucida Console"/>
                <a:cs typeface="Lucida Console"/>
              </a:rPr>
              <a:t>leftOuterJoin</a:t>
            </a:r>
            <a:endParaRPr lang="en-US" sz="2200" dirty="0" smtClean="0">
              <a:latin typeface="Lucida Console"/>
              <a:cs typeface="Lucida Console"/>
            </a:endParaRPr>
          </a:p>
          <a:p>
            <a:pPr>
              <a:spcBef>
                <a:spcPts val="1400"/>
              </a:spcBef>
            </a:pPr>
            <a:r>
              <a:rPr lang="en-US" sz="2200" dirty="0" err="1" smtClean="0">
                <a:latin typeface="Lucida Console"/>
                <a:cs typeface="Lucida Console"/>
              </a:rPr>
              <a:t>rightOuterJoin</a:t>
            </a:r>
            <a:endParaRPr lang="en-US" sz="2200" dirty="0">
              <a:latin typeface="Lucida Console"/>
              <a:cs typeface="Lucida Console"/>
            </a:endParaRPr>
          </a:p>
        </p:txBody>
      </p:sp>
      <p:sp>
        <p:nvSpPr>
          <p:cNvPr id="5" name="Content Placeholder 4"/>
          <p:cNvSpPr>
            <a:spLocks noGrp="1"/>
          </p:cNvSpPr>
          <p:nvPr>
            <p:ph sz="half" idx="2"/>
          </p:nvPr>
        </p:nvSpPr>
        <p:spPr>
          <a:xfrm>
            <a:off x="3581400" y="2079697"/>
            <a:ext cx="4038600" cy="4221163"/>
          </a:xfrm>
        </p:spPr>
        <p:txBody>
          <a:bodyPr/>
          <a:lstStyle/>
          <a:p>
            <a:pPr>
              <a:spcBef>
                <a:spcPts val="1400"/>
              </a:spcBef>
            </a:pPr>
            <a:r>
              <a:rPr lang="en-US" sz="2200" dirty="0" smtClean="0">
                <a:latin typeface="Lucida Console"/>
                <a:cs typeface="Lucida Console"/>
              </a:rPr>
              <a:t>reduce</a:t>
            </a:r>
          </a:p>
          <a:p>
            <a:pPr>
              <a:spcBef>
                <a:spcPts val="1400"/>
              </a:spcBef>
            </a:pPr>
            <a:r>
              <a:rPr lang="en-US" sz="2200" dirty="0" smtClean="0">
                <a:latin typeface="Lucida Console"/>
                <a:cs typeface="Lucida Console"/>
              </a:rPr>
              <a:t>count</a:t>
            </a:r>
          </a:p>
          <a:p>
            <a:pPr>
              <a:spcBef>
                <a:spcPts val="1400"/>
              </a:spcBef>
            </a:pPr>
            <a:r>
              <a:rPr lang="en-US" sz="2200" dirty="0" smtClean="0">
                <a:latin typeface="Lucida Console"/>
                <a:cs typeface="Lucida Console"/>
              </a:rPr>
              <a:t>fold</a:t>
            </a:r>
          </a:p>
          <a:p>
            <a:pPr>
              <a:spcBef>
                <a:spcPts val="1400"/>
              </a:spcBef>
            </a:pPr>
            <a:r>
              <a:rPr lang="en-US" sz="2200" dirty="0" err="1" smtClean="0">
                <a:latin typeface="Lucida Console"/>
                <a:cs typeface="Lucida Console"/>
              </a:rPr>
              <a:t>reduceByKey</a:t>
            </a:r>
            <a:endParaRPr lang="en-US" sz="2200" dirty="0" smtClean="0">
              <a:latin typeface="Lucida Console"/>
              <a:cs typeface="Lucida Console"/>
            </a:endParaRPr>
          </a:p>
          <a:p>
            <a:pPr>
              <a:spcBef>
                <a:spcPts val="1400"/>
              </a:spcBef>
            </a:pPr>
            <a:r>
              <a:rPr lang="en-US" sz="2200" dirty="0" err="1" smtClean="0">
                <a:latin typeface="Lucida Console"/>
                <a:cs typeface="Lucida Console"/>
              </a:rPr>
              <a:t>groupByKey</a:t>
            </a:r>
            <a:endParaRPr lang="en-US" sz="2200" dirty="0" smtClean="0">
              <a:latin typeface="Lucida Console"/>
              <a:cs typeface="Lucida Console"/>
            </a:endParaRPr>
          </a:p>
          <a:p>
            <a:pPr>
              <a:spcBef>
                <a:spcPts val="1400"/>
              </a:spcBef>
            </a:pPr>
            <a:r>
              <a:rPr lang="en-US" sz="2200" dirty="0" err="1" smtClean="0">
                <a:latin typeface="Lucida Console"/>
                <a:cs typeface="Lucida Console"/>
              </a:rPr>
              <a:t>cogroup</a:t>
            </a:r>
            <a:endParaRPr lang="en-US" sz="2200" dirty="0" smtClean="0">
              <a:latin typeface="Lucida Console"/>
              <a:cs typeface="Lucida Console"/>
            </a:endParaRPr>
          </a:p>
          <a:p>
            <a:pPr>
              <a:spcBef>
                <a:spcPts val="1400"/>
              </a:spcBef>
            </a:pPr>
            <a:r>
              <a:rPr lang="en-US" sz="2200" dirty="0" smtClean="0">
                <a:latin typeface="Lucida Console"/>
                <a:cs typeface="Lucida Console"/>
              </a:rPr>
              <a:t>cross</a:t>
            </a:r>
          </a:p>
          <a:p>
            <a:pPr>
              <a:spcBef>
                <a:spcPts val="1400"/>
              </a:spcBef>
            </a:pPr>
            <a:r>
              <a:rPr lang="en-US" sz="2200" dirty="0" smtClean="0">
                <a:latin typeface="Lucida Console"/>
                <a:cs typeface="Lucida Console"/>
              </a:rPr>
              <a:t>zip</a:t>
            </a:r>
          </a:p>
        </p:txBody>
      </p:sp>
      <p:sp>
        <p:nvSpPr>
          <p:cNvPr id="6" name="Content Placeholder 4"/>
          <p:cNvSpPr txBox="1">
            <a:spLocks/>
          </p:cNvSpPr>
          <p:nvPr/>
        </p:nvSpPr>
        <p:spPr bwMode="auto">
          <a:xfrm>
            <a:off x="6324600" y="2049534"/>
            <a:ext cx="2743200" cy="4221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28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4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1400"/>
              </a:spcBef>
            </a:pPr>
            <a:r>
              <a:rPr lang="en-US" sz="2200" dirty="0" smtClean="0">
                <a:latin typeface="Lucida Console"/>
                <a:cs typeface="Lucida Console"/>
              </a:rPr>
              <a:t>sample</a:t>
            </a:r>
          </a:p>
          <a:p>
            <a:pPr>
              <a:spcBef>
                <a:spcPts val="1400"/>
              </a:spcBef>
            </a:pPr>
            <a:r>
              <a:rPr lang="en-US" sz="2200" dirty="0" smtClean="0">
                <a:latin typeface="Lucida Console"/>
                <a:cs typeface="Lucida Console"/>
              </a:rPr>
              <a:t>take</a:t>
            </a:r>
          </a:p>
          <a:p>
            <a:pPr>
              <a:spcBef>
                <a:spcPts val="1400"/>
              </a:spcBef>
            </a:pPr>
            <a:r>
              <a:rPr lang="en-US" sz="2200" dirty="0" smtClean="0">
                <a:latin typeface="Lucida Console"/>
                <a:cs typeface="Lucida Console"/>
              </a:rPr>
              <a:t>first</a:t>
            </a:r>
            <a:endParaRPr lang="en-US" sz="2200" dirty="0">
              <a:latin typeface="Lucida Console"/>
              <a:cs typeface="Lucida Console"/>
            </a:endParaRPr>
          </a:p>
          <a:p>
            <a:pPr>
              <a:spcBef>
                <a:spcPts val="1400"/>
              </a:spcBef>
            </a:pPr>
            <a:r>
              <a:rPr lang="en-US" sz="2200" dirty="0" err="1" smtClean="0">
                <a:latin typeface="Lucida Console"/>
                <a:cs typeface="Lucida Console"/>
              </a:rPr>
              <a:t>partitionBy</a:t>
            </a:r>
            <a:endParaRPr lang="en-US" sz="2200" dirty="0" smtClean="0">
              <a:latin typeface="Lucida Console"/>
              <a:cs typeface="Lucida Console"/>
            </a:endParaRPr>
          </a:p>
          <a:p>
            <a:pPr>
              <a:spcBef>
                <a:spcPts val="1400"/>
              </a:spcBef>
            </a:pPr>
            <a:r>
              <a:rPr lang="en-US" sz="2200" dirty="0" err="1" smtClean="0">
                <a:latin typeface="Lucida Console"/>
                <a:cs typeface="Lucida Console"/>
              </a:rPr>
              <a:t>mapWith</a:t>
            </a:r>
            <a:endParaRPr lang="en-US" sz="2200" dirty="0" smtClean="0">
              <a:latin typeface="Lucida Console"/>
              <a:cs typeface="Lucida Console"/>
            </a:endParaRPr>
          </a:p>
          <a:p>
            <a:pPr>
              <a:spcBef>
                <a:spcPts val="1400"/>
              </a:spcBef>
            </a:pPr>
            <a:r>
              <a:rPr lang="en-US" sz="2200" dirty="0" smtClean="0">
                <a:latin typeface="Lucida Console"/>
                <a:cs typeface="Lucida Console"/>
              </a:rPr>
              <a:t>pipe</a:t>
            </a:r>
          </a:p>
          <a:p>
            <a:pPr>
              <a:spcBef>
                <a:spcPts val="1400"/>
              </a:spcBef>
            </a:pPr>
            <a:r>
              <a:rPr lang="en-US" sz="2200" dirty="0" smtClean="0">
                <a:latin typeface="Lucida Console"/>
                <a:cs typeface="Lucida Console"/>
              </a:rPr>
              <a:t>save</a:t>
            </a:r>
          </a:p>
          <a:p>
            <a:pPr>
              <a:spcBef>
                <a:spcPts val="1400"/>
              </a:spcBef>
            </a:pPr>
            <a:r>
              <a:rPr lang="en-US" sz="2200" b="1" dirty="0" smtClean="0">
                <a:latin typeface="Lucida Console"/>
                <a:cs typeface="Lucida Console"/>
              </a:rPr>
              <a:t>...</a:t>
            </a:r>
            <a:endParaRPr lang="en-US" sz="2200" b="1" dirty="0">
              <a:latin typeface="Lucida Console"/>
              <a:cs typeface="Lucida Console"/>
            </a:endParaRPr>
          </a:p>
        </p:txBody>
      </p:sp>
      <p:sp>
        <p:nvSpPr>
          <p:cNvPr id="7" name="Rounded Rectangle 6"/>
          <p:cNvSpPr/>
          <p:nvPr/>
        </p:nvSpPr>
        <p:spPr>
          <a:xfrm>
            <a:off x="1013362" y="6125016"/>
            <a:ext cx="7117276" cy="601022"/>
          </a:xfrm>
          <a:prstGeom prst="roundRect">
            <a:avLst>
              <a:gd name="adj" fmla="val 10339"/>
            </a:avLst>
          </a:prstGeom>
          <a:solidFill>
            <a:srgbClr val="DCE6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cs typeface="Corbel"/>
              </a:rPr>
              <a:t>More </a:t>
            </a:r>
            <a:r>
              <a:rPr lang="en-US" sz="2800" dirty="0" smtClean="0">
                <a:cs typeface="Corbel"/>
              </a:rPr>
              <a:t>details</a:t>
            </a:r>
            <a:r>
              <a:rPr lang="en-US" sz="2800" dirty="0">
                <a:cs typeface="Corbel"/>
              </a:rPr>
              <a:t>: </a:t>
            </a:r>
            <a:r>
              <a:rPr lang="en-US" sz="2800" dirty="0" smtClean="0">
                <a:cs typeface="Corbel"/>
                <a:hlinkClick r:id="rId2"/>
              </a:rPr>
              <a:t>spark</a:t>
            </a:r>
            <a:r>
              <a:rPr lang="en-US" sz="2800" dirty="0">
                <a:cs typeface="Corbel"/>
                <a:hlinkClick r:id="rId2"/>
              </a:rPr>
              <a:t>-project.org/docs/latest</a:t>
            </a:r>
            <a:r>
              <a:rPr lang="en-US" sz="2800" dirty="0" smtClean="0">
                <a:cs typeface="Corbel"/>
                <a:hlinkClick r:id="rId2"/>
              </a:rPr>
              <a:t>/</a:t>
            </a:r>
            <a:r>
              <a:rPr lang="en-US" sz="2800" dirty="0" smtClean="0">
                <a:cs typeface="Corbel"/>
              </a:rPr>
              <a:t> </a:t>
            </a:r>
            <a:endParaRPr lang="en-US" sz="2800" dirty="0">
              <a:latin typeface="Corbel"/>
              <a:cs typeface="Corbel"/>
            </a:endParaRPr>
          </a:p>
        </p:txBody>
      </p:sp>
    </p:spTree>
    <p:extLst>
      <p:ext uri="{BB962C8B-B14F-4D97-AF65-F5344CB8AC3E}">
        <p14:creationId xmlns:p14="http://schemas.microsoft.com/office/powerpoint/2010/main" val="3404833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41145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3440687"/>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p>
          <a:p>
            <a:r>
              <a:rPr lang="en-US" dirty="0" smtClean="0"/>
              <a:t>Tour of Spark operations</a:t>
            </a:r>
          </a:p>
          <a:p>
            <a:r>
              <a:rPr lang="en-US" dirty="0" smtClean="0"/>
              <a:t>Job execution</a:t>
            </a:r>
          </a:p>
          <a:p>
            <a:r>
              <a:rPr lang="en-US" dirty="0" smtClean="0"/>
              <a:t>Standalone apps</a:t>
            </a:r>
          </a:p>
          <a:p>
            <a:endParaRPr lang="en-US" dirty="0" smtClean="0"/>
          </a:p>
          <a:p>
            <a:endParaRPr lang="en-US" dirty="0"/>
          </a:p>
        </p:txBody>
      </p:sp>
    </p:spTree>
    <p:extLst>
      <p:ext uri="{BB962C8B-B14F-4D97-AF65-F5344CB8AC3E}">
        <p14:creationId xmlns:p14="http://schemas.microsoft.com/office/powerpoint/2010/main" val="15336937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History</a:t>
            </a:r>
            <a:endParaRPr lang="en-US" dirty="0"/>
          </a:p>
        </p:txBody>
      </p:sp>
      <p:sp>
        <p:nvSpPr>
          <p:cNvPr id="5" name="Chevron 4"/>
          <p:cNvSpPr/>
          <p:nvPr/>
        </p:nvSpPr>
        <p:spPr>
          <a:xfrm rot="5400000">
            <a:off x="1659641" y="3724005"/>
            <a:ext cx="4217557" cy="374038"/>
          </a:xfrm>
          <a:prstGeom prst="chevron">
            <a:avLst/>
          </a:prstGeom>
          <a:gradFill flip="none" rotWithShape="1">
            <a:gsLst>
              <a:gs pos="0">
                <a:schemeClr val="bg1">
                  <a:lumMod val="75000"/>
                </a:schemeClr>
              </a:gs>
              <a:gs pos="100000">
                <a:srgbClr val="FF6600"/>
              </a:gs>
            </a:gsLst>
            <a:lin ang="0" scaled="1"/>
            <a:tileRect/>
          </a:gra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3" name="Content Placeholder 2"/>
          <p:cNvSpPr>
            <a:spLocks noGrp="1"/>
          </p:cNvSpPr>
          <p:nvPr>
            <p:ph idx="1"/>
          </p:nvPr>
        </p:nvSpPr>
        <p:spPr>
          <a:xfrm>
            <a:off x="3608620" y="2057400"/>
            <a:ext cx="5611580" cy="3962400"/>
          </a:xfrm>
        </p:spPr>
        <p:txBody>
          <a:bodyPr/>
          <a:lstStyle/>
          <a:p>
            <a:pPr marL="457200" indent="-457200">
              <a:buFont typeface="Arial"/>
              <a:buChar char="•"/>
            </a:pPr>
            <a:r>
              <a:rPr lang="en-US" dirty="0" smtClean="0"/>
              <a:t>Spark started in 2009, open sourced 2010</a:t>
            </a:r>
          </a:p>
          <a:p>
            <a:pPr marL="457200" indent="-457200">
              <a:buFont typeface="Arial"/>
              <a:buChar char="•"/>
            </a:pPr>
            <a:r>
              <a:rPr lang="en-US" dirty="0" smtClean="0"/>
              <a:t>In use at Intel, Yahoo!, Adobe, </a:t>
            </a:r>
            <a:r>
              <a:rPr lang="en-US" dirty="0" err="1" smtClean="0"/>
              <a:t>Alibaba</a:t>
            </a:r>
            <a:r>
              <a:rPr lang="en-US" dirty="0" smtClean="0"/>
              <a:t> </a:t>
            </a:r>
            <a:r>
              <a:rPr lang="en-US" dirty="0" err="1" smtClean="0"/>
              <a:t>Taobao</a:t>
            </a:r>
            <a:r>
              <a:rPr lang="en-US" dirty="0" smtClean="0"/>
              <a:t>, </a:t>
            </a:r>
            <a:r>
              <a:rPr lang="en-US" dirty="0" err="1" smtClean="0"/>
              <a:t>Conviva</a:t>
            </a:r>
            <a:r>
              <a:rPr lang="en-US" dirty="0" smtClean="0"/>
              <a:t>, </a:t>
            </a:r>
            <a:r>
              <a:rPr lang="en-US" dirty="0" err="1" smtClean="0"/>
              <a:t>Ooyala</a:t>
            </a:r>
            <a:r>
              <a:rPr lang="en-US" dirty="0" smtClean="0"/>
              <a:t>, </a:t>
            </a:r>
            <a:r>
              <a:rPr lang="en-US" dirty="0" err="1" smtClean="0"/>
              <a:t>Bizo</a:t>
            </a:r>
            <a:r>
              <a:rPr lang="en-US" dirty="0" smtClean="0"/>
              <a:t> and others</a:t>
            </a:r>
          </a:p>
          <a:p>
            <a:pPr marL="457200" indent="-457200">
              <a:buFont typeface="Arial"/>
              <a:buChar char="•"/>
            </a:pPr>
            <a:r>
              <a:rPr lang="en-US" dirty="0" smtClean="0"/>
              <a:t>Entered Apache Incubator in June</a:t>
            </a:r>
            <a:endParaRPr lang="en-US" dirty="0"/>
          </a:p>
        </p:txBody>
      </p:sp>
      <p:pic>
        <p:nvPicPr>
          <p:cNvPr id="14" name="Picture 13"/>
          <p:cNvPicPr>
            <a:picLocks noChangeAspect="1"/>
          </p:cNvPicPr>
          <p:nvPr/>
        </p:nvPicPr>
        <p:blipFill>
          <a:blip r:embed="rId2"/>
          <a:stretch>
            <a:fillRect/>
          </a:stretch>
        </p:blipFill>
        <p:spPr>
          <a:xfrm>
            <a:off x="455271" y="2181354"/>
            <a:ext cx="2516529" cy="485646"/>
          </a:xfrm>
          <a:prstGeom prst="rect">
            <a:avLst/>
          </a:prstGeom>
        </p:spPr>
      </p:pic>
      <p:pic>
        <p:nvPicPr>
          <p:cNvPr id="16" name="Picture 10" descr="Intel-logo.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88838" y="3435143"/>
            <a:ext cx="921049" cy="82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rotWithShape="1">
          <a:blip r:embed="rId4">
            <a:clrChange>
              <a:clrFrom>
                <a:srgbClr val="FFFFFF"/>
              </a:clrFrom>
              <a:clrTo>
                <a:srgbClr val="FFFFFF">
                  <a:alpha val="0"/>
                </a:srgbClr>
              </a:clrTo>
            </a:clrChange>
          </a:blip>
          <a:srcRect t="29882" b="25958"/>
          <a:stretch/>
        </p:blipFill>
        <p:spPr>
          <a:xfrm>
            <a:off x="108432" y="4040514"/>
            <a:ext cx="1389087" cy="613428"/>
          </a:xfrm>
          <a:prstGeom prst="rect">
            <a:avLst/>
          </a:prstGeom>
        </p:spPr>
      </p:pic>
      <p:pic>
        <p:nvPicPr>
          <p:cNvPr id="18" name="Picture 4" descr="conviva-logo.pn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1935318" y="3159073"/>
            <a:ext cx="1486856" cy="24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Screen Shot 2013-08-28 at 4.00.20 PM.png"/>
          <p:cNvPicPr>
            <a:picLocks noChangeAspect="1"/>
          </p:cNvPicPr>
          <p:nvPr/>
        </p:nvPicPr>
        <p:blipFill rotWithShape="1">
          <a:blip r:embed="rId6">
            <a:extLst>
              <a:ext uri="{28A0092B-C50C-407E-A947-70E740481C1C}">
                <a14:useLocalDpi xmlns:a14="http://schemas.microsoft.com/office/drawing/2010/main" val="0"/>
              </a:ext>
            </a:extLst>
          </a:blip>
          <a:srcRect b="1986"/>
          <a:stretch/>
        </p:blipFill>
        <p:spPr>
          <a:xfrm>
            <a:off x="1874912" y="4259638"/>
            <a:ext cx="1564123" cy="248925"/>
          </a:xfrm>
          <a:prstGeom prst="rect">
            <a:avLst/>
          </a:prstGeom>
        </p:spPr>
      </p:pic>
      <p:pic>
        <p:nvPicPr>
          <p:cNvPr id="20" name="Picture 19"/>
          <p:cNvPicPr>
            <a:picLocks noChangeAspect="1"/>
          </p:cNvPicPr>
          <p:nvPr/>
        </p:nvPicPr>
        <p:blipFill>
          <a:blip r:embed="rId7"/>
          <a:stretch>
            <a:fillRect/>
          </a:stretch>
        </p:blipFill>
        <p:spPr>
          <a:xfrm>
            <a:off x="802976" y="5105400"/>
            <a:ext cx="2321224" cy="656132"/>
          </a:xfrm>
          <a:prstGeom prst="rect">
            <a:avLst/>
          </a:prstGeom>
        </p:spPr>
      </p:pic>
      <p:pic>
        <p:nvPicPr>
          <p:cNvPr id="15" name="Picture 8" descr="yahoologo-1.jp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8432" y="3135442"/>
            <a:ext cx="1404073" cy="38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568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Components</a:t>
            </a:r>
            <a:endParaRPr lang="en-US" dirty="0"/>
          </a:p>
        </p:txBody>
      </p:sp>
      <p:sp>
        <p:nvSpPr>
          <p:cNvPr id="3" name="Content Placeholder 2"/>
          <p:cNvSpPr>
            <a:spLocks noGrp="1"/>
          </p:cNvSpPr>
          <p:nvPr>
            <p:ph idx="1"/>
          </p:nvPr>
        </p:nvSpPr>
        <p:spPr>
          <a:xfrm>
            <a:off x="457200" y="1951038"/>
            <a:ext cx="5170038" cy="4297362"/>
          </a:xfrm>
        </p:spPr>
        <p:txBody>
          <a:bodyPr>
            <a:normAutofit fontScale="92500"/>
          </a:bodyPr>
          <a:lstStyle/>
          <a:p>
            <a:r>
              <a:rPr lang="en-US" dirty="0" smtClean="0"/>
              <a:t>Spark runs as a library in your program (1 instance per app)</a:t>
            </a:r>
          </a:p>
          <a:p>
            <a:r>
              <a:rPr lang="en-US" dirty="0" smtClean="0"/>
              <a:t>Runs tasks locally or on cluster</a:t>
            </a:r>
          </a:p>
          <a:p>
            <a:pPr lvl="1"/>
            <a:r>
              <a:rPr lang="en-US" dirty="0" err="1" smtClean="0"/>
              <a:t>Mesos</a:t>
            </a:r>
            <a:r>
              <a:rPr lang="en-US" dirty="0" smtClean="0"/>
              <a:t>, YARN or standalone mode</a:t>
            </a:r>
          </a:p>
          <a:p>
            <a:r>
              <a:rPr lang="en-US" dirty="0" smtClean="0"/>
              <a:t>Accesses storage systems via Hadoop </a:t>
            </a:r>
            <a:r>
              <a:rPr lang="en-US" dirty="0" err="1" smtClean="0"/>
              <a:t>InputFormat</a:t>
            </a:r>
            <a:r>
              <a:rPr lang="en-US" dirty="0" smtClean="0"/>
              <a:t> API</a:t>
            </a:r>
          </a:p>
          <a:p>
            <a:pPr lvl="1"/>
            <a:r>
              <a:rPr lang="en-US" dirty="0" smtClean="0"/>
              <a:t>Can use </a:t>
            </a:r>
            <a:r>
              <a:rPr lang="en-US" dirty="0" err="1" smtClean="0"/>
              <a:t>HBase</a:t>
            </a:r>
            <a:r>
              <a:rPr lang="en-US" dirty="0" smtClean="0"/>
              <a:t>, HDFS, S3, …</a:t>
            </a:r>
            <a:endParaRPr lang="en-US" dirty="0"/>
          </a:p>
        </p:txBody>
      </p:sp>
      <p:sp>
        <p:nvSpPr>
          <p:cNvPr id="4" name="Rectangle 3"/>
          <p:cNvSpPr/>
          <p:nvPr/>
        </p:nvSpPr>
        <p:spPr>
          <a:xfrm>
            <a:off x="6285633" y="2103825"/>
            <a:ext cx="2315962" cy="94636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sz="1900" dirty="0" smtClean="0"/>
              <a:t>Your application</a:t>
            </a:r>
            <a:endParaRPr lang="en-US" sz="1900" dirty="0"/>
          </a:p>
        </p:txBody>
      </p:sp>
      <p:sp>
        <p:nvSpPr>
          <p:cNvPr id="5" name="Rectangle 4"/>
          <p:cNvSpPr/>
          <p:nvPr/>
        </p:nvSpPr>
        <p:spPr>
          <a:xfrm>
            <a:off x="6688683" y="2540231"/>
            <a:ext cx="1803175" cy="448276"/>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err="1" smtClean="0"/>
              <a:t>SparkContext</a:t>
            </a:r>
            <a:endParaRPr lang="en-US" sz="1900" dirty="0"/>
          </a:p>
        </p:txBody>
      </p:sp>
      <p:sp>
        <p:nvSpPr>
          <p:cNvPr id="6" name="Rectangle 5"/>
          <p:cNvSpPr/>
          <p:nvPr/>
        </p:nvSpPr>
        <p:spPr>
          <a:xfrm>
            <a:off x="7696200" y="3388335"/>
            <a:ext cx="1143000" cy="735300"/>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smtClean="0"/>
              <a:t>Local threads</a:t>
            </a:r>
            <a:endParaRPr lang="en-US" sz="1900" dirty="0"/>
          </a:p>
        </p:txBody>
      </p:sp>
      <p:sp>
        <p:nvSpPr>
          <p:cNvPr id="7" name="Rectangle 6"/>
          <p:cNvSpPr/>
          <p:nvPr/>
        </p:nvSpPr>
        <p:spPr>
          <a:xfrm>
            <a:off x="6258725" y="3384148"/>
            <a:ext cx="1143000" cy="735300"/>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900" dirty="0" smtClean="0"/>
              <a:t>Cluster manager</a:t>
            </a:r>
            <a:endParaRPr lang="en-US" sz="1900" dirty="0"/>
          </a:p>
        </p:txBody>
      </p:sp>
      <p:sp>
        <p:nvSpPr>
          <p:cNvPr id="8" name="Rectangle 7"/>
          <p:cNvSpPr/>
          <p:nvPr/>
        </p:nvSpPr>
        <p:spPr>
          <a:xfrm>
            <a:off x="5631908" y="4460896"/>
            <a:ext cx="1101866" cy="102954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t"/>
          <a:lstStyle/>
          <a:p>
            <a:pPr algn="ctr"/>
            <a:r>
              <a:rPr lang="en-US" sz="1900" dirty="0" smtClean="0"/>
              <a:t>Worker</a:t>
            </a:r>
            <a:endParaRPr lang="en-US" sz="1900" dirty="0"/>
          </a:p>
        </p:txBody>
      </p:sp>
      <p:sp>
        <p:nvSpPr>
          <p:cNvPr id="11" name="Rectangle 10"/>
          <p:cNvSpPr/>
          <p:nvPr/>
        </p:nvSpPr>
        <p:spPr>
          <a:xfrm>
            <a:off x="5678647" y="4838497"/>
            <a:ext cx="1010036" cy="575651"/>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Spark executor</a:t>
            </a:r>
            <a:endParaRPr lang="en-US" sz="1800" dirty="0"/>
          </a:p>
        </p:txBody>
      </p:sp>
      <p:sp>
        <p:nvSpPr>
          <p:cNvPr id="12" name="Rectangle 11"/>
          <p:cNvSpPr/>
          <p:nvPr/>
        </p:nvSpPr>
        <p:spPr>
          <a:xfrm>
            <a:off x="6921454" y="4460896"/>
            <a:ext cx="1113573" cy="102954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t"/>
          <a:lstStyle/>
          <a:p>
            <a:pPr algn="ctr"/>
            <a:r>
              <a:rPr lang="en-US" sz="1900" dirty="0" smtClean="0"/>
              <a:t>Worker</a:t>
            </a:r>
            <a:endParaRPr lang="en-US" sz="1900" dirty="0"/>
          </a:p>
        </p:txBody>
      </p:sp>
      <p:sp>
        <p:nvSpPr>
          <p:cNvPr id="13" name="Rectangle 12"/>
          <p:cNvSpPr/>
          <p:nvPr/>
        </p:nvSpPr>
        <p:spPr>
          <a:xfrm>
            <a:off x="6985608" y="4838497"/>
            <a:ext cx="1010036" cy="575651"/>
          </a:xfrm>
          <a:prstGeom prst="rect">
            <a:avLst/>
          </a:prstGeom>
          <a:ln>
            <a:headEnd type="none" w="med" len="med"/>
            <a:tailEnd type="none"/>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Spark executor</a:t>
            </a:r>
            <a:endParaRPr lang="en-US" sz="1800" dirty="0"/>
          </a:p>
        </p:txBody>
      </p:sp>
      <p:sp>
        <p:nvSpPr>
          <p:cNvPr id="16" name="Rectangle 15"/>
          <p:cNvSpPr/>
          <p:nvPr/>
        </p:nvSpPr>
        <p:spPr>
          <a:xfrm>
            <a:off x="5627238" y="5785381"/>
            <a:ext cx="3211961" cy="491871"/>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900" dirty="0" smtClean="0"/>
              <a:t>HDFS or other storage</a:t>
            </a:r>
            <a:endParaRPr lang="en-US" sz="1900" dirty="0"/>
          </a:p>
        </p:txBody>
      </p:sp>
      <p:cxnSp>
        <p:nvCxnSpPr>
          <p:cNvPr id="18" name="Straight Arrow Connector 17"/>
          <p:cNvCxnSpPr>
            <a:stCxn id="5" idx="2"/>
            <a:endCxn id="7" idx="0"/>
          </p:cNvCxnSpPr>
          <p:nvPr/>
        </p:nvCxnSpPr>
        <p:spPr>
          <a:xfrm flipH="1">
            <a:off x="6830225" y="2988507"/>
            <a:ext cx="760046" cy="395641"/>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2"/>
            <a:endCxn id="6" idx="0"/>
          </p:cNvCxnSpPr>
          <p:nvPr/>
        </p:nvCxnSpPr>
        <p:spPr>
          <a:xfrm>
            <a:off x="7590271" y="2988507"/>
            <a:ext cx="677429" cy="399828"/>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8" idx="0"/>
          </p:cNvCxnSpPr>
          <p:nvPr/>
        </p:nvCxnSpPr>
        <p:spPr>
          <a:xfrm flipH="1">
            <a:off x="6182841" y="4119448"/>
            <a:ext cx="647384" cy="341448"/>
          </a:xfrm>
          <a:prstGeom prst="straightConnector1">
            <a:avLst/>
          </a:prstGeom>
          <a:ln w="19050" cmpd="sng">
            <a:solidFill>
              <a:schemeClr val="tx1"/>
            </a:solidFill>
            <a:prstDash val="sys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2"/>
            <a:endCxn id="12" idx="0"/>
          </p:cNvCxnSpPr>
          <p:nvPr/>
        </p:nvCxnSpPr>
        <p:spPr>
          <a:xfrm>
            <a:off x="6830225" y="4119448"/>
            <a:ext cx="648016" cy="341448"/>
          </a:xfrm>
          <a:prstGeom prst="straightConnector1">
            <a:avLst/>
          </a:prstGeom>
          <a:ln w="19050" cmpd="sng">
            <a:solidFill>
              <a:schemeClr val="tx1"/>
            </a:solidFill>
            <a:prstDash val="sysDash"/>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2"/>
          </p:cNvCxnSpPr>
          <p:nvPr/>
        </p:nvCxnSpPr>
        <p:spPr>
          <a:xfrm>
            <a:off x="6183665" y="5414148"/>
            <a:ext cx="0" cy="377250"/>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3" idx="2"/>
          </p:cNvCxnSpPr>
          <p:nvPr/>
        </p:nvCxnSpPr>
        <p:spPr>
          <a:xfrm>
            <a:off x="7490626" y="5414148"/>
            <a:ext cx="2842" cy="377250"/>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8458200" y="4123635"/>
            <a:ext cx="0" cy="1661747"/>
          </a:xfrm>
          <a:prstGeom prst="straightConnector1">
            <a:avLst/>
          </a:prstGeom>
          <a:ln w="19050" cmpd="sng">
            <a:solidFill>
              <a:schemeClr val="tx1"/>
            </a:solidFill>
            <a:headEnd type="none" w="med" len="lg"/>
            <a:tailEnd type="triangle" w="med"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041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a:xfrm>
            <a:off x="457200" y="581988"/>
            <a:ext cx="8229600" cy="1143000"/>
          </a:xfrm>
        </p:spPr>
        <p:txBody>
          <a:bodyPr/>
          <a:lstStyle/>
          <a:p>
            <a:r>
              <a:rPr lang="en-US" dirty="0" smtClean="0">
                <a:ea typeface="ＭＳ Ｐゴシック" charset="-128"/>
                <a:cs typeface="ＭＳ Ｐゴシック" charset="-128"/>
              </a:rPr>
              <a:t>Task Scheduler</a:t>
            </a:r>
          </a:p>
        </p:txBody>
      </p:sp>
      <p:sp>
        <p:nvSpPr>
          <p:cNvPr id="14" name="Content Placeholder 2"/>
          <p:cNvSpPr>
            <a:spLocks noGrp="1"/>
          </p:cNvSpPr>
          <p:nvPr>
            <p:ph sz="half" idx="1"/>
          </p:nvPr>
        </p:nvSpPr>
        <p:spPr>
          <a:xfrm>
            <a:off x="270891" y="1967394"/>
            <a:ext cx="3158109" cy="4304764"/>
          </a:xfrm>
        </p:spPr>
        <p:txBody>
          <a:bodyPr/>
          <a:lstStyle/>
          <a:p>
            <a:pPr marL="0" indent="0">
              <a:buFontTx/>
              <a:buNone/>
            </a:pPr>
            <a:r>
              <a:rPr lang="en-US" sz="2700" dirty="0" smtClean="0">
                <a:ea typeface="ＭＳ Ｐゴシック" charset="-128"/>
                <a:cs typeface="ＭＳ Ｐゴシック" charset="-128"/>
              </a:rPr>
              <a:t>General task graphs</a:t>
            </a:r>
          </a:p>
          <a:p>
            <a:pPr marL="0" indent="0">
              <a:buFontTx/>
              <a:buNone/>
            </a:pPr>
            <a:r>
              <a:rPr lang="en-US" sz="2700" dirty="0" smtClean="0">
                <a:ea typeface="ＭＳ Ｐゴシック" charset="-128"/>
                <a:cs typeface="ＭＳ Ｐゴシック" charset="-128"/>
              </a:rPr>
              <a:t>Automatically pipelines functions</a:t>
            </a:r>
          </a:p>
          <a:p>
            <a:pPr marL="0" indent="0">
              <a:buFontTx/>
              <a:buNone/>
            </a:pPr>
            <a:r>
              <a:rPr lang="en-US" sz="2700" dirty="0" smtClean="0">
                <a:ea typeface="ＭＳ Ｐゴシック" charset="-128"/>
                <a:cs typeface="ＭＳ Ｐゴシック" charset="-128"/>
              </a:rPr>
              <a:t>Data locality aware</a:t>
            </a:r>
          </a:p>
          <a:p>
            <a:pPr marL="0" indent="0">
              <a:buFontTx/>
              <a:buNone/>
            </a:pPr>
            <a:r>
              <a:rPr lang="en-US" sz="2700" dirty="0" smtClean="0">
                <a:ea typeface="ＭＳ Ｐゴシック" charset="-128"/>
                <a:cs typeface="ＭＳ Ｐゴシック" charset="-128"/>
              </a:rPr>
              <a:t>Partitioning aware</a:t>
            </a:r>
            <a:br>
              <a:rPr lang="en-US" sz="2700" dirty="0" smtClean="0">
                <a:ea typeface="ＭＳ Ｐゴシック" charset="-128"/>
                <a:cs typeface="ＭＳ Ｐゴシック" charset="-128"/>
              </a:rPr>
            </a:br>
            <a:r>
              <a:rPr lang="en-US" sz="2700" dirty="0" smtClean="0">
                <a:ea typeface="ＭＳ Ｐゴシック" charset="-128"/>
                <a:cs typeface="ＭＳ Ｐゴシック" charset="-128"/>
              </a:rPr>
              <a:t>to avoid shuffles</a:t>
            </a:r>
          </a:p>
        </p:txBody>
      </p:sp>
      <p:sp>
        <p:nvSpPr>
          <p:cNvPr id="78" name="Rounded Rectangle 77"/>
          <p:cNvSpPr/>
          <p:nvPr/>
        </p:nvSpPr>
        <p:spPr>
          <a:xfrm>
            <a:off x="5941913" y="6258563"/>
            <a:ext cx="393158" cy="257080"/>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79" name="TextBox 78"/>
          <p:cNvSpPr txBox="1"/>
          <p:nvPr/>
        </p:nvSpPr>
        <p:spPr>
          <a:xfrm>
            <a:off x="6332288" y="6190342"/>
            <a:ext cx="189731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cached </a:t>
            </a:r>
            <a:r>
              <a:rPr kumimoji="0" lang="en-US" sz="1800" b="0" i="0" u="none" strike="noStrike" kern="0" cap="none" spc="0" normalizeH="0" noProof="0" dirty="0" smtClean="0">
                <a:ln>
                  <a:noFill/>
                </a:ln>
                <a:solidFill>
                  <a:sysClr val="windowText" lastClr="000000"/>
                </a:solidFill>
                <a:effectLst/>
                <a:uLnTx/>
                <a:uFillTx/>
                <a:latin typeface="Corbel"/>
                <a:cs typeface="Corbel"/>
              </a:rPr>
              <a:t>partition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grpSp>
        <p:nvGrpSpPr>
          <p:cNvPr id="4" name="Group 3"/>
          <p:cNvGrpSpPr/>
          <p:nvPr/>
        </p:nvGrpSpPr>
        <p:grpSpPr>
          <a:xfrm>
            <a:off x="4454458" y="6107603"/>
            <a:ext cx="450658" cy="597997"/>
            <a:chOff x="4181818" y="5897146"/>
            <a:chExt cx="571867" cy="777635"/>
          </a:xfrm>
        </p:grpSpPr>
        <p:sp>
          <p:nvSpPr>
            <p:cNvPr id="81" name="Rounded Rectangle 80"/>
            <p:cNvSpPr/>
            <p:nvPr/>
          </p:nvSpPr>
          <p:spPr>
            <a:xfrm>
              <a:off x="4181818" y="5897146"/>
              <a:ext cx="571867" cy="777635"/>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2" name="Rounded Rectangle 81"/>
            <p:cNvSpPr/>
            <p:nvPr/>
          </p:nvSpPr>
          <p:spPr>
            <a:xfrm>
              <a:off x="4272291" y="5975435"/>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83" name="Rounded Rectangle 82"/>
            <p:cNvSpPr/>
            <p:nvPr/>
          </p:nvSpPr>
          <p:spPr>
            <a:xfrm>
              <a:off x="4272291" y="632727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grpSp>
      <p:sp>
        <p:nvSpPr>
          <p:cNvPr id="85" name="TextBox 84"/>
          <p:cNvSpPr txBox="1"/>
          <p:nvPr/>
        </p:nvSpPr>
        <p:spPr>
          <a:xfrm>
            <a:off x="4919440" y="6190342"/>
            <a:ext cx="7955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 RDD</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grpSp>
        <p:nvGrpSpPr>
          <p:cNvPr id="2" name="Group 1"/>
          <p:cNvGrpSpPr/>
          <p:nvPr/>
        </p:nvGrpSpPr>
        <p:grpSpPr>
          <a:xfrm>
            <a:off x="3429000" y="2014709"/>
            <a:ext cx="5376333" cy="3777438"/>
            <a:chOff x="3392904" y="2014709"/>
            <a:chExt cx="5412429" cy="3777438"/>
          </a:xfrm>
        </p:grpSpPr>
        <p:sp>
          <p:nvSpPr>
            <p:cNvPr id="171" name="Rounded Rectangle 170"/>
            <p:cNvSpPr/>
            <p:nvPr/>
          </p:nvSpPr>
          <p:spPr>
            <a:xfrm>
              <a:off x="3392904" y="2014709"/>
              <a:ext cx="5412429" cy="3777438"/>
            </a:xfrm>
            <a:prstGeom prst="roundRect">
              <a:avLst>
                <a:gd name="adj" fmla="val 11363"/>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2" name="Rounded Rectangle 171"/>
            <p:cNvSpPr/>
            <p:nvPr/>
          </p:nvSpPr>
          <p:spPr>
            <a:xfrm>
              <a:off x="3550531" y="2156004"/>
              <a:ext cx="1749946" cy="1319457"/>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3" name="Rounded Rectangle 172"/>
            <p:cNvSpPr/>
            <p:nvPr/>
          </p:nvSpPr>
          <p:spPr>
            <a:xfrm>
              <a:off x="3550531" y="3646093"/>
              <a:ext cx="3732854" cy="2003628"/>
            </a:xfrm>
            <a:prstGeom prst="roundRect">
              <a:avLst/>
            </a:prstGeom>
            <a:noFill/>
            <a:ln w="25400" cap="flat" cmpd="sng" algn="ctr">
              <a:solidFill>
                <a:sysClr val="windowText" lastClr="000000">
                  <a:lumMod val="50000"/>
                  <a:lumOff val="50000"/>
                </a:sys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0" name="Rounded Rectangle 179"/>
            <p:cNvSpPr/>
            <p:nvPr/>
          </p:nvSpPr>
          <p:spPr>
            <a:xfrm>
              <a:off x="6386193" y="3856333"/>
              <a:ext cx="566307" cy="146060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1" name="Rounded Rectangle 180"/>
            <p:cNvSpPr/>
            <p:nvPr/>
          </p:nvSpPr>
          <p:spPr>
            <a:xfrm>
              <a:off x="6475785" y="394075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2" name="Rounded Rectangle 181"/>
            <p:cNvSpPr/>
            <p:nvPr/>
          </p:nvSpPr>
          <p:spPr>
            <a:xfrm>
              <a:off x="6475785" y="4288112"/>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3" name="Rounded Rectangle 182"/>
            <p:cNvSpPr/>
            <p:nvPr/>
          </p:nvSpPr>
          <p:spPr>
            <a:xfrm>
              <a:off x="6475785" y="4624894"/>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4" name="Rounded Rectangle 183"/>
            <p:cNvSpPr/>
            <p:nvPr/>
          </p:nvSpPr>
          <p:spPr>
            <a:xfrm>
              <a:off x="6475785" y="4972249"/>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5" name="Rounded Rectangle 184"/>
            <p:cNvSpPr/>
            <p:nvPr/>
          </p:nvSpPr>
          <p:spPr>
            <a:xfrm>
              <a:off x="4560969" y="2257404"/>
              <a:ext cx="566307" cy="109857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86" name="Rounded Rectangle 185"/>
            <p:cNvSpPr/>
            <p:nvPr/>
          </p:nvSpPr>
          <p:spPr>
            <a:xfrm>
              <a:off x="4650561" y="2334695"/>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7" name="Rounded Rectangle 186"/>
            <p:cNvSpPr/>
            <p:nvPr/>
          </p:nvSpPr>
          <p:spPr>
            <a:xfrm>
              <a:off x="4650561" y="2682050"/>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8" name="Rounded Rectangle 187"/>
            <p:cNvSpPr/>
            <p:nvPr/>
          </p:nvSpPr>
          <p:spPr>
            <a:xfrm>
              <a:off x="4650561" y="301229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9" name="Rounded Rectangle 188"/>
            <p:cNvSpPr/>
            <p:nvPr/>
          </p:nvSpPr>
          <p:spPr>
            <a:xfrm>
              <a:off x="6386193" y="2263217"/>
              <a:ext cx="566307" cy="109857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0" name="Rounded Rectangle 189"/>
            <p:cNvSpPr/>
            <p:nvPr/>
          </p:nvSpPr>
          <p:spPr>
            <a:xfrm>
              <a:off x="6475785" y="2340508"/>
              <a:ext cx="389335" cy="252956"/>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1" name="Rounded Rectangle 190"/>
            <p:cNvSpPr/>
            <p:nvPr/>
          </p:nvSpPr>
          <p:spPr>
            <a:xfrm>
              <a:off x="6475785" y="2687863"/>
              <a:ext cx="389335" cy="252956"/>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2" name="Rounded Rectangle 191"/>
            <p:cNvSpPr/>
            <p:nvPr/>
          </p:nvSpPr>
          <p:spPr>
            <a:xfrm>
              <a:off x="6475785" y="3018110"/>
              <a:ext cx="389335" cy="252956"/>
            </a:xfrm>
            <a:prstGeom prst="roundRect">
              <a:avLst/>
            </a:prstGeom>
            <a:gradFill rotWithShape="1">
              <a:gsLst>
                <a:gs pos="0">
                  <a:sysClr val="windowText" lastClr="000000">
                    <a:tint val="100000"/>
                    <a:shade val="100000"/>
                    <a:satMod val="130000"/>
                  </a:sysClr>
                </a:gs>
                <a:gs pos="100000">
                  <a:sysClr val="windowText" lastClr="000000">
                    <a:tint val="50000"/>
                    <a:shade val="100000"/>
                    <a:satMod val="350000"/>
                  </a:sysClr>
                </a:gs>
              </a:gsLst>
              <a:lin ang="16200000" scaled="0"/>
            </a:gradFill>
            <a:ln w="9525" cap="flat"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3" name="Rounded Rectangle 192"/>
            <p:cNvSpPr/>
            <p:nvPr/>
          </p:nvSpPr>
          <p:spPr>
            <a:xfrm>
              <a:off x="8078706" y="3167209"/>
              <a:ext cx="566307" cy="1098578"/>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94" name="Rounded Rectangle 193"/>
            <p:cNvSpPr/>
            <p:nvPr/>
          </p:nvSpPr>
          <p:spPr>
            <a:xfrm>
              <a:off x="8168299" y="3244501"/>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5" name="Rounded Rectangle 194"/>
            <p:cNvSpPr/>
            <p:nvPr/>
          </p:nvSpPr>
          <p:spPr>
            <a:xfrm>
              <a:off x="8168299" y="3591856"/>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6" name="Rounded Rectangle 195"/>
            <p:cNvSpPr/>
            <p:nvPr/>
          </p:nvSpPr>
          <p:spPr>
            <a:xfrm>
              <a:off x="8168299" y="3922102"/>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97" name="Straight Arrow Connector 196"/>
            <p:cNvCxnSpPr>
              <a:stCxn id="190" idx="3"/>
              <a:endCxn id="194" idx="1"/>
            </p:cNvCxnSpPr>
            <p:nvPr/>
          </p:nvCxnSpPr>
          <p:spPr>
            <a:xfrm>
              <a:off x="6865120" y="2466987"/>
              <a:ext cx="1303177" cy="903992"/>
            </a:xfrm>
            <a:prstGeom prst="straightConnector1">
              <a:avLst/>
            </a:prstGeom>
            <a:noFill/>
            <a:ln w="19050" cap="flat" cmpd="sng" algn="ctr">
              <a:solidFill>
                <a:srgbClr val="000000"/>
              </a:solidFill>
              <a:prstDash val="solid"/>
              <a:round/>
              <a:headEnd type="none"/>
              <a:tailEnd type="triangle"/>
            </a:ln>
            <a:effectLst/>
          </p:spPr>
        </p:cxnSp>
        <p:cxnSp>
          <p:nvCxnSpPr>
            <p:cNvPr id="198" name="Straight Arrow Connector 197"/>
            <p:cNvCxnSpPr>
              <a:stCxn id="191" idx="3"/>
              <a:endCxn id="195" idx="1"/>
            </p:cNvCxnSpPr>
            <p:nvPr/>
          </p:nvCxnSpPr>
          <p:spPr>
            <a:xfrm>
              <a:off x="6865120" y="2814342"/>
              <a:ext cx="1303177" cy="903992"/>
            </a:xfrm>
            <a:prstGeom prst="straightConnector1">
              <a:avLst/>
            </a:prstGeom>
            <a:noFill/>
            <a:ln w="19050" cap="flat" cmpd="sng" algn="ctr">
              <a:solidFill>
                <a:srgbClr val="000000"/>
              </a:solidFill>
              <a:prstDash val="solid"/>
              <a:round/>
              <a:headEnd type="none"/>
              <a:tailEnd type="triangle"/>
            </a:ln>
            <a:effectLst/>
          </p:spPr>
        </p:cxnSp>
        <p:cxnSp>
          <p:nvCxnSpPr>
            <p:cNvPr id="199" name="Straight Arrow Connector 198"/>
            <p:cNvCxnSpPr>
              <a:stCxn id="192" idx="3"/>
              <a:endCxn id="196" idx="1"/>
            </p:cNvCxnSpPr>
            <p:nvPr/>
          </p:nvCxnSpPr>
          <p:spPr>
            <a:xfrm>
              <a:off x="6865120" y="3144589"/>
              <a:ext cx="1303177" cy="903992"/>
            </a:xfrm>
            <a:prstGeom prst="straightConnector1">
              <a:avLst/>
            </a:prstGeom>
            <a:noFill/>
            <a:ln w="19050" cap="flat" cmpd="sng" algn="ctr">
              <a:solidFill>
                <a:srgbClr val="000000"/>
              </a:solidFill>
              <a:prstDash val="solid"/>
              <a:round/>
              <a:headEnd type="none"/>
              <a:tailEnd type="triangle"/>
            </a:ln>
            <a:effectLst/>
          </p:spPr>
        </p:cxnSp>
        <p:cxnSp>
          <p:nvCxnSpPr>
            <p:cNvPr id="200" name="Straight Arrow Connector 199"/>
            <p:cNvCxnSpPr>
              <a:stCxn id="187" idx="3"/>
              <a:endCxn id="191" idx="1"/>
            </p:cNvCxnSpPr>
            <p:nvPr/>
          </p:nvCxnSpPr>
          <p:spPr>
            <a:xfrm>
              <a:off x="5039897" y="2808529"/>
              <a:ext cx="1435888" cy="5813"/>
            </a:xfrm>
            <a:prstGeom prst="straightConnector1">
              <a:avLst/>
            </a:prstGeom>
            <a:noFill/>
            <a:ln w="19050" cap="flat" cmpd="sng" algn="ctr">
              <a:solidFill>
                <a:srgbClr val="000000"/>
              </a:solidFill>
              <a:prstDash val="solid"/>
              <a:round/>
              <a:headEnd type="none"/>
              <a:tailEnd type="triangle"/>
            </a:ln>
            <a:effectLst/>
          </p:spPr>
        </p:cxnSp>
        <p:cxnSp>
          <p:nvCxnSpPr>
            <p:cNvPr id="201" name="Straight Arrow Connector 200"/>
            <p:cNvCxnSpPr>
              <a:stCxn id="186" idx="3"/>
              <a:endCxn id="190" idx="1"/>
            </p:cNvCxnSpPr>
            <p:nvPr/>
          </p:nvCxnSpPr>
          <p:spPr>
            <a:xfrm>
              <a:off x="5039897" y="2461173"/>
              <a:ext cx="1435888" cy="5813"/>
            </a:xfrm>
            <a:prstGeom prst="straightConnector1">
              <a:avLst/>
            </a:prstGeom>
            <a:noFill/>
            <a:ln w="19050" cap="flat" cmpd="sng" algn="ctr">
              <a:solidFill>
                <a:srgbClr val="000000"/>
              </a:solidFill>
              <a:prstDash val="solid"/>
              <a:round/>
              <a:headEnd type="none"/>
              <a:tailEnd type="triangle"/>
            </a:ln>
            <a:effectLst/>
          </p:spPr>
        </p:cxnSp>
        <p:cxnSp>
          <p:nvCxnSpPr>
            <p:cNvPr id="203" name="Straight Arrow Connector 202"/>
            <p:cNvCxnSpPr>
              <a:stCxn id="181" idx="3"/>
              <a:endCxn id="194" idx="1"/>
            </p:cNvCxnSpPr>
            <p:nvPr/>
          </p:nvCxnSpPr>
          <p:spPr>
            <a:xfrm flipV="1">
              <a:off x="6865120" y="3370979"/>
              <a:ext cx="1303179" cy="696256"/>
            </a:xfrm>
            <a:prstGeom prst="straightConnector1">
              <a:avLst/>
            </a:prstGeom>
            <a:noFill/>
            <a:ln w="19050" cap="flat" cmpd="sng" algn="ctr">
              <a:solidFill>
                <a:srgbClr val="000000"/>
              </a:solidFill>
              <a:prstDash val="solid"/>
              <a:round/>
              <a:headEnd type="none"/>
              <a:tailEnd type="triangle"/>
            </a:ln>
            <a:effectLst/>
          </p:spPr>
        </p:cxnSp>
        <p:cxnSp>
          <p:nvCxnSpPr>
            <p:cNvPr id="204" name="Straight Arrow Connector 203"/>
            <p:cNvCxnSpPr>
              <a:stCxn id="188" idx="3"/>
              <a:endCxn id="192" idx="1"/>
            </p:cNvCxnSpPr>
            <p:nvPr/>
          </p:nvCxnSpPr>
          <p:spPr>
            <a:xfrm>
              <a:off x="5039897" y="3138775"/>
              <a:ext cx="1435888" cy="5813"/>
            </a:xfrm>
            <a:prstGeom prst="straightConnector1">
              <a:avLst/>
            </a:prstGeom>
            <a:noFill/>
            <a:ln w="19050" cap="flat" cmpd="sng" algn="ctr">
              <a:solidFill>
                <a:srgbClr val="000000"/>
              </a:solidFill>
              <a:prstDash val="solid"/>
              <a:round/>
              <a:headEnd type="none"/>
              <a:tailEnd type="triangle"/>
            </a:ln>
            <a:effectLst/>
          </p:spPr>
        </p:cxnSp>
        <p:cxnSp>
          <p:nvCxnSpPr>
            <p:cNvPr id="205" name="Straight Arrow Connector 204"/>
            <p:cNvCxnSpPr>
              <a:stCxn id="183" idx="3"/>
              <a:endCxn id="194" idx="1"/>
            </p:cNvCxnSpPr>
            <p:nvPr/>
          </p:nvCxnSpPr>
          <p:spPr>
            <a:xfrm flipV="1">
              <a:off x="6865120" y="3370979"/>
              <a:ext cx="1303179" cy="1380393"/>
            </a:xfrm>
            <a:prstGeom prst="straightConnector1">
              <a:avLst/>
            </a:prstGeom>
            <a:noFill/>
            <a:ln w="19050" cap="flat" cmpd="sng" algn="ctr">
              <a:solidFill>
                <a:srgbClr val="000000"/>
              </a:solidFill>
              <a:prstDash val="solid"/>
              <a:round/>
              <a:headEnd type="none"/>
              <a:tailEnd type="triangle"/>
            </a:ln>
            <a:effectLst/>
          </p:spPr>
        </p:cxnSp>
        <p:cxnSp>
          <p:nvCxnSpPr>
            <p:cNvPr id="209" name="Straight Arrow Connector 208"/>
            <p:cNvCxnSpPr>
              <a:stCxn id="181" idx="3"/>
              <a:endCxn id="195" idx="1"/>
            </p:cNvCxnSpPr>
            <p:nvPr/>
          </p:nvCxnSpPr>
          <p:spPr>
            <a:xfrm flipV="1">
              <a:off x="6865120" y="3718334"/>
              <a:ext cx="1303179" cy="348901"/>
            </a:xfrm>
            <a:prstGeom prst="straightConnector1">
              <a:avLst/>
            </a:prstGeom>
            <a:noFill/>
            <a:ln w="19050" cap="flat" cmpd="sng" algn="ctr">
              <a:solidFill>
                <a:srgbClr val="000000"/>
              </a:solidFill>
              <a:prstDash val="solid"/>
              <a:round/>
              <a:headEnd type="none"/>
              <a:tailEnd type="triangle"/>
            </a:ln>
            <a:effectLst/>
          </p:spPr>
        </p:cxnSp>
        <p:cxnSp>
          <p:nvCxnSpPr>
            <p:cNvPr id="210" name="Straight Arrow Connector 209"/>
            <p:cNvCxnSpPr>
              <a:stCxn id="182" idx="3"/>
              <a:endCxn id="195" idx="1"/>
            </p:cNvCxnSpPr>
            <p:nvPr/>
          </p:nvCxnSpPr>
          <p:spPr>
            <a:xfrm flipV="1">
              <a:off x="6865120" y="3718334"/>
              <a:ext cx="1303179" cy="696256"/>
            </a:xfrm>
            <a:prstGeom prst="straightConnector1">
              <a:avLst/>
            </a:prstGeom>
            <a:noFill/>
            <a:ln w="19050" cap="flat" cmpd="sng" algn="ctr">
              <a:solidFill>
                <a:srgbClr val="000000"/>
              </a:solidFill>
              <a:prstDash val="solid"/>
              <a:round/>
              <a:headEnd type="none"/>
              <a:tailEnd type="triangle"/>
            </a:ln>
            <a:effectLst/>
          </p:spPr>
        </p:cxnSp>
        <p:cxnSp>
          <p:nvCxnSpPr>
            <p:cNvPr id="211" name="Straight Arrow Connector 210"/>
            <p:cNvCxnSpPr>
              <a:stCxn id="183" idx="3"/>
              <a:endCxn id="195" idx="1"/>
            </p:cNvCxnSpPr>
            <p:nvPr/>
          </p:nvCxnSpPr>
          <p:spPr>
            <a:xfrm flipV="1">
              <a:off x="6865120" y="3718334"/>
              <a:ext cx="1303179" cy="1033038"/>
            </a:xfrm>
            <a:prstGeom prst="straightConnector1">
              <a:avLst/>
            </a:prstGeom>
            <a:noFill/>
            <a:ln w="19050" cap="flat" cmpd="sng" algn="ctr">
              <a:solidFill>
                <a:srgbClr val="000000"/>
              </a:solidFill>
              <a:prstDash val="solid"/>
              <a:round/>
              <a:headEnd type="none"/>
              <a:tailEnd type="triangle"/>
            </a:ln>
            <a:effectLst/>
          </p:spPr>
        </p:cxnSp>
        <p:cxnSp>
          <p:nvCxnSpPr>
            <p:cNvPr id="212" name="Straight Arrow Connector 211"/>
            <p:cNvCxnSpPr>
              <a:stCxn id="184" idx="3"/>
              <a:endCxn id="195" idx="1"/>
            </p:cNvCxnSpPr>
            <p:nvPr/>
          </p:nvCxnSpPr>
          <p:spPr>
            <a:xfrm flipV="1">
              <a:off x="6865120" y="3718334"/>
              <a:ext cx="1303179" cy="1380393"/>
            </a:xfrm>
            <a:prstGeom prst="straightConnector1">
              <a:avLst/>
            </a:prstGeom>
            <a:noFill/>
            <a:ln w="19050" cap="flat" cmpd="sng" algn="ctr">
              <a:solidFill>
                <a:srgbClr val="000000"/>
              </a:solidFill>
              <a:prstDash val="solid"/>
              <a:round/>
              <a:headEnd type="none"/>
              <a:tailEnd type="triangle"/>
            </a:ln>
            <a:effectLst/>
          </p:spPr>
        </p:cxnSp>
        <p:cxnSp>
          <p:nvCxnSpPr>
            <p:cNvPr id="213" name="Straight Arrow Connector 212"/>
            <p:cNvCxnSpPr>
              <a:stCxn id="182" idx="3"/>
              <a:endCxn id="194" idx="1"/>
            </p:cNvCxnSpPr>
            <p:nvPr/>
          </p:nvCxnSpPr>
          <p:spPr>
            <a:xfrm flipV="1">
              <a:off x="6865120" y="3370979"/>
              <a:ext cx="1303179" cy="1043611"/>
            </a:xfrm>
            <a:prstGeom prst="straightConnector1">
              <a:avLst/>
            </a:prstGeom>
            <a:noFill/>
            <a:ln w="19050" cap="flat" cmpd="sng" algn="ctr">
              <a:solidFill>
                <a:srgbClr val="000000"/>
              </a:solidFill>
              <a:prstDash val="solid"/>
              <a:round/>
              <a:headEnd type="none"/>
              <a:tailEnd type="triangle"/>
            </a:ln>
            <a:effectLst/>
          </p:spPr>
        </p:cxnSp>
        <p:cxnSp>
          <p:nvCxnSpPr>
            <p:cNvPr id="214" name="Straight Arrow Connector 213"/>
            <p:cNvCxnSpPr>
              <a:stCxn id="187" idx="3"/>
              <a:endCxn id="192" idx="1"/>
            </p:cNvCxnSpPr>
            <p:nvPr/>
          </p:nvCxnSpPr>
          <p:spPr>
            <a:xfrm>
              <a:off x="5039897" y="2808529"/>
              <a:ext cx="1435888" cy="336060"/>
            </a:xfrm>
            <a:prstGeom prst="straightConnector1">
              <a:avLst/>
            </a:prstGeom>
            <a:noFill/>
            <a:ln w="19050" cap="flat" cmpd="sng" algn="ctr">
              <a:solidFill>
                <a:srgbClr val="000000"/>
              </a:solidFill>
              <a:prstDash val="solid"/>
              <a:round/>
              <a:headEnd type="none"/>
              <a:tailEnd type="triangle"/>
            </a:ln>
            <a:effectLst/>
          </p:spPr>
        </p:cxnSp>
        <p:cxnSp>
          <p:nvCxnSpPr>
            <p:cNvPr id="215" name="Straight Arrow Connector 214"/>
            <p:cNvCxnSpPr>
              <a:stCxn id="187" idx="3"/>
              <a:endCxn id="190" idx="1"/>
            </p:cNvCxnSpPr>
            <p:nvPr/>
          </p:nvCxnSpPr>
          <p:spPr>
            <a:xfrm flipV="1">
              <a:off x="5039897" y="2466987"/>
              <a:ext cx="1435888" cy="341542"/>
            </a:xfrm>
            <a:prstGeom prst="straightConnector1">
              <a:avLst/>
            </a:prstGeom>
            <a:noFill/>
            <a:ln w="19050" cap="flat" cmpd="sng" algn="ctr">
              <a:solidFill>
                <a:srgbClr val="000000"/>
              </a:solidFill>
              <a:prstDash val="solid"/>
              <a:round/>
              <a:headEnd type="none"/>
              <a:tailEnd type="triangle"/>
            </a:ln>
            <a:effectLst/>
          </p:spPr>
        </p:cxnSp>
        <p:cxnSp>
          <p:nvCxnSpPr>
            <p:cNvPr id="216" name="Straight Arrow Connector 215"/>
            <p:cNvCxnSpPr>
              <a:stCxn id="188" idx="3"/>
              <a:endCxn id="191" idx="1"/>
            </p:cNvCxnSpPr>
            <p:nvPr/>
          </p:nvCxnSpPr>
          <p:spPr>
            <a:xfrm flipV="1">
              <a:off x="5039897" y="2814342"/>
              <a:ext cx="1435888" cy="324433"/>
            </a:xfrm>
            <a:prstGeom prst="straightConnector1">
              <a:avLst/>
            </a:prstGeom>
            <a:noFill/>
            <a:ln w="19050" cap="flat" cmpd="sng" algn="ctr">
              <a:solidFill>
                <a:srgbClr val="000000"/>
              </a:solidFill>
              <a:prstDash val="solid"/>
              <a:round/>
              <a:headEnd type="none"/>
              <a:tailEnd type="triangle"/>
            </a:ln>
            <a:effectLst/>
          </p:spPr>
        </p:cxnSp>
        <p:cxnSp>
          <p:nvCxnSpPr>
            <p:cNvPr id="217" name="Straight Arrow Connector 216"/>
            <p:cNvCxnSpPr>
              <a:stCxn id="186" idx="3"/>
              <a:endCxn id="192" idx="1"/>
            </p:cNvCxnSpPr>
            <p:nvPr/>
          </p:nvCxnSpPr>
          <p:spPr>
            <a:xfrm>
              <a:off x="5039897" y="2461173"/>
              <a:ext cx="1435888" cy="683416"/>
            </a:xfrm>
            <a:prstGeom prst="straightConnector1">
              <a:avLst/>
            </a:prstGeom>
            <a:noFill/>
            <a:ln w="19050" cap="flat" cmpd="sng" algn="ctr">
              <a:solidFill>
                <a:srgbClr val="000000"/>
              </a:solidFill>
              <a:prstDash val="solid"/>
              <a:round/>
              <a:headEnd type="none"/>
              <a:tailEnd type="triangle"/>
            </a:ln>
            <a:effectLst/>
          </p:spPr>
        </p:cxnSp>
        <p:cxnSp>
          <p:nvCxnSpPr>
            <p:cNvPr id="218" name="Straight Arrow Connector 217"/>
            <p:cNvCxnSpPr>
              <a:stCxn id="184" idx="3"/>
              <a:endCxn id="194" idx="1"/>
            </p:cNvCxnSpPr>
            <p:nvPr/>
          </p:nvCxnSpPr>
          <p:spPr>
            <a:xfrm flipV="1">
              <a:off x="6865120" y="3370979"/>
              <a:ext cx="1303179" cy="1727748"/>
            </a:xfrm>
            <a:prstGeom prst="straightConnector1">
              <a:avLst/>
            </a:prstGeom>
            <a:noFill/>
            <a:ln w="19050" cap="flat" cmpd="sng" algn="ctr">
              <a:solidFill>
                <a:srgbClr val="000000"/>
              </a:solidFill>
              <a:prstDash val="solid"/>
              <a:round/>
              <a:headEnd type="none"/>
              <a:tailEnd type="triangle"/>
            </a:ln>
            <a:effectLst/>
          </p:spPr>
        </p:cxnSp>
        <p:cxnSp>
          <p:nvCxnSpPr>
            <p:cNvPr id="219" name="Straight Arrow Connector 218"/>
            <p:cNvCxnSpPr>
              <a:stCxn id="181" idx="3"/>
              <a:endCxn id="196" idx="1"/>
            </p:cNvCxnSpPr>
            <p:nvPr/>
          </p:nvCxnSpPr>
          <p:spPr>
            <a:xfrm flipV="1">
              <a:off x="6865120" y="4048580"/>
              <a:ext cx="1303179" cy="18655"/>
            </a:xfrm>
            <a:prstGeom prst="straightConnector1">
              <a:avLst/>
            </a:prstGeom>
            <a:noFill/>
            <a:ln w="19050" cap="flat" cmpd="sng" algn="ctr">
              <a:solidFill>
                <a:srgbClr val="000000"/>
              </a:solidFill>
              <a:prstDash val="solid"/>
              <a:round/>
              <a:headEnd type="none"/>
              <a:tailEnd type="triangle"/>
            </a:ln>
            <a:effectLst/>
          </p:spPr>
        </p:cxnSp>
        <p:cxnSp>
          <p:nvCxnSpPr>
            <p:cNvPr id="220" name="Straight Arrow Connector 219"/>
            <p:cNvCxnSpPr>
              <a:stCxn id="182" idx="3"/>
              <a:endCxn id="196" idx="1"/>
            </p:cNvCxnSpPr>
            <p:nvPr/>
          </p:nvCxnSpPr>
          <p:spPr>
            <a:xfrm flipV="1">
              <a:off x="6865120" y="4048580"/>
              <a:ext cx="1303179" cy="366010"/>
            </a:xfrm>
            <a:prstGeom prst="straightConnector1">
              <a:avLst/>
            </a:prstGeom>
            <a:noFill/>
            <a:ln w="19050" cap="flat" cmpd="sng" algn="ctr">
              <a:solidFill>
                <a:srgbClr val="000000"/>
              </a:solidFill>
              <a:prstDash val="solid"/>
              <a:round/>
              <a:headEnd type="none"/>
              <a:tailEnd type="triangle"/>
            </a:ln>
            <a:effectLst/>
          </p:spPr>
        </p:cxnSp>
        <p:cxnSp>
          <p:nvCxnSpPr>
            <p:cNvPr id="221" name="Straight Arrow Connector 220"/>
            <p:cNvCxnSpPr>
              <a:stCxn id="183" idx="3"/>
              <a:endCxn id="196" idx="1"/>
            </p:cNvCxnSpPr>
            <p:nvPr/>
          </p:nvCxnSpPr>
          <p:spPr>
            <a:xfrm flipV="1">
              <a:off x="6865120" y="4048580"/>
              <a:ext cx="1303179" cy="702792"/>
            </a:xfrm>
            <a:prstGeom prst="straightConnector1">
              <a:avLst/>
            </a:prstGeom>
            <a:noFill/>
            <a:ln w="19050" cap="flat" cmpd="sng" algn="ctr">
              <a:solidFill>
                <a:srgbClr val="000000"/>
              </a:solidFill>
              <a:prstDash val="solid"/>
              <a:round/>
              <a:headEnd type="none"/>
              <a:tailEnd type="triangle"/>
            </a:ln>
            <a:effectLst/>
          </p:spPr>
        </p:cxnSp>
        <p:cxnSp>
          <p:nvCxnSpPr>
            <p:cNvPr id="222" name="Straight Arrow Connector 221"/>
            <p:cNvCxnSpPr>
              <a:stCxn id="184" idx="3"/>
              <a:endCxn id="196" idx="1"/>
            </p:cNvCxnSpPr>
            <p:nvPr/>
          </p:nvCxnSpPr>
          <p:spPr>
            <a:xfrm flipV="1">
              <a:off x="6865120" y="4048580"/>
              <a:ext cx="1303179" cy="1050147"/>
            </a:xfrm>
            <a:prstGeom prst="straightConnector1">
              <a:avLst/>
            </a:prstGeom>
            <a:noFill/>
            <a:ln w="19050" cap="flat" cmpd="sng" algn="ctr">
              <a:solidFill>
                <a:srgbClr val="000000"/>
              </a:solidFill>
              <a:prstDash val="solid"/>
              <a:round/>
              <a:headEnd type="none"/>
              <a:tailEnd type="triangle"/>
            </a:ln>
            <a:effectLst/>
          </p:spPr>
        </p:cxnSp>
        <p:sp>
          <p:nvSpPr>
            <p:cNvPr id="223" name="TextBox 222"/>
            <p:cNvSpPr txBox="1"/>
            <p:nvPr/>
          </p:nvSpPr>
          <p:spPr>
            <a:xfrm>
              <a:off x="7424962" y="4619577"/>
              <a:ext cx="546153"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join</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4" name="TextBox 223"/>
            <p:cNvSpPr txBox="1"/>
            <p:nvPr/>
          </p:nvSpPr>
          <p:spPr>
            <a:xfrm>
              <a:off x="5738265" y="5212419"/>
              <a:ext cx="63427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rbel"/>
                  <a:cs typeface="Corbel"/>
                </a:rPr>
                <a:t>filter</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sp>
          <p:nvSpPr>
            <p:cNvPr id="225" name="TextBox 224"/>
            <p:cNvSpPr txBox="1"/>
            <p:nvPr/>
          </p:nvSpPr>
          <p:spPr>
            <a:xfrm>
              <a:off x="5320829" y="3152411"/>
              <a:ext cx="987505"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Text" lastClr="000000"/>
                  </a:solidFill>
                  <a:effectLst/>
                  <a:uLnTx/>
                  <a:uFillTx/>
                  <a:latin typeface="Corbel"/>
                  <a:cs typeface="Corbel"/>
                </a:rPr>
                <a:t>groupBy</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cxnSp>
          <p:nvCxnSpPr>
            <p:cNvPr id="226" name="Straight Arrow Connector 225"/>
            <p:cNvCxnSpPr>
              <a:stCxn id="188" idx="3"/>
              <a:endCxn id="190" idx="1"/>
            </p:cNvCxnSpPr>
            <p:nvPr/>
          </p:nvCxnSpPr>
          <p:spPr>
            <a:xfrm flipV="1">
              <a:off x="5039897" y="2466987"/>
              <a:ext cx="1435888" cy="671789"/>
            </a:xfrm>
            <a:prstGeom prst="straightConnector1">
              <a:avLst/>
            </a:prstGeom>
            <a:noFill/>
            <a:ln w="19050" cap="flat" cmpd="sng" algn="ctr">
              <a:solidFill>
                <a:srgbClr val="000000"/>
              </a:solidFill>
              <a:prstDash val="solid"/>
              <a:round/>
              <a:headEnd type="none"/>
              <a:tailEnd type="triangle"/>
            </a:ln>
            <a:effectLst/>
          </p:spPr>
        </p:cxnSp>
        <p:cxnSp>
          <p:nvCxnSpPr>
            <p:cNvPr id="227" name="Straight Arrow Connector 226"/>
            <p:cNvCxnSpPr>
              <a:stCxn id="186" idx="3"/>
              <a:endCxn id="191" idx="1"/>
            </p:cNvCxnSpPr>
            <p:nvPr/>
          </p:nvCxnSpPr>
          <p:spPr>
            <a:xfrm>
              <a:off x="5039897" y="2461173"/>
              <a:ext cx="1435888" cy="353169"/>
            </a:xfrm>
            <a:prstGeom prst="straightConnector1">
              <a:avLst/>
            </a:prstGeom>
            <a:noFill/>
            <a:ln w="19050" cap="flat" cmpd="sng" algn="ctr">
              <a:solidFill>
                <a:srgbClr val="000000"/>
              </a:solidFill>
              <a:prstDash val="solid"/>
              <a:round/>
              <a:headEnd type="none"/>
              <a:tailEnd type="triangle"/>
            </a:ln>
            <a:effectLst/>
          </p:spPr>
        </p:cxnSp>
        <p:sp>
          <p:nvSpPr>
            <p:cNvPr id="234" name="TextBox 233"/>
            <p:cNvSpPr txBox="1"/>
            <p:nvPr/>
          </p:nvSpPr>
          <p:spPr>
            <a:xfrm>
              <a:off x="7742274" y="5292287"/>
              <a:ext cx="884707"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3</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5" name="TextBox 234"/>
            <p:cNvSpPr txBox="1"/>
            <p:nvPr/>
          </p:nvSpPr>
          <p:spPr>
            <a:xfrm>
              <a:off x="3637773" y="3085507"/>
              <a:ext cx="883591" cy="35228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1</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6" name="TextBox 235"/>
            <p:cNvSpPr txBox="1"/>
            <p:nvPr/>
          </p:nvSpPr>
          <p:spPr>
            <a:xfrm>
              <a:off x="3662736" y="5265555"/>
              <a:ext cx="897878"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lumMod val="50000"/>
                      <a:lumOff val="50000"/>
                    </a:sysClr>
                  </a:solidFill>
                  <a:effectLst/>
                  <a:uLnTx/>
                  <a:uFillTx/>
                  <a:latin typeface="Corbel"/>
                  <a:cs typeface="Corbel"/>
                </a:rPr>
                <a:t>Stage 2</a:t>
              </a:r>
              <a:endParaRPr kumimoji="0" lang="en-US" sz="1800" b="0" i="0" u="none" strike="noStrike" kern="0" cap="none" spc="0" normalizeH="0" baseline="0" noProof="0" dirty="0">
                <a:ln>
                  <a:noFill/>
                </a:ln>
                <a:solidFill>
                  <a:sysClr val="windowText" lastClr="000000">
                    <a:lumMod val="50000"/>
                    <a:lumOff val="50000"/>
                  </a:sysClr>
                </a:solidFill>
                <a:effectLst/>
                <a:uLnTx/>
                <a:uFillTx/>
                <a:latin typeface="Corbel"/>
                <a:cs typeface="Corbel"/>
              </a:endParaRPr>
            </a:p>
          </p:txBody>
        </p:sp>
        <p:sp>
          <p:nvSpPr>
            <p:cNvPr id="237" name="TextBox 236"/>
            <p:cNvSpPr txBox="1"/>
            <p:nvPr/>
          </p:nvSpPr>
          <p:spPr>
            <a:xfrm>
              <a:off x="4209961" y="2147424"/>
              <a:ext cx="388466"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A:</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8" name="TextBox 237"/>
            <p:cNvSpPr txBox="1"/>
            <p:nvPr/>
          </p:nvSpPr>
          <p:spPr>
            <a:xfrm>
              <a:off x="6012123" y="2098486"/>
              <a:ext cx="378867"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B:</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39" name="TextBox 238"/>
            <p:cNvSpPr txBox="1"/>
            <p:nvPr/>
          </p:nvSpPr>
          <p:spPr>
            <a:xfrm>
              <a:off x="3601081" y="3674323"/>
              <a:ext cx="377974" cy="3522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C:</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0" name="TextBox 239"/>
            <p:cNvSpPr txBox="1"/>
            <p:nvPr/>
          </p:nvSpPr>
          <p:spPr>
            <a:xfrm>
              <a:off x="4780722" y="3674323"/>
              <a:ext cx="396614" cy="352285"/>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D:</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2" name="TextBox 241"/>
            <p:cNvSpPr txBox="1"/>
            <p:nvPr/>
          </p:nvSpPr>
          <p:spPr>
            <a:xfrm>
              <a:off x="6041541" y="3665799"/>
              <a:ext cx="3728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E:</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243" name="TextBox 242"/>
            <p:cNvSpPr txBox="1"/>
            <p:nvPr/>
          </p:nvSpPr>
          <p:spPr>
            <a:xfrm>
              <a:off x="7754072" y="2822948"/>
              <a:ext cx="36207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4F81BD"/>
                  </a:solidFill>
                  <a:effectLst/>
                  <a:uLnTx/>
                  <a:uFillTx/>
                  <a:latin typeface="Corbel"/>
                  <a:cs typeface="Corbel"/>
                </a:rPr>
                <a:t>F:</a:t>
              </a:r>
              <a:endParaRPr kumimoji="0" lang="en-US" sz="1800" b="0" i="0" u="none" strike="noStrike" kern="0" cap="none" spc="0" normalizeH="0" baseline="0" noProof="0" dirty="0">
                <a:ln>
                  <a:noFill/>
                </a:ln>
                <a:solidFill>
                  <a:srgbClr val="4F81BD"/>
                </a:solidFill>
                <a:effectLst/>
                <a:uLnTx/>
                <a:uFillTx/>
                <a:latin typeface="Corbel"/>
                <a:cs typeface="Corbel"/>
              </a:endParaRPr>
            </a:p>
          </p:txBody>
        </p:sp>
        <p:sp>
          <p:nvSpPr>
            <p:cNvPr id="88" name="Rounded Rectangle 87"/>
            <p:cNvSpPr/>
            <p:nvPr/>
          </p:nvSpPr>
          <p:spPr>
            <a:xfrm>
              <a:off x="5157627" y="3856333"/>
              <a:ext cx="566307" cy="146060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89" name="Rounded Rectangle 88"/>
            <p:cNvSpPr/>
            <p:nvPr/>
          </p:nvSpPr>
          <p:spPr>
            <a:xfrm>
              <a:off x="5247219" y="394075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0" name="Rounded Rectangle 89"/>
            <p:cNvSpPr/>
            <p:nvPr/>
          </p:nvSpPr>
          <p:spPr>
            <a:xfrm>
              <a:off x="5247219" y="4288112"/>
              <a:ext cx="389335" cy="252956"/>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1" name="Rounded Rectangle 90"/>
            <p:cNvSpPr/>
            <p:nvPr/>
          </p:nvSpPr>
          <p:spPr>
            <a:xfrm>
              <a:off x="5247219" y="4624894"/>
              <a:ext cx="389335" cy="252956"/>
            </a:xfrm>
            <a:prstGeom prst="roundRect">
              <a:avLst/>
            </a:prstGeom>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2" name="Rounded Rectangle 91"/>
            <p:cNvSpPr/>
            <p:nvPr/>
          </p:nvSpPr>
          <p:spPr>
            <a:xfrm>
              <a:off x="5247219" y="4972249"/>
              <a:ext cx="389335" cy="252956"/>
            </a:xfrm>
            <a:prstGeom prst="roundRect">
              <a:avLst/>
            </a:prstGeom>
            <a:ln/>
            <a:effectLst/>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02" name="Straight Arrow Connector 201"/>
            <p:cNvCxnSpPr>
              <a:stCxn id="90" idx="3"/>
              <a:endCxn id="182" idx="1"/>
            </p:cNvCxnSpPr>
            <p:nvPr/>
          </p:nvCxnSpPr>
          <p:spPr>
            <a:xfrm>
              <a:off x="5636554" y="4414590"/>
              <a:ext cx="839231" cy="0"/>
            </a:xfrm>
            <a:prstGeom prst="straightConnector1">
              <a:avLst/>
            </a:prstGeom>
            <a:noFill/>
            <a:ln w="19050" cap="flat" cmpd="sng" algn="ctr">
              <a:solidFill>
                <a:srgbClr val="000000"/>
              </a:solidFill>
              <a:prstDash val="solid"/>
              <a:round/>
              <a:headEnd type="none"/>
              <a:tailEnd type="triangle"/>
            </a:ln>
            <a:effectLst/>
          </p:spPr>
        </p:cxnSp>
        <p:cxnSp>
          <p:nvCxnSpPr>
            <p:cNvPr id="206" name="Straight Arrow Connector 205"/>
            <p:cNvCxnSpPr>
              <a:stCxn id="89" idx="3"/>
              <a:endCxn id="181" idx="1"/>
            </p:cNvCxnSpPr>
            <p:nvPr/>
          </p:nvCxnSpPr>
          <p:spPr>
            <a:xfrm>
              <a:off x="5636554" y="4067235"/>
              <a:ext cx="839231" cy="0"/>
            </a:xfrm>
            <a:prstGeom prst="straightConnector1">
              <a:avLst/>
            </a:prstGeom>
            <a:noFill/>
            <a:ln w="19050" cap="flat" cmpd="sng" algn="ctr">
              <a:solidFill>
                <a:srgbClr val="000000"/>
              </a:solidFill>
              <a:prstDash val="solid"/>
              <a:round/>
              <a:headEnd type="none"/>
              <a:tailEnd type="triangle"/>
            </a:ln>
            <a:effectLst/>
          </p:spPr>
        </p:cxnSp>
        <p:cxnSp>
          <p:nvCxnSpPr>
            <p:cNvPr id="207" name="Straight Arrow Connector 206"/>
            <p:cNvCxnSpPr>
              <a:stCxn id="91" idx="3"/>
              <a:endCxn id="183" idx="1"/>
            </p:cNvCxnSpPr>
            <p:nvPr/>
          </p:nvCxnSpPr>
          <p:spPr>
            <a:xfrm>
              <a:off x="5636554" y="4751372"/>
              <a:ext cx="839231" cy="0"/>
            </a:xfrm>
            <a:prstGeom prst="straightConnector1">
              <a:avLst/>
            </a:prstGeom>
            <a:noFill/>
            <a:ln w="19050" cap="flat" cmpd="sng" algn="ctr">
              <a:solidFill>
                <a:srgbClr val="000000"/>
              </a:solidFill>
              <a:prstDash val="solid"/>
              <a:round/>
              <a:headEnd type="none"/>
              <a:tailEnd type="triangle"/>
            </a:ln>
            <a:effectLst/>
          </p:spPr>
        </p:cxnSp>
        <p:cxnSp>
          <p:nvCxnSpPr>
            <p:cNvPr id="208" name="Straight Arrow Connector 207"/>
            <p:cNvCxnSpPr>
              <a:stCxn id="92" idx="3"/>
              <a:endCxn id="184" idx="1"/>
            </p:cNvCxnSpPr>
            <p:nvPr/>
          </p:nvCxnSpPr>
          <p:spPr>
            <a:xfrm>
              <a:off x="5636554" y="5098727"/>
              <a:ext cx="839231" cy="0"/>
            </a:xfrm>
            <a:prstGeom prst="straightConnector1">
              <a:avLst/>
            </a:prstGeom>
            <a:noFill/>
            <a:ln w="19050" cap="flat" cmpd="sng" algn="ctr">
              <a:solidFill>
                <a:srgbClr val="000000"/>
              </a:solidFill>
              <a:prstDash val="solid"/>
              <a:round/>
              <a:headEnd type="none"/>
              <a:tailEnd type="triangle"/>
            </a:ln>
            <a:effectLst/>
          </p:spPr>
        </p:cxnSp>
        <p:sp>
          <p:nvSpPr>
            <p:cNvPr id="97" name="Rounded Rectangle 96"/>
            <p:cNvSpPr/>
            <p:nvPr/>
          </p:nvSpPr>
          <p:spPr>
            <a:xfrm>
              <a:off x="3946736" y="3856333"/>
              <a:ext cx="566307" cy="1460609"/>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98" name="Rounded Rectangle 97"/>
            <p:cNvSpPr/>
            <p:nvPr/>
          </p:nvSpPr>
          <p:spPr>
            <a:xfrm>
              <a:off x="4036328" y="3940757"/>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99" name="Rounded Rectangle 98"/>
            <p:cNvSpPr/>
            <p:nvPr/>
          </p:nvSpPr>
          <p:spPr>
            <a:xfrm>
              <a:off x="4036328" y="4288112"/>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0" name="Rounded Rectangle 99"/>
            <p:cNvSpPr/>
            <p:nvPr/>
          </p:nvSpPr>
          <p:spPr>
            <a:xfrm>
              <a:off x="4036328" y="4624894"/>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01" name="Rounded Rectangle 100"/>
            <p:cNvSpPr/>
            <p:nvPr/>
          </p:nvSpPr>
          <p:spPr>
            <a:xfrm>
              <a:off x="4036328" y="4972249"/>
              <a:ext cx="389335" cy="252956"/>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102" name="Straight Arrow Connector 101"/>
            <p:cNvCxnSpPr>
              <a:stCxn id="99" idx="3"/>
              <a:endCxn id="90" idx="1"/>
            </p:cNvCxnSpPr>
            <p:nvPr/>
          </p:nvCxnSpPr>
          <p:spPr>
            <a:xfrm>
              <a:off x="4425663" y="4414590"/>
              <a:ext cx="821556" cy="0"/>
            </a:xfrm>
            <a:prstGeom prst="straightConnector1">
              <a:avLst/>
            </a:prstGeom>
            <a:noFill/>
            <a:ln w="19050" cap="flat" cmpd="sng" algn="ctr">
              <a:solidFill>
                <a:srgbClr val="000000"/>
              </a:solidFill>
              <a:prstDash val="solid"/>
              <a:round/>
              <a:headEnd type="none"/>
              <a:tailEnd type="triangle"/>
            </a:ln>
            <a:effectLst/>
          </p:spPr>
        </p:cxnSp>
        <p:cxnSp>
          <p:nvCxnSpPr>
            <p:cNvPr id="103" name="Straight Arrow Connector 102"/>
            <p:cNvCxnSpPr>
              <a:stCxn id="98" idx="3"/>
              <a:endCxn id="89" idx="1"/>
            </p:cNvCxnSpPr>
            <p:nvPr/>
          </p:nvCxnSpPr>
          <p:spPr>
            <a:xfrm>
              <a:off x="4425663" y="4067235"/>
              <a:ext cx="821556" cy="0"/>
            </a:xfrm>
            <a:prstGeom prst="straightConnector1">
              <a:avLst/>
            </a:prstGeom>
            <a:noFill/>
            <a:ln w="19050" cap="flat" cmpd="sng" algn="ctr">
              <a:solidFill>
                <a:srgbClr val="000000"/>
              </a:solidFill>
              <a:prstDash val="solid"/>
              <a:round/>
              <a:headEnd type="none"/>
              <a:tailEnd type="triangle"/>
            </a:ln>
            <a:effectLst/>
          </p:spPr>
        </p:cxnSp>
        <p:cxnSp>
          <p:nvCxnSpPr>
            <p:cNvPr id="104" name="Straight Arrow Connector 103"/>
            <p:cNvCxnSpPr>
              <a:stCxn id="100" idx="3"/>
              <a:endCxn id="91" idx="1"/>
            </p:cNvCxnSpPr>
            <p:nvPr/>
          </p:nvCxnSpPr>
          <p:spPr>
            <a:xfrm>
              <a:off x="4425663" y="4751372"/>
              <a:ext cx="821556" cy="0"/>
            </a:xfrm>
            <a:prstGeom prst="straightConnector1">
              <a:avLst/>
            </a:prstGeom>
            <a:noFill/>
            <a:ln w="19050" cap="flat" cmpd="sng" algn="ctr">
              <a:solidFill>
                <a:srgbClr val="000000"/>
              </a:solidFill>
              <a:prstDash val="solid"/>
              <a:round/>
              <a:headEnd type="none"/>
              <a:tailEnd type="triangle"/>
            </a:ln>
            <a:effectLst/>
          </p:spPr>
        </p:cxnSp>
        <p:cxnSp>
          <p:nvCxnSpPr>
            <p:cNvPr id="105" name="Straight Arrow Connector 104"/>
            <p:cNvCxnSpPr>
              <a:stCxn id="101" idx="3"/>
              <a:endCxn id="92" idx="1"/>
            </p:cNvCxnSpPr>
            <p:nvPr/>
          </p:nvCxnSpPr>
          <p:spPr>
            <a:xfrm>
              <a:off x="4425663" y="5098727"/>
              <a:ext cx="821556" cy="0"/>
            </a:xfrm>
            <a:prstGeom prst="straightConnector1">
              <a:avLst/>
            </a:prstGeom>
            <a:noFill/>
            <a:ln w="19050" cap="flat" cmpd="sng" algn="ctr">
              <a:solidFill>
                <a:srgbClr val="000000"/>
              </a:solidFill>
              <a:prstDash val="solid"/>
              <a:round/>
              <a:headEnd type="none"/>
              <a:tailEnd type="triangle"/>
            </a:ln>
            <a:effectLst/>
          </p:spPr>
        </p:cxnSp>
        <p:sp>
          <p:nvSpPr>
            <p:cNvPr id="110" name="TextBox 109"/>
            <p:cNvSpPr txBox="1"/>
            <p:nvPr/>
          </p:nvSpPr>
          <p:spPr>
            <a:xfrm>
              <a:off x="4558939" y="5209465"/>
              <a:ext cx="61150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kern="0" dirty="0" smtClean="0">
                  <a:solidFill>
                    <a:sysClr val="windowText" lastClr="000000"/>
                  </a:solidFill>
                  <a:latin typeface="Corbel"/>
                  <a:cs typeface="Corbel"/>
                </a:rPr>
                <a:t>map</a:t>
              </a:r>
              <a:endParaRPr kumimoji="0" lang="en-US" sz="1800" b="0" i="0" u="none" strike="noStrike" kern="0" cap="none" spc="0" normalizeH="0" baseline="0" noProof="0" dirty="0">
                <a:ln>
                  <a:noFill/>
                </a:ln>
                <a:solidFill>
                  <a:sysClr val="windowText" lastClr="000000"/>
                </a:solidFill>
                <a:effectLst/>
                <a:uLnTx/>
                <a:uFillTx/>
                <a:latin typeface="Corbel"/>
                <a:cs typeface="Corbel"/>
              </a:endParaRPr>
            </a:p>
          </p:txBody>
        </p:sp>
      </p:grpSp>
    </p:spTree>
    <p:extLst>
      <p:ext uri="{BB962C8B-B14F-4D97-AF65-F5344CB8AC3E}">
        <p14:creationId xmlns:p14="http://schemas.microsoft.com/office/powerpoint/2010/main" val="424720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lstStyle/>
          <a:p>
            <a:r>
              <a:rPr lang="en-US" dirty="0" smtClean="0"/>
              <a:t>Controllable partitioning</a:t>
            </a:r>
            <a:endParaRPr lang="en-US" dirty="0"/>
          </a:p>
          <a:p>
            <a:pPr lvl="1"/>
            <a:r>
              <a:rPr lang="en-US" dirty="0"/>
              <a:t>Speed up joins against </a:t>
            </a:r>
            <a:r>
              <a:rPr lang="en-US" dirty="0" smtClean="0"/>
              <a:t>a </a:t>
            </a:r>
            <a:r>
              <a:rPr lang="en-US" dirty="0"/>
              <a:t>dataset</a:t>
            </a:r>
          </a:p>
          <a:p>
            <a:r>
              <a:rPr lang="en-US" dirty="0" smtClean="0"/>
              <a:t>Controllable storage formats</a:t>
            </a:r>
          </a:p>
          <a:p>
            <a:pPr lvl="1"/>
            <a:r>
              <a:rPr lang="en-US" dirty="0" smtClean="0"/>
              <a:t>Keep data serialized for efficiency, replicate to multiple nodes, cache on disk</a:t>
            </a:r>
          </a:p>
          <a:p>
            <a:r>
              <a:rPr lang="en-US" dirty="0" smtClean="0"/>
              <a:t>Shared variables: broadcasts, accumulators</a:t>
            </a:r>
          </a:p>
          <a:p>
            <a:r>
              <a:rPr lang="en-US" dirty="0" smtClean="0"/>
              <a:t>See online docs for details!</a:t>
            </a:r>
            <a:endParaRPr lang="en-US" dirty="0"/>
          </a:p>
        </p:txBody>
      </p:sp>
    </p:spTree>
    <p:extLst>
      <p:ext uri="{BB962C8B-B14F-4D97-AF65-F5344CB8AC3E}">
        <p14:creationId xmlns:p14="http://schemas.microsoft.com/office/powerpoint/2010/main" val="30467032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4183927"/>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p>
          <a:p>
            <a:r>
              <a:rPr lang="en-US" dirty="0" smtClean="0"/>
              <a:t>Tour of Spark operations</a:t>
            </a:r>
          </a:p>
          <a:p>
            <a:r>
              <a:rPr lang="en-US" dirty="0" smtClean="0"/>
              <a:t>Job execution</a:t>
            </a:r>
          </a:p>
          <a:p>
            <a:r>
              <a:rPr lang="en-US" dirty="0" smtClean="0"/>
              <a:t>Standalone apps</a:t>
            </a:r>
          </a:p>
          <a:p>
            <a:endParaRPr lang="en-US" dirty="0" smtClean="0"/>
          </a:p>
          <a:p>
            <a:endParaRPr lang="en-US" dirty="0"/>
          </a:p>
        </p:txBody>
      </p:sp>
    </p:spTree>
    <p:extLst>
      <p:ext uri="{BB962C8B-B14F-4D97-AF65-F5344CB8AC3E}">
        <p14:creationId xmlns:p14="http://schemas.microsoft.com/office/powerpoint/2010/main" val="188144573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500" dirty="0" smtClean="0"/>
              <a:t>Add Spark to Your Project</a:t>
            </a:r>
            <a:endParaRPr lang="en-US" sz="5500" dirty="0"/>
          </a:p>
        </p:txBody>
      </p:sp>
      <p:sp>
        <p:nvSpPr>
          <p:cNvPr id="3" name="Content Placeholder 2"/>
          <p:cNvSpPr>
            <a:spLocks noGrp="1"/>
          </p:cNvSpPr>
          <p:nvPr>
            <p:ph idx="1"/>
          </p:nvPr>
        </p:nvSpPr>
        <p:spPr/>
        <p:txBody>
          <a:bodyPr/>
          <a:lstStyle/>
          <a:p>
            <a:r>
              <a:rPr lang="en-US" dirty="0" err="1" smtClean="0"/>
              <a:t>Scala</a:t>
            </a:r>
            <a:r>
              <a:rPr lang="en-US" dirty="0" smtClean="0"/>
              <a:t> / Java: add a Maven dependency on</a:t>
            </a:r>
          </a:p>
          <a:p>
            <a:pPr marL="403250"/>
            <a:r>
              <a:rPr lang="en-US" dirty="0" err="1" smtClean="0"/>
              <a:t>groupId</a:t>
            </a:r>
            <a:r>
              <a:rPr lang="en-US" dirty="0" smtClean="0"/>
              <a:t>:   	</a:t>
            </a:r>
            <a:r>
              <a:rPr lang="en-US" sz="2600" dirty="0" err="1" smtClean="0">
                <a:latin typeface="Consolas"/>
                <a:cs typeface="Consolas"/>
              </a:rPr>
              <a:t>org.apache.spark</a:t>
            </a:r>
            <a:r>
              <a:rPr lang="en-US" sz="2600" dirty="0" smtClean="0">
                <a:latin typeface="Consolas"/>
                <a:cs typeface="Consolas"/>
              </a:rPr>
              <a:t/>
            </a:r>
            <a:br>
              <a:rPr lang="en-US" sz="2600" dirty="0" smtClean="0">
                <a:latin typeface="Consolas"/>
                <a:cs typeface="Consolas"/>
              </a:rPr>
            </a:br>
            <a:r>
              <a:rPr lang="en-US" dirty="0" err="1" smtClean="0"/>
              <a:t>artifactId</a:t>
            </a:r>
            <a:r>
              <a:rPr lang="en-US" dirty="0" smtClean="0"/>
              <a:t>:	</a:t>
            </a:r>
            <a:r>
              <a:rPr lang="en-US" sz="2600" dirty="0" smtClean="0">
                <a:latin typeface="Consolas"/>
                <a:cs typeface="Consolas"/>
              </a:rPr>
              <a:t>spark-core_2.9.3</a:t>
            </a:r>
            <a:r>
              <a:rPr lang="en-US" sz="2600" dirty="0" smtClean="0"/>
              <a:t/>
            </a:r>
            <a:br>
              <a:rPr lang="en-US" sz="2600" dirty="0" smtClean="0"/>
            </a:br>
            <a:r>
              <a:rPr lang="en-US" dirty="0" smtClean="0"/>
              <a:t>version:   	</a:t>
            </a:r>
            <a:r>
              <a:rPr lang="en-US" sz="2600" dirty="0" smtClean="0">
                <a:latin typeface="Consolas"/>
                <a:cs typeface="Consolas"/>
              </a:rPr>
              <a:t>0.8.0</a:t>
            </a:r>
          </a:p>
          <a:p>
            <a:r>
              <a:rPr lang="en-US" dirty="0" smtClean="0"/>
              <a:t/>
            </a:r>
            <a:br>
              <a:rPr lang="en-US" dirty="0" smtClean="0"/>
            </a:br>
            <a:r>
              <a:rPr lang="en-US" dirty="0" smtClean="0"/>
              <a:t>Python: run program with our </a:t>
            </a:r>
            <a:r>
              <a:rPr lang="en-US" sz="2600" dirty="0" err="1" smtClean="0">
                <a:latin typeface="Consolas"/>
                <a:cs typeface="Consolas"/>
              </a:rPr>
              <a:t>pyspark</a:t>
            </a:r>
            <a:r>
              <a:rPr lang="en-US" dirty="0" smtClean="0"/>
              <a:t> script</a:t>
            </a:r>
            <a:endParaRPr lang="en-US" dirty="0"/>
          </a:p>
          <a:p>
            <a:pPr marL="403250"/>
            <a:endParaRPr lang="en-US" dirty="0" smtClean="0">
              <a:latin typeface="Consolas"/>
              <a:cs typeface="Consolas"/>
            </a:endParaRPr>
          </a:p>
        </p:txBody>
      </p:sp>
    </p:spTree>
    <p:extLst>
      <p:ext uri="{BB962C8B-B14F-4D97-AF65-F5344CB8AC3E}">
        <p14:creationId xmlns:p14="http://schemas.microsoft.com/office/powerpoint/2010/main" val="3322483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708754" y="3513138"/>
            <a:ext cx="7696200" cy="147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0"/>
              </a:spcBef>
              <a:buNone/>
            </a:pPr>
            <a:r>
              <a:rPr lang="en-US" sz="1500" b="1" dirty="0">
                <a:latin typeface="Lucida Console"/>
                <a:cs typeface="Lucida Console"/>
              </a:rPr>
              <a:t>import</a:t>
            </a:r>
            <a:r>
              <a:rPr lang="en-US" sz="1500" dirty="0">
                <a:latin typeface="Lucida Console"/>
                <a:cs typeface="Lucida Console"/>
              </a:rPr>
              <a:t> </a:t>
            </a:r>
            <a:r>
              <a:rPr lang="en-US" sz="1500" dirty="0" err="1" smtClean="0">
                <a:latin typeface="Lucida Console"/>
                <a:cs typeface="Lucida Console"/>
              </a:rPr>
              <a:t>org.apache.spark.api.java.JavaSparkContext</a:t>
            </a:r>
            <a:r>
              <a:rPr lang="en-US" sz="1500" dirty="0">
                <a:latin typeface="Lucida Console"/>
                <a:cs typeface="Lucida Console"/>
              </a:rPr>
              <a:t>;</a:t>
            </a:r>
          </a:p>
          <a:p>
            <a:pPr marL="0" indent="0">
              <a:spcBef>
                <a:spcPts val="0"/>
              </a:spcBef>
              <a:buNone/>
            </a:pPr>
            <a:endParaRPr lang="en-US" sz="1500" b="1" dirty="0">
              <a:latin typeface="Lucida Console"/>
              <a:cs typeface="Lucida Console"/>
            </a:endParaRPr>
          </a:p>
          <a:p>
            <a:pPr marL="0" indent="0">
              <a:spcBef>
                <a:spcPts val="0"/>
              </a:spcBef>
              <a:buNone/>
            </a:pPr>
            <a:r>
              <a:rPr lang="en-US" sz="1500" dirty="0" err="1">
                <a:latin typeface="Lucida Console"/>
                <a:cs typeface="Lucida Console"/>
              </a:rPr>
              <a:t>JavaSparkContext</a:t>
            </a:r>
            <a:r>
              <a:rPr lang="en-US" sz="1500" dirty="0">
                <a:latin typeface="Lucida Console"/>
                <a:cs typeface="Lucida Console"/>
              </a:rPr>
              <a:t> </a:t>
            </a:r>
            <a:r>
              <a:rPr lang="en-US" sz="1500" dirty="0" err="1">
                <a:latin typeface="Lucida Console"/>
                <a:cs typeface="Lucida Console"/>
              </a:rPr>
              <a:t>sc</a:t>
            </a:r>
            <a:r>
              <a:rPr lang="en-US" sz="1500" dirty="0">
                <a:latin typeface="Lucida Console"/>
                <a:cs typeface="Lucida Console"/>
              </a:rPr>
              <a:t> = </a:t>
            </a:r>
            <a:r>
              <a:rPr lang="en-US" sz="1500" b="1" dirty="0">
                <a:latin typeface="Lucida Console"/>
                <a:cs typeface="Lucida Console"/>
              </a:rPr>
              <a:t>new</a:t>
            </a:r>
            <a:r>
              <a:rPr lang="en-US" sz="1500" dirty="0">
                <a:latin typeface="Lucida Console"/>
                <a:cs typeface="Lucida Console"/>
              </a:rPr>
              <a:t> </a:t>
            </a:r>
            <a:r>
              <a:rPr lang="en-US" sz="1500" dirty="0" err="1">
                <a:latin typeface="Lucida Console"/>
                <a:cs typeface="Lucida Console"/>
              </a:rPr>
              <a:t>JavaSparkContext</a:t>
            </a:r>
            <a:r>
              <a:rPr lang="en-US" sz="1500" dirty="0">
                <a:latin typeface="Lucida Console"/>
                <a:cs typeface="Lucida Console"/>
              </a:rPr>
              <a:t>(</a:t>
            </a:r>
          </a:p>
          <a:p>
            <a:pPr marL="0" indent="0">
              <a:spcBef>
                <a:spcPts val="0"/>
              </a:spcBef>
              <a:buNone/>
            </a:pP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masterUrl</a:t>
            </a:r>
            <a:r>
              <a:rPr lang="en-US" sz="1500" dirty="0">
                <a:solidFill>
                  <a:srgbClr val="000090"/>
                </a:solidFill>
                <a:latin typeface="Lucida Console"/>
                <a:cs typeface="Lucida Console"/>
              </a:rPr>
              <a:t>”</a:t>
            </a:r>
            <a:r>
              <a:rPr lang="en-US" sz="1500" dirty="0">
                <a:latin typeface="Lucida Console"/>
                <a:cs typeface="Lucida Console"/>
              </a:rPr>
              <a:t>, </a:t>
            </a:r>
            <a:r>
              <a:rPr lang="en-US" sz="1500" dirty="0">
                <a:solidFill>
                  <a:srgbClr val="000090"/>
                </a:solidFill>
                <a:latin typeface="Lucida Console"/>
                <a:cs typeface="Lucida Console"/>
              </a:rPr>
              <a:t>“name”</a:t>
            </a:r>
            <a:r>
              <a:rPr lang="en-US" sz="1500" dirty="0">
                <a:latin typeface="Lucida Console"/>
                <a:cs typeface="Lucida Console"/>
              </a:rPr>
              <a:t>,</a:t>
            </a: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sparkHome</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 new String[] {</a:t>
            </a:r>
            <a:r>
              <a:rPr lang="en-US" sz="1500" dirty="0">
                <a:solidFill>
                  <a:srgbClr val="000090"/>
                </a:solidFill>
                <a:latin typeface="Lucida Console"/>
                <a:cs typeface="Lucida Console"/>
              </a:rPr>
              <a:t>“</a:t>
            </a:r>
            <a:r>
              <a:rPr lang="en-US" sz="1500" dirty="0" err="1">
                <a:solidFill>
                  <a:srgbClr val="000090"/>
                </a:solidFill>
                <a:latin typeface="Lucida Console"/>
                <a:cs typeface="Lucida Console"/>
              </a:rPr>
              <a:t>app.jar</a:t>
            </a:r>
            <a:r>
              <a:rPr lang="en-US" sz="1500" dirty="0">
                <a:solidFill>
                  <a:srgbClr val="000090"/>
                </a:solidFill>
                <a:latin typeface="Lucida Console"/>
                <a:cs typeface="Lucida Console"/>
              </a:rPr>
              <a:t>”</a:t>
            </a:r>
            <a:r>
              <a:rPr lang="en-US" sz="1500" dirty="0">
                <a:solidFill>
                  <a:schemeClr val="tx1"/>
                </a:solidFill>
                <a:latin typeface="Lucida Console"/>
                <a:cs typeface="Lucida Console"/>
              </a:rPr>
              <a:t>}</a:t>
            </a:r>
            <a:r>
              <a:rPr lang="en-US" sz="1500" dirty="0">
                <a:solidFill>
                  <a:srgbClr val="000000"/>
                </a:solidFill>
                <a:latin typeface="Lucida Console"/>
                <a:cs typeface="Lucida Console"/>
              </a:rPr>
              <a:t>)</a:t>
            </a:r>
            <a:r>
              <a:rPr lang="en-US" sz="1500" dirty="0">
                <a:latin typeface="Lucida Console"/>
                <a:cs typeface="Lucida Console"/>
              </a:rPr>
              <a:t>);</a:t>
            </a:r>
          </a:p>
          <a:p>
            <a:pPr marL="0" indent="0">
              <a:spcBef>
                <a:spcPts val="0"/>
              </a:spcBef>
              <a:buNone/>
            </a:pPr>
            <a:endParaRPr lang="en-US" sz="1500" dirty="0">
              <a:latin typeface="Lucida Console"/>
              <a:cs typeface="Lucida Console"/>
            </a:endParaRPr>
          </a:p>
        </p:txBody>
      </p:sp>
      <p:sp>
        <p:nvSpPr>
          <p:cNvPr id="3" name="Content Placeholder 2"/>
          <p:cNvSpPr>
            <a:spLocks noGrp="1"/>
          </p:cNvSpPr>
          <p:nvPr>
            <p:ph idx="1"/>
          </p:nvPr>
        </p:nvSpPr>
        <p:spPr>
          <a:xfrm>
            <a:off x="718278" y="1844676"/>
            <a:ext cx="8197122" cy="1477962"/>
          </a:xfrm>
        </p:spPr>
        <p:txBody>
          <a:bodyPr/>
          <a:lstStyle/>
          <a:p>
            <a:pPr>
              <a:spcBef>
                <a:spcPts val="0"/>
              </a:spcBef>
            </a:pPr>
            <a:r>
              <a:rPr lang="en-US" sz="1500" b="1" dirty="0">
                <a:latin typeface="Lucida Console"/>
                <a:cs typeface="Lucida Console"/>
              </a:rPr>
              <a:t>import</a:t>
            </a:r>
            <a:r>
              <a:rPr lang="en-US" sz="1500" dirty="0">
                <a:latin typeface="Lucida Console"/>
                <a:cs typeface="Lucida Console"/>
              </a:rPr>
              <a:t> </a:t>
            </a:r>
            <a:r>
              <a:rPr lang="en-US" sz="1500" dirty="0" err="1" smtClean="0">
                <a:latin typeface="Lucida Console"/>
                <a:cs typeface="Lucida Console"/>
              </a:rPr>
              <a:t>org.apache.spark.SparkContext</a:t>
            </a:r>
            <a:endParaRPr lang="en-US" sz="1500" dirty="0">
              <a:latin typeface="Lucida Console"/>
              <a:cs typeface="Lucida Console"/>
            </a:endParaRPr>
          </a:p>
          <a:p>
            <a:pPr>
              <a:spcBef>
                <a:spcPts val="0"/>
              </a:spcBef>
            </a:pPr>
            <a:r>
              <a:rPr lang="en-US" sz="1500" b="1" dirty="0">
                <a:latin typeface="Lucida Console"/>
                <a:cs typeface="Lucida Console"/>
              </a:rPr>
              <a:t>import</a:t>
            </a:r>
            <a:r>
              <a:rPr lang="en-US" sz="1500" dirty="0">
                <a:latin typeface="Lucida Console"/>
                <a:cs typeface="Lucida Console"/>
              </a:rPr>
              <a:t> </a:t>
            </a:r>
            <a:r>
              <a:rPr lang="en-US" sz="1500" dirty="0" err="1" smtClean="0">
                <a:latin typeface="Lucida Console"/>
                <a:cs typeface="Lucida Console"/>
              </a:rPr>
              <a:t>org.apache.spark.SparkContext</a:t>
            </a:r>
            <a:r>
              <a:rPr lang="en-US" sz="1500" dirty="0">
                <a:latin typeface="Lucida Console"/>
                <a:cs typeface="Lucida Console"/>
              </a:rPr>
              <a:t>._</a:t>
            </a:r>
          </a:p>
          <a:p>
            <a:pPr>
              <a:spcBef>
                <a:spcPts val="0"/>
              </a:spcBef>
            </a:pPr>
            <a:endParaRPr lang="en-US" sz="1500" b="1" dirty="0">
              <a:latin typeface="Lucida Console"/>
              <a:cs typeface="Lucida Console"/>
            </a:endParaRPr>
          </a:p>
          <a:p>
            <a:pPr>
              <a:spcBef>
                <a:spcPts val="0"/>
              </a:spcBef>
            </a:pPr>
            <a:r>
              <a:rPr lang="en-US" sz="1500" b="1" dirty="0" err="1">
                <a:latin typeface="Lucida Console"/>
                <a:cs typeface="Lucida Console"/>
              </a:rPr>
              <a:t>val</a:t>
            </a:r>
            <a:r>
              <a:rPr lang="en-US" sz="1500" dirty="0">
                <a:latin typeface="Lucida Console"/>
                <a:cs typeface="Lucida Console"/>
              </a:rPr>
              <a:t> </a:t>
            </a:r>
            <a:r>
              <a:rPr lang="en-US" sz="1500" dirty="0" err="1">
                <a:latin typeface="Lucida Console"/>
                <a:cs typeface="Lucida Console"/>
              </a:rPr>
              <a:t>sc</a:t>
            </a:r>
            <a:r>
              <a:rPr lang="en-US" sz="1500" dirty="0">
                <a:latin typeface="Lucida Console"/>
                <a:cs typeface="Lucida Console"/>
              </a:rPr>
              <a:t> = </a:t>
            </a:r>
            <a:r>
              <a:rPr lang="en-US" sz="1500" b="1" dirty="0">
                <a:latin typeface="Lucida Console"/>
                <a:cs typeface="Lucida Console"/>
              </a:rPr>
              <a:t>new</a:t>
            </a:r>
            <a:r>
              <a:rPr lang="en-US" sz="1500" dirty="0">
                <a:latin typeface="Lucida Console"/>
                <a:cs typeface="Lucida Console"/>
              </a:rPr>
              <a:t> </a:t>
            </a:r>
            <a:r>
              <a:rPr lang="en-US" sz="1500" dirty="0" err="1">
                <a:latin typeface="Lucida Console"/>
                <a:cs typeface="Lucida Console"/>
              </a:rPr>
              <a:t>SparkContext</a:t>
            </a:r>
            <a:r>
              <a:rPr lang="en-US" sz="1500" dirty="0">
                <a:latin typeface="Lucida Console"/>
                <a:cs typeface="Lucida Console"/>
              </a:rPr>
              <a:t>(</a:t>
            </a:r>
            <a:r>
              <a:rPr lang="en-US" sz="1500" dirty="0" smtClean="0">
                <a:solidFill>
                  <a:srgbClr val="000090"/>
                </a:solidFill>
                <a:latin typeface="Lucida Console"/>
                <a:cs typeface="Lucida Console"/>
              </a:rPr>
              <a:t>“</a:t>
            </a:r>
            <a:r>
              <a:rPr lang="en-US" sz="1500" dirty="0" err="1" smtClean="0">
                <a:solidFill>
                  <a:srgbClr val="000090"/>
                </a:solidFill>
                <a:latin typeface="Lucida Console"/>
                <a:cs typeface="Lucida Console"/>
              </a:rPr>
              <a:t>url</a:t>
            </a:r>
            <a:r>
              <a:rPr lang="en-US" sz="1500" dirty="0" smtClean="0">
                <a:solidFill>
                  <a:srgbClr val="000090"/>
                </a:solidFill>
                <a:latin typeface="Lucida Console"/>
                <a:cs typeface="Lucida Console"/>
              </a:rPr>
              <a:t>”</a:t>
            </a:r>
            <a:r>
              <a:rPr lang="en-US" sz="1500" dirty="0">
                <a:latin typeface="Lucida Console"/>
                <a:cs typeface="Lucida Console"/>
              </a:rPr>
              <a:t>, </a:t>
            </a:r>
            <a:r>
              <a:rPr lang="en-US" sz="1500" dirty="0">
                <a:solidFill>
                  <a:srgbClr val="000090"/>
                </a:solidFill>
                <a:latin typeface="Lucida Console"/>
                <a:cs typeface="Lucida Console"/>
              </a:rPr>
              <a:t>“name”</a:t>
            </a:r>
            <a:r>
              <a:rPr lang="en-US" sz="1500" dirty="0">
                <a:latin typeface="Lucida Console"/>
                <a:cs typeface="Lucida Console"/>
              </a:rPr>
              <a:t>,</a:t>
            </a: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sparkHome</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 </a:t>
            </a:r>
            <a:r>
              <a:rPr lang="en-US" sz="1500" dirty="0" err="1">
                <a:solidFill>
                  <a:srgbClr val="000000"/>
                </a:solidFill>
                <a:latin typeface="Lucida Console"/>
                <a:cs typeface="Lucida Console"/>
              </a:rPr>
              <a:t>Seq</a:t>
            </a:r>
            <a:r>
              <a:rPr lang="en-US" sz="1500" dirty="0">
                <a:solidFill>
                  <a:srgbClr val="000000"/>
                </a:solidFill>
                <a:latin typeface="Lucida Console"/>
                <a:cs typeface="Lucida Console"/>
              </a:rPr>
              <a:t>(</a:t>
            </a:r>
            <a:r>
              <a:rPr lang="en-US" sz="1500" dirty="0">
                <a:solidFill>
                  <a:srgbClr val="000090"/>
                </a:solidFill>
                <a:latin typeface="Lucida Console"/>
                <a:cs typeface="Lucida Console"/>
              </a:rPr>
              <a:t>“</a:t>
            </a:r>
            <a:r>
              <a:rPr lang="en-US" sz="1500" dirty="0" err="1">
                <a:solidFill>
                  <a:srgbClr val="000090"/>
                </a:solidFill>
                <a:latin typeface="Lucida Console"/>
                <a:cs typeface="Lucida Console"/>
              </a:rPr>
              <a:t>app.jar</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a:t>
            </a:r>
            <a:r>
              <a:rPr lang="en-US" sz="1500" dirty="0">
                <a:latin typeface="Lucida Console"/>
                <a:cs typeface="Lucida Console"/>
              </a:rPr>
              <a:t>)</a:t>
            </a:r>
          </a:p>
          <a:p>
            <a:pPr>
              <a:spcBef>
                <a:spcPts val="0"/>
              </a:spcBef>
            </a:pPr>
            <a:endParaRPr lang="en-US" sz="1500" dirty="0">
              <a:latin typeface="Lucida Console"/>
              <a:cs typeface="Lucida Console"/>
            </a:endParaRPr>
          </a:p>
        </p:txBody>
      </p:sp>
      <p:sp>
        <p:nvSpPr>
          <p:cNvPr id="4" name="Rectangular Callout 3"/>
          <p:cNvSpPr/>
          <p:nvPr/>
        </p:nvSpPr>
        <p:spPr>
          <a:xfrm>
            <a:off x="2714828" y="3170818"/>
            <a:ext cx="1813588" cy="766192"/>
          </a:xfrm>
          <a:prstGeom prst="wedgeRectCallout">
            <a:avLst>
              <a:gd name="adj1" fmla="val 28562"/>
              <a:gd name="adj2" fmla="val -90761"/>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45719" rIns="0" bIns="45719" rtlCol="0" anchor="ctr"/>
          <a:lstStyle/>
          <a:p>
            <a:pPr algn="ctr"/>
            <a:r>
              <a:rPr lang="en-US" sz="1700" dirty="0"/>
              <a:t>Cluster URL, or local / local[N]</a:t>
            </a:r>
          </a:p>
        </p:txBody>
      </p:sp>
      <p:sp>
        <p:nvSpPr>
          <p:cNvPr id="6" name="Rectangular Callout 5"/>
          <p:cNvSpPr/>
          <p:nvPr/>
        </p:nvSpPr>
        <p:spPr>
          <a:xfrm>
            <a:off x="4651869" y="3170818"/>
            <a:ext cx="762372" cy="766192"/>
          </a:xfrm>
          <a:prstGeom prst="wedgeRectCallout">
            <a:avLst>
              <a:gd name="adj1" fmla="val -9207"/>
              <a:gd name="adj2" fmla="val -88413"/>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45719" rIns="0" bIns="45719" rtlCol="0" anchor="ctr"/>
          <a:lstStyle/>
          <a:p>
            <a:pPr algn="ctr"/>
            <a:r>
              <a:rPr lang="en-US" sz="1700" dirty="0"/>
              <a:t>App name</a:t>
            </a:r>
          </a:p>
        </p:txBody>
      </p:sp>
      <p:sp>
        <p:nvSpPr>
          <p:cNvPr id="7" name="Rectangular Callout 6"/>
          <p:cNvSpPr/>
          <p:nvPr/>
        </p:nvSpPr>
        <p:spPr>
          <a:xfrm>
            <a:off x="5519699" y="3170818"/>
            <a:ext cx="1517193" cy="766192"/>
          </a:xfrm>
          <a:prstGeom prst="wedgeRectCallout">
            <a:avLst>
              <a:gd name="adj1" fmla="val -25426"/>
              <a:gd name="adj2" fmla="val -8855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700" dirty="0"/>
              <a:t>Spark install path on cluster</a:t>
            </a:r>
          </a:p>
        </p:txBody>
      </p:sp>
      <p:sp>
        <p:nvSpPr>
          <p:cNvPr id="8" name="Rectangular Callout 7"/>
          <p:cNvSpPr/>
          <p:nvPr/>
        </p:nvSpPr>
        <p:spPr>
          <a:xfrm>
            <a:off x="7140215" y="3170818"/>
            <a:ext cx="1780165" cy="766192"/>
          </a:xfrm>
          <a:prstGeom prst="wedgeRectCallout">
            <a:avLst>
              <a:gd name="adj1" fmla="val -26339"/>
              <a:gd name="adj2" fmla="val -88555"/>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91438" tIns="45719" rIns="91438" bIns="45719" rtlCol="0" anchor="ctr"/>
          <a:lstStyle/>
          <a:p>
            <a:pPr algn="ctr"/>
            <a:r>
              <a:rPr lang="en-US" sz="1700" dirty="0"/>
              <a:t>List of JARs with app code (to ship)</a:t>
            </a:r>
          </a:p>
        </p:txBody>
      </p:sp>
      <p:sp>
        <p:nvSpPr>
          <p:cNvPr id="10" name="Title 9"/>
          <p:cNvSpPr>
            <a:spLocks noGrp="1"/>
          </p:cNvSpPr>
          <p:nvPr>
            <p:ph type="title"/>
          </p:nvPr>
        </p:nvSpPr>
        <p:spPr/>
        <p:txBody>
          <a:bodyPr/>
          <a:lstStyle/>
          <a:p>
            <a:r>
              <a:rPr lang="en-US" dirty="0" smtClean="0"/>
              <a:t>Create a </a:t>
            </a:r>
            <a:r>
              <a:rPr lang="en-US" dirty="0" err="1" smtClean="0"/>
              <a:t>SparkContext</a:t>
            </a:r>
            <a:endParaRPr lang="en-US" dirty="0"/>
          </a:p>
        </p:txBody>
      </p:sp>
      <p:sp>
        <p:nvSpPr>
          <p:cNvPr id="11" name="TextBox 10"/>
          <p:cNvSpPr txBox="1"/>
          <p:nvPr/>
        </p:nvSpPr>
        <p:spPr>
          <a:xfrm rot="16200000">
            <a:off x="-31225" y="2191726"/>
            <a:ext cx="755893" cy="392722"/>
          </a:xfrm>
          <a:prstGeom prst="rect">
            <a:avLst/>
          </a:prstGeom>
          <a:noFill/>
        </p:spPr>
        <p:txBody>
          <a:bodyPr wrap="none" lIns="38405" tIns="19202" rIns="38405" bIns="19202" rtlCol="0">
            <a:spAutoFit/>
          </a:bodyPr>
          <a:lstStyle/>
          <a:p>
            <a:r>
              <a:rPr lang="en-US" sz="2300" b="1" dirty="0" err="1">
                <a:solidFill>
                  <a:schemeClr val="accent6"/>
                </a:solidFill>
                <a:latin typeface="+mn-lt"/>
              </a:rPr>
              <a:t>Scala</a:t>
            </a:r>
            <a:endParaRPr lang="en-US" sz="2300" b="1" dirty="0">
              <a:solidFill>
                <a:schemeClr val="accent6"/>
              </a:solidFill>
              <a:latin typeface="+mn-lt"/>
            </a:endParaRPr>
          </a:p>
        </p:txBody>
      </p:sp>
      <p:sp>
        <p:nvSpPr>
          <p:cNvPr id="13" name="TextBox 12"/>
          <p:cNvSpPr txBox="1"/>
          <p:nvPr/>
        </p:nvSpPr>
        <p:spPr>
          <a:xfrm rot="16200000">
            <a:off x="-234303" y="3855158"/>
            <a:ext cx="1143000" cy="392722"/>
          </a:xfrm>
          <a:prstGeom prst="rect">
            <a:avLst/>
          </a:prstGeom>
          <a:noFill/>
        </p:spPr>
        <p:txBody>
          <a:bodyPr wrap="square" lIns="38405" tIns="19202" rIns="38405" bIns="19202" rtlCol="0">
            <a:spAutoFit/>
          </a:bodyPr>
          <a:lstStyle/>
          <a:p>
            <a:pPr algn="ctr"/>
            <a:r>
              <a:rPr lang="en-US" sz="2300" b="1" dirty="0">
                <a:solidFill>
                  <a:schemeClr val="accent6"/>
                </a:solidFill>
                <a:latin typeface="+mn-lt"/>
              </a:rPr>
              <a:t>Java</a:t>
            </a:r>
          </a:p>
        </p:txBody>
      </p:sp>
      <p:sp>
        <p:nvSpPr>
          <p:cNvPr id="14" name="Content Placeholder 2"/>
          <p:cNvSpPr txBox="1">
            <a:spLocks/>
          </p:cNvSpPr>
          <p:nvPr/>
        </p:nvSpPr>
        <p:spPr bwMode="auto">
          <a:xfrm>
            <a:off x="708754" y="5170198"/>
            <a:ext cx="8206646" cy="1154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marL="0" indent="0">
              <a:spcBef>
                <a:spcPts val="0"/>
              </a:spcBef>
              <a:buNone/>
            </a:pPr>
            <a:r>
              <a:rPr lang="en-US" sz="1500" b="1" dirty="0">
                <a:latin typeface="Lucida Console"/>
                <a:cs typeface="Lucida Console"/>
              </a:rPr>
              <a:t>from </a:t>
            </a:r>
            <a:r>
              <a:rPr lang="en-US" sz="1500" dirty="0" err="1">
                <a:latin typeface="Lucida Console"/>
                <a:cs typeface="Lucida Console"/>
              </a:rPr>
              <a:t>pyspark</a:t>
            </a:r>
            <a:r>
              <a:rPr lang="en-US" sz="1500" b="1" dirty="0">
                <a:latin typeface="Lucida Console"/>
                <a:cs typeface="Lucida Console"/>
              </a:rPr>
              <a:t> import </a:t>
            </a:r>
            <a:r>
              <a:rPr lang="en-US" sz="1500" dirty="0" err="1">
                <a:latin typeface="Lucida Console"/>
                <a:cs typeface="Lucida Console"/>
              </a:rPr>
              <a:t>SparkContext</a:t>
            </a:r>
            <a:endParaRPr lang="en-US" sz="1500" dirty="0">
              <a:latin typeface="Lucida Console"/>
              <a:cs typeface="Lucida Console"/>
            </a:endParaRPr>
          </a:p>
          <a:p>
            <a:pPr marL="0" indent="0">
              <a:spcBef>
                <a:spcPts val="0"/>
              </a:spcBef>
              <a:buNone/>
            </a:pPr>
            <a:endParaRPr lang="en-US" sz="1500" b="1" dirty="0">
              <a:latin typeface="Lucida Console"/>
              <a:cs typeface="Lucida Console"/>
            </a:endParaRPr>
          </a:p>
          <a:p>
            <a:pPr marL="0" indent="0">
              <a:spcBef>
                <a:spcPts val="0"/>
              </a:spcBef>
              <a:buNone/>
            </a:pPr>
            <a:r>
              <a:rPr lang="en-US" sz="1500" dirty="0" err="1">
                <a:latin typeface="Lucida Console"/>
                <a:cs typeface="Lucida Console"/>
              </a:rPr>
              <a:t>sc</a:t>
            </a:r>
            <a:r>
              <a:rPr lang="en-US" sz="1500" dirty="0">
                <a:latin typeface="Lucida Console"/>
                <a:cs typeface="Lucida Console"/>
              </a:rPr>
              <a:t> = </a:t>
            </a:r>
            <a:r>
              <a:rPr lang="en-US" sz="1500" dirty="0" err="1">
                <a:latin typeface="Lucida Console"/>
                <a:cs typeface="Lucida Console"/>
              </a:rPr>
              <a:t>SparkContext</a:t>
            </a:r>
            <a:r>
              <a:rPr lang="en-US" sz="1500" dirty="0">
                <a:latin typeface="Lucida Console"/>
                <a:cs typeface="Lucida Console"/>
              </a:rPr>
              <a:t>(</a:t>
            </a:r>
            <a:r>
              <a:rPr lang="en-US" sz="1500" dirty="0">
                <a:solidFill>
                  <a:srgbClr val="000090"/>
                </a:solidFill>
                <a:latin typeface="Lucida Console"/>
                <a:cs typeface="Lucida Console"/>
              </a:rPr>
              <a:t>“</a:t>
            </a:r>
            <a:r>
              <a:rPr lang="en-US" sz="1500" dirty="0" err="1">
                <a:solidFill>
                  <a:srgbClr val="000090"/>
                </a:solidFill>
                <a:latin typeface="Lucida Console"/>
                <a:cs typeface="Lucida Console"/>
              </a:rPr>
              <a:t>masterUrl</a:t>
            </a:r>
            <a:r>
              <a:rPr lang="en-US" sz="1500" dirty="0">
                <a:solidFill>
                  <a:srgbClr val="000090"/>
                </a:solidFill>
                <a:latin typeface="Lucida Console"/>
                <a:cs typeface="Lucida Console"/>
              </a:rPr>
              <a:t>”</a:t>
            </a:r>
            <a:r>
              <a:rPr lang="en-US" sz="1500" dirty="0">
                <a:latin typeface="Lucida Console"/>
                <a:cs typeface="Lucida Console"/>
              </a:rPr>
              <a:t>, </a:t>
            </a:r>
            <a:r>
              <a:rPr lang="en-US" sz="1500" dirty="0">
                <a:solidFill>
                  <a:srgbClr val="000090"/>
                </a:solidFill>
                <a:latin typeface="Lucida Console"/>
                <a:cs typeface="Lucida Console"/>
              </a:rPr>
              <a:t>“name”</a:t>
            </a:r>
            <a:r>
              <a:rPr lang="en-US" sz="1500" dirty="0">
                <a:latin typeface="Lucida Console"/>
                <a:cs typeface="Lucida Console"/>
              </a:rPr>
              <a:t>,</a:t>
            </a:r>
            <a:r>
              <a:rPr lang="en-US" sz="1500" dirty="0">
                <a:solidFill>
                  <a:srgbClr val="000090"/>
                </a:solidFill>
                <a:latin typeface="Lucida Console"/>
                <a:cs typeface="Lucida Console"/>
              </a:rPr>
              <a:t> “</a:t>
            </a:r>
            <a:r>
              <a:rPr lang="en-US" sz="1500" dirty="0" err="1">
                <a:solidFill>
                  <a:srgbClr val="000090"/>
                </a:solidFill>
                <a:latin typeface="Lucida Console"/>
                <a:cs typeface="Lucida Console"/>
              </a:rPr>
              <a:t>sparkHome</a:t>
            </a:r>
            <a:r>
              <a:rPr lang="en-US" sz="1500" dirty="0">
                <a:solidFill>
                  <a:srgbClr val="000090"/>
                </a:solidFill>
                <a:latin typeface="Lucida Console"/>
                <a:cs typeface="Lucida Console"/>
              </a:rPr>
              <a:t>”</a:t>
            </a:r>
            <a:r>
              <a:rPr lang="en-US" sz="1500" dirty="0">
                <a:solidFill>
                  <a:srgbClr val="000000"/>
                </a:solidFill>
                <a:latin typeface="Lucida Console"/>
                <a:cs typeface="Lucida Console"/>
              </a:rPr>
              <a:t>, [</a:t>
            </a:r>
            <a:r>
              <a:rPr lang="en-US" sz="1500" dirty="0" smtClean="0">
                <a:solidFill>
                  <a:srgbClr val="000090"/>
                </a:solidFill>
                <a:latin typeface="Lucida Console"/>
                <a:cs typeface="Lucida Console"/>
              </a:rPr>
              <a:t>“</a:t>
            </a:r>
            <a:r>
              <a:rPr lang="en-US" sz="1500" dirty="0" err="1" smtClean="0">
                <a:solidFill>
                  <a:srgbClr val="000090"/>
                </a:solidFill>
                <a:latin typeface="Lucida Console"/>
                <a:cs typeface="Lucida Console"/>
              </a:rPr>
              <a:t>library.py</a:t>
            </a:r>
            <a:r>
              <a:rPr lang="en-US" sz="1500" dirty="0">
                <a:solidFill>
                  <a:srgbClr val="000090"/>
                </a:solidFill>
                <a:latin typeface="Lucida Console"/>
                <a:cs typeface="Lucida Console"/>
              </a:rPr>
              <a:t>”</a:t>
            </a:r>
            <a:r>
              <a:rPr lang="en-US" sz="1500" dirty="0">
                <a:solidFill>
                  <a:schemeClr val="tx1"/>
                </a:solidFill>
                <a:latin typeface="Lucida Console"/>
                <a:cs typeface="Lucida Console"/>
              </a:rPr>
              <a:t>]</a:t>
            </a:r>
            <a:r>
              <a:rPr lang="en-US" sz="1500" dirty="0">
                <a:solidFill>
                  <a:srgbClr val="000000"/>
                </a:solidFill>
                <a:latin typeface="Lucida Console"/>
                <a:cs typeface="Lucida Console"/>
              </a:rPr>
              <a:t>)</a:t>
            </a:r>
            <a:r>
              <a:rPr lang="en-US" sz="1500" dirty="0">
                <a:latin typeface="Lucida Console"/>
                <a:cs typeface="Lucida Console"/>
              </a:rPr>
              <a:t>)</a:t>
            </a:r>
          </a:p>
          <a:p>
            <a:pPr marL="0" indent="0">
              <a:spcBef>
                <a:spcPts val="0"/>
              </a:spcBef>
              <a:buNone/>
            </a:pPr>
            <a:endParaRPr lang="en-US" sz="1500" dirty="0">
              <a:latin typeface="Lucida Console"/>
              <a:cs typeface="Lucida Console"/>
            </a:endParaRPr>
          </a:p>
        </p:txBody>
      </p:sp>
      <p:sp>
        <p:nvSpPr>
          <p:cNvPr id="15" name="TextBox 14"/>
          <p:cNvSpPr txBox="1"/>
          <p:nvPr/>
        </p:nvSpPr>
        <p:spPr>
          <a:xfrm rot="16200000">
            <a:off x="-502673" y="5365846"/>
            <a:ext cx="1679740" cy="392722"/>
          </a:xfrm>
          <a:prstGeom prst="rect">
            <a:avLst/>
          </a:prstGeom>
          <a:noFill/>
        </p:spPr>
        <p:txBody>
          <a:bodyPr wrap="square" lIns="38405" tIns="19202" rIns="38405" bIns="19202" rtlCol="0">
            <a:spAutoFit/>
          </a:bodyPr>
          <a:lstStyle/>
          <a:p>
            <a:pPr algn="ctr"/>
            <a:r>
              <a:rPr lang="en-US" sz="2300" b="1" dirty="0">
                <a:solidFill>
                  <a:schemeClr val="accent6"/>
                </a:solidFill>
                <a:latin typeface="+mn-lt"/>
              </a:rPr>
              <a:t>Python</a:t>
            </a:r>
          </a:p>
        </p:txBody>
      </p:sp>
    </p:spTree>
    <p:extLst>
      <p:ext uri="{BB962C8B-B14F-4D97-AF65-F5344CB8AC3E}">
        <p14:creationId xmlns:p14="http://schemas.microsoft.com/office/powerpoint/2010/main" val="189562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4" grpId="1" animBg="1"/>
      <p:bldP spid="6" grpId="0" animBg="1"/>
      <p:bldP spid="6" grpId="1" animBg="1"/>
      <p:bldP spid="7" grpId="0" animBg="1"/>
      <p:bldP spid="7" grpId="1" animBg="1"/>
      <p:bldP spid="8" grpId="0" animBg="1"/>
      <p:bldP spid="8" grpId="1" animBg="1"/>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PageRank</a:t>
            </a:r>
            <a:endParaRPr lang="en-US" dirty="0"/>
          </a:p>
        </p:txBody>
      </p:sp>
      <p:sp>
        <p:nvSpPr>
          <p:cNvPr id="3" name="Content Placeholder 2"/>
          <p:cNvSpPr>
            <a:spLocks noGrp="1"/>
          </p:cNvSpPr>
          <p:nvPr>
            <p:ph idx="1"/>
          </p:nvPr>
        </p:nvSpPr>
        <p:spPr/>
        <p:txBody>
          <a:bodyPr/>
          <a:lstStyle/>
          <a:p>
            <a:r>
              <a:rPr lang="en-US" dirty="0" smtClean="0"/>
              <a:t>Good example of a more complex algorithm</a:t>
            </a:r>
          </a:p>
          <a:p>
            <a:pPr lvl="1"/>
            <a:r>
              <a:rPr lang="en-US" dirty="0" smtClean="0"/>
              <a:t>Multiple stages of map &amp; reduce</a:t>
            </a:r>
          </a:p>
          <a:p>
            <a:r>
              <a:rPr lang="en-US" dirty="0" smtClean="0"/>
              <a:t>Benefits from Spark’s in-memory caching</a:t>
            </a:r>
          </a:p>
          <a:p>
            <a:pPr lvl="1"/>
            <a:r>
              <a:rPr lang="en-US" dirty="0" smtClean="0"/>
              <a:t>Multiple iterations over the same data</a:t>
            </a:r>
            <a:endParaRPr lang="en-US" dirty="0"/>
          </a:p>
        </p:txBody>
      </p:sp>
    </p:spTree>
    <p:extLst>
      <p:ext uri="{BB962C8B-B14F-4D97-AF65-F5344CB8AC3E}">
        <p14:creationId xmlns:p14="http://schemas.microsoft.com/office/powerpoint/2010/main" val="14496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Basic Idea</a:t>
            </a:r>
            <a:endParaRPr lang="en-US" dirty="0"/>
          </a:p>
        </p:txBody>
      </p:sp>
      <p:sp>
        <p:nvSpPr>
          <p:cNvPr id="3" name="Content Placeholder 2"/>
          <p:cNvSpPr>
            <a:spLocks noGrp="1"/>
          </p:cNvSpPr>
          <p:nvPr>
            <p:ph idx="1"/>
          </p:nvPr>
        </p:nvSpPr>
        <p:spPr>
          <a:xfrm>
            <a:off x="371474" y="1488390"/>
            <a:ext cx="8391525" cy="4221162"/>
          </a:xfrm>
        </p:spPr>
        <p:txBody>
          <a:bodyPr/>
          <a:lstStyle/>
          <a:p>
            <a:r>
              <a:rPr lang="en-US" dirty="0"/>
              <a:t>Give pages ranks (scores) based on links to them</a:t>
            </a:r>
          </a:p>
          <a:p>
            <a:pPr lvl="1"/>
            <a:r>
              <a:rPr lang="en-US" dirty="0"/>
              <a:t>Links from many pages </a:t>
            </a:r>
            <a:r>
              <a:rPr lang="en-US" dirty="0">
                <a:latin typeface="Wingdings"/>
                <a:ea typeface="Wingdings"/>
                <a:cs typeface="Wingdings"/>
                <a:sym typeface="Wingdings"/>
              </a:rPr>
              <a:t></a:t>
            </a:r>
            <a:r>
              <a:rPr lang="en-US" dirty="0"/>
              <a:t> high rank</a:t>
            </a:r>
          </a:p>
          <a:p>
            <a:pPr lvl="1"/>
            <a:r>
              <a:rPr lang="en-US" dirty="0"/>
              <a:t>Link from a high-rank page </a:t>
            </a:r>
            <a:r>
              <a:rPr lang="en-US" dirty="0">
                <a:latin typeface="Wingdings"/>
                <a:ea typeface="Wingdings"/>
                <a:cs typeface="Wingdings"/>
                <a:sym typeface="Wingdings"/>
              </a:rPr>
              <a:t></a:t>
            </a:r>
            <a:r>
              <a:rPr lang="en-US" dirty="0"/>
              <a:t> high rank</a:t>
            </a:r>
          </a:p>
        </p:txBody>
      </p:sp>
      <p:sp>
        <p:nvSpPr>
          <p:cNvPr id="5" name="TextBox 4"/>
          <p:cNvSpPr txBox="1"/>
          <p:nvPr/>
        </p:nvSpPr>
        <p:spPr>
          <a:xfrm>
            <a:off x="-29166" y="6553201"/>
            <a:ext cx="4379132" cy="307775"/>
          </a:xfrm>
          <a:prstGeom prst="rect">
            <a:avLst/>
          </a:prstGeom>
          <a:noFill/>
        </p:spPr>
        <p:txBody>
          <a:bodyPr wrap="none" lIns="91438" tIns="45719" rIns="91438" bIns="45719" rtlCol="0">
            <a:spAutoFit/>
          </a:bodyPr>
          <a:lstStyle/>
          <a:p>
            <a:r>
              <a:rPr lang="en-US" sz="1400" dirty="0">
                <a:solidFill>
                  <a:schemeClr val="tx1">
                    <a:lumMod val="50000"/>
                    <a:lumOff val="50000"/>
                  </a:schemeClr>
                </a:solidFill>
                <a:latin typeface="Corbel"/>
                <a:cs typeface="Corbel"/>
              </a:rPr>
              <a:t>Image: en.wikipedia.org/wiki/File:PageRank-hi-res-2.png </a:t>
            </a:r>
          </a:p>
        </p:txBody>
      </p:sp>
      <p:pic>
        <p:nvPicPr>
          <p:cNvPr id="7" name="Picture 6" descr="800px-PageRank-hi-res-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17070" y="3131734"/>
            <a:ext cx="5211294" cy="3785616"/>
          </a:xfrm>
          <a:prstGeom prst="rect">
            <a:avLst/>
          </a:prstGeom>
        </p:spPr>
      </p:pic>
    </p:spTree>
    <p:extLst>
      <p:ext uri="{BB962C8B-B14F-4D97-AF65-F5344CB8AC3E}">
        <p14:creationId xmlns:p14="http://schemas.microsoft.com/office/powerpoint/2010/main" val="32687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0" y="481384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1" name="TextBox 40"/>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2" name="TextBox 41"/>
          <p:cNvSpPr txBox="1"/>
          <p:nvPr/>
        </p:nvSpPr>
        <p:spPr>
          <a:xfrm>
            <a:off x="3518485" y="367468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3" name="TextBox 42"/>
          <p:cNvSpPr txBox="1"/>
          <p:nvPr/>
        </p:nvSpPr>
        <p:spPr>
          <a:xfrm>
            <a:off x="3514633" y="6121887"/>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9"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Tree>
    <p:extLst>
      <p:ext uri="{BB962C8B-B14F-4D97-AF65-F5344CB8AC3E}">
        <p14:creationId xmlns:p14="http://schemas.microsoft.com/office/powerpoint/2010/main" val="126243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0" y="481384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1" name="TextBox 40"/>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2" name="TextBox 41"/>
          <p:cNvSpPr txBox="1"/>
          <p:nvPr/>
        </p:nvSpPr>
        <p:spPr>
          <a:xfrm>
            <a:off x="3518485" y="3674680"/>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3" name="TextBox 42"/>
          <p:cNvSpPr txBox="1"/>
          <p:nvPr/>
        </p:nvSpPr>
        <p:spPr>
          <a:xfrm>
            <a:off x="3514633" y="6121887"/>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7" name="TextBox 6"/>
          <p:cNvSpPr txBox="1"/>
          <p:nvPr/>
        </p:nvSpPr>
        <p:spPr>
          <a:xfrm>
            <a:off x="3357173" y="4132530"/>
            <a:ext cx="288131"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1</a:t>
            </a:r>
          </a:p>
        </p:txBody>
      </p:sp>
      <p:sp>
        <p:nvSpPr>
          <p:cNvPr id="18" name="TextBox 17"/>
          <p:cNvSpPr txBox="1"/>
          <p:nvPr/>
        </p:nvSpPr>
        <p:spPr>
          <a:xfrm>
            <a:off x="3429001" y="5515381"/>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19" name="TextBox 18"/>
          <p:cNvSpPr txBox="1"/>
          <p:nvPr/>
        </p:nvSpPr>
        <p:spPr>
          <a:xfrm>
            <a:off x="3924010" y="4905781"/>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20" name="TextBox 19"/>
          <p:cNvSpPr txBox="1"/>
          <p:nvPr/>
        </p:nvSpPr>
        <p:spPr>
          <a:xfrm>
            <a:off x="5239977" y="4031755"/>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21" name="TextBox 20"/>
          <p:cNvSpPr txBox="1"/>
          <p:nvPr/>
        </p:nvSpPr>
        <p:spPr>
          <a:xfrm>
            <a:off x="4964386" y="4569621"/>
            <a:ext cx="288131"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1</a:t>
            </a:r>
          </a:p>
        </p:txBody>
      </p:sp>
      <p:cxnSp>
        <p:nvCxnSpPr>
          <p:cNvPr id="22" name="Straight Arrow Connector 21"/>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239977" y="5358516"/>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Tree>
    <p:extLst>
      <p:ext uri="{BB962C8B-B14F-4D97-AF65-F5344CB8AC3E}">
        <p14:creationId xmlns:p14="http://schemas.microsoft.com/office/powerpoint/2010/main" val="3015367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67600" y="5867400"/>
            <a:ext cx="1676400" cy="947690"/>
          </a:xfrm>
          <a:prstGeom prst="rect">
            <a:avLst/>
          </a:prstGeom>
          <a:solidFill>
            <a:srgbClr val="FFFFFF"/>
          </a:solidFill>
          <a:ln>
            <a:solidFill>
              <a:srgbClr val="FFFFFF"/>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itle 6"/>
          <p:cNvSpPr>
            <a:spLocks noGrp="1"/>
          </p:cNvSpPr>
          <p:nvPr>
            <p:ph type="title"/>
          </p:nvPr>
        </p:nvSpPr>
        <p:spPr>
          <a:xfrm>
            <a:off x="457200" y="381000"/>
            <a:ext cx="8229600" cy="1143000"/>
          </a:xfrm>
        </p:spPr>
        <p:txBody>
          <a:bodyPr/>
          <a:lstStyle/>
          <a:p>
            <a:r>
              <a:rPr lang="en-US" sz="5500" dirty="0" smtClean="0"/>
              <a:t>Open Source Community</a:t>
            </a:r>
            <a:endParaRPr lang="en-US" sz="5500" dirty="0"/>
          </a:p>
        </p:txBody>
      </p:sp>
      <p:pic>
        <p:nvPicPr>
          <p:cNvPr id="30" name="Picture 29"/>
          <p:cNvPicPr>
            <a:picLocks noChangeAspect="1"/>
          </p:cNvPicPr>
          <p:nvPr/>
        </p:nvPicPr>
        <p:blipFill>
          <a:blip r:embed="rId3">
            <a:clrChange>
              <a:clrFrom>
                <a:srgbClr val="FFFFFF"/>
              </a:clrFrom>
              <a:clrTo>
                <a:srgbClr val="FFFFFF">
                  <a:alpha val="0"/>
                </a:srgbClr>
              </a:clrTo>
            </a:clrChange>
          </a:blip>
          <a:stretch>
            <a:fillRect/>
          </a:stretch>
        </p:blipFill>
        <p:spPr>
          <a:xfrm>
            <a:off x="6846564" y="3844324"/>
            <a:ext cx="1964362" cy="1964364"/>
          </a:xfrm>
          <a:prstGeom prst="rect">
            <a:avLst/>
          </a:prstGeom>
        </p:spPr>
      </p:pic>
      <p:pic>
        <p:nvPicPr>
          <p:cNvPr id="31" name="Picture 4" descr="conviva-logo.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7200" y="5457680"/>
            <a:ext cx="2091563" cy="34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 descr="yahoologo-1.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228600" y="4647001"/>
            <a:ext cx="1970361" cy="54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0" descr="Intel-logo.jp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2362200" y="4450680"/>
            <a:ext cx="1037762" cy="92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1" descr="adobe-systems-incorporated.pn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3605711" y="4485121"/>
            <a:ext cx="813889" cy="78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 descr="bizo_283_224.jp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2894238" y="5910310"/>
            <a:ext cx="1068162" cy="8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3" descr="logo_clearstory_data.png"/>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4800600" y="5338546"/>
            <a:ext cx="1749058" cy="60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8" descr="86522_AdMobius.jp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2780005" y="5429785"/>
            <a:ext cx="1680185" cy="43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3-08-28 at 4.00.20 PM.png"/>
          <p:cNvPicPr>
            <a:picLocks noChangeAspect="1"/>
          </p:cNvPicPr>
          <p:nvPr/>
        </p:nvPicPr>
        <p:blipFill rotWithShape="1">
          <a:blip r:embed="rId11">
            <a:extLst>
              <a:ext uri="{28A0092B-C50C-407E-A947-70E740481C1C}">
                <a14:useLocalDpi xmlns:a14="http://schemas.microsoft.com/office/drawing/2010/main" val="0"/>
              </a:ext>
            </a:extLst>
          </a:blip>
          <a:srcRect b="1986"/>
          <a:stretch/>
        </p:blipFill>
        <p:spPr>
          <a:xfrm>
            <a:off x="4542116" y="4646460"/>
            <a:ext cx="2299659" cy="365983"/>
          </a:xfrm>
          <a:prstGeom prst="rect">
            <a:avLst/>
          </a:prstGeom>
        </p:spPr>
      </p:pic>
      <p:pic>
        <p:nvPicPr>
          <p:cNvPr id="20" name="Picture 19" descr="tagged_logo.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41775" y="5455300"/>
            <a:ext cx="1782484" cy="318012"/>
          </a:xfrm>
          <a:prstGeom prst="rect">
            <a:avLst/>
          </a:prstGeom>
        </p:spPr>
      </p:pic>
      <p:pic>
        <p:nvPicPr>
          <p:cNvPr id="21" name="Picture 5" descr="quantifind_logo.jp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684155" y="5992533"/>
            <a:ext cx="2002645" cy="63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Content Placeholder 2"/>
          <p:cNvSpPr>
            <a:spLocks noGrp="1"/>
          </p:cNvSpPr>
          <p:nvPr>
            <p:ph idx="1"/>
          </p:nvPr>
        </p:nvSpPr>
        <p:spPr>
          <a:xfrm>
            <a:off x="4572000" y="1798918"/>
            <a:ext cx="4572000" cy="2362200"/>
          </a:xfrm>
        </p:spPr>
        <p:txBody>
          <a:bodyPr/>
          <a:lstStyle/>
          <a:p>
            <a:pPr marL="457200" indent="-457200">
              <a:lnSpc>
                <a:spcPct val="110000"/>
              </a:lnSpc>
              <a:spcBef>
                <a:spcPts val="1600"/>
              </a:spcBef>
              <a:buFont typeface="Arial"/>
              <a:buChar char="•"/>
            </a:pPr>
            <a:r>
              <a:rPr lang="en-US" sz="2800" dirty="0" smtClean="0"/>
              <a:t>1300+ </a:t>
            </a:r>
            <a:r>
              <a:rPr lang="en-US" sz="2800" dirty="0" err="1" smtClean="0"/>
              <a:t>meetup</a:t>
            </a:r>
            <a:r>
              <a:rPr lang="en-US" sz="2800" dirty="0" smtClean="0"/>
              <a:t> members</a:t>
            </a:r>
          </a:p>
          <a:p>
            <a:pPr marL="457200" indent="-457200">
              <a:lnSpc>
                <a:spcPct val="110000"/>
              </a:lnSpc>
              <a:spcBef>
                <a:spcPts val="1600"/>
              </a:spcBef>
              <a:buFont typeface="Arial"/>
              <a:buChar char="•"/>
            </a:pPr>
            <a:r>
              <a:rPr lang="en-US" sz="2800" dirty="0" smtClean="0"/>
              <a:t>90+ </a:t>
            </a:r>
            <a:r>
              <a:rPr lang="en-US" sz="2800" dirty="0" smtClean="0"/>
              <a:t>code contributors</a:t>
            </a:r>
            <a:endParaRPr lang="en-US" sz="2800" dirty="0" smtClean="0"/>
          </a:p>
          <a:p>
            <a:pPr marL="457200" indent="-457200">
              <a:lnSpc>
                <a:spcPct val="110000"/>
              </a:lnSpc>
              <a:spcBef>
                <a:spcPts val="1600"/>
              </a:spcBef>
              <a:buFont typeface="Arial"/>
              <a:buChar char="•"/>
            </a:pPr>
            <a:r>
              <a:rPr lang="en-US" sz="2800" dirty="0" smtClean="0"/>
              <a:t>20 </a:t>
            </a:r>
            <a:r>
              <a:rPr lang="en-US" sz="2800" dirty="0"/>
              <a:t>companies </a:t>
            </a:r>
            <a:r>
              <a:rPr lang="en-US" sz="2800" dirty="0" smtClean="0"/>
              <a:t>contributing</a:t>
            </a:r>
          </a:p>
          <a:p>
            <a:pPr marL="457200" indent="-457200">
              <a:lnSpc>
                <a:spcPct val="110000"/>
              </a:lnSpc>
              <a:spcBef>
                <a:spcPts val="1600"/>
              </a:spcBef>
              <a:buFont typeface="Arial"/>
              <a:buChar char="•"/>
            </a:pPr>
            <a:endParaRPr lang="en-US" sz="2800" dirty="0" smtClean="0"/>
          </a:p>
        </p:txBody>
      </p:sp>
      <p:pic>
        <p:nvPicPr>
          <p:cNvPr id="5" name="Picture 4" descr="20130227104736!Wandisco_logo.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6028" y="6221437"/>
            <a:ext cx="2410972" cy="255563"/>
          </a:xfrm>
          <a:prstGeom prst="rect">
            <a:avLst/>
          </a:prstGeom>
        </p:spPr>
      </p:pic>
      <p:pic>
        <p:nvPicPr>
          <p:cNvPr id="18" name="Picture 17" descr="people.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6048" y="1841709"/>
            <a:ext cx="3692013" cy="2286000"/>
          </a:xfrm>
          <a:prstGeom prst="rect">
            <a:avLst/>
          </a:prstGeom>
          <a:ln w="76200" cap="sq" cmpd="sng">
            <a:solidFill>
              <a:schemeClr val="bg2"/>
            </a:solidFill>
            <a:prstDash val="solid"/>
            <a:miter lim="800000"/>
          </a:ln>
          <a:effectLst>
            <a:outerShdw blurRad="50800" dist="38100" dir="5400000" algn="tl" rotWithShape="0">
              <a:srgbClr val="000000">
                <a:alpha val="43000"/>
              </a:srgbClr>
            </a:outerShdw>
          </a:effectLst>
        </p:spPr>
      </p:pic>
      <p:pic>
        <p:nvPicPr>
          <p:cNvPr id="4" name="Picture 3"/>
          <p:cNvPicPr>
            <a:picLocks noChangeAspect="1"/>
          </p:cNvPicPr>
          <p:nvPr/>
        </p:nvPicPr>
        <p:blipFill>
          <a:blip r:embed="rId16"/>
          <a:stretch>
            <a:fillRect/>
          </a:stretch>
        </p:blipFill>
        <p:spPr>
          <a:xfrm>
            <a:off x="4272462" y="6141684"/>
            <a:ext cx="2168939" cy="397639"/>
          </a:xfrm>
          <a:prstGeom prst="rect">
            <a:avLst/>
          </a:prstGeom>
        </p:spPr>
      </p:pic>
    </p:spTree>
    <p:extLst>
      <p:ext uri="{BB962C8B-B14F-4D97-AF65-F5344CB8AC3E}">
        <p14:creationId xmlns:p14="http://schemas.microsoft.com/office/powerpoint/2010/main" val="23107010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63177" y="4813840"/>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sp>
        <p:nvSpPr>
          <p:cNvPr id="41" name="TextBox 40"/>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42" name="TextBox 41"/>
          <p:cNvSpPr txBox="1"/>
          <p:nvPr/>
        </p:nvSpPr>
        <p:spPr>
          <a:xfrm>
            <a:off x="3388199" y="3674680"/>
            <a:ext cx="578700" cy="369330"/>
          </a:xfrm>
          <a:prstGeom prst="rect">
            <a:avLst/>
          </a:prstGeom>
          <a:noFill/>
        </p:spPr>
        <p:txBody>
          <a:bodyPr wrap="none" lIns="91438" tIns="45719" rIns="91438" bIns="45719" rtlCol="0">
            <a:spAutoFit/>
          </a:bodyPr>
          <a:lstStyle/>
          <a:p>
            <a:r>
              <a:rPr lang="en-US" sz="1800" dirty="0">
                <a:latin typeface="Corbel"/>
                <a:cs typeface="Corbel"/>
              </a:rPr>
              <a:t>1.85</a:t>
            </a:r>
          </a:p>
        </p:txBody>
      </p:sp>
      <p:sp>
        <p:nvSpPr>
          <p:cNvPr id="43" name="TextBox 42"/>
          <p:cNvSpPr txBox="1"/>
          <p:nvPr/>
        </p:nvSpPr>
        <p:spPr>
          <a:xfrm>
            <a:off x="3370692" y="6121887"/>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43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22082" y="4158446"/>
            <a:ext cx="593803"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0.58</a:t>
            </a:r>
          </a:p>
        </p:txBody>
      </p:sp>
      <p:sp>
        <p:nvSpPr>
          <p:cNvPr id="18" name="TextBox 17"/>
          <p:cNvSpPr txBox="1"/>
          <p:nvPr/>
        </p:nvSpPr>
        <p:spPr>
          <a:xfrm>
            <a:off x="3295940" y="5510916"/>
            <a:ext cx="603158"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0.29</a:t>
            </a:r>
          </a:p>
        </p:txBody>
      </p:sp>
      <p:sp>
        <p:nvSpPr>
          <p:cNvPr id="19" name="TextBox 18"/>
          <p:cNvSpPr txBox="1"/>
          <p:nvPr/>
        </p:nvSpPr>
        <p:spPr>
          <a:xfrm>
            <a:off x="3766795" y="4933091"/>
            <a:ext cx="603158"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0.29</a:t>
            </a:r>
          </a:p>
        </p:txBody>
      </p:sp>
      <p:sp>
        <p:nvSpPr>
          <p:cNvPr id="20" name="TextBox 19"/>
          <p:cNvSpPr txBox="1"/>
          <p:nvPr/>
        </p:nvSpPr>
        <p:spPr>
          <a:xfrm>
            <a:off x="5214059" y="4031756"/>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
        <p:nvSpPr>
          <p:cNvPr id="21" name="TextBox 20"/>
          <p:cNvSpPr txBox="1"/>
          <p:nvPr/>
        </p:nvSpPr>
        <p:spPr>
          <a:xfrm>
            <a:off x="4698482" y="4569620"/>
            <a:ext cx="578700"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1.85</a:t>
            </a:r>
          </a:p>
        </p:txBody>
      </p:sp>
      <p:sp>
        <p:nvSpPr>
          <p:cNvPr id="22" name="TextBox 21"/>
          <p:cNvSpPr txBox="1"/>
          <p:nvPr/>
        </p:nvSpPr>
        <p:spPr>
          <a:xfrm>
            <a:off x="1863177" y="4813840"/>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sp>
        <p:nvSpPr>
          <p:cNvPr id="23" name="TextBox 22"/>
          <p:cNvSpPr txBox="1"/>
          <p:nvPr/>
        </p:nvSpPr>
        <p:spPr>
          <a:xfrm>
            <a:off x="6416931" y="4806015"/>
            <a:ext cx="467680" cy="369330"/>
          </a:xfrm>
          <a:prstGeom prst="rect">
            <a:avLst/>
          </a:prstGeom>
          <a:noFill/>
        </p:spPr>
        <p:txBody>
          <a:bodyPr wrap="none" lIns="91438" tIns="45719" rIns="91438" bIns="45719" rtlCol="0">
            <a:spAutoFit/>
          </a:bodyPr>
          <a:lstStyle/>
          <a:p>
            <a:r>
              <a:rPr lang="en-US" sz="1800" dirty="0">
                <a:latin typeface="Corbel"/>
                <a:cs typeface="Corbel"/>
              </a:rPr>
              <a:t>1.0</a:t>
            </a:r>
          </a:p>
        </p:txBody>
      </p:sp>
      <p:sp>
        <p:nvSpPr>
          <p:cNvPr id="24" name="TextBox 23"/>
          <p:cNvSpPr txBox="1"/>
          <p:nvPr/>
        </p:nvSpPr>
        <p:spPr>
          <a:xfrm>
            <a:off x="3388199" y="3674680"/>
            <a:ext cx="578700" cy="369330"/>
          </a:xfrm>
          <a:prstGeom prst="rect">
            <a:avLst/>
          </a:prstGeom>
          <a:noFill/>
        </p:spPr>
        <p:txBody>
          <a:bodyPr wrap="none" lIns="91438" tIns="45719" rIns="91438" bIns="45719" rtlCol="0">
            <a:spAutoFit/>
          </a:bodyPr>
          <a:lstStyle/>
          <a:p>
            <a:r>
              <a:rPr lang="en-US" sz="1800" dirty="0">
                <a:latin typeface="Corbel"/>
                <a:cs typeface="Corbel"/>
              </a:rPr>
              <a:t>1.85</a:t>
            </a:r>
          </a:p>
        </p:txBody>
      </p:sp>
      <p:sp>
        <p:nvSpPr>
          <p:cNvPr id="25" name="TextBox 24"/>
          <p:cNvSpPr txBox="1"/>
          <p:nvPr/>
        </p:nvSpPr>
        <p:spPr>
          <a:xfrm>
            <a:off x="3370692" y="6121887"/>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cxnSp>
        <p:nvCxnSpPr>
          <p:cNvPr id="26" name="Straight Arrow Connector 25"/>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239977" y="5357251"/>
            <a:ext cx="475006" cy="369330"/>
          </a:xfrm>
          <a:prstGeom prst="rect">
            <a:avLst/>
          </a:prstGeom>
          <a:noFill/>
        </p:spPr>
        <p:txBody>
          <a:bodyPr wrap="none" lIns="91438" tIns="45719" rIns="91438" bIns="45719" rtlCol="0">
            <a:spAutoFit/>
          </a:bodyPr>
          <a:lstStyle/>
          <a:p>
            <a:r>
              <a:rPr lang="en-US" sz="1800" dirty="0">
                <a:solidFill>
                  <a:srgbClr val="008040"/>
                </a:solidFill>
                <a:latin typeface="Corbel"/>
                <a:cs typeface="Corbel"/>
              </a:rPr>
              <a:t>0.5</a:t>
            </a:r>
          </a:p>
        </p:txBody>
      </p:sp>
    </p:spTree>
    <p:extLst>
      <p:ext uri="{BB962C8B-B14F-4D97-AF65-F5344CB8AC3E}">
        <p14:creationId xmlns:p14="http://schemas.microsoft.com/office/powerpoint/2010/main" val="200430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sp>
        <p:nvSpPr>
          <p:cNvPr id="4" name="Folded Corner 3"/>
          <p:cNvSpPr/>
          <p:nvPr/>
        </p:nvSpPr>
        <p:spPr>
          <a:xfrm>
            <a:off x="2668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1"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2" y="470866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3" y="575972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0"/>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0"/>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0"/>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90487" y="4813840"/>
            <a:ext cx="589858" cy="369330"/>
          </a:xfrm>
          <a:prstGeom prst="rect">
            <a:avLst/>
          </a:prstGeom>
          <a:noFill/>
        </p:spPr>
        <p:txBody>
          <a:bodyPr wrap="none" lIns="91438" tIns="45719" rIns="91438" bIns="45719" rtlCol="0">
            <a:spAutoFit/>
          </a:bodyPr>
          <a:lstStyle/>
          <a:p>
            <a:r>
              <a:rPr lang="en-US" sz="1800" dirty="0">
                <a:latin typeface="Corbel"/>
                <a:cs typeface="Corbel"/>
              </a:rPr>
              <a:t>0.39</a:t>
            </a:r>
          </a:p>
        </p:txBody>
      </p:sp>
      <p:sp>
        <p:nvSpPr>
          <p:cNvPr id="41" name="TextBox 40"/>
          <p:cNvSpPr txBox="1"/>
          <p:nvPr/>
        </p:nvSpPr>
        <p:spPr>
          <a:xfrm>
            <a:off x="6416931" y="4806015"/>
            <a:ext cx="561230" cy="369330"/>
          </a:xfrm>
          <a:prstGeom prst="rect">
            <a:avLst/>
          </a:prstGeom>
          <a:noFill/>
        </p:spPr>
        <p:txBody>
          <a:bodyPr wrap="none" lIns="91438" tIns="45719" rIns="91438" bIns="45719" rtlCol="0">
            <a:spAutoFit/>
          </a:bodyPr>
          <a:lstStyle/>
          <a:p>
            <a:r>
              <a:rPr lang="en-US" sz="1800" dirty="0">
                <a:latin typeface="Corbel"/>
                <a:cs typeface="Corbel"/>
              </a:rPr>
              <a:t>1.72</a:t>
            </a:r>
          </a:p>
        </p:txBody>
      </p:sp>
      <p:sp>
        <p:nvSpPr>
          <p:cNvPr id="42" name="TextBox 41"/>
          <p:cNvSpPr txBox="1"/>
          <p:nvPr/>
        </p:nvSpPr>
        <p:spPr>
          <a:xfrm>
            <a:off x="3388895" y="3674680"/>
            <a:ext cx="557172" cy="369330"/>
          </a:xfrm>
          <a:prstGeom prst="rect">
            <a:avLst/>
          </a:prstGeom>
          <a:noFill/>
        </p:spPr>
        <p:txBody>
          <a:bodyPr wrap="none" lIns="91438" tIns="45719" rIns="91438" bIns="45719" rtlCol="0">
            <a:spAutoFit/>
          </a:bodyPr>
          <a:lstStyle/>
          <a:p>
            <a:r>
              <a:rPr lang="en-US" sz="1800" dirty="0">
                <a:latin typeface="Corbel"/>
                <a:cs typeface="Corbel"/>
              </a:rPr>
              <a:t>1.31</a:t>
            </a:r>
          </a:p>
        </p:txBody>
      </p:sp>
      <p:sp>
        <p:nvSpPr>
          <p:cNvPr id="43" name="TextBox 42"/>
          <p:cNvSpPr txBox="1"/>
          <p:nvPr/>
        </p:nvSpPr>
        <p:spPr>
          <a:xfrm>
            <a:off x="3398002" y="6121887"/>
            <a:ext cx="593803" cy="369330"/>
          </a:xfrm>
          <a:prstGeom prst="rect">
            <a:avLst/>
          </a:prstGeom>
          <a:noFill/>
        </p:spPr>
        <p:txBody>
          <a:bodyPr wrap="none" lIns="91438" tIns="45719" rIns="91438" bIns="45719" rtlCol="0">
            <a:spAutoFit/>
          </a:bodyPr>
          <a:lstStyle/>
          <a:p>
            <a:r>
              <a:rPr lang="en-US" sz="1800" dirty="0">
                <a:latin typeface="Corbel"/>
                <a:cs typeface="Corbel"/>
              </a:rPr>
              <a:t>0.58</a:t>
            </a:r>
          </a:p>
        </p:txBody>
      </p:sp>
      <p:sp>
        <p:nvSpPr>
          <p:cNvPr id="22" name="Rounded Rectangle 21"/>
          <p:cNvSpPr/>
          <p:nvPr/>
        </p:nvSpPr>
        <p:spPr>
          <a:xfrm>
            <a:off x="3725277" y="4902721"/>
            <a:ext cx="1545483" cy="557193"/>
          </a:xfrm>
          <a:prstGeom prst="roundRect">
            <a:avLst>
              <a:gd name="adj" fmla="val 16408"/>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38" tIns="0" rIns="91438" bIns="45719" rtlCol="0" anchor="b"/>
          <a:lstStyle/>
          <a:p>
            <a:pPr algn="ctr"/>
            <a:r>
              <a:rPr lang="en-US" sz="1800" b="1" dirty="0"/>
              <a:t>. . .</a:t>
            </a:r>
          </a:p>
        </p:txBody>
      </p:sp>
      <p:cxnSp>
        <p:nvCxnSpPr>
          <p:cNvPr id="18" name="Straight Arrow Connector 17"/>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106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1409700"/>
            <a:ext cx="8229600" cy="1999817"/>
          </a:xfrm>
        </p:spPr>
        <p:txBody>
          <a:bodyPr/>
          <a:lstStyle/>
          <a:p>
            <a:pPr marL="514339" indent="-514339">
              <a:buFont typeface="+mj-lt"/>
              <a:buAutoNum type="arabicPeriod"/>
            </a:pPr>
            <a:r>
              <a:rPr lang="en-US" dirty="0"/>
              <a:t>Start each page at a rank of 1</a:t>
            </a:r>
          </a:p>
          <a:p>
            <a:pPr marL="514339" indent="-514339">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endParaRPr lang="en-US" dirty="0"/>
          </a:p>
        </p:txBody>
      </p:sp>
      <p:grpSp>
        <p:nvGrpSpPr>
          <p:cNvPr id="7" name="Group 6"/>
          <p:cNvGrpSpPr/>
          <p:nvPr/>
        </p:nvGrpSpPr>
        <p:grpSpPr>
          <a:xfrm>
            <a:off x="1083148" y="3673488"/>
            <a:ext cx="6010605" cy="2944042"/>
            <a:chOff x="2885674" y="7443800"/>
            <a:chExt cx="16028280" cy="5888084"/>
          </a:xfrm>
        </p:grpSpPr>
        <p:sp>
          <p:nvSpPr>
            <p:cNvPr id="4" name="Folded Corner 3"/>
            <p:cNvSpPr/>
            <p:nvPr/>
          </p:nvSpPr>
          <p:spPr>
            <a:xfrm>
              <a:off x="7116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dirty="0"/>
            </a:p>
          </p:txBody>
        </p:sp>
        <p:sp>
          <p:nvSpPr>
            <p:cNvPr id="5" name="Folded Corner 4"/>
            <p:cNvSpPr/>
            <p:nvPr/>
          </p:nvSpPr>
          <p:spPr>
            <a:xfrm>
              <a:off x="11176002" y="792480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a:p>
          </p:txBody>
        </p:sp>
        <p:sp>
          <p:nvSpPr>
            <p:cNvPr id="6" name="Folded Corner 5"/>
            <p:cNvSpPr/>
            <p:nvPr/>
          </p:nvSpPr>
          <p:spPr>
            <a:xfrm>
              <a:off x="15244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a:p>
          </p:txBody>
        </p:sp>
        <p:sp>
          <p:nvSpPr>
            <p:cNvPr id="8" name="Folded Corner 7"/>
            <p:cNvSpPr/>
            <p:nvPr/>
          </p:nvSpPr>
          <p:spPr>
            <a:xfrm>
              <a:off x="11188060" y="1161388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endParaRPr lang="en-US" sz="1800"/>
            </a:p>
          </p:txBody>
        </p:sp>
        <p:cxnSp>
          <p:nvCxnSpPr>
            <p:cNvPr id="10" name="Straight Arrow Connector 9"/>
            <p:cNvCxnSpPr/>
            <p:nvPr/>
          </p:nvCxnSpPr>
          <p:spPr>
            <a:xfrm flipH="1" flipV="1">
              <a:off x="8737600" y="10668000"/>
              <a:ext cx="2438400" cy="94588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11986680" y="9511760"/>
              <a:ext cx="12059" cy="21021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8737600" y="8718280"/>
              <a:ext cx="2438400"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2797357" y="8502250"/>
              <a:ext cx="2446885"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2797357" y="8821164"/>
              <a:ext cx="2446885" cy="11877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576098" y="9722120"/>
              <a:ext cx="2370499" cy="993670"/>
            </a:xfrm>
            <a:prstGeom prst="rect">
              <a:avLst/>
            </a:prstGeom>
            <a:noFill/>
          </p:spPr>
          <p:txBody>
            <a:bodyPr wrap="none" lIns="217709" tIns="108855" rIns="217709" bIns="108855" rtlCol="0">
              <a:spAutoFit/>
            </a:bodyPr>
            <a:lstStyle/>
            <a:p>
              <a:pPr algn="ctr"/>
              <a:r>
                <a:rPr lang="en-US" sz="1800" dirty="0">
                  <a:latin typeface="Corbel"/>
                  <a:cs typeface="Corbel"/>
                </a:rPr>
                <a:t>0.46</a:t>
              </a:r>
            </a:p>
          </p:txBody>
        </p:sp>
        <p:sp>
          <p:nvSpPr>
            <p:cNvPr id="41" name="TextBox 40"/>
            <p:cNvSpPr txBox="1"/>
            <p:nvPr/>
          </p:nvSpPr>
          <p:spPr>
            <a:xfrm>
              <a:off x="16749775" y="9706470"/>
              <a:ext cx="2164179" cy="993670"/>
            </a:xfrm>
            <a:prstGeom prst="rect">
              <a:avLst/>
            </a:prstGeom>
            <a:noFill/>
          </p:spPr>
          <p:txBody>
            <a:bodyPr wrap="none" lIns="217709" tIns="108855" rIns="217709" bIns="108855" rtlCol="0">
              <a:spAutoFit/>
            </a:bodyPr>
            <a:lstStyle/>
            <a:p>
              <a:pPr algn="ctr"/>
              <a:r>
                <a:rPr lang="en-US" sz="1800" dirty="0">
                  <a:latin typeface="Corbel"/>
                  <a:cs typeface="Corbel"/>
                </a:rPr>
                <a:t>1.37</a:t>
              </a:r>
            </a:p>
          </p:txBody>
        </p:sp>
        <p:sp>
          <p:nvSpPr>
            <p:cNvPr id="42" name="TextBox 41"/>
            <p:cNvSpPr txBox="1"/>
            <p:nvPr/>
          </p:nvSpPr>
          <p:spPr>
            <a:xfrm>
              <a:off x="8531802" y="7443800"/>
              <a:ext cx="2246965" cy="993670"/>
            </a:xfrm>
            <a:prstGeom prst="rect">
              <a:avLst/>
            </a:prstGeom>
            <a:noFill/>
          </p:spPr>
          <p:txBody>
            <a:bodyPr wrap="none" lIns="217709" tIns="108855" rIns="217709" bIns="108855" rtlCol="0">
              <a:spAutoFit/>
            </a:bodyPr>
            <a:lstStyle/>
            <a:p>
              <a:pPr algn="ctr"/>
              <a:r>
                <a:rPr lang="en-US" sz="1800" dirty="0">
                  <a:latin typeface="Corbel"/>
                  <a:cs typeface="Corbel"/>
                </a:rPr>
                <a:t>1.44</a:t>
              </a:r>
            </a:p>
          </p:txBody>
        </p:sp>
        <p:sp>
          <p:nvSpPr>
            <p:cNvPr id="43" name="TextBox 42"/>
            <p:cNvSpPr txBox="1"/>
            <p:nvPr/>
          </p:nvSpPr>
          <p:spPr>
            <a:xfrm>
              <a:off x="8721066" y="12338214"/>
              <a:ext cx="2193467" cy="993670"/>
            </a:xfrm>
            <a:prstGeom prst="rect">
              <a:avLst/>
            </a:prstGeom>
            <a:noFill/>
          </p:spPr>
          <p:txBody>
            <a:bodyPr wrap="none" lIns="217709" tIns="108855" rIns="217709" bIns="108855" rtlCol="0">
              <a:spAutoFit/>
            </a:bodyPr>
            <a:lstStyle/>
            <a:p>
              <a:pPr algn="ctr"/>
              <a:r>
                <a:rPr lang="en-US" sz="1800" dirty="0">
                  <a:latin typeface="Corbel"/>
                  <a:cs typeface="Corbel"/>
                </a:rPr>
                <a:t>0.73</a:t>
              </a:r>
            </a:p>
          </p:txBody>
        </p:sp>
        <p:sp>
          <p:nvSpPr>
            <p:cNvPr id="17" name="TextBox 16"/>
            <p:cNvSpPr txBox="1"/>
            <p:nvPr/>
          </p:nvSpPr>
          <p:spPr>
            <a:xfrm>
              <a:off x="2885674" y="7533490"/>
              <a:ext cx="4126989" cy="993670"/>
            </a:xfrm>
            <a:prstGeom prst="rect">
              <a:avLst/>
            </a:prstGeom>
            <a:noFill/>
          </p:spPr>
          <p:txBody>
            <a:bodyPr wrap="none" lIns="217709" tIns="108855" rIns="217709" bIns="108855" rtlCol="0">
              <a:spAutoFit/>
            </a:bodyPr>
            <a:lstStyle/>
            <a:p>
              <a:pPr algn="ctr"/>
              <a:r>
                <a:rPr lang="en-US" sz="1800" b="1" dirty="0">
                  <a:latin typeface="Corbel"/>
                  <a:cs typeface="Corbel"/>
                </a:rPr>
                <a:t>Final state:</a:t>
              </a:r>
            </a:p>
          </p:txBody>
        </p:sp>
        <p:cxnSp>
          <p:nvCxnSpPr>
            <p:cNvPr id="18" name="Straight Arrow Connector 17"/>
            <p:cNvCxnSpPr/>
            <p:nvPr/>
          </p:nvCxnSpPr>
          <p:spPr>
            <a:xfrm flipV="1">
              <a:off x="12809416" y="10577390"/>
              <a:ext cx="2434827" cy="11186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5155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Implementation</a:t>
            </a:r>
            <a:endParaRPr lang="en-US" dirty="0"/>
          </a:p>
        </p:txBody>
      </p:sp>
      <p:sp>
        <p:nvSpPr>
          <p:cNvPr id="3" name="Content Placeholder 2"/>
          <p:cNvSpPr>
            <a:spLocks noGrp="1"/>
          </p:cNvSpPr>
          <p:nvPr>
            <p:ph idx="1"/>
          </p:nvPr>
        </p:nvSpPr>
        <p:spPr>
          <a:xfrm>
            <a:off x="457200" y="2027238"/>
            <a:ext cx="8229600" cy="4221162"/>
          </a:xfrm>
        </p:spPr>
        <p:txBody>
          <a:bodyPr/>
          <a:lstStyle/>
          <a:p>
            <a:pPr marL="19202">
              <a:spcBef>
                <a:spcPct val="0"/>
              </a:spcBef>
            </a:pPr>
            <a:r>
              <a:rPr lang="en-US" sz="1800" b="1" dirty="0" err="1" smtClean="0">
                <a:latin typeface="Lucida Console"/>
                <a:ea typeface="Consolas" charset="0"/>
                <a:cs typeface="Lucida Console"/>
              </a:rPr>
              <a:t>val</a:t>
            </a: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sc</a:t>
            </a:r>
            <a:r>
              <a:rPr lang="en-US" sz="1800" dirty="0" smtClean="0">
                <a:latin typeface="Lucida Console"/>
                <a:ea typeface="Consolas" charset="0"/>
                <a:cs typeface="Lucida Console"/>
              </a:rPr>
              <a:t> = </a:t>
            </a:r>
            <a:r>
              <a:rPr lang="en-US" sz="1800" b="1" dirty="0" smtClean="0">
                <a:latin typeface="Lucida Console"/>
                <a:ea typeface="Consolas" charset="0"/>
                <a:cs typeface="Lucida Console"/>
              </a:rPr>
              <a:t>new</a:t>
            </a: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SparkContext</a:t>
            </a:r>
            <a:r>
              <a:rPr lang="en-US" sz="1800" dirty="0" smtClean="0">
                <a:latin typeface="Lucida Console"/>
                <a:ea typeface="Consolas" charset="0"/>
                <a:cs typeface="Lucida Console"/>
              </a:rPr>
              <a:t>(</a:t>
            </a:r>
            <a:r>
              <a:rPr lang="en-US" sz="1800" dirty="0" smtClean="0">
                <a:solidFill>
                  <a:srgbClr val="000090"/>
                </a:solidFill>
                <a:latin typeface="Lucida Console"/>
                <a:ea typeface="Consolas" charset="0"/>
                <a:cs typeface="Lucida Console"/>
              </a:rPr>
              <a:t>“local”</a:t>
            </a:r>
            <a:r>
              <a:rPr lang="en-US" sz="1800" dirty="0" smtClean="0">
                <a:latin typeface="Lucida Console"/>
                <a:ea typeface="Consolas" charset="0"/>
                <a:cs typeface="Lucida Console"/>
              </a:rPr>
              <a:t>, </a:t>
            </a:r>
            <a:r>
              <a:rPr lang="en-US" sz="1800" dirty="0" smtClean="0">
                <a:solidFill>
                  <a:srgbClr val="000090"/>
                </a:solidFill>
                <a:latin typeface="Lucida Console"/>
                <a:ea typeface="Consolas" charset="0"/>
                <a:cs typeface="Lucida Console"/>
              </a:rPr>
              <a:t>“PageRank”</a:t>
            </a: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sparkHome</a:t>
            </a:r>
            <a:r>
              <a:rPr lang="en-US" sz="1800" dirty="0" smtClean="0">
                <a:latin typeface="Lucida Console"/>
                <a:ea typeface="Consolas" charset="0"/>
                <a:cs typeface="Lucida Console"/>
              </a:rPr>
              <a:t>,</a:t>
            </a:r>
            <a:br>
              <a:rPr lang="en-US" sz="1800" dirty="0" smtClean="0">
                <a:latin typeface="Lucida Console"/>
                <a:ea typeface="Consolas" charset="0"/>
                <a:cs typeface="Lucida Console"/>
              </a:rPr>
            </a:br>
            <a:r>
              <a:rPr lang="en-US" sz="1800" dirty="0" smtClean="0">
                <a:latin typeface="Lucida Console"/>
                <a:ea typeface="Consolas" charset="0"/>
                <a:cs typeface="Lucida Console"/>
              </a:rPr>
              <a:t>                          </a:t>
            </a:r>
            <a:r>
              <a:rPr lang="en-US" sz="1800" dirty="0" err="1" smtClean="0">
                <a:latin typeface="Lucida Console"/>
                <a:ea typeface="Consolas" charset="0"/>
                <a:cs typeface="Lucida Console"/>
              </a:rPr>
              <a:t>Seq</a:t>
            </a:r>
            <a:r>
              <a:rPr lang="en-US" sz="1800" dirty="0" smtClean="0">
                <a:latin typeface="Lucida Console"/>
                <a:ea typeface="Consolas" charset="0"/>
                <a:cs typeface="Lucida Console"/>
              </a:rPr>
              <a:t>(</a:t>
            </a:r>
            <a:r>
              <a:rPr lang="en-US" sz="1800" dirty="0" smtClean="0">
                <a:solidFill>
                  <a:srgbClr val="000090"/>
                </a:solidFill>
                <a:latin typeface="Lucida Console"/>
                <a:ea typeface="Consolas" charset="0"/>
                <a:cs typeface="Lucida Console"/>
              </a:rPr>
              <a:t>“</a:t>
            </a:r>
            <a:r>
              <a:rPr lang="en-US" sz="1800" dirty="0" err="1" smtClean="0">
                <a:solidFill>
                  <a:srgbClr val="000090"/>
                </a:solidFill>
                <a:latin typeface="Lucida Console"/>
                <a:ea typeface="Consolas" charset="0"/>
                <a:cs typeface="Lucida Console"/>
              </a:rPr>
              <a:t>pagerank.jar</a:t>
            </a:r>
            <a:r>
              <a:rPr lang="en-US" sz="1800" dirty="0" smtClean="0">
                <a:solidFill>
                  <a:srgbClr val="000090"/>
                </a:solidFill>
                <a:latin typeface="Lucida Console"/>
                <a:ea typeface="Consolas" charset="0"/>
                <a:cs typeface="Lucida Console"/>
              </a:rPr>
              <a:t>”</a:t>
            </a:r>
            <a:r>
              <a:rPr lang="en-US" sz="1800" dirty="0" smtClean="0">
                <a:latin typeface="Lucida Console"/>
                <a:ea typeface="Consolas" charset="0"/>
                <a:cs typeface="Lucida Console"/>
              </a:rPr>
              <a:t>))</a:t>
            </a:r>
            <a:br>
              <a:rPr lang="en-US" sz="1800" dirty="0" smtClean="0">
                <a:latin typeface="Lucida Console"/>
                <a:ea typeface="Consolas" charset="0"/>
                <a:cs typeface="Lucida Console"/>
              </a:rPr>
            </a:br>
            <a:r>
              <a:rPr lang="en-US" sz="1800" b="1" dirty="0" smtClean="0">
                <a:latin typeface="Lucida Console"/>
                <a:ea typeface="Consolas" charset="0"/>
                <a:cs typeface="Lucida Console"/>
              </a:rPr>
              <a:t/>
            </a:r>
            <a:br>
              <a:rPr lang="en-US" sz="1800" b="1" dirty="0" smtClean="0">
                <a:latin typeface="Lucida Console"/>
                <a:ea typeface="Consolas" charset="0"/>
                <a:cs typeface="Lucida Console"/>
              </a:rPr>
            </a:br>
            <a:r>
              <a:rPr lang="en-US" sz="1800" b="1" dirty="0" err="1" smtClean="0">
                <a:latin typeface="Lucida Console"/>
                <a:ea typeface="Consolas" charset="0"/>
                <a:cs typeface="Lucida Console"/>
              </a:rPr>
              <a:t>val</a:t>
            </a:r>
            <a:r>
              <a:rPr lang="en-US" sz="1800" b="1" dirty="0" smtClean="0">
                <a:latin typeface="Lucida Console"/>
                <a:ea typeface="Consolas" charset="0"/>
                <a:cs typeface="Lucida Console"/>
              </a:rPr>
              <a:t> </a:t>
            </a:r>
            <a:r>
              <a:rPr lang="en-US" sz="1800" dirty="0">
                <a:latin typeface="Lucida Console"/>
                <a:ea typeface="Consolas" charset="0"/>
                <a:cs typeface="Lucida Console"/>
              </a:rPr>
              <a:t>links = </a:t>
            </a:r>
            <a:r>
              <a:rPr lang="en-US" sz="1800" dirty="0">
                <a:solidFill>
                  <a:srgbClr val="008040"/>
                </a:solidFill>
                <a:latin typeface="Lucida Console"/>
                <a:ea typeface="Consolas" charset="0"/>
                <a:cs typeface="Lucida Console"/>
              </a:rPr>
              <a:t>// </a:t>
            </a:r>
            <a:r>
              <a:rPr lang="en-US" sz="1800" dirty="0" smtClean="0">
                <a:solidFill>
                  <a:srgbClr val="008040"/>
                </a:solidFill>
                <a:latin typeface="Lucida Console"/>
                <a:ea typeface="Consolas" charset="0"/>
                <a:cs typeface="Lucida Console"/>
              </a:rPr>
              <a:t>load RDD </a:t>
            </a:r>
            <a:r>
              <a:rPr lang="en-US" sz="1800" dirty="0">
                <a:solidFill>
                  <a:srgbClr val="008040"/>
                </a:solidFill>
                <a:latin typeface="Lucida Console"/>
                <a:ea typeface="Consolas" charset="0"/>
                <a:cs typeface="Lucida Console"/>
              </a:rPr>
              <a:t>of (</a:t>
            </a:r>
            <a:r>
              <a:rPr lang="en-US" sz="1800" dirty="0" err="1">
                <a:solidFill>
                  <a:srgbClr val="008040"/>
                </a:solidFill>
                <a:latin typeface="Lucida Console"/>
                <a:ea typeface="Consolas" charset="0"/>
                <a:cs typeface="Lucida Console"/>
              </a:rPr>
              <a:t>url</a:t>
            </a:r>
            <a:r>
              <a:rPr lang="en-US" sz="1800" dirty="0">
                <a:solidFill>
                  <a:srgbClr val="008040"/>
                </a:solidFill>
                <a:latin typeface="Lucida Console"/>
                <a:ea typeface="Consolas" charset="0"/>
                <a:cs typeface="Lucida Console"/>
              </a:rPr>
              <a:t>, neighbors) pairs</a:t>
            </a:r>
          </a:p>
          <a:p>
            <a:pPr marL="19202">
              <a:spcBef>
                <a:spcPct val="0"/>
              </a:spcBef>
            </a:pPr>
            <a:r>
              <a:rPr lang="en-US" sz="1800" b="1" dirty="0" err="1">
                <a:latin typeface="Lucida Console"/>
                <a:ea typeface="Consolas" charset="0"/>
                <a:cs typeface="Lucida Console"/>
              </a:rPr>
              <a:t>var</a:t>
            </a:r>
            <a:r>
              <a:rPr lang="en-US" sz="1800" b="1" dirty="0">
                <a:latin typeface="Lucida Console"/>
                <a:ea typeface="Consolas" charset="0"/>
                <a:cs typeface="Lucida Console"/>
              </a:rPr>
              <a:t> </a:t>
            </a:r>
            <a:r>
              <a:rPr lang="en-US" sz="1800" dirty="0">
                <a:latin typeface="Lucida Console"/>
                <a:ea typeface="Consolas" charset="0"/>
                <a:cs typeface="Lucida Console"/>
              </a:rPr>
              <a:t>ranks = </a:t>
            </a:r>
            <a:r>
              <a:rPr lang="en-US" sz="1800" dirty="0">
                <a:solidFill>
                  <a:srgbClr val="008040"/>
                </a:solidFill>
                <a:latin typeface="Lucida Console"/>
                <a:ea typeface="Consolas" charset="0"/>
                <a:cs typeface="Lucida Console"/>
              </a:rPr>
              <a:t>// </a:t>
            </a:r>
            <a:r>
              <a:rPr lang="en-US" sz="1800" dirty="0" smtClean="0">
                <a:solidFill>
                  <a:srgbClr val="008040"/>
                </a:solidFill>
                <a:latin typeface="Lucida Console"/>
                <a:ea typeface="Consolas" charset="0"/>
                <a:cs typeface="Lucida Console"/>
              </a:rPr>
              <a:t>load RDD </a:t>
            </a:r>
            <a:r>
              <a:rPr lang="en-US" sz="1800" dirty="0">
                <a:solidFill>
                  <a:srgbClr val="008040"/>
                </a:solidFill>
                <a:latin typeface="Lucida Console"/>
                <a:ea typeface="Consolas" charset="0"/>
                <a:cs typeface="Lucida Console"/>
              </a:rPr>
              <a:t>of (</a:t>
            </a:r>
            <a:r>
              <a:rPr lang="en-US" sz="1800" dirty="0" err="1">
                <a:solidFill>
                  <a:srgbClr val="008040"/>
                </a:solidFill>
                <a:latin typeface="Lucida Console"/>
                <a:ea typeface="Consolas" charset="0"/>
                <a:cs typeface="Lucida Console"/>
              </a:rPr>
              <a:t>url</a:t>
            </a:r>
            <a:r>
              <a:rPr lang="en-US" sz="1800" dirty="0">
                <a:solidFill>
                  <a:srgbClr val="008040"/>
                </a:solidFill>
                <a:latin typeface="Lucida Console"/>
                <a:ea typeface="Consolas" charset="0"/>
                <a:cs typeface="Lucida Console"/>
              </a:rPr>
              <a:t>, rank) pairs</a:t>
            </a:r>
          </a:p>
          <a:p>
            <a:pPr marL="19202">
              <a:spcBef>
                <a:spcPct val="0"/>
              </a:spcBef>
            </a:pPr>
            <a:endParaRPr lang="en-US" sz="1800" dirty="0">
              <a:solidFill>
                <a:srgbClr val="008000"/>
              </a:solidFill>
              <a:latin typeface="Lucida Console"/>
              <a:ea typeface="Consolas" charset="0"/>
              <a:cs typeface="Lucida Console"/>
            </a:endParaRPr>
          </a:p>
          <a:p>
            <a:pPr marL="19202">
              <a:spcBef>
                <a:spcPct val="0"/>
              </a:spcBef>
            </a:pPr>
            <a:r>
              <a:rPr lang="en-US" sz="1800" b="1" dirty="0">
                <a:latin typeface="Lucida Console"/>
                <a:ea typeface="Consolas" charset="0"/>
                <a:cs typeface="Lucida Console"/>
              </a:rPr>
              <a:t>for</a:t>
            </a:r>
            <a:r>
              <a:rPr lang="en-US" sz="1800" dirty="0">
                <a:latin typeface="Lucida Console"/>
                <a:ea typeface="Consolas" charset="0"/>
                <a:cs typeface="Lucida Console"/>
              </a:rPr>
              <a:t> (</a:t>
            </a:r>
            <a:r>
              <a:rPr lang="en-US" sz="1800" dirty="0" err="1">
                <a:latin typeface="Lucida Console"/>
                <a:ea typeface="Consolas" charset="0"/>
                <a:cs typeface="Lucida Console"/>
              </a:rPr>
              <a:t>i</a:t>
            </a:r>
            <a:r>
              <a:rPr lang="en-US" sz="1800" dirty="0">
                <a:latin typeface="Lucida Console"/>
                <a:ea typeface="Consolas" charset="0"/>
                <a:cs typeface="Lucida Console"/>
              </a:rPr>
              <a:t> &lt;- 1 to ITERATIONS) {</a:t>
            </a:r>
          </a:p>
          <a:p>
            <a:pPr marL="19202">
              <a:spcBef>
                <a:spcPct val="0"/>
              </a:spcBef>
            </a:pPr>
            <a:r>
              <a:rPr lang="en-US" sz="1800" dirty="0">
                <a:latin typeface="Lucida Console"/>
                <a:ea typeface="Consolas" charset="0"/>
                <a:cs typeface="Lucida Console"/>
              </a:rPr>
              <a:t>  </a:t>
            </a:r>
            <a:r>
              <a:rPr lang="en-US" sz="1800" b="1" dirty="0" err="1">
                <a:latin typeface="Lucida Console"/>
                <a:ea typeface="Consolas" charset="0"/>
                <a:cs typeface="Lucida Console"/>
              </a:rPr>
              <a:t>val</a:t>
            </a:r>
            <a:r>
              <a:rPr lang="en-US" sz="1800" dirty="0">
                <a:latin typeface="Lucida Console"/>
                <a:ea typeface="Consolas" charset="0"/>
                <a:cs typeface="Lucida Console"/>
              </a:rPr>
              <a:t> </a:t>
            </a:r>
            <a:r>
              <a:rPr lang="en-US" sz="1800" dirty="0" err="1">
                <a:latin typeface="Lucida Console"/>
                <a:ea typeface="Consolas" charset="0"/>
                <a:cs typeface="Lucida Console"/>
              </a:rPr>
              <a:t>contribs</a:t>
            </a:r>
            <a:r>
              <a:rPr lang="en-US" sz="1800" dirty="0">
                <a:latin typeface="Lucida Console"/>
                <a:ea typeface="Consolas" charset="0"/>
                <a:cs typeface="Lucida Console"/>
              </a:rPr>
              <a:t> = </a:t>
            </a:r>
            <a:r>
              <a:rPr lang="en-US" sz="1800" dirty="0" err="1">
                <a:latin typeface="Lucida Console"/>
                <a:ea typeface="Consolas" charset="0"/>
                <a:cs typeface="Lucida Console"/>
              </a:rPr>
              <a:t>links.</a:t>
            </a:r>
            <a:r>
              <a:rPr lang="en-US" sz="1800" dirty="0" err="1">
                <a:solidFill>
                  <a:srgbClr val="3366FF"/>
                </a:solidFill>
                <a:latin typeface="Lucida Console"/>
                <a:ea typeface="Consolas" charset="0"/>
                <a:cs typeface="Lucida Console"/>
              </a:rPr>
              <a:t>join</a:t>
            </a:r>
            <a:r>
              <a:rPr lang="en-US" sz="1800" dirty="0">
                <a:latin typeface="Lucida Console"/>
                <a:ea typeface="Consolas" charset="0"/>
                <a:cs typeface="Lucida Console"/>
              </a:rPr>
              <a:t>(ranks).</a:t>
            </a:r>
            <a:r>
              <a:rPr lang="en-US" sz="1800" dirty="0" err="1">
                <a:solidFill>
                  <a:srgbClr val="3366FF"/>
                </a:solidFill>
                <a:latin typeface="Lucida Console"/>
                <a:ea typeface="Consolas" charset="0"/>
                <a:cs typeface="Lucida Console"/>
              </a:rPr>
              <a:t>flatMap</a:t>
            </a:r>
            <a:r>
              <a:rPr lang="en-US" sz="1800" dirty="0">
                <a:latin typeface="Lucida Console"/>
                <a:ea typeface="Consolas" charset="0"/>
                <a:cs typeface="Lucida Console"/>
              </a:rPr>
              <a:t> {</a:t>
            </a:r>
          </a:p>
          <a:p>
            <a:pPr marL="19202">
              <a:spcBef>
                <a:spcPct val="0"/>
              </a:spcBef>
            </a:pPr>
            <a:r>
              <a:rPr lang="en-US" sz="1800" dirty="0">
                <a:solidFill>
                  <a:srgbClr val="FF0080"/>
                </a:solidFill>
                <a:latin typeface="Lucida Console"/>
                <a:ea typeface="Consolas" charset="0"/>
                <a:cs typeface="Lucida Console"/>
              </a:rPr>
              <a:t>    case (</a:t>
            </a:r>
            <a:r>
              <a:rPr lang="en-US" sz="1800" dirty="0" err="1">
                <a:solidFill>
                  <a:srgbClr val="FF0080"/>
                </a:solidFill>
                <a:latin typeface="Lucida Console"/>
                <a:ea typeface="Consolas" charset="0"/>
                <a:cs typeface="Lucida Console"/>
              </a:rPr>
              <a:t>url</a:t>
            </a:r>
            <a:r>
              <a:rPr lang="en-US" sz="1800" dirty="0">
                <a:solidFill>
                  <a:srgbClr val="FF0080"/>
                </a:solidFill>
                <a:latin typeface="Lucida Console"/>
                <a:ea typeface="Consolas" charset="0"/>
                <a:cs typeface="Lucida Console"/>
              </a:rPr>
              <a:t>, (links, rank)) =&gt;</a:t>
            </a:r>
          </a:p>
          <a:p>
            <a:pPr marL="19202">
              <a:spcBef>
                <a:spcPct val="0"/>
              </a:spcBef>
            </a:pPr>
            <a:r>
              <a:rPr lang="en-US" sz="1800" dirty="0">
                <a:solidFill>
                  <a:srgbClr val="FF0080"/>
                </a:solidFill>
                <a:latin typeface="Lucida Console"/>
                <a:ea typeface="Consolas" charset="0"/>
                <a:cs typeface="Lucida Console"/>
              </a:rPr>
              <a:t>      </a:t>
            </a:r>
            <a:r>
              <a:rPr lang="en-US" sz="1800" dirty="0" err="1">
                <a:solidFill>
                  <a:srgbClr val="FF0080"/>
                </a:solidFill>
                <a:latin typeface="Lucida Console"/>
                <a:ea typeface="Consolas" charset="0"/>
                <a:cs typeface="Lucida Console"/>
              </a:rPr>
              <a:t>links.map</a:t>
            </a:r>
            <a:r>
              <a:rPr lang="en-US" sz="1800" dirty="0">
                <a:solidFill>
                  <a:srgbClr val="FF0080"/>
                </a:solidFill>
                <a:latin typeface="Lucida Console"/>
                <a:ea typeface="Consolas" charset="0"/>
                <a:cs typeface="Lucida Console"/>
              </a:rPr>
              <a:t>(</a:t>
            </a:r>
            <a:r>
              <a:rPr lang="en-US" sz="1800" dirty="0" err="1">
                <a:solidFill>
                  <a:srgbClr val="FF0080"/>
                </a:solidFill>
                <a:latin typeface="Lucida Console"/>
                <a:ea typeface="Consolas" charset="0"/>
                <a:cs typeface="Lucida Console"/>
              </a:rPr>
              <a:t>dest</a:t>
            </a:r>
            <a:r>
              <a:rPr lang="en-US" sz="1800" dirty="0">
                <a:solidFill>
                  <a:srgbClr val="FF0080"/>
                </a:solidFill>
                <a:latin typeface="Lucida Console"/>
                <a:ea typeface="Consolas" charset="0"/>
                <a:cs typeface="Lucida Console"/>
              </a:rPr>
              <a:t> =&gt; (</a:t>
            </a:r>
            <a:r>
              <a:rPr lang="en-US" sz="1800" dirty="0" err="1">
                <a:solidFill>
                  <a:srgbClr val="FF0080"/>
                </a:solidFill>
                <a:latin typeface="Lucida Console"/>
                <a:ea typeface="Consolas" charset="0"/>
                <a:cs typeface="Lucida Console"/>
              </a:rPr>
              <a:t>dest</a:t>
            </a:r>
            <a:r>
              <a:rPr lang="en-US" sz="1800" dirty="0">
                <a:solidFill>
                  <a:srgbClr val="FF0080"/>
                </a:solidFill>
                <a:latin typeface="Lucida Console"/>
                <a:ea typeface="Consolas" charset="0"/>
                <a:cs typeface="Lucida Console"/>
              </a:rPr>
              <a:t>, rank/</a:t>
            </a:r>
            <a:r>
              <a:rPr lang="en-US" sz="1800" dirty="0" err="1">
                <a:solidFill>
                  <a:srgbClr val="FF0080"/>
                </a:solidFill>
                <a:latin typeface="Lucida Console"/>
                <a:ea typeface="Consolas" charset="0"/>
                <a:cs typeface="Lucida Console"/>
              </a:rPr>
              <a:t>links.size</a:t>
            </a:r>
            <a:r>
              <a:rPr lang="en-US" sz="1800" dirty="0">
                <a:solidFill>
                  <a:srgbClr val="FF0080"/>
                </a:solidFill>
                <a:latin typeface="Lucida Console"/>
                <a:ea typeface="Consolas" charset="0"/>
                <a:cs typeface="Lucida Console"/>
              </a:rPr>
              <a:t>))</a:t>
            </a:r>
          </a:p>
          <a:p>
            <a:pPr marL="19202">
              <a:spcBef>
                <a:spcPct val="0"/>
              </a:spcBef>
            </a:pPr>
            <a:r>
              <a:rPr lang="en-US" sz="1800" dirty="0">
                <a:solidFill>
                  <a:srgbClr val="FF0080"/>
                </a:solidFill>
                <a:latin typeface="Lucida Console"/>
                <a:ea typeface="Consolas" charset="0"/>
                <a:cs typeface="Lucida Console"/>
              </a:rPr>
              <a:t>  </a:t>
            </a:r>
            <a:r>
              <a:rPr lang="en-US" sz="1800" dirty="0">
                <a:latin typeface="Lucida Console"/>
                <a:ea typeface="Consolas" charset="0"/>
                <a:cs typeface="Lucida Console"/>
              </a:rPr>
              <a:t>}</a:t>
            </a:r>
            <a:br>
              <a:rPr lang="en-US" sz="1800" dirty="0">
                <a:latin typeface="Lucida Console"/>
                <a:ea typeface="Consolas" charset="0"/>
                <a:cs typeface="Lucida Console"/>
              </a:rPr>
            </a:br>
            <a:r>
              <a:rPr lang="en-US" sz="1800" dirty="0">
                <a:latin typeface="Lucida Console"/>
                <a:ea typeface="Consolas" charset="0"/>
                <a:cs typeface="Lucida Console"/>
              </a:rPr>
              <a:t>  ranks = </a:t>
            </a:r>
            <a:r>
              <a:rPr lang="en-US" sz="1800" dirty="0" err="1">
                <a:latin typeface="Lucida Console"/>
                <a:ea typeface="Consolas" charset="0"/>
                <a:cs typeface="Lucida Console"/>
              </a:rPr>
              <a:t>contribs.</a:t>
            </a:r>
            <a:r>
              <a:rPr lang="en-US" sz="1800" dirty="0" err="1">
                <a:solidFill>
                  <a:srgbClr val="3366FF"/>
                </a:solidFill>
                <a:latin typeface="Lucida Console"/>
                <a:ea typeface="Consolas" charset="0"/>
                <a:cs typeface="Lucida Console"/>
              </a:rPr>
              <a:t>reduceByKey</a:t>
            </a:r>
            <a:r>
              <a:rPr lang="en-US" sz="1800" dirty="0">
                <a:latin typeface="Lucida Console"/>
                <a:ea typeface="Consolas" charset="0"/>
                <a:cs typeface="Lucida Console"/>
              </a:rPr>
              <a:t>(</a:t>
            </a:r>
            <a:r>
              <a:rPr lang="en-US" sz="1800" dirty="0">
                <a:solidFill>
                  <a:srgbClr val="FF0080"/>
                </a:solidFill>
                <a:latin typeface="Lucida Console"/>
                <a:ea typeface="Consolas" charset="0"/>
                <a:cs typeface="Lucida Console"/>
              </a:rPr>
              <a:t>_ + _</a:t>
            </a:r>
            <a:r>
              <a:rPr lang="en-US" sz="1800" dirty="0">
                <a:latin typeface="Lucida Console"/>
                <a:ea typeface="Consolas" charset="0"/>
                <a:cs typeface="Lucida Console"/>
              </a:rPr>
              <a:t>)</a:t>
            </a:r>
            <a:br>
              <a:rPr lang="en-US" sz="1800" dirty="0">
                <a:latin typeface="Lucida Console"/>
                <a:ea typeface="Consolas" charset="0"/>
                <a:cs typeface="Lucida Console"/>
              </a:rPr>
            </a:br>
            <a:r>
              <a:rPr lang="en-US" sz="1800" dirty="0">
                <a:latin typeface="Lucida Console"/>
                <a:ea typeface="Consolas" charset="0"/>
                <a:cs typeface="Lucida Console"/>
              </a:rPr>
              <a:t>                  .</a:t>
            </a:r>
            <a:r>
              <a:rPr lang="en-US" sz="1800" dirty="0" err="1">
                <a:solidFill>
                  <a:srgbClr val="3366FF"/>
                </a:solidFill>
                <a:latin typeface="Lucida Console"/>
                <a:ea typeface="Consolas" charset="0"/>
                <a:cs typeface="Lucida Console"/>
              </a:rPr>
              <a:t>mapValues</a:t>
            </a:r>
            <a:r>
              <a:rPr lang="en-US" sz="1800" dirty="0">
                <a:latin typeface="Lucida Console"/>
                <a:ea typeface="Consolas" charset="0"/>
                <a:cs typeface="Lucida Console"/>
              </a:rPr>
              <a:t>(</a:t>
            </a:r>
            <a:r>
              <a:rPr lang="en-US" sz="1800" dirty="0">
                <a:solidFill>
                  <a:srgbClr val="FF0080"/>
                </a:solidFill>
                <a:latin typeface="Lucida Console"/>
                <a:ea typeface="Consolas" charset="0"/>
                <a:cs typeface="Lucida Console"/>
              </a:rPr>
              <a:t>0.15 + 0.85 * _</a:t>
            </a:r>
            <a:r>
              <a:rPr lang="en-US" sz="1800" dirty="0">
                <a:latin typeface="Lucida Console"/>
                <a:ea typeface="Consolas" charset="0"/>
                <a:cs typeface="Lucida Console"/>
              </a:rPr>
              <a:t>)</a:t>
            </a:r>
          </a:p>
          <a:p>
            <a:pPr marL="19202">
              <a:spcBef>
                <a:spcPct val="0"/>
              </a:spcBef>
            </a:pPr>
            <a:r>
              <a:rPr lang="en-US" sz="1800" dirty="0">
                <a:latin typeface="Lucida Console"/>
                <a:ea typeface="Consolas" charset="0"/>
                <a:cs typeface="Lucida Console"/>
              </a:rPr>
              <a:t>}</a:t>
            </a:r>
            <a:br>
              <a:rPr lang="en-US" sz="1800" dirty="0">
                <a:latin typeface="Lucida Console"/>
                <a:ea typeface="Consolas" charset="0"/>
                <a:cs typeface="Lucida Console"/>
              </a:rPr>
            </a:br>
            <a:r>
              <a:rPr lang="en-US" sz="1800" dirty="0" err="1" smtClean="0">
                <a:latin typeface="Lucida Console"/>
                <a:ea typeface="Consolas" charset="0"/>
                <a:cs typeface="Lucida Console"/>
              </a:rPr>
              <a:t>ranks.</a:t>
            </a:r>
            <a:r>
              <a:rPr lang="en-US" sz="1800" dirty="0" err="1" smtClean="0">
                <a:solidFill>
                  <a:srgbClr val="3366FF"/>
                </a:solidFill>
                <a:latin typeface="Lucida Console"/>
                <a:ea typeface="Consolas" charset="0"/>
                <a:cs typeface="Lucida Console"/>
              </a:rPr>
              <a:t>saveAsTextFile</a:t>
            </a:r>
            <a:r>
              <a:rPr lang="en-US" sz="1800" dirty="0">
                <a:latin typeface="Lucida Console"/>
                <a:ea typeface="Consolas" charset="0"/>
                <a:cs typeface="Lucida Console"/>
              </a:rPr>
              <a:t>(...)</a:t>
            </a:r>
          </a:p>
        </p:txBody>
      </p:sp>
    </p:spTree>
    <p:extLst>
      <p:ext uri="{BB962C8B-B14F-4D97-AF65-F5344CB8AC3E}">
        <p14:creationId xmlns:p14="http://schemas.microsoft.com/office/powerpoint/2010/main" val="266927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PageRank Performance</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119257694"/>
              </p:ext>
            </p:extLst>
          </p:nvPr>
        </p:nvGraphicFramePr>
        <p:xfrm>
          <a:off x="1600200" y="2209800"/>
          <a:ext cx="5953125" cy="4229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235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500" dirty="0" smtClean="0"/>
              <a:t>Other Iterative Algorithms</a:t>
            </a:r>
            <a:endParaRPr lang="en-US" sz="5500" dirty="0"/>
          </a:p>
        </p:txBody>
      </p:sp>
      <p:grpSp>
        <p:nvGrpSpPr>
          <p:cNvPr id="4" name="Group 3"/>
          <p:cNvGrpSpPr/>
          <p:nvPr/>
        </p:nvGrpSpPr>
        <p:grpSpPr>
          <a:xfrm>
            <a:off x="76200" y="2590800"/>
            <a:ext cx="8839200" cy="3906411"/>
            <a:chOff x="381000" y="2183436"/>
            <a:chExt cx="8534400" cy="2983138"/>
          </a:xfrm>
        </p:grpSpPr>
        <p:graphicFrame>
          <p:nvGraphicFramePr>
            <p:cNvPr id="10" name="Chart 9"/>
            <p:cNvGraphicFramePr/>
            <p:nvPr>
              <p:extLst>
                <p:ext uri="{D42A27DB-BD31-4B8C-83A1-F6EECF244321}">
                  <p14:modId xmlns:p14="http://schemas.microsoft.com/office/powerpoint/2010/main" val="2279764534"/>
                </p:ext>
              </p:extLst>
            </p:nvPr>
          </p:nvGraphicFramePr>
          <p:xfrm>
            <a:off x="381000" y="3505200"/>
            <a:ext cx="7391401" cy="1166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1970565549"/>
                </p:ext>
              </p:extLst>
            </p:nvPr>
          </p:nvGraphicFramePr>
          <p:xfrm>
            <a:off x="381000" y="2183436"/>
            <a:ext cx="8534400" cy="1166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612630" y="4837526"/>
              <a:ext cx="2530674" cy="329048"/>
            </a:xfrm>
            <a:prstGeom prst="rect">
              <a:avLst/>
            </a:prstGeom>
            <a:noFill/>
          </p:spPr>
          <p:txBody>
            <a:bodyPr wrap="none" rtlCol="0">
              <a:spAutoFit/>
            </a:bodyPr>
            <a:lstStyle/>
            <a:p>
              <a:r>
                <a:rPr lang="en-US" sz="2200" dirty="0">
                  <a:latin typeface="+mn-lt"/>
                  <a:cs typeface="Corbel"/>
                </a:rPr>
                <a:t>Time per Iteration (s)</a:t>
              </a:r>
            </a:p>
          </p:txBody>
        </p:sp>
      </p:grpSp>
    </p:spTree>
    <p:extLst>
      <p:ext uri="{BB962C8B-B14F-4D97-AF65-F5344CB8AC3E}">
        <p14:creationId xmlns:p14="http://schemas.microsoft.com/office/powerpoint/2010/main" val="3686234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sz="half" idx="1"/>
          </p:nvPr>
        </p:nvSpPr>
        <p:spPr>
          <a:xfrm>
            <a:off x="457200" y="1981200"/>
            <a:ext cx="4038600" cy="4525963"/>
          </a:xfrm>
        </p:spPr>
        <p:txBody>
          <a:bodyPr/>
          <a:lstStyle/>
          <a:p>
            <a:r>
              <a:rPr lang="en-US" sz="2400" dirty="0" smtClean="0"/>
              <a:t>Download Spark: </a:t>
            </a:r>
            <a:r>
              <a:rPr lang="en-US" sz="2400" dirty="0" smtClean="0">
                <a:hlinkClick r:id="rId2"/>
              </a:rPr>
              <a:t>spark-project.org/downloads</a:t>
            </a:r>
            <a:r>
              <a:rPr lang="en-US" sz="2400" dirty="0" smtClean="0"/>
              <a:t> </a:t>
            </a:r>
          </a:p>
          <a:p>
            <a:r>
              <a:rPr lang="en-US" sz="2400" dirty="0" smtClean="0"/>
              <a:t>Documentation and video tutorials: </a:t>
            </a:r>
            <a:r>
              <a:rPr lang="en-US" sz="2400" dirty="0" smtClean="0">
                <a:hlinkClick r:id="rId3"/>
              </a:rPr>
              <a:t>www.spark</a:t>
            </a:r>
            <a:r>
              <a:rPr lang="en-US" sz="2400" dirty="0">
                <a:hlinkClick r:id="rId3"/>
              </a:rPr>
              <a:t>-project.org/</a:t>
            </a:r>
            <a:r>
              <a:rPr lang="en-US" sz="2400" dirty="0" smtClean="0">
                <a:hlinkClick r:id="rId3"/>
              </a:rPr>
              <a:t>documentation</a:t>
            </a:r>
            <a:endParaRPr lang="en-US" sz="2400" dirty="0" smtClean="0"/>
          </a:p>
          <a:p>
            <a:r>
              <a:rPr lang="en-US" sz="2400" dirty="0" smtClean="0"/>
              <a:t>Several ways to run:</a:t>
            </a:r>
          </a:p>
          <a:p>
            <a:pPr lvl="1"/>
            <a:r>
              <a:rPr lang="en-US" sz="2000" dirty="0" smtClean="0"/>
              <a:t>Local mode (just need Java), EC2, private clusters</a:t>
            </a:r>
          </a:p>
        </p:txBody>
      </p:sp>
      <p:pic>
        <p:nvPicPr>
          <p:cNvPr id="5" name="Content Placeholder 4"/>
          <p:cNvPicPr>
            <a:picLocks noGrp="1" noChangeAspect="1"/>
          </p:cNvPicPr>
          <p:nvPr>
            <p:ph sz="half" idx="2"/>
          </p:nvPr>
        </p:nvPicPr>
        <p:blipFill rotWithShape="1">
          <a:blip r:embed="rId4"/>
          <a:srcRect t="156" b="-147"/>
          <a:stretch/>
        </p:blipFill>
        <p:spPr>
          <a:xfrm>
            <a:off x="4876800" y="1755858"/>
            <a:ext cx="4038600" cy="3755892"/>
          </a:xfr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535486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Just pass </a:t>
            </a:r>
            <a:r>
              <a:rPr lang="en-US" sz="2600" dirty="0">
                <a:latin typeface="Consolas"/>
                <a:cs typeface="Consolas"/>
              </a:rPr>
              <a:t>local</a:t>
            </a:r>
            <a:r>
              <a:rPr lang="en-US" dirty="0" smtClean="0"/>
              <a:t> or </a:t>
            </a:r>
            <a:r>
              <a:rPr lang="en-US" sz="2600" dirty="0">
                <a:latin typeface="Consolas"/>
                <a:cs typeface="Consolas"/>
              </a:rPr>
              <a:t>local[k]</a:t>
            </a:r>
            <a:r>
              <a:rPr lang="en-US" dirty="0" smtClean="0"/>
              <a:t> as master URL</a:t>
            </a:r>
          </a:p>
          <a:p>
            <a:r>
              <a:rPr lang="en-US" dirty="0" smtClean="0"/>
              <a:t>Debug using local debuggers</a:t>
            </a:r>
          </a:p>
          <a:p>
            <a:pPr lvl="1"/>
            <a:r>
              <a:rPr lang="en-US" dirty="0" smtClean="0"/>
              <a:t>For Java / </a:t>
            </a:r>
            <a:r>
              <a:rPr lang="en-US" dirty="0" err="1" smtClean="0"/>
              <a:t>Scala</a:t>
            </a:r>
            <a:r>
              <a:rPr lang="en-US" dirty="0" smtClean="0"/>
              <a:t>, just run your program in a debugger</a:t>
            </a:r>
          </a:p>
          <a:p>
            <a:pPr lvl="1"/>
            <a:r>
              <a:rPr lang="en-US" dirty="0" smtClean="0"/>
              <a:t>For Python, use an attachable debugger (e.g. </a:t>
            </a:r>
            <a:r>
              <a:rPr lang="en-US" dirty="0" err="1" smtClean="0"/>
              <a:t>PyDev</a:t>
            </a:r>
            <a:r>
              <a:rPr lang="en-US" dirty="0" smtClean="0"/>
              <a:t>)</a:t>
            </a:r>
          </a:p>
          <a:p>
            <a:r>
              <a:rPr lang="en-US" dirty="0" smtClean="0"/>
              <a:t>Great for development &amp; unit tests</a:t>
            </a:r>
            <a:endParaRPr lang="en-US" dirty="0"/>
          </a:p>
        </p:txBody>
      </p:sp>
      <p:sp>
        <p:nvSpPr>
          <p:cNvPr id="4" name="Title 3"/>
          <p:cNvSpPr>
            <a:spLocks noGrp="1"/>
          </p:cNvSpPr>
          <p:nvPr>
            <p:ph type="title"/>
          </p:nvPr>
        </p:nvSpPr>
        <p:spPr/>
        <p:txBody>
          <a:bodyPr/>
          <a:lstStyle/>
          <a:p>
            <a:r>
              <a:rPr lang="en-US" dirty="0" smtClean="0"/>
              <a:t>Local Execution</a:t>
            </a:r>
            <a:endParaRPr lang="en-US" dirty="0"/>
          </a:p>
        </p:txBody>
      </p:sp>
    </p:spTree>
    <p:extLst>
      <p:ext uri="{BB962C8B-B14F-4D97-AF65-F5344CB8AC3E}">
        <p14:creationId xmlns:p14="http://schemas.microsoft.com/office/powerpoint/2010/main" val="2287393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Execution</a:t>
            </a:r>
            <a:endParaRPr lang="en-US" dirty="0"/>
          </a:p>
        </p:txBody>
      </p:sp>
      <p:sp>
        <p:nvSpPr>
          <p:cNvPr id="3" name="Content Placeholder 2"/>
          <p:cNvSpPr>
            <a:spLocks noGrp="1"/>
          </p:cNvSpPr>
          <p:nvPr>
            <p:ph idx="1"/>
          </p:nvPr>
        </p:nvSpPr>
        <p:spPr>
          <a:xfrm>
            <a:off x="342900" y="1874838"/>
            <a:ext cx="8382000" cy="4221162"/>
          </a:xfrm>
        </p:spPr>
        <p:txBody>
          <a:bodyPr/>
          <a:lstStyle/>
          <a:p>
            <a:r>
              <a:rPr lang="en-US" dirty="0">
                <a:cs typeface="Arial"/>
              </a:rPr>
              <a:t>Easiest way to </a:t>
            </a:r>
            <a:r>
              <a:rPr lang="en-US" dirty="0" smtClean="0">
                <a:cs typeface="Arial"/>
              </a:rPr>
              <a:t>launch is EC2:</a:t>
            </a:r>
            <a:r>
              <a:rPr lang="en-US" sz="1000" dirty="0" smtClean="0">
                <a:cs typeface="Arial"/>
              </a:rPr>
              <a:t/>
            </a:r>
            <a:br>
              <a:rPr lang="en-US" sz="1000" dirty="0" smtClean="0">
                <a:cs typeface="Arial"/>
              </a:rPr>
            </a:br>
            <a:r>
              <a:rPr lang="en-US" sz="600" dirty="0" smtClean="0">
                <a:latin typeface="Consolas"/>
                <a:cs typeface="Consolas"/>
              </a:rPr>
              <a:t/>
            </a:r>
            <a:br>
              <a:rPr lang="en-US" sz="600" dirty="0" smtClean="0">
                <a:latin typeface="Consolas"/>
                <a:cs typeface="Consolas"/>
              </a:rPr>
            </a:br>
            <a:r>
              <a:rPr lang="en-US" sz="600" dirty="0" smtClean="0">
                <a:latin typeface="Consolas"/>
                <a:cs typeface="Consolas"/>
              </a:rPr>
              <a:t>               </a:t>
            </a:r>
            <a:r>
              <a:rPr lang="en-US" sz="2100" dirty="0" smtClean="0">
                <a:latin typeface="Consolas"/>
                <a:cs typeface="Consolas"/>
              </a:rPr>
              <a:t>.</a:t>
            </a:r>
            <a:r>
              <a:rPr lang="en-US" sz="2100" dirty="0">
                <a:latin typeface="Consolas"/>
                <a:cs typeface="Consolas"/>
              </a:rPr>
              <a:t>/spark-ec2 -k </a:t>
            </a:r>
            <a:r>
              <a:rPr lang="en-US" sz="2100" dirty="0" err="1">
                <a:latin typeface="Consolas"/>
                <a:cs typeface="Consolas"/>
              </a:rPr>
              <a:t>keypair</a:t>
            </a:r>
            <a:r>
              <a:rPr lang="en-US" sz="2100" dirty="0">
                <a:latin typeface="Consolas"/>
                <a:cs typeface="Consolas"/>
              </a:rPr>
              <a:t> –</a:t>
            </a:r>
            <a:r>
              <a:rPr lang="en-US" sz="2100" dirty="0" err="1">
                <a:latin typeface="Consolas"/>
                <a:cs typeface="Consolas"/>
              </a:rPr>
              <a:t>i</a:t>
            </a:r>
            <a:r>
              <a:rPr lang="en-US" sz="2100" dirty="0">
                <a:latin typeface="Consolas"/>
                <a:cs typeface="Consolas"/>
              </a:rPr>
              <a:t> </a:t>
            </a:r>
            <a:r>
              <a:rPr lang="en-US" sz="2100" dirty="0" err="1">
                <a:latin typeface="Consolas"/>
                <a:cs typeface="Consolas"/>
              </a:rPr>
              <a:t>id_rsa.pem</a:t>
            </a:r>
            <a:r>
              <a:rPr lang="en-US" sz="2100" dirty="0">
                <a:latin typeface="Consolas"/>
                <a:cs typeface="Consolas"/>
              </a:rPr>
              <a:t> –s </a:t>
            </a:r>
            <a:r>
              <a:rPr lang="en-US" sz="2100" dirty="0" smtClean="0">
                <a:latin typeface="Consolas"/>
                <a:cs typeface="Consolas"/>
              </a:rPr>
              <a:t>slaves </a:t>
            </a:r>
            <a:r>
              <a:rPr lang="en-US" sz="2100" dirty="0">
                <a:latin typeface="Consolas"/>
                <a:cs typeface="Consolas"/>
              </a:rPr>
              <a:t>\</a:t>
            </a:r>
            <a:br>
              <a:rPr lang="en-US" sz="2100" dirty="0">
                <a:latin typeface="Consolas"/>
                <a:cs typeface="Consolas"/>
              </a:rPr>
            </a:br>
            <a:r>
              <a:rPr lang="en-US" sz="2100" dirty="0">
                <a:latin typeface="Consolas"/>
                <a:cs typeface="Consolas"/>
              </a:rPr>
              <a:t>     </a:t>
            </a:r>
            <a:r>
              <a:rPr lang="en-US" sz="2100" dirty="0" smtClean="0">
                <a:latin typeface="Consolas"/>
                <a:cs typeface="Consolas"/>
              </a:rPr>
              <a:t>  </a:t>
            </a:r>
            <a:r>
              <a:rPr lang="en-US" sz="2100" dirty="0">
                <a:latin typeface="Consolas"/>
                <a:cs typeface="Consolas"/>
              </a:rPr>
              <a:t>[</a:t>
            </a:r>
            <a:r>
              <a:rPr lang="en-US" sz="2100" dirty="0" err="1">
                <a:latin typeface="Consolas"/>
                <a:cs typeface="Consolas"/>
              </a:rPr>
              <a:t>launch|stop|start|destroy</a:t>
            </a:r>
            <a:r>
              <a:rPr lang="en-US" sz="2100" dirty="0">
                <a:latin typeface="Consolas"/>
                <a:cs typeface="Consolas"/>
              </a:rPr>
              <a:t>] </a:t>
            </a:r>
            <a:r>
              <a:rPr lang="en-US" sz="2100" dirty="0" err="1">
                <a:latin typeface="Consolas"/>
                <a:cs typeface="Consolas"/>
              </a:rPr>
              <a:t>clusterName</a:t>
            </a:r>
            <a:endParaRPr lang="en-US" sz="2100" dirty="0">
              <a:latin typeface="Consolas"/>
              <a:cs typeface="Consolas"/>
            </a:endParaRPr>
          </a:p>
          <a:p>
            <a:r>
              <a:rPr lang="en-US" dirty="0" smtClean="0">
                <a:cs typeface="Arial"/>
              </a:rPr>
              <a:t>Several options for private clusters:</a:t>
            </a:r>
          </a:p>
          <a:p>
            <a:pPr lvl="1"/>
            <a:r>
              <a:rPr lang="en-US" dirty="0" smtClean="0">
                <a:cs typeface="Arial"/>
              </a:rPr>
              <a:t>Standalone mode (similar to </a:t>
            </a:r>
            <a:r>
              <a:rPr lang="en-US" dirty="0" err="1" smtClean="0">
                <a:cs typeface="Arial"/>
              </a:rPr>
              <a:t>Hadoop’s</a:t>
            </a:r>
            <a:r>
              <a:rPr lang="en-US" dirty="0" smtClean="0">
                <a:cs typeface="Arial"/>
              </a:rPr>
              <a:t> deploy scripts)</a:t>
            </a:r>
          </a:p>
          <a:p>
            <a:pPr lvl="1"/>
            <a:r>
              <a:rPr lang="en-US" dirty="0" err="1" smtClean="0">
                <a:cs typeface="Arial"/>
              </a:rPr>
              <a:t>Mesos</a:t>
            </a:r>
            <a:endParaRPr lang="en-US" dirty="0" smtClean="0">
              <a:cs typeface="Arial"/>
            </a:endParaRPr>
          </a:p>
          <a:p>
            <a:pPr lvl="1"/>
            <a:r>
              <a:rPr lang="en-US" dirty="0" err="1" smtClean="0">
                <a:cs typeface="Arial"/>
              </a:rPr>
              <a:t>Hadoop</a:t>
            </a:r>
            <a:r>
              <a:rPr lang="en-US" dirty="0" smtClean="0">
                <a:cs typeface="Arial"/>
              </a:rPr>
              <a:t> YARN</a:t>
            </a:r>
          </a:p>
          <a:p>
            <a:r>
              <a:rPr lang="en-US" dirty="0" smtClean="0">
                <a:cs typeface="Arial"/>
              </a:rPr>
              <a:t>Amazon EMR: </a:t>
            </a:r>
            <a:r>
              <a:rPr lang="en-US" dirty="0" smtClean="0">
                <a:cs typeface="Arial"/>
                <a:hlinkClick r:id="rId2"/>
              </a:rPr>
              <a:t>tinyurl.com/spark-emr</a:t>
            </a:r>
            <a:r>
              <a:rPr lang="en-US" dirty="0" smtClean="0">
                <a:cs typeface="Arial"/>
              </a:rPr>
              <a:t> </a:t>
            </a:r>
          </a:p>
        </p:txBody>
      </p:sp>
    </p:spTree>
    <p:extLst>
      <p:ext uri="{BB962C8B-B14F-4D97-AF65-F5344CB8AC3E}">
        <p14:creationId xmlns:p14="http://schemas.microsoft.com/office/powerpoint/2010/main" val="261577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5635" y="1974127"/>
            <a:ext cx="8305800" cy="61667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lstStyle/>
          <a:p>
            <a:r>
              <a:rPr lang="en-US" dirty="0" smtClean="0"/>
              <a:t>Introduction to Spark</a:t>
            </a:r>
          </a:p>
          <a:p>
            <a:r>
              <a:rPr lang="en-US" dirty="0" smtClean="0"/>
              <a:t>Tour of Spark </a:t>
            </a:r>
            <a:r>
              <a:rPr lang="en-US" dirty="0" smtClean="0"/>
              <a:t>operations (in Python)</a:t>
            </a:r>
            <a:endParaRPr lang="en-US" dirty="0" smtClean="0"/>
          </a:p>
          <a:p>
            <a:r>
              <a:rPr lang="en-US" dirty="0" smtClean="0"/>
              <a:t>Job execution</a:t>
            </a:r>
          </a:p>
          <a:p>
            <a:r>
              <a:rPr lang="en-US" dirty="0" smtClean="0"/>
              <a:t>Standalone apps</a:t>
            </a:r>
          </a:p>
          <a:p>
            <a:endParaRPr lang="en-US" dirty="0" smtClean="0"/>
          </a:p>
          <a:p>
            <a:endParaRPr lang="en-US" dirty="0"/>
          </a:p>
        </p:txBody>
      </p:sp>
    </p:spTree>
    <p:extLst>
      <p:ext uri="{BB962C8B-B14F-4D97-AF65-F5344CB8AC3E}">
        <p14:creationId xmlns:p14="http://schemas.microsoft.com/office/powerpoint/2010/main" val="644574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Spark Logo #112.jpg"/>
          <p:cNvPicPr>
            <a:picLocks noChangeAspect="1"/>
          </p:cNvPicPr>
          <p:nvPr/>
        </p:nvPicPr>
        <p:blipFill>
          <a:blip r:embed="rId2">
            <a:extLst>
              <a:ext uri="{BEBA8EAE-BF5A-486C-A8C5-ECC9F3942E4B}">
                <a14:imgProps xmlns:a14="http://schemas.microsoft.com/office/drawing/2010/main">
                  <a14:imgLayer r:embed="rId3">
                    <a14:imgEffect>
                      <a14:brightnessContrast contrast="46000"/>
                    </a14:imgEffect>
                  </a14:imgLayer>
                </a14:imgProps>
              </a:ext>
              <a:ext uri="{28A0092B-C50C-407E-A947-70E740481C1C}">
                <a14:useLocalDpi xmlns:a14="http://schemas.microsoft.com/office/drawing/2010/main" val="0"/>
              </a:ext>
            </a:extLst>
          </a:blip>
          <a:stretch>
            <a:fillRect/>
          </a:stretch>
        </p:blipFill>
        <p:spPr>
          <a:xfrm>
            <a:off x="3666980" y="4349891"/>
            <a:ext cx="3429000" cy="2177677"/>
          </a:xfrm>
          <a:prstGeom prst="rect">
            <a:avLst/>
          </a:prstGeom>
        </p:spPr>
      </p:pic>
      <p:sp>
        <p:nvSpPr>
          <p:cNvPr id="6" name="Vertical Text Placeholder 5"/>
          <p:cNvSpPr>
            <a:spLocks noGrp="1"/>
          </p:cNvSpPr>
          <p:nvPr>
            <p:ph type="body" orient="vert" idx="1"/>
          </p:nvPr>
        </p:nvSpPr>
        <p:spPr/>
        <p:txBody>
          <a:bodyPr/>
          <a:lstStyle/>
          <a:p>
            <a:r>
              <a:rPr lang="en-US" dirty="0" smtClean="0"/>
              <a:t>Spark offers a rich API to make data analytics </a:t>
            </a:r>
            <a:r>
              <a:rPr lang="en-US" b="1" i="1" dirty="0" smtClean="0"/>
              <a:t>fast</a:t>
            </a:r>
            <a:r>
              <a:rPr lang="en-US" dirty="0" smtClean="0"/>
              <a:t>: both fast to write and fast to run</a:t>
            </a:r>
            <a:endParaRPr lang="en-US" dirty="0"/>
          </a:p>
          <a:p>
            <a:r>
              <a:rPr lang="en-US" dirty="0" smtClean="0"/>
              <a:t>Achieves 100x speedups in real applications</a:t>
            </a:r>
          </a:p>
          <a:p>
            <a:r>
              <a:rPr lang="en-US" dirty="0" smtClean="0"/>
              <a:t>Growing community with 20+ companies contributing</a:t>
            </a:r>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
        <p:nvSpPr>
          <p:cNvPr id="2" name="Rectangle 1"/>
          <p:cNvSpPr/>
          <p:nvPr/>
        </p:nvSpPr>
        <p:spPr>
          <a:xfrm>
            <a:off x="3810000" y="6167735"/>
            <a:ext cx="3103133" cy="461665"/>
          </a:xfrm>
          <a:prstGeom prst="rect">
            <a:avLst/>
          </a:prstGeom>
        </p:spPr>
        <p:txBody>
          <a:bodyPr wrap="none">
            <a:spAutoFit/>
          </a:bodyPr>
          <a:lstStyle/>
          <a:p>
            <a:r>
              <a:rPr lang="en-US" dirty="0" smtClean="0">
                <a:latin typeface="Corbel"/>
                <a:cs typeface="Corbel"/>
                <a:hlinkClick r:id="rId4"/>
              </a:rPr>
              <a:t>www.spark</a:t>
            </a:r>
            <a:r>
              <a:rPr lang="en-US" dirty="0">
                <a:latin typeface="Corbel"/>
                <a:cs typeface="Corbel"/>
                <a:hlinkClick r:id="rId4"/>
              </a:rPr>
              <a:t>-project.org</a:t>
            </a:r>
            <a:r>
              <a:rPr lang="en-US" dirty="0">
                <a:latin typeface="Corbel"/>
                <a:cs typeface="Corbel"/>
              </a:rPr>
              <a:t> </a:t>
            </a:r>
          </a:p>
        </p:txBody>
      </p:sp>
    </p:spTree>
    <p:extLst>
      <p:ext uri="{BB962C8B-B14F-4D97-AF65-F5344CB8AC3E}">
        <p14:creationId xmlns:p14="http://schemas.microsoft.com/office/powerpoint/2010/main" val="36780609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a:t>
            </a:r>
            <a:endParaRPr lang="en-US" dirty="0"/>
          </a:p>
        </p:txBody>
      </p:sp>
      <p:sp>
        <p:nvSpPr>
          <p:cNvPr id="3" name="Content Placeholder 2"/>
          <p:cNvSpPr>
            <a:spLocks noGrp="1"/>
          </p:cNvSpPr>
          <p:nvPr>
            <p:ph idx="1"/>
          </p:nvPr>
        </p:nvSpPr>
        <p:spPr/>
        <p:txBody>
          <a:bodyPr/>
          <a:lstStyle/>
          <a:p>
            <a:r>
              <a:rPr lang="en-US" b="1" dirty="0" smtClean="0"/>
              <a:t>Write programs in terms of transformations on distributed datasets</a:t>
            </a:r>
          </a:p>
          <a:p>
            <a:r>
              <a:rPr lang="en-US" dirty="0" smtClean="0"/>
              <a:t>Concept: resilient distributed datasets (RDDs)</a:t>
            </a:r>
          </a:p>
          <a:p>
            <a:pPr lvl="1"/>
            <a:r>
              <a:rPr lang="en-US" sz="2600" dirty="0" smtClean="0"/>
              <a:t>Collections of objects spread across a cluster</a:t>
            </a:r>
            <a:endParaRPr lang="en-US" sz="2600" dirty="0"/>
          </a:p>
          <a:p>
            <a:pPr lvl="1"/>
            <a:r>
              <a:rPr lang="en-US" sz="2600" dirty="0"/>
              <a:t>Built through parallel transformations (map, filter, </a:t>
            </a:r>
            <a:r>
              <a:rPr lang="en-US" sz="2600" dirty="0" err="1"/>
              <a:t>etc</a:t>
            </a:r>
            <a:r>
              <a:rPr lang="en-US" sz="2600" dirty="0" smtClean="0"/>
              <a:t>)</a:t>
            </a:r>
          </a:p>
          <a:p>
            <a:pPr lvl="1"/>
            <a:r>
              <a:rPr lang="en-US" sz="2600" dirty="0" smtClean="0">
                <a:ea typeface="ＭＳ Ｐゴシック" charset="-128"/>
                <a:cs typeface="ＭＳ Ｐゴシック" charset="-128"/>
              </a:rPr>
              <a:t>Automatically rebuilt on failure</a:t>
            </a:r>
            <a:endParaRPr lang="en-US" sz="2600" dirty="0">
              <a:ea typeface="ＭＳ Ｐゴシック" charset="-128"/>
              <a:cs typeface="ＭＳ Ｐゴシック" charset="-128"/>
            </a:endParaRPr>
          </a:p>
          <a:p>
            <a:pPr lvl="1"/>
            <a:r>
              <a:rPr lang="en-US" sz="2600" dirty="0" smtClean="0"/>
              <a:t>Controllable persistence (e.g. caching in RAM)</a:t>
            </a:r>
            <a:endParaRPr lang="en-US" sz="2600" dirty="0">
              <a:ea typeface="ＭＳ Ｐゴシック" charset="-128"/>
              <a:cs typeface="ＭＳ Ｐゴシック" charset="-128"/>
            </a:endParaRPr>
          </a:p>
        </p:txBody>
      </p:sp>
    </p:spTree>
    <p:extLst>
      <p:ext uri="{BB962C8B-B14F-4D97-AF65-F5344CB8AC3E}">
        <p14:creationId xmlns:p14="http://schemas.microsoft.com/office/powerpoint/2010/main" val="991721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81000"/>
            <a:ext cx="8229600" cy="1143000"/>
          </a:xfrm>
        </p:spPr>
        <p:txBody>
          <a:bodyPr/>
          <a:lstStyle/>
          <a:p>
            <a:r>
              <a:rPr lang="en-US" dirty="0" smtClean="0">
                <a:ea typeface="ＭＳ Ｐゴシック" charset="-128"/>
                <a:cs typeface="ＭＳ Ｐゴシック" charset="-128"/>
              </a:rPr>
              <a:t>Operations</a:t>
            </a:r>
          </a:p>
        </p:txBody>
      </p:sp>
      <p:sp>
        <p:nvSpPr>
          <p:cNvPr id="20483" name="Content Placeholder 2"/>
          <p:cNvSpPr>
            <a:spLocks noGrp="1"/>
          </p:cNvSpPr>
          <p:nvPr>
            <p:ph idx="1"/>
          </p:nvPr>
        </p:nvSpPr>
        <p:spPr>
          <a:xfrm>
            <a:off x="457200" y="1828800"/>
            <a:ext cx="8229600" cy="4221162"/>
          </a:xfrm>
        </p:spPr>
        <p:txBody>
          <a:bodyPr>
            <a:normAutofit/>
          </a:bodyPr>
          <a:lstStyle/>
          <a:p>
            <a:r>
              <a:rPr lang="en-US" dirty="0" smtClean="0"/>
              <a:t>Transformations (e.g. map, filter, </a:t>
            </a:r>
            <a:r>
              <a:rPr lang="en-US" dirty="0" err="1" smtClean="0"/>
              <a:t>groupBy</a:t>
            </a:r>
            <a:r>
              <a:rPr lang="en-US" dirty="0" smtClean="0"/>
              <a:t>)</a:t>
            </a:r>
            <a:endParaRPr lang="en-US" dirty="0"/>
          </a:p>
          <a:p>
            <a:pPr lvl="1"/>
            <a:r>
              <a:rPr lang="en-US" dirty="0" smtClean="0"/>
              <a:t>Lazy operations to build RDDs from other RDDs</a:t>
            </a:r>
          </a:p>
          <a:p>
            <a:pPr marL="0" indent="0">
              <a:buFontTx/>
              <a:buNone/>
            </a:pPr>
            <a:r>
              <a:rPr lang="en-US" dirty="0" smtClean="0">
                <a:ea typeface="ＭＳ Ｐゴシック" charset="-128"/>
                <a:cs typeface="ＭＳ Ｐゴシック" charset="-128"/>
              </a:rPr>
              <a:t>Actions (e.g. count, collect, save)</a:t>
            </a:r>
          </a:p>
          <a:p>
            <a:pPr lvl="1"/>
            <a:r>
              <a:rPr lang="en-US" dirty="0" smtClean="0"/>
              <a:t>Return a result or write it to storage</a:t>
            </a:r>
          </a:p>
          <a:p>
            <a:pPr lvl="1"/>
            <a:endParaRPr lang="en-US" dirty="0"/>
          </a:p>
          <a:p>
            <a:pPr lvl="1"/>
            <a:endParaRPr lang="en-US" dirty="0"/>
          </a:p>
        </p:txBody>
      </p:sp>
    </p:spTree>
    <p:extLst>
      <p:ext uri="{BB962C8B-B14F-4D97-AF65-F5344CB8AC3E}">
        <p14:creationId xmlns:p14="http://schemas.microsoft.com/office/powerpoint/2010/main" val="22196738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304"/>
            <a:ext cx="8229600" cy="1143000"/>
          </a:xfrm>
        </p:spPr>
        <p:txBody>
          <a:bodyPr/>
          <a:lstStyle/>
          <a:p>
            <a:r>
              <a:rPr lang="en-US" sz="5700" dirty="0" smtClean="0"/>
              <a:t>Example: Log Mining</a:t>
            </a:r>
            <a:endParaRPr lang="en-US" sz="5700" dirty="0"/>
          </a:p>
        </p:txBody>
      </p:sp>
      <p:sp>
        <p:nvSpPr>
          <p:cNvPr id="3" name="Content Placeholder 2"/>
          <p:cNvSpPr>
            <a:spLocks noGrp="1"/>
          </p:cNvSpPr>
          <p:nvPr>
            <p:ph idx="1"/>
          </p:nvPr>
        </p:nvSpPr>
        <p:spPr>
          <a:xfrm>
            <a:off x="457200" y="1447800"/>
            <a:ext cx="8229600" cy="1371600"/>
          </a:xfrm>
        </p:spPr>
        <p:txBody>
          <a:bodyPr/>
          <a:lstStyle/>
          <a:p>
            <a:pPr marL="0">
              <a:buNone/>
            </a:pPr>
            <a:r>
              <a:rPr lang="en-US" sz="3000" dirty="0" smtClean="0"/>
              <a:t>Load error messages from a log into memory, then interactively search for various patterns</a:t>
            </a:r>
            <a:endParaRPr lang="en-US" sz="3000" dirty="0"/>
          </a:p>
        </p:txBody>
      </p:sp>
      <p:sp>
        <p:nvSpPr>
          <p:cNvPr id="4" name="TextBox 3"/>
          <p:cNvSpPr txBox="1"/>
          <p:nvPr/>
        </p:nvSpPr>
        <p:spPr>
          <a:xfrm>
            <a:off x="309742" y="2667000"/>
            <a:ext cx="6994818" cy="1246495"/>
          </a:xfrm>
          <a:prstGeom prst="rect">
            <a:avLst/>
          </a:prstGeom>
          <a:noFill/>
        </p:spPr>
        <p:txBody>
          <a:bodyPr wrap="square" rtlCol="0">
            <a:spAutoFit/>
          </a:bodyPr>
          <a:lstStyle/>
          <a:p>
            <a:pPr>
              <a:spcBef>
                <a:spcPts val="600"/>
              </a:spcBef>
            </a:pPr>
            <a:r>
              <a:rPr lang="en-US" sz="1500" dirty="0" smtClean="0">
                <a:latin typeface="Lucida Console"/>
                <a:cs typeface="Lucida Console"/>
              </a:rPr>
              <a:t>lines = </a:t>
            </a:r>
            <a:r>
              <a:rPr lang="en-US" sz="1500" dirty="0" err="1" smtClean="0">
                <a:latin typeface="Lucida Console"/>
                <a:cs typeface="Lucida Console"/>
              </a:rPr>
              <a:t>spark.textFile(</a:t>
            </a:r>
            <a:r>
              <a:rPr lang="en-US" sz="1500" dirty="0" err="1" smtClean="0">
                <a:solidFill>
                  <a:srgbClr val="000090"/>
                </a:solidFill>
                <a:latin typeface="Lucida Console"/>
                <a:cs typeface="Lucida Console"/>
              </a:rPr>
              <a:t>“hdfs</a:t>
            </a:r>
            <a:r>
              <a:rPr lang="en-US" sz="1500" dirty="0" smtClean="0">
                <a:solidFill>
                  <a:srgbClr val="000090"/>
                </a:solidFill>
                <a:latin typeface="Lucida Console"/>
                <a:cs typeface="Lucida Console"/>
              </a:rPr>
              <a:t>://...”</a:t>
            </a:r>
            <a:r>
              <a:rPr lang="en-US" sz="1500" dirty="0" smtClean="0">
                <a:latin typeface="Lucida Console"/>
                <a:cs typeface="Lucida Console"/>
              </a:rPr>
              <a:t>)</a:t>
            </a:r>
          </a:p>
          <a:p>
            <a:pPr>
              <a:spcBef>
                <a:spcPts val="600"/>
              </a:spcBef>
            </a:pPr>
            <a:r>
              <a:rPr lang="en-US" sz="1500" dirty="0" smtClean="0">
                <a:latin typeface="Lucida Console"/>
                <a:cs typeface="Lucida Console"/>
              </a:rPr>
              <a:t>errors = </a:t>
            </a:r>
            <a:r>
              <a:rPr lang="en-US" sz="1500" dirty="0" err="1" smtClean="0">
                <a:latin typeface="Lucida Console"/>
                <a:cs typeface="Lucida Console"/>
              </a:rPr>
              <a:t>lines.</a:t>
            </a:r>
            <a:r>
              <a:rPr lang="en-US" sz="1500" dirty="0" err="1" smtClean="0">
                <a:solidFill>
                  <a:srgbClr val="3366FF"/>
                </a:solidFill>
                <a:latin typeface="Lucida Console"/>
                <a:cs typeface="Lucida Console"/>
              </a:rPr>
              <a:t>filter</a:t>
            </a:r>
            <a:r>
              <a:rPr lang="en-US" sz="1500" dirty="0" smtClean="0">
                <a:latin typeface="Lucida Console"/>
                <a:cs typeface="Lucida Console"/>
              </a:rPr>
              <a:t>(</a:t>
            </a:r>
            <a:r>
              <a:rPr lang="en-US" sz="1500" dirty="0" smtClean="0">
                <a:solidFill>
                  <a:srgbClr val="FF0080"/>
                </a:solidFill>
                <a:latin typeface="Lucida Console"/>
                <a:cs typeface="Lucida Console"/>
              </a:rPr>
              <a:t>lambda s: </a:t>
            </a:r>
            <a:r>
              <a:rPr lang="en-US" sz="1500" dirty="0" err="1" smtClean="0">
                <a:solidFill>
                  <a:srgbClr val="FF0080"/>
                </a:solidFill>
                <a:latin typeface="Lucida Console"/>
                <a:cs typeface="Lucida Console"/>
              </a:rPr>
              <a:t>s.startswith</a:t>
            </a:r>
            <a:r>
              <a:rPr lang="en-US" sz="1500" dirty="0" smtClean="0">
                <a:solidFill>
                  <a:srgbClr val="FF0080"/>
                </a:solidFill>
                <a:latin typeface="Lucida Console"/>
                <a:cs typeface="Lucida Console"/>
              </a:rPr>
              <a:t>(“ERROR”)</a:t>
            </a:r>
            <a:r>
              <a:rPr lang="en-US" sz="1500" dirty="0" smtClean="0">
                <a:latin typeface="Lucida Console"/>
                <a:cs typeface="Lucida Console"/>
              </a:rPr>
              <a:t>)</a:t>
            </a:r>
          </a:p>
          <a:p>
            <a:pPr>
              <a:spcBef>
                <a:spcPts val="600"/>
              </a:spcBef>
            </a:pPr>
            <a:r>
              <a:rPr lang="en-US" sz="1500" dirty="0" smtClean="0">
                <a:latin typeface="Lucida Console"/>
                <a:cs typeface="Lucida Console"/>
              </a:rPr>
              <a:t>messages = </a:t>
            </a:r>
            <a:r>
              <a:rPr lang="en-US" sz="1500" dirty="0" err="1" smtClean="0">
                <a:latin typeface="Lucida Console"/>
                <a:cs typeface="Lucida Console"/>
              </a:rPr>
              <a:t>errors.</a:t>
            </a:r>
            <a:r>
              <a:rPr lang="en-US" sz="1500" dirty="0" err="1" smtClean="0">
                <a:solidFill>
                  <a:srgbClr val="3366FF"/>
                </a:solidFill>
                <a:latin typeface="Lucida Console"/>
                <a:cs typeface="Lucida Console"/>
              </a:rPr>
              <a:t>map</a:t>
            </a:r>
            <a:r>
              <a:rPr lang="en-US" sz="1500" dirty="0" smtClean="0">
                <a:latin typeface="Lucida Console"/>
                <a:cs typeface="Lucida Console"/>
              </a:rPr>
              <a:t>(</a:t>
            </a:r>
            <a:r>
              <a:rPr lang="en-US" sz="1500" dirty="0" smtClean="0">
                <a:solidFill>
                  <a:srgbClr val="FF0080"/>
                </a:solidFill>
                <a:latin typeface="Lucida Console"/>
                <a:cs typeface="Lucida Console"/>
              </a:rPr>
              <a:t>lambda s: </a:t>
            </a:r>
            <a:r>
              <a:rPr lang="en-US" sz="1500" dirty="0" err="1" smtClean="0">
                <a:solidFill>
                  <a:srgbClr val="FF0080"/>
                </a:solidFill>
                <a:latin typeface="Lucida Console"/>
                <a:cs typeface="Lucida Console"/>
              </a:rPr>
              <a:t>s.split</a:t>
            </a:r>
            <a:r>
              <a:rPr lang="en-US" sz="1500" dirty="0" smtClean="0">
                <a:solidFill>
                  <a:srgbClr val="FF0080"/>
                </a:solidFill>
                <a:latin typeface="Lucida Console"/>
                <a:cs typeface="Lucida Console"/>
              </a:rPr>
              <a:t>(“\t”)[2]</a:t>
            </a:r>
            <a:r>
              <a:rPr lang="en-US" sz="1500" dirty="0" smtClean="0">
                <a:latin typeface="Lucida Console"/>
                <a:cs typeface="Lucida Console"/>
              </a:rPr>
              <a:t>)</a:t>
            </a:r>
          </a:p>
          <a:p>
            <a:pPr>
              <a:spcBef>
                <a:spcPts val="600"/>
              </a:spcBef>
            </a:pPr>
            <a:r>
              <a:rPr lang="en-US" sz="1500" dirty="0" err="1" smtClean="0">
                <a:latin typeface="Lucida Console"/>
                <a:cs typeface="Lucida Console"/>
              </a:rPr>
              <a:t>messages.</a:t>
            </a:r>
            <a:r>
              <a:rPr lang="en-US" sz="1500" dirty="0" err="1" smtClean="0">
                <a:solidFill>
                  <a:srgbClr val="3366FF"/>
                </a:solidFill>
                <a:latin typeface="Lucida Console"/>
                <a:cs typeface="Lucida Console"/>
              </a:rPr>
              <a:t>cache</a:t>
            </a:r>
            <a:r>
              <a:rPr lang="en-US" sz="1500" dirty="0" smtClean="0">
                <a:latin typeface="Lucida Console"/>
                <a:cs typeface="Lucida Console"/>
              </a:rPr>
              <a:t>()</a:t>
            </a:r>
          </a:p>
        </p:txBody>
      </p:sp>
      <p:grpSp>
        <p:nvGrpSpPr>
          <p:cNvPr id="68" name="Group 67"/>
          <p:cNvGrpSpPr/>
          <p:nvPr/>
        </p:nvGrpSpPr>
        <p:grpSpPr>
          <a:xfrm>
            <a:off x="5836330" y="2775891"/>
            <a:ext cx="3071090" cy="3851442"/>
            <a:chOff x="5615710" y="2743323"/>
            <a:chExt cx="3071090" cy="3851442"/>
          </a:xfrm>
        </p:grpSpPr>
        <p:pic>
          <p:nvPicPr>
            <p:cNvPr id="6" name="Picture 5"/>
            <p:cNvPicPr>
              <a:picLocks noChangeAspect="1"/>
            </p:cNvPicPr>
            <p:nvPr/>
          </p:nvPicPr>
          <p:blipFill>
            <a:blip r:embed="rId3"/>
            <a:stretch>
              <a:fillRect/>
            </a:stretch>
          </p:blipFill>
          <p:spPr>
            <a:xfrm>
              <a:off x="5923729" y="3493655"/>
              <a:ext cx="1128236" cy="1128236"/>
            </a:xfrm>
            <a:prstGeom prst="rect">
              <a:avLst/>
            </a:prstGeom>
          </p:spPr>
        </p:pic>
        <p:pic>
          <p:nvPicPr>
            <p:cNvPr id="7" name="Picture 6"/>
            <p:cNvPicPr>
              <a:picLocks noChangeAspect="1"/>
            </p:cNvPicPr>
            <p:nvPr/>
          </p:nvPicPr>
          <p:blipFill>
            <a:blip r:embed="rId3"/>
            <a:stretch>
              <a:fillRect/>
            </a:stretch>
          </p:blipFill>
          <p:spPr>
            <a:xfrm>
              <a:off x="7558564" y="2743323"/>
              <a:ext cx="1128236" cy="1128236"/>
            </a:xfrm>
            <a:prstGeom prst="rect">
              <a:avLst/>
            </a:prstGeom>
          </p:spPr>
        </p:pic>
        <p:pic>
          <p:nvPicPr>
            <p:cNvPr id="8" name="Picture 7"/>
            <p:cNvPicPr>
              <a:picLocks noChangeAspect="1"/>
            </p:cNvPicPr>
            <p:nvPr/>
          </p:nvPicPr>
          <p:blipFill>
            <a:blip r:embed="rId3"/>
            <a:stretch>
              <a:fillRect/>
            </a:stretch>
          </p:blipFill>
          <p:spPr>
            <a:xfrm>
              <a:off x="7467600" y="4800600"/>
              <a:ext cx="1128236" cy="1128236"/>
            </a:xfrm>
            <a:prstGeom prst="rect">
              <a:avLst/>
            </a:prstGeom>
          </p:spPr>
        </p:pic>
        <p:pic>
          <p:nvPicPr>
            <p:cNvPr id="9" name="Picture 8"/>
            <p:cNvPicPr>
              <a:picLocks noChangeAspect="1"/>
            </p:cNvPicPr>
            <p:nvPr/>
          </p:nvPicPr>
          <p:blipFill>
            <a:blip r:embed="rId3"/>
            <a:stretch>
              <a:fillRect/>
            </a:stretch>
          </p:blipFill>
          <p:spPr>
            <a:xfrm>
              <a:off x="5615710" y="5466529"/>
              <a:ext cx="1128236" cy="1128236"/>
            </a:xfrm>
            <a:prstGeom prst="rect">
              <a:avLst/>
            </a:prstGeom>
          </p:spPr>
        </p:pic>
      </p:grpSp>
      <p:sp>
        <p:nvSpPr>
          <p:cNvPr id="19" name="Rectangle 18"/>
          <p:cNvSpPr/>
          <p:nvPr/>
        </p:nvSpPr>
        <p:spPr>
          <a:xfrm>
            <a:off x="7864669" y="3377593"/>
            <a:ext cx="791061"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1</a:t>
            </a:r>
            <a:endParaRPr lang="en-US" sz="1500" dirty="0"/>
          </a:p>
        </p:txBody>
      </p:sp>
      <p:sp>
        <p:nvSpPr>
          <p:cNvPr id="22" name="Rectangle 21"/>
          <p:cNvSpPr/>
          <p:nvPr/>
        </p:nvSpPr>
        <p:spPr>
          <a:xfrm>
            <a:off x="7746906" y="5427576"/>
            <a:ext cx="819727"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2</a:t>
            </a:r>
            <a:endParaRPr lang="en-US" sz="1500" dirty="0"/>
          </a:p>
        </p:txBody>
      </p:sp>
      <p:sp>
        <p:nvSpPr>
          <p:cNvPr id="23" name="Rectangle 22"/>
          <p:cNvSpPr/>
          <p:nvPr/>
        </p:nvSpPr>
        <p:spPr>
          <a:xfrm>
            <a:off x="5900985" y="6089254"/>
            <a:ext cx="806782" cy="320596"/>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500" dirty="0" smtClean="0"/>
              <a:t>Block 3</a:t>
            </a:r>
            <a:endParaRPr lang="en-US" sz="1500" dirty="0"/>
          </a:p>
        </p:txBody>
      </p:sp>
      <p:grpSp>
        <p:nvGrpSpPr>
          <p:cNvPr id="44" name="Group 43"/>
          <p:cNvGrpSpPr/>
          <p:nvPr/>
        </p:nvGrpSpPr>
        <p:grpSpPr>
          <a:xfrm>
            <a:off x="6240421" y="3074920"/>
            <a:ext cx="1577109" cy="2375746"/>
            <a:chOff x="6019801" y="3042352"/>
            <a:chExt cx="1577109" cy="2375746"/>
          </a:xfrm>
        </p:grpSpPr>
        <p:cxnSp>
          <p:nvCxnSpPr>
            <p:cNvPr id="28" name="Straight Arrow Connector 27"/>
            <p:cNvCxnSpPr/>
            <p:nvPr/>
          </p:nvCxnSpPr>
          <p:spPr>
            <a:xfrm flipV="1">
              <a:off x="6518519" y="3042352"/>
              <a:ext cx="1078391" cy="600181"/>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567" y="3665623"/>
              <a:ext cx="1142135" cy="109766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41447" y="4343977"/>
              <a:ext cx="1752475" cy="395767"/>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69" name="Group 68"/>
          <p:cNvGrpSpPr/>
          <p:nvPr/>
        </p:nvGrpSpPr>
        <p:grpSpPr>
          <a:xfrm>
            <a:off x="5859420" y="2740101"/>
            <a:ext cx="2860965" cy="3075342"/>
            <a:chOff x="5638800" y="2707533"/>
            <a:chExt cx="2860965" cy="3075342"/>
          </a:xfrm>
        </p:grpSpPr>
        <p:sp>
          <p:nvSpPr>
            <p:cNvPr id="15" name="Rounded Rectangle 14"/>
            <p:cNvSpPr/>
            <p:nvPr/>
          </p:nvSpPr>
          <p:spPr>
            <a:xfrm>
              <a:off x="7585365" y="2707533"/>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t>Worker</a:t>
              </a:r>
              <a:endParaRPr lang="en-US" sz="1800" dirty="0"/>
            </a:p>
          </p:txBody>
        </p:sp>
        <p:sp>
          <p:nvSpPr>
            <p:cNvPr id="16" name="Rounded Rectangle 15"/>
            <p:cNvSpPr/>
            <p:nvPr/>
          </p:nvSpPr>
          <p:spPr>
            <a:xfrm>
              <a:off x="5638800" y="5424967"/>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t>Worker</a:t>
              </a:r>
              <a:endParaRPr lang="en-US" sz="1800" dirty="0"/>
            </a:p>
          </p:txBody>
        </p:sp>
        <p:sp>
          <p:nvSpPr>
            <p:cNvPr id="17" name="Rounded Rectangle 16"/>
            <p:cNvSpPr/>
            <p:nvPr/>
          </p:nvSpPr>
          <p:spPr>
            <a:xfrm>
              <a:off x="7493956" y="4763289"/>
              <a:ext cx="914400" cy="357908"/>
            </a:xfrm>
            <a:prstGeom prst="round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800" dirty="0" smtClean="0"/>
                <a:t>Worker</a:t>
              </a:r>
              <a:endParaRPr lang="en-US" sz="1800" dirty="0"/>
            </a:p>
          </p:txBody>
        </p:sp>
        <p:sp>
          <p:nvSpPr>
            <p:cNvPr id="14" name="Rounded Rectangle 13"/>
            <p:cNvSpPr/>
            <p:nvPr/>
          </p:nvSpPr>
          <p:spPr>
            <a:xfrm>
              <a:off x="5946819" y="3452092"/>
              <a:ext cx="914400" cy="357908"/>
            </a:xfrm>
            <a:prstGeom prst="roundRect">
              <a:avLst/>
            </a:prstGeom>
            <a:ln>
              <a:headEnd type="none" w="med" len="med"/>
              <a:tailEnd type="none"/>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800" dirty="0" smtClean="0"/>
                <a:t>Driver</a:t>
              </a:r>
              <a:endParaRPr lang="en-US" sz="1800" dirty="0"/>
            </a:p>
          </p:txBody>
        </p:sp>
      </p:grpSp>
      <p:sp>
        <p:nvSpPr>
          <p:cNvPr id="43" name="TextBox 42"/>
          <p:cNvSpPr txBox="1"/>
          <p:nvPr/>
        </p:nvSpPr>
        <p:spPr>
          <a:xfrm>
            <a:off x="309743" y="4248011"/>
            <a:ext cx="5791200" cy="323165"/>
          </a:xfrm>
          <a:prstGeom prst="rect">
            <a:avLst/>
          </a:prstGeom>
          <a:noFill/>
        </p:spPr>
        <p:txBody>
          <a:bodyPr wrap="square" rtlCol="0">
            <a:spAutoFit/>
          </a:bodyPr>
          <a:lstStyle/>
          <a:p>
            <a:pPr>
              <a:spcBef>
                <a:spcPts val="400"/>
              </a:spcBef>
            </a:pPr>
            <a:r>
              <a:rPr lang="en-US" sz="1500" dirty="0" err="1">
                <a:latin typeface="Lucida Console"/>
                <a:cs typeface="Lucida Console"/>
              </a:rPr>
              <a:t>messages.</a:t>
            </a:r>
            <a:r>
              <a:rPr lang="en-US" sz="1500" dirty="0" err="1" smtClean="0">
                <a:solidFill>
                  <a:srgbClr val="3366FF"/>
                </a:solidFill>
                <a:latin typeface="Lucida Console"/>
                <a:cs typeface="Lucida Console"/>
              </a:rPr>
              <a:t>filter</a:t>
            </a:r>
            <a:r>
              <a:rPr lang="en-US" sz="1500" dirty="0" smtClean="0">
                <a:latin typeface="Lucida Console"/>
                <a:cs typeface="Lucida Console"/>
              </a:rPr>
              <a:t>(</a:t>
            </a:r>
            <a:r>
              <a:rPr lang="en-US" sz="1500" dirty="0" smtClean="0">
                <a:solidFill>
                  <a:srgbClr val="FF0080"/>
                </a:solidFill>
                <a:latin typeface="Lucida Console"/>
                <a:cs typeface="Lucida Console"/>
              </a:rPr>
              <a:t>lambda s: “foo” in s</a:t>
            </a:r>
            <a:r>
              <a:rPr lang="en-US" sz="1500" dirty="0" smtClean="0">
                <a:latin typeface="Lucida Console"/>
                <a:cs typeface="Lucida Console"/>
              </a:rPr>
              <a:t>).</a:t>
            </a:r>
            <a:r>
              <a:rPr lang="en-US" sz="1500" dirty="0" smtClean="0">
                <a:solidFill>
                  <a:srgbClr val="3366FF"/>
                </a:solidFill>
                <a:latin typeface="Lucida Console"/>
                <a:cs typeface="Lucida Console"/>
              </a:rPr>
              <a:t>count</a:t>
            </a:r>
            <a:r>
              <a:rPr lang="en-US" sz="1500" dirty="0" smtClean="0">
                <a:latin typeface="Lucida Console"/>
                <a:cs typeface="Lucida Console"/>
              </a:rPr>
              <a:t>()</a:t>
            </a:r>
          </a:p>
        </p:txBody>
      </p:sp>
      <p:cxnSp>
        <p:nvCxnSpPr>
          <p:cNvPr id="49" name="Straight Arrow Connector 48"/>
          <p:cNvCxnSpPr/>
          <p:nvPr/>
        </p:nvCxnSpPr>
        <p:spPr>
          <a:xfrm rot="5400000" flipH="1" flipV="1">
            <a:off x="5526911" y="4489113"/>
            <a:ext cx="1570182" cy="33712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10800000">
            <a:off x="6963170" y="3872588"/>
            <a:ext cx="958269" cy="90516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0800000" flipV="1">
            <a:off x="6884656" y="2974345"/>
            <a:ext cx="909784" cy="49414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09742" y="4572000"/>
            <a:ext cx="5791200" cy="323165"/>
          </a:xfrm>
          <a:prstGeom prst="rect">
            <a:avLst/>
          </a:prstGeom>
          <a:noFill/>
        </p:spPr>
        <p:txBody>
          <a:bodyPr wrap="square" rtlCol="0">
            <a:spAutoFit/>
          </a:bodyPr>
          <a:lstStyle/>
          <a:p>
            <a:pPr>
              <a:spcBef>
                <a:spcPts val="400"/>
              </a:spcBef>
            </a:pPr>
            <a:r>
              <a:rPr lang="en-US" sz="1500" dirty="0" err="1">
                <a:latin typeface="Lucida Console"/>
                <a:cs typeface="Lucida Console"/>
              </a:rPr>
              <a:t>messages.</a:t>
            </a:r>
            <a:r>
              <a:rPr lang="en-US" sz="1500" dirty="0" err="1" smtClean="0">
                <a:solidFill>
                  <a:srgbClr val="3366FF"/>
                </a:solidFill>
                <a:latin typeface="Lucida Console"/>
                <a:cs typeface="Lucida Console"/>
              </a:rPr>
              <a:t>filter</a:t>
            </a:r>
            <a:r>
              <a:rPr lang="en-US" sz="1500" dirty="0" smtClean="0">
                <a:latin typeface="Lucida Console"/>
                <a:cs typeface="Lucida Console"/>
              </a:rPr>
              <a:t>(</a:t>
            </a:r>
            <a:r>
              <a:rPr lang="en-US" sz="1500" dirty="0">
                <a:solidFill>
                  <a:srgbClr val="FF0080"/>
                </a:solidFill>
                <a:latin typeface="Lucida Console"/>
                <a:cs typeface="Lucida Console"/>
              </a:rPr>
              <a:t>lambda s: </a:t>
            </a:r>
            <a:r>
              <a:rPr lang="en-US" sz="1500" dirty="0" smtClean="0">
                <a:solidFill>
                  <a:srgbClr val="FF0080"/>
                </a:solidFill>
                <a:latin typeface="Lucida Console"/>
                <a:cs typeface="Lucida Console"/>
              </a:rPr>
              <a:t>“bar” </a:t>
            </a:r>
            <a:r>
              <a:rPr lang="en-US" sz="1500" dirty="0">
                <a:solidFill>
                  <a:srgbClr val="FF0080"/>
                </a:solidFill>
                <a:latin typeface="Lucida Console"/>
                <a:cs typeface="Lucida Console"/>
              </a:rPr>
              <a:t>in s</a:t>
            </a:r>
            <a:r>
              <a:rPr lang="en-US" sz="1500" dirty="0" smtClean="0">
                <a:latin typeface="Lucida Console"/>
                <a:cs typeface="Lucida Console"/>
              </a:rPr>
              <a:t>).</a:t>
            </a:r>
            <a:r>
              <a:rPr lang="en-US" sz="1500" dirty="0" smtClean="0">
                <a:solidFill>
                  <a:srgbClr val="3366FF"/>
                </a:solidFill>
                <a:latin typeface="Lucida Console"/>
                <a:cs typeface="Lucida Console"/>
              </a:rPr>
              <a:t>count</a:t>
            </a:r>
            <a:r>
              <a:rPr lang="en-US" sz="1500" dirty="0">
                <a:latin typeface="Lucida Console"/>
                <a:cs typeface="Lucida Console"/>
              </a:rPr>
              <a:t>()</a:t>
            </a:r>
            <a:endParaRPr lang="en-US" sz="1500" dirty="0" smtClean="0">
              <a:solidFill>
                <a:srgbClr val="3366FF"/>
              </a:solidFill>
              <a:latin typeface="Lucida Console"/>
              <a:cs typeface="Lucida Console"/>
            </a:endParaRPr>
          </a:p>
        </p:txBody>
      </p:sp>
      <p:sp>
        <p:nvSpPr>
          <p:cNvPr id="62" name="TextBox 61"/>
          <p:cNvSpPr txBox="1"/>
          <p:nvPr/>
        </p:nvSpPr>
        <p:spPr>
          <a:xfrm>
            <a:off x="309742" y="4919246"/>
            <a:ext cx="5791200" cy="323165"/>
          </a:xfrm>
          <a:prstGeom prst="rect">
            <a:avLst/>
          </a:prstGeom>
          <a:noFill/>
        </p:spPr>
        <p:txBody>
          <a:bodyPr wrap="square" rtlCol="0">
            <a:spAutoFit/>
          </a:bodyPr>
          <a:lstStyle/>
          <a:p>
            <a:pPr>
              <a:spcBef>
                <a:spcPts val="400"/>
              </a:spcBef>
            </a:pPr>
            <a:r>
              <a:rPr lang="en-US" sz="1500" dirty="0" smtClean="0">
                <a:latin typeface="Lucida Console"/>
                <a:cs typeface="Lucida Console"/>
              </a:rPr>
              <a:t>. . .</a:t>
            </a:r>
          </a:p>
        </p:txBody>
      </p:sp>
      <p:sp>
        <p:nvSpPr>
          <p:cNvPr id="63" name="TextBox 62"/>
          <p:cNvSpPr txBox="1"/>
          <p:nvPr/>
        </p:nvSpPr>
        <p:spPr>
          <a:xfrm>
            <a:off x="7218434" y="3275414"/>
            <a:ext cx="632987" cy="338554"/>
          </a:xfrm>
          <a:prstGeom prst="rect">
            <a:avLst/>
          </a:prstGeom>
          <a:noFill/>
        </p:spPr>
        <p:txBody>
          <a:bodyPr wrap="none" rtlCol="0">
            <a:spAutoFit/>
          </a:bodyPr>
          <a:lstStyle/>
          <a:p>
            <a:r>
              <a:rPr lang="en-US" sz="1600" dirty="0" smtClean="0">
                <a:latin typeface="+mn-lt"/>
                <a:cs typeface="Avenir Light"/>
              </a:rPr>
              <a:t>tasks</a:t>
            </a:r>
            <a:endParaRPr lang="en-US" sz="1600" dirty="0">
              <a:latin typeface="+mn-lt"/>
              <a:cs typeface="Avenir Light"/>
            </a:endParaRPr>
          </a:p>
        </p:txBody>
      </p:sp>
      <p:sp>
        <p:nvSpPr>
          <p:cNvPr id="64" name="TextBox 63"/>
          <p:cNvSpPr txBox="1"/>
          <p:nvPr/>
        </p:nvSpPr>
        <p:spPr>
          <a:xfrm>
            <a:off x="6865602" y="2775768"/>
            <a:ext cx="746418" cy="338554"/>
          </a:xfrm>
          <a:prstGeom prst="rect">
            <a:avLst/>
          </a:prstGeom>
          <a:noFill/>
        </p:spPr>
        <p:txBody>
          <a:bodyPr wrap="none" rtlCol="0">
            <a:spAutoFit/>
          </a:bodyPr>
          <a:lstStyle/>
          <a:p>
            <a:r>
              <a:rPr lang="en-US" sz="1600" dirty="0" smtClean="0">
                <a:latin typeface="+mn-lt"/>
                <a:cs typeface="Avenir Light"/>
              </a:rPr>
              <a:t>results</a:t>
            </a:r>
            <a:endParaRPr lang="en-US" sz="1600" dirty="0">
              <a:latin typeface="+mn-lt"/>
              <a:cs typeface="Avenir Light"/>
            </a:endParaRPr>
          </a:p>
        </p:txBody>
      </p:sp>
      <p:sp>
        <p:nvSpPr>
          <p:cNvPr id="21" name="Rectangle 20"/>
          <p:cNvSpPr/>
          <p:nvPr/>
        </p:nvSpPr>
        <p:spPr>
          <a:xfrm>
            <a:off x="8248895" y="2482513"/>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1</a:t>
            </a:r>
            <a:endParaRPr lang="en-US" sz="1500" dirty="0"/>
          </a:p>
        </p:txBody>
      </p:sp>
      <p:sp>
        <p:nvSpPr>
          <p:cNvPr id="24" name="Rectangle 23"/>
          <p:cNvSpPr/>
          <p:nvPr/>
        </p:nvSpPr>
        <p:spPr>
          <a:xfrm>
            <a:off x="8184240" y="4555832"/>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2</a:t>
            </a:r>
            <a:endParaRPr lang="en-US" sz="1500" dirty="0"/>
          </a:p>
        </p:txBody>
      </p:sp>
      <p:sp>
        <p:nvSpPr>
          <p:cNvPr id="25" name="Rectangle 24"/>
          <p:cNvSpPr/>
          <p:nvPr/>
        </p:nvSpPr>
        <p:spPr>
          <a:xfrm>
            <a:off x="6332350" y="5194297"/>
            <a:ext cx="777240" cy="320596"/>
          </a:xfrm>
          <a:prstGeom prst="rect">
            <a:avLst/>
          </a:prstGeom>
          <a:ln>
            <a:headEnd type="none" w="med" len="med"/>
            <a:tailEnd type="none"/>
          </a:ln>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sz="1500" dirty="0" smtClean="0"/>
              <a:t>Cache 3</a:t>
            </a:r>
            <a:endParaRPr lang="en-US" sz="1500" dirty="0"/>
          </a:p>
        </p:txBody>
      </p:sp>
      <p:sp>
        <p:nvSpPr>
          <p:cNvPr id="70" name="Rectangular Callout 69"/>
          <p:cNvSpPr/>
          <p:nvPr/>
        </p:nvSpPr>
        <p:spPr>
          <a:xfrm>
            <a:off x="4991831" y="2468829"/>
            <a:ext cx="1256784" cy="311727"/>
          </a:xfrm>
          <a:prstGeom prst="wedgeRectCallout">
            <a:avLst>
              <a:gd name="adj1" fmla="val -83494"/>
              <a:gd name="adj2" fmla="val 52713"/>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smtClean="0"/>
              <a:t>Base RDD</a:t>
            </a:r>
            <a:endParaRPr lang="en-US" sz="1800" dirty="0"/>
          </a:p>
        </p:txBody>
      </p:sp>
      <p:sp>
        <p:nvSpPr>
          <p:cNvPr id="71" name="Rectangular Callout 70"/>
          <p:cNvSpPr/>
          <p:nvPr/>
        </p:nvSpPr>
        <p:spPr>
          <a:xfrm>
            <a:off x="5604823" y="2477502"/>
            <a:ext cx="1977632" cy="311727"/>
          </a:xfrm>
          <a:prstGeom prst="wedgeRectCallout">
            <a:avLst>
              <a:gd name="adj1" fmla="val -45320"/>
              <a:gd name="adj2" fmla="val 102820"/>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smtClean="0"/>
              <a:t>Transformed RDD</a:t>
            </a:r>
            <a:endParaRPr lang="en-US" sz="1800" dirty="0"/>
          </a:p>
        </p:txBody>
      </p:sp>
      <p:sp>
        <p:nvSpPr>
          <p:cNvPr id="73" name="Rectangular Callout 72"/>
          <p:cNvSpPr/>
          <p:nvPr/>
        </p:nvSpPr>
        <p:spPr>
          <a:xfrm>
            <a:off x="5898439" y="4038600"/>
            <a:ext cx="1085944" cy="311727"/>
          </a:xfrm>
          <a:prstGeom prst="wedgeRectCallout">
            <a:avLst>
              <a:gd name="adj1" fmla="val -77556"/>
              <a:gd name="adj2" fmla="val 5213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800" dirty="0" smtClean="0"/>
              <a:t>Action</a:t>
            </a:r>
            <a:endParaRPr lang="en-US" sz="1800" dirty="0"/>
          </a:p>
        </p:txBody>
      </p:sp>
      <p:sp>
        <p:nvSpPr>
          <p:cNvPr id="38" name="Rounded Rectangle 37"/>
          <p:cNvSpPr/>
          <p:nvPr/>
        </p:nvSpPr>
        <p:spPr>
          <a:xfrm>
            <a:off x="367898" y="5562600"/>
            <a:ext cx="5168164" cy="870508"/>
          </a:xfrm>
          <a:prstGeom prst="roundRect">
            <a:avLst>
              <a:gd name="adj" fmla="val 10339"/>
            </a:avLst>
          </a:prstGeom>
          <a:solidFill>
            <a:srgbClr val="DCE6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Corbel"/>
                <a:cs typeface="Corbel"/>
              </a:rPr>
              <a:t>Result:</a:t>
            </a:r>
            <a:r>
              <a:rPr lang="en-US" dirty="0" smtClean="0">
                <a:latin typeface="Corbel"/>
                <a:cs typeface="Corbel"/>
              </a:rPr>
              <a:t> full-text search of Wikipedia in 0.5 sec (</a:t>
            </a:r>
            <a:r>
              <a:rPr lang="en-US" dirty="0" err="1" smtClean="0">
                <a:latin typeface="Corbel"/>
                <a:cs typeface="Corbel"/>
              </a:rPr>
              <a:t>vs</a:t>
            </a:r>
            <a:r>
              <a:rPr lang="en-US" dirty="0" smtClean="0">
                <a:latin typeface="Corbel"/>
                <a:cs typeface="Corbel"/>
              </a:rPr>
              <a:t> 20 s for on-disk data)</a:t>
            </a:r>
            <a:endParaRPr lang="en-US" dirty="0">
              <a:latin typeface="Corbel"/>
              <a:cs typeface="Corbel"/>
            </a:endParaRPr>
          </a:p>
        </p:txBody>
      </p:sp>
      <p:sp>
        <p:nvSpPr>
          <p:cNvPr id="40" name="Rounded Rectangle 39"/>
          <p:cNvSpPr/>
          <p:nvPr/>
        </p:nvSpPr>
        <p:spPr>
          <a:xfrm>
            <a:off x="367898" y="5562600"/>
            <a:ext cx="5168164" cy="870508"/>
          </a:xfrm>
          <a:prstGeom prst="roundRect">
            <a:avLst>
              <a:gd name="adj" fmla="val 10339"/>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latin typeface="Corbel"/>
                <a:cs typeface="Corbel"/>
              </a:rPr>
              <a:t>Result:</a:t>
            </a:r>
            <a:r>
              <a:rPr lang="en-US" dirty="0" smtClean="0">
                <a:latin typeface="Corbel"/>
                <a:cs typeface="Corbel"/>
              </a:rPr>
              <a:t> scaled to 1 TB data in 5 sec</a:t>
            </a:r>
            <a:br>
              <a:rPr lang="en-US" dirty="0" smtClean="0">
                <a:latin typeface="Corbel"/>
                <a:cs typeface="Corbel"/>
              </a:rPr>
            </a:br>
            <a:r>
              <a:rPr lang="en-US" dirty="0" smtClean="0">
                <a:latin typeface="Corbel"/>
                <a:cs typeface="Corbel"/>
              </a:rPr>
              <a:t>(</a:t>
            </a:r>
            <a:r>
              <a:rPr lang="en-US" dirty="0" err="1" smtClean="0">
                <a:latin typeface="Corbel"/>
                <a:cs typeface="Corbel"/>
              </a:rPr>
              <a:t>vs</a:t>
            </a:r>
            <a:r>
              <a:rPr lang="en-US" dirty="0" smtClean="0">
                <a:latin typeface="Corbel"/>
                <a:cs typeface="Corbel"/>
              </a:rPr>
              <a:t> 180 sec for on-disk data)</a:t>
            </a:r>
            <a:endParaRPr lang="en-US" dirty="0">
              <a:latin typeface="Corbel"/>
              <a:cs typeface="Corbel"/>
            </a:endParaRPr>
          </a:p>
        </p:txBody>
      </p:sp>
    </p:spTree>
    <p:extLst>
      <p:ext uri="{BB962C8B-B14F-4D97-AF65-F5344CB8AC3E}">
        <p14:creationId xmlns:p14="http://schemas.microsoft.com/office/powerpoint/2010/main" val="2798478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grpId="1" nodeType="clickEffect">
                                  <p:stCondLst>
                                    <p:cond delay="0"/>
                                  </p:stCondLst>
                                  <p:childTnLst>
                                    <p:animEffect transition="out" filter="fade">
                                      <p:cBhvr>
                                        <p:cTn id="70" dur="500" tmFilter="0, 0; .2, .5; .8, .5; 1, 0"/>
                                        <p:tgtEl>
                                          <p:spTgt spid="19"/>
                                        </p:tgtEl>
                                      </p:cBhvr>
                                    </p:animEffect>
                                    <p:animScale>
                                      <p:cBhvr>
                                        <p:cTn id="71" dur="250" autoRev="1" fill="hold"/>
                                        <p:tgtEl>
                                          <p:spTgt spid="19"/>
                                        </p:tgtEl>
                                      </p:cBhvr>
                                      <p:by x="105000" y="105000"/>
                                    </p:animScale>
                                  </p:childTnLst>
                                </p:cTn>
                              </p:par>
                              <p:par>
                                <p:cTn id="72" presetID="26" presetClass="emph" presetSubtype="0" fill="hold" grpId="1" nodeType="withEffect">
                                  <p:stCondLst>
                                    <p:cond delay="0"/>
                                  </p:stCondLst>
                                  <p:childTnLst>
                                    <p:animEffect transition="out" filter="fade">
                                      <p:cBhvr>
                                        <p:cTn id="73" dur="500" tmFilter="0, 0; .2, .5; .8, .5; 1, 0"/>
                                        <p:tgtEl>
                                          <p:spTgt spid="22"/>
                                        </p:tgtEl>
                                      </p:cBhvr>
                                    </p:animEffect>
                                    <p:animScale>
                                      <p:cBhvr>
                                        <p:cTn id="74" dur="250" autoRev="1" fill="hold"/>
                                        <p:tgtEl>
                                          <p:spTgt spid="22"/>
                                        </p:tgtEl>
                                      </p:cBhvr>
                                      <p:by x="105000" y="105000"/>
                                    </p:animScale>
                                  </p:childTnLst>
                                </p:cTn>
                              </p:par>
                              <p:par>
                                <p:cTn id="75" presetID="26" presetClass="emph" presetSubtype="0" fill="hold" grpId="1" nodeType="withEffect">
                                  <p:stCondLst>
                                    <p:cond delay="0"/>
                                  </p:stCondLst>
                                  <p:childTnLst>
                                    <p:animEffect transition="out" filter="fade">
                                      <p:cBhvr>
                                        <p:cTn id="76" dur="500" tmFilter="0, 0; .2, .5; .8, .5; 1, 0"/>
                                        <p:tgtEl>
                                          <p:spTgt spid="23"/>
                                        </p:tgtEl>
                                      </p:cBhvr>
                                    </p:animEffect>
                                    <p:animScale>
                                      <p:cBhvr>
                                        <p:cTn id="77" dur="250" autoRev="1" fill="hold"/>
                                        <p:tgtEl>
                                          <p:spTgt spid="23"/>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dissolve">
                                      <p:cBhvr>
                                        <p:cTn id="92" dur="500"/>
                                        <p:tgtEl>
                                          <p:spTgt spid="2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dissolve">
                                      <p:cBhvr>
                                        <p:cTn id="95" dur="500"/>
                                        <p:tgtEl>
                                          <p:spTgt spid="24"/>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dissolv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44"/>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5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58"/>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9"/>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6" presetClass="emph" presetSubtype="0" fill="hold" grpId="1" nodeType="clickEffect">
                                  <p:stCondLst>
                                    <p:cond delay="0"/>
                                  </p:stCondLst>
                                  <p:childTnLst>
                                    <p:animEffect transition="out" filter="fade">
                                      <p:cBhvr>
                                        <p:cTn id="126" dur="500" tmFilter="0, 0; .2, .5; .8, .5; 1, 0"/>
                                        <p:tgtEl>
                                          <p:spTgt spid="25"/>
                                        </p:tgtEl>
                                      </p:cBhvr>
                                    </p:animEffect>
                                    <p:animScale>
                                      <p:cBhvr>
                                        <p:cTn id="127" dur="250" autoRev="1" fill="hold"/>
                                        <p:tgtEl>
                                          <p:spTgt spid="25"/>
                                        </p:tgtEl>
                                      </p:cBhvr>
                                      <p:by x="105000" y="105000"/>
                                    </p:animScale>
                                  </p:childTnLst>
                                </p:cTn>
                              </p:par>
                              <p:par>
                                <p:cTn id="128" presetID="26" presetClass="emph" presetSubtype="0" fill="hold" grpId="1" nodeType="withEffect">
                                  <p:stCondLst>
                                    <p:cond delay="0"/>
                                  </p:stCondLst>
                                  <p:childTnLst>
                                    <p:animEffect transition="out" filter="fade">
                                      <p:cBhvr>
                                        <p:cTn id="129" dur="500" tmFilter="0, 0; .2, .5; .8, .5; 1, 0"/>
                                        <p:tgtEl>
                                          <p:spTgt spid="21"/>
                                        </p:tgtEl>
                                      </p:cBhvr>
                                    </p:animEffect>
                                    <p:animScale>
                                      <p:cBhvr>
                                        <p:cTn id="130" dur="250" autoRev="1" fill="hold"/>
                                        <p:tgtEl>
                                          <p:spTgt spid="21"/>
                                        </p:tgtEl>
                                      </p:cBhvr>
                                      <p:by x="105000" y="105000"/>
                                    </p:animScale>
                                  </p:childTnLst>
                                </p:cTn>
                              </p:par>
                              <p:par>
                                <p:cTn id="131" presetID="26" presetClass="emph" presetSubtype="0" fill="hold" grpId="1" nodeType="withEffect">
                                  <p:stCondLst>
                                    <p:cond delay="0"/>
                                  </p:stCondLst>
                                  <p:childTnLst>
                                    <p:animEffect transition="out" filter="fade">
                                      <p:cBhvr>
                                        <p:cTn id="132" dur="500" tmFilter="0, 0; .2, .5; .8, .5; 1, 0"/>
                                        <p:tgtEl>
                                          <p:spTgt spid="24"/>
                                        </p:tgtEl>
                                      </p:cBhvr>
                                    </p:animEffect>
                                    <p:animScale>
                                      <p:cBhvr>
                                        <p:cTn id="133" dur="250" autoRev="1" fill="hold"/>
                                        <p:tgtEl>
                                          <p:spTgt spid="24"/>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childTnLst>
                                </p:cTn>
                              </p:par>
                              <p:par>
                                <p:cTn id="142" presetID="1" presetClass="entr" presetSubtype="0" fill="hold" grpId="1" nodeType="withEffect">
                                  <p:stCondLst>
                                    <p:cond delay="0"/>
                                  </p:stCondLst>
                                  <p:childTnLst>
                                    <p:set>
                                      <p:cBhvr>
                                        <p:cTn id="143" dur="1" fill="hold">
                                          <p:stCondLst>
                                            <p:cond delay="0"/>
                                          </p:stCondLst>
                                        </p:cTn>
                                        <p:tgtEl>
                                          <p:spTgt spid="64"/>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3" grpId="0" animBg="1"/>
      <p:bldP spid="73" grpId="1" animBg="1"/>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304800"/>
            <a:ext cx="8229600" cy="1143000"/>
          </a:xfrm>
        </p:spPr>
        <p:txBody>
          <a:bodyPr/>
          <a:lstStyle/>
          <a:p>
            <a:r>
              <a:rPr lang="en-US" dirty="0" smtClean="0">
                <a:ea typeface="ＭＳ Ｐゴシック" charset="-128"/>
                <a:cs typeface="ＭＳ Ｐゴシック" charset="-128"/>
              </a:rPr>
              <a:t>Fault Recovery</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FontTx/>
              <a:buNone/>
              <a:defRPr/>
            </a:pPr>
            <a:r>
              <a:rPr lang="en-US" dirty="0" smtClean="0">
                <a:ea typeface="ＭＳ Ｐゴシック" charset="-128"/>
                <a:cs typeface="ＭＳ Ｐゴシック" charset="-128"/>
              </a:rPr>
              <a:t>RDDs track </a:t>
            </a:r>
            <a:r>
              <a:rPr lang="en-US" i="1" dirty="0" smtClean="0">
                <a:ea typeface="ＭＳ Ｐゴシック" charset="-128"/>
                <a:cs typeface="ＭＳ Ｐゴシック" charset="-128"/>
              </a:rPr>
              <a:t>lineage</a:t>
            </a:r>
            <a:r>
              <a:rPr lang="en-US" dirty="0" smtClean="0">
                <a:ea typeface="ＭＳ Ｐゴシック" charset="-128"/>
                <a:cs typeface="ＭＳ Ｐゴシック" charset="-128"/>
              </a:rPr>
              <a:t> information that can be used to efficiently </a:t>
            </a:r>
            <a:r>
              <a:rPr lang="en-US" dirty="0" err="1" smtClean="0">
                <a:ea typeface="ＭＳ Ｐゴシック" charset="-128"/>
                <a:cs typeface="ＭＳ Ｐゴシック" charset="-128"/>
              </a:rPr>
              <a:t>recompute</a:t>
            </a:r>
            <a:r>
              <a:rPr lang="en-US" dirty="0" smtClean="0">
                <a:ea typeface="ＭＳ Ｐゴシック" charset="-128"/>
                <a:cs typeface="ＭＳ Ｐゴシック" charset="-128"/>
              </a:rPr>
              <a:t> lost data</a:t>
            </a:r>
          </a:p>
          <a:p>
            <a:pPr marL="0" indent="0">
              <a:spcBef>
                <a:spcPts val="1800"/>
              </a:spcBef>
              <a:buFontTx/>
              <a:buNone/>
              <a:defRPr/>
            </a:pPr>
            <a:r>
              <a:rPr lang="en-US" dirty="0" smtClean="0">
                <a:ea typeface="ＭＳ Ｐゴシック" charset="-128"/>
                <a:cs typeface="ＭＳ Ｐゴシック" charset="-128"/>
              </a:rPr>
              <a:t>Ex:</a:t>
            </a:r>
          </a:p>
          <a:p>
            <a:pPr marL="0" indent="0">
              <a:spcBef>
                <a:spcPts val="1400"/>
              </a:spcBef>
              <a:buFontTx/>
              <a:buNone/>
              <a:defRPr/>
            </a:pPr>
            <a:endParaRPr lang="en-US" dirty="0" smtClean="0">
              <a:ea typeface="ＭＳ Ｐゴシック" charset="-128"/>
              <a:cs typeface="ＭＳ Ｐゴシック" charset="-128"/>
            </a:endParaRPr>
          </a:p>
          <a:p>
            <a:pPr marL="0" indent="0">
              <a:spcBef>
                <a:spcPts val="1400"/>
              </a:spcBef>
              <a:buFontTx/>
              <a:buNone/>
              <a:defRPr/>
            </a:pPr>
            <a:endParaRPr lang="en-US" dirty="0" smtClean="0">
              <a:ea typeface="ＭＳ Ｐゴシック" charset="-128"/>
              <a:cs typeface="ＭＳ Ｐゴシック" charset="-128"/>
            </a:endParaRPr>
          </a:p>
        </p:txBody>
      </p:sp>
      <p:sp>
        <p:nvSpPr>
          <p:cNvPr id="5" name="TextBox 4"/>
          <p:cNvSpPr txBox="1"/>
          <p:nvPr/>
        </p:nvSpPr>
        <p:spPr>
          <a:xfrm>
            <a:off x="1155958" y="3053200"/>
            <a:ext cx="7746742" cy="615553"/>
          </a:xfrm>
          <a:prstGeom prst="rect">
            <a:avLst/>
          </a:prstGeom>
          <a:noFill/>
        </p:spPr>
        <p:txBody>
          <a:bodyPr wrap="square" rtlCol="0">
            <a:spAutoFit/>
          </a:bodyPr>
          <a:lstStyle/>
          <a:p>
            <a:r>
              <a:rPr lang="en-US" sz="1700" dirty="0" err="1" smtClean="0">
                <a:latin typeface="Lucida Console"/>
                <a:cs typeface="Lucida Console"/>
              </a:rPr>
              <a:t>msgs</a:t>
            </a:r>
            <a:r>
              <a:rPr lang="en-US" sz="1700" dirty="0" smtClean="0">
                <a:latin typeface="Lucida Console"/>
                <a:cs typeface="Lucida Console"/>
              </a:rPr>
              <a:t> = </a:t>
            </a:r>
            <a:r>
              <a:rPr lang="en-US" sz="1700" dirty="0" err="1" smtClean="0">
                <a:latin typeface="Lucida Console"/>
                <a:cs typeface="Lucida Console"/>
              </a:rPr>
              <a:t>textFile.</a:t>
            </a:r>
            <a:r>
              <a:rPr lang="en-US" sz="1700" dirty="0" err="1" smtClean="0">
                <a:solidFill>
                  <a:srgbClr val="3366FF"/>
                </a:solidFill>
                <a:latin typeface="Lucida Console"/>
                <a:cs typeface="Lucida Console"/>
              </a:rPr>
              <a:t>filter</a:t>
            </a:r>
            <a:r>
              <a:rPr lang="en-US" sz="1700" dirty="0" smtClean="0">
                <a:latin typeface="Lucida Console"/>
                <a:cs typeface="Lucida Console"/>
              </a:rPr>
              <a:t>(</a:t>
            </a:r>
            <a:r>
              <a:rPr lang="en-US" sz="1700" dirty="0" smtClean="0">
                <a:solidFill>
                  <a:srgbClr val="FF0080"/>
                </a:solidFill>
                <a:latin typeface="Lucida Console"/>
                <a:cs typeface="Lucida Console"/>
              </a:rPr>
              <a:t>lambda s: </a:t>
            </a:r>
            <a:r>
              <a:rPr lang="en-US" sz="1700" dirty="0" err="1" smtClean="0">
                <a:solidFill>
                  <a:srgbClr val="FF0080"/>
                </a:solidFill>
                <a:latin typeface="Lucida Console"/>
                <a:cs typeface="Lucida Console"/>
              </a:rPr>
              <a:t>s.startsWith</a:t>
            </a:r>
            <a:r>
              <a:rPr lang="en-US" sz="1700" dirty="0" smtClean="0">
                <a:solidFill>
                  <a:srgbClr val="FF0080"/>
                </a:solidFill>
                <a:latin typeface="Lucida Console"/>
                <a:cs typeface="Lucida Console"/>
              </a:rPr>
              <a:t>(“ERROR”)</a:t>
            </a:r>
            <a:r>
              <a:rPr lang="en-US" sz="1700" dirty="0" smtClean="0">
                <a:latin typeface="Lucida Console"/>
                <a:cs typeface="Lucida Console"/>
              </a:rPr>
              <a:t>)</a:t>
            </a:r>
          </a:p>
          <a:p>
            <a:r>
              <a:rPr lang="en-US" sz="1700" dirty="0" smtClean="0">
                <a:latin typeface="Lucida Console"/>
                <a:cs typeface="Lucida Console"/>
              </a:rPr>
              <a:t>               .</a:t>
            </a:r>
            <a:r>
              <a:rPr lang="en-US" sz="1700" dirty="0" smtClean="0">
                <a:solidFill>
                  <a:srgbClr val="3366FF"/>
                </a:solidFill>
                <a:latin typeface="Lucida Console"/>
                <a:cs typeface="Lucida Console"/>
              </a:rPr>
              <a:t>map</a:t>
            </a:r>
            <a:r>
              <a:rPr lang="en-US" sz="1700" dirty="0" smtClean="0">
                <a:latin typeface="Lucida Console"/>
                <a:cs typeface="Lucida Console"/>
              </a:rPr>
              <a:t>(</a:t>
            </a:r>
            <a:r>
              <a:rPr lang="en-US" sz="1700" dirty="0" smtClean="0">
                <a:solidFill>
                  <a:srgbClr val="FF0080"/>
                </a:solidFill>
                <a:latin typeface="Lucida Console"/>
                <a:cs typeface="Lucida Console"/>
              </a:rPr>
              <a:t>lambda s: </a:t>
            </a:r>
            <a:r>
              <a:rPr lang="en-US" sz="1700" dirty="0" err="1" smtClean="0">
                <a:solidFill>
                  <a:srgbClr val="FF0080"/>
                </a:solidFill>
                <a:latin typeface="Lucida Console"/>
                <a:cs typeface="Lucida Console"/>
              </a:rPr>
              <a:t>s.split</a:t>
            </a:r>
            <a:r>
              <a:rPr lang="en-US" sz="1700" dirty="0" smtClean="0">
                <a:solidFill>
                  <a:srgbClr val="FF0080"/>
                </a:solidFill>
                <a:latin typeface="Lucida Console"/>
                <a:cs typeface="Lucida Console"/>
              </a:rPr>
              <a:t>(“\t”)[2]</a:t>
            </a:r>
            <a:r>
              <a:rPr lang="en-US" sz="1700" dirty="0" smtClean="0">
                <a:latin typeface="Lucida Console"/>
                <a:cs typeface="Lucida Console"/>
              </a:rPr>
              <a:t>)</a:t>
            </a:r>
          </a:p>
        </p:txBody>
      </p:sp>
      <p:sp>
        <p:nvSpPr>
          <p:cNvPr id="10" name="Rounded Rectangle 9"/>
          <p:cNvSpPr/>
          <p:nvPr/>
        </p:nvSpPr>
        <p:spPr>
          <a:xfrm>
            <a:off x="843738" y="4704955"/>
            <a:ext cx="1679868" cy="622312"/>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100" dirty="0" smtClean="0"/>
              <a:t>HDFS File</a:t>
            </a:r>
          </a:p>
        </p:txBody>
      </p:sp>
      <p:sp>
        <p:nvSpPr>
          <p:cNvPr id="11" name="Rounded Rectangle 10"/>
          <p:cNvSpPr/>
          <p:nvPr/>
        </p:nvSpPr>
        <p:spPr>
          <a:xfrm>
            <a:off x="3664636" y="4704955"/>
            <a:ext cx="1679868" cy="622312"/>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100" dirty="0" smtClean="0"/>
              <a:t>Filtered RDD</a:t>
            </a:r>
          </a:p>
        </p:txBody>
      </p:sp>
      <p:sp>
        <p:nvSpPr>
          <p:cNvPr id="12" name="Rounded Rectangle 11"/>
          <p:cNvSpPr/>
          <p:nvPr/>
        </p:nvSpPr>
        <p:spPr>
          <a:xfrm>
            <a:off x="6485533" y="4704955"/>
            <a:ext cx="1679868" cy="622312"/>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100" dirty="0" smtClean="0"/>
              <a:t>Mapped RDD</a:t>
            </a:r>
          </a:p>
        </p:txBody>
      </p:sp>
      <p:cxnSp>
        <p:nvCxnSpPr>
          <p:cNvPr id="21" name="Straight Arrow Connector 20"/>
          <p:cNvCxnSpPr>
            <a:stCxn id="10" idx="3"/>
            <a:endCxn id="11" idx="1"/>
          </p:cNvCxnSpPr>
          <p:nvPr/>
        </p:nvCxnSpPr>
        <p:spPr>
          <a:xfrm>
            <a:off x="2523606" y="5016111"/>
            <a:ext cx="114103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1" idx="3"/>
            <a:endCxn id="12" idx="1"/>
          </p:cNvCxnSpPr>
          <p:nvPr/>
        </p:nvCxnSpPr>
        <p:spPr>
          <a:xfrm>
            <a:off x="5344504" y="5016111"/>
            <a:ext cx="114102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0" name="Down Arrow 39"/>
          <p:cNvSpPr/>
          <p:nvPr/>
        </p:nvSpPr>
        <p:spPr>
          <a:xfrm>
            <a:off x="3521093" y="3866146"/>
            <a:ext cx="2063402" cy="638246"/>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TextBox 14"/>
          <p:cNvSpPr txBox="1"/>
          <p:nvPr/>
        </p:nvSpPr>
        <p:spPr>
          <a:xfrm>
            <a:off x="1787975" y="5127845"/>
            <a:ext cx="2482220" cy="723275"/>
          </a:xfrm>
          <a:prstGeom prst="rect">
            <a:avLst/>
          </a:prstGeom>
          <a:noFill/>
        </p:spPr>
        <p:txBody>
          <a:bodyPr wrap="none" rtlCol="0">
            <a:spAutoFit/>
          </a:bodyPr>
          <a:lstStyle/>
          <a:p>
            <a:pPr algn="ctr"/>
            <a:r>
              <a:rPr lang="en-US" sz="2100" i="1" dirty="0" smtClean="0">
                <a:latin typeface="Corbel"/>
                <a:cs typeface="Corbel"/>
              </a:rPr>
              <a:t>filter</a:t>
            </a:r>
            <a:r>
              <a:rPr lang="en-US" sz="2000" dirty="0" smtClean="0">
                <a:latin typeface="Corbel"/>
                <a:cs typeface="Corbel"/>
              </a:rPr>
              <a:t/>
            </a:r>
            <a:br>
              <a:rPr lang="en-US" sz="2000" dirty="0" smtClean="0">
                <a:latin typeface="Corbel"/>
                <a:cs typeface="Corbel"/>
              </a:rPr>
            </a:br>
            <a:r>
              <a:rPr lang="en-US" sz="2000" dirty="0" smtClean="0">
                <a:latin typeface="Corbel"/>
                <a:cs typeface="Corbel"/>
              </a:rPr>
              <a:t>(</a:t>
            </a:r>
            <a:r>
              <a:rPr lang="en-US" sz="2000" dirty="0" err="1" smtClean="0">
                <a:latin typeface="Corbel"/>
                <a:cs typeface="Corbel"/>
              </a:rPr>
              <a:t>func</a:t>
            </a:r>
            <a:r>
              <a:rPr lang="en-US" sz="2000" dirty="0" smtClean="0">
                <a:latin typeface="Corbel"/>
                <a:cs typeface="Corbel"/>
              </a:rPr>
              <a:t> = _.contains(...))</a:t>
            </a:r>
            <a:endParaRPr lang="en-US" sz="2000" dirty="0">
              <a:latin typeface="Corbel"/>
              <a:cs typeface="Corbel"/>
            </a:endParaRPr>
          </a:p>
        </p:txBody>
      </p:sp>
      <p:sp>
        <p:nvSpPr>
          <p:cNvPr id="26" name="TextBox 25"/>
          <p:cNvSpPr txBox="1"/>
          <p:nvPr/>
        </p:nvSpPr>
        <p:spPr>
          <a:xfrm>
            <a:off x="4824681" y="5127845"/>
            <a:ext cx="2032503" cy="723275"/>
          </a:xfrm>
          <a:prstGeom prst="rect">
            <a:avLst/>
          </a:prstGeom>
          <a:noFill/>
        </p:spPr>
        <p:txBody>
          <a:bodyPr wrap="none" rtlCol="0">
            <a:spAutoFit/>
          </a:bodyPr>
          <a:lstStyle/>
          <a:p>
            <a:pPr algn="ctr"/>
            <a:r>
              <a:rPr lang="en-US" sz="2100" i="1" dirty="0" smtClean="0">
                <a:latin typeface="Corbel"/>
                <a:cs typeface="Corbel"/>
              </a:rPr>
              <a:t>map</a:t>
            </a:r>
            <a:r>
              <a:rPr lang="en-US" sz="2000" dirty="0" smtClean="0">
                <a:latin typeface="Corbel"/>
                <a:cs typeface="Corbel"/>
              </a:rPr>
              <a:t/>
            </a:r>
            <a:br>
              <a:rPr lang="en-US" sz="2000" dirty="0" smtClean="0">
                <a:latin typeface="Corbel"/>
                <a:cs typeface="Corbel"/>
              </a:rPr>
            </a:br>
            <a:r>
              <a:rPr lang="en-US" sz="2000" dirty="0" smtClean="0">
                <a:latin typeface="Corbel"/>
                <a:cs typeface="Corbel"/>
              </a:rPr>
              <a:t>(</a:t>
            </a:r>
            <a:r>
              <a:rPr lang="en-US" sz="2000" dirty="0" err="1" smtClean="0">
                <a:latin typeface="Corbel"/>
                <a:cs typeface="Corbel"/>
              </a:rPr>
              <a:t>func</a:t>
            </a:r>
            <a:r>
              <a:rPr lang="en-US" sz="2000" dirty="0" smtClean="0">
                <a:latin typeface="Corbel"/>
                <a:cs typeface="Corbel"/>
              </a:rPr>
              <a:t> = _.split(...))</a:t>
            </a:r>
            <a:endParaRPr lang="en-US" sz="2000" dirty="0">
              <a:latin typeface="Corbel"/>
              <a:cs typeface="Corbel"/>
            </a:endParaRPr>
          </a:p>
        </p:txBody>
      </p:sp>
    </p:spTree>
    <p:extLst>
      <p:ext uri="{BB962C8B-B14F-4D97-AF65-F5344CB8AC3E}">
        <p14:creationId xmlns:p14="http://schemas.microsoft.com/office/powerpoint/2010/main" val="40627226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headEnd type="none" w="med" len="med"/>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headEnd type="none" w="med" len="med"/>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Corbel"/>
            <a:cs typeface="Corb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60962</TotalTime>
  <Words>2099</Words>
  <Application>Microsoft Macintosh PowerPoint</Application>
  <PresentationFormat>On-screen Show (4:3)</PresentationFormat>
  <Paragraphs>464</Paragraphs>
  <Slides>50</Slides>
  <Notes>16</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Parallel Programming With Apache Spark</vt:lpstr>
      <vt:lpstr>What is Spark?</vt:lpstr>
      <vt:lpstr>Project History</vt:lpstr>
      <vt:lpstr>Open Source Community</vt:lpstr>
      <vt:lpstr>This Talk</vt:lpstr>
      <vt:lpstr>Key Idea</vt:lpstr>
      <vt:lpstr>Operations</vt:lpstr>
      <vt:lpstr>Example: Log Mining</vt:lpstr>
      <vt:lpstr>Fault Recovery</vt:lpstr>
      <vt:lpstr>Behavior with Less RAM</vt:lpstr>
      <vt:lpstr>Spark in Scala and Java</vt:lpstr>
      <vt:lpstr>Which Language Should I Use?</vt:lpstr>
      <vt:lpstr>Scala Cheat Sheet</vt:lpstr>
      <vt:lpstr>This Talk</vt:lpstr>
      <vt:lpstr>Learning Spark</vt:lpstr>
      <vt:lpstr>First Stop: SparkContext</vt:lpstr>
      <vt:lpstr>Creating RDDs</vt:lpstr>
      <vt:lpstr>Basic Transformations</vt:lpstr>
      <vt:lpstr>Basic Actions</vt:lpstr>
      <vt:lpstr>Working with Key-Value Pairs</vt:lpstr>
      <vt:lpstr>Some Key-Value Operations</vt:lpstr>
      <vt:lpstr>Example: Word Count</vt:lpstr>
      <vt:lpstr>Other Key-Value Operations</vt:lpstr>
      <vt:lpstr>Setting the Level of Parallelism</vt:lpstr>
      <vt:lpstr>Using Local Variables</vt:lpstr>
      <vt:lpstr>Closure Mishap Example</vt:lpstr>
      <vt:lpstr>Other RDD Operators</vt:lpstr>
      <vt:lpstr>Demo</vt:lpstr>
      <vt:lpstr>This Talk</vt:lpstr>
      <vt:lpstr>Software Components</vt:lpstr>
      <vt:lpstr>Task Scheduler</vt:lpstr>
      <vt:lpstr>Advanced Features</vt:lpstr>
      <vt:lpstr>This Talk</vt:lpstr>
      <vt:lpstr>Add Spark to Your Project</vt:lpstr>
      <vt:lpstr>Create a SparkContext</vt:lpstr>
      <vt:lpstr>Example: PageRank</vt:lpstr>
      <vt:lpstr>Basic Idea</vt:lpstr>
      <vt:lpstr>Algorithm</vt:lpstr>
      <vt:lpstr>Algorithm</vt:lpstr>
      <vt:lpstr>Algorithm</vt:lpstr>
      <vt:lpstr>Algorithm</vt:lpstr>
      <vt:lpstr>Algorithm</vt:lpstr>
      <vt:lpstr>Algorithm</vt:lpstr>
      <vt:lpstr>Scala Implementation</vt:lpstr>
      <vt:lpstr>PageRank Performance</vt:lpstr>
      <vt:lpstr>Other Iterative Algorithms</vt:lpstr>
      <vt:lpstr>Getting Started</vt:lpstr>
      <vt:lpstr>Local Execution</vt:lpstr>
      <vt:lpstr>Cluster Execution</vt:lpstr>
      <vt:lpstr>Conclusion</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 Konwinski</dc:creator>
  <cp:lastModifiedBy>Reynold Xin</cp:lastModifiedBy>
  <cp:revision>2866</cp:revision>
  <dcterms:created xsi:type="dcterms:W3CDTF">2010-06-28T20:28:41Z</dcterms:created>
  <dcterms:modified xsi:type="dcterms:W3CDTF">2013-10-28T13:34:11Z</dcterms:modified>
</cp:coreProperties>
</file>