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92" r:id="rId2"/>
    <p:sldId id="560" r:id="rId3"/>
    <p:sldId id="561" r:id="rId4"/>
    <p:sldId id="596" r:id="rId5"/>
    <p:sldId id="602" r:id="rId6"/>
    <p:sldId id="519" r:id="rId7"/>
    <p:sldId id="520" r:id="rId8"/>
    <p:sldId id="573" r:id="rId9"/>
    <p:sldId id="568" r:id="rId10"/>
    <p:sldId id="562" r:id="rId11"/>
    <p:sldId id="600" r:id="rId12"/>
    <p:sldId id="582" r:id="rId13"/>
    <p:sldId id="613" r:id="rId14"/>
    <p:sldId id="614" r:id="rId15"/>
    <p:sldId id="605" r:id="rId16"/>
    <p:sldId id="599" r:id="rId17"/>
    <p:sldId id="583" r:id="rId18"/>
    <p:sldId id="569" r:id="rId19"/>
    <p:sldId id="570" r:id="rId20"/>
    <p:sldId id="563" r:id="rId21"/>
    <p:sldId id="564" r:id="rId22"/>
    <p:sldId id="603" r:id="rId23"/>
    <p:sldId id="581" r:id="rId24"/>
    <p:sldId id="617" r:id="rId25"/>
    <p:sldId id="606" r:id="rId26"/>
    <p:sldId id="567" r:id="rId27"/>
    <p:sldId id="580" r:id="rId28"/>
    <p:sldId id="607" r:id="rId29"/>
    <p:sldId id="608" r:id="rId30"/>
    <p:sldId id="609" r:id="rId31"/>
    <p:sldId id="611" r:id="rId32"/>
    <p:sldId id="592" r:id="rId33"/>
    <p:sldId id="615" r:id="rId34"/>
    <p:sldId id="610" r:id="rId35"/>
    <p:sldId id="616" r:id="rId36"/>
    <p:sldId id="590" r:id="rId37"/>
    <p:sldId id="536" r:id="rId3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40"/>
    <a:srgbClr val="BD9933"/>
    <a:srgbClr val="DAE4F2"/>
    <a:srgbClr val="8000FF"/>
    <a:srgbClr val="FF0080"/>
    <a:srgbClr val="FFCC66"/>
    <a:srgbClr val="4F81BA"/>
    <a:srgbClr val="D0AD36"/>
    <a:srgbClr val="FFFF33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5803" autoAdjust="0"/>
  </p:normalViewPr>
  <p:slideViewPr>
    <p:cSldViewPr snapToObjects="1">
      <p:cViewPr varScale="1">
        <p:scale>
          <a:sx n="112" d="100"/>
          <a:sy n="112" d="100"/>
        </p:scale>
        <p:origin x="-192" y="-104"/>
      </p:cViewPr>
      <p:guideLst>
        <p:guide orient="horz" pos="2160"/>
        <p:guide pos="15"/>
      </p:guideLst>
    </p:cSldViewPr>
  </p:slideViewPr>
  <p:outlineViewPr>
    <p:cViewPr>
      <p:scale>
        <a:sx n="33" d="100"/>
        <a:sy n="33" d="100"/>
      </p:scale>
      <p:origin x="0" y="14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10/28/13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mplab/shark/wiki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hive.apache.org/docs/" TargetMode="External"/><Relationship Id="rId4" Type="http://schemas.openxmlformats.org/officeDocument/2006/relationships/hyperlink" Target="http://shark.cs.berkeley.edu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wiki.apache.org/confluence/display/Hive/GettingStart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0"/>
          <p:cNvSpPr>
            <a:spLocks noChangeArrowheads="1"/>
          </p:cNvSpPr>
          <p:nvPr/>
        </p:nvSpPr>
        <p:spPr bwMode="auto">
          <a:xfrm>
            <a:off x="536864" y="4063186"/>
            <a:ext cx="849827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400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Reynold Xin</a:t>
            </a:r>
          </a:p>
        </p:txBody>
      </p:sp>
      <p:sp>
        <p:nvSpPr>
          <p:cNvPr id="10" name="Title 3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772400" cy="2057400"/>
          </a:xfrm>
        </p:spPr>
        <p:txBody>
          <a:bodyPr/>
          <a:lstStyle/>
          <a:p>
            <a:r>
              <a:rPr lang="en-US" sz="6000" dirty="0" smtClean="0">
                <a:ea typeface="ＭＳ Ｐゴシック" charset="-128"/>
                <a:cs typeface="ＭＳ Ｐゴシック" charset="-128"/>
              </a:rPr>
              <a:t>Shark:</a:t>
            </a:r>
            <a:br>
              <a:rPr lang="en-US" sz="6000" dirty="0" smtClean="0">
                <a:ea typeface="ＭＳ Ｐゴシック" charset="-128"/>
                <a:cs typeface="ＭＳ Ｐゴシック" charset="-128"/>
              </a:rPr>
            </a:br>
            <a:r>
              <a:rPr lang="en-US" sz="6000" dirty="0" smtClean="0">
                <a:ea typeface="ＭＳ Ｐゴシック" charset="-128"/>
                <a:cs typeface="ＭＳ Ｐゴシック" charset="-128"/>
              </a:rPr>
              <a:t>Hive (SQL) on Spark</a:t>
            </a:r>
          </a:p>
        </p:txBody>
      </p:sp>
      <p:pic>
        <p:nvPicPr>
          <p:cNvPr id="2" name="Picture 1" descr="Screen Shot 2013-10-27 at 2.59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17" y="6328140"/>
            <a:ext cx="2209800" cy="526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09" y="4989126"/>
            <a:ext cx="2459261" cy="633759"/>
          </a:xfrm>
          <a:prstGeom prst="rect">
            <a:avLst/>
          </a:prstGeom>
        </p:spPr>
      </p:pic>
      <p:pic>
        <p:nvPicPr>
          <p:cNvPr id="7" name="Picture 4" descr="amplab_hi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09" y="5715000"/>
            <a:ext cx="2368602" cy="79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Extensibility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types: primitive types and complex types</a:t>
            </a:r>
          </a:p>
          <a:p>
            <a:r>
              <a:rPr lang="en-US" dirty="0" smtClean="0"/>
              <a:t>User-defined functions</a:t>
            </a:r>
          </a:p>
          <a:p>
            <a:r>
              <a:rPr lang="en-US" dirty="0" smtClean="0"/>
              <a:t>Scripts</a:t>
            </a:r>
          </a:p>
          <a:p>
            <a:r>
              <a:rPr lang="en-US" dirty="0" err="1" smtClean="0"/>
              <a:t>Serializer</a:t>
            </a:r>
            <a:r>
              <a:rPr lang="en-US" dirty="0" smtClean="0"/>
              <a:t>/</a:t>
            </a:r>
            <a:r>
              <a:rPr lang="en-US" dirty="0" err="1" smtClean="0"/>
              <a:t>Deserializer</a:t>
            </a:r>
            <a:r>
              <a:rPr lang="en-US" dirty="0" smtClean="0"/>
              <a:t>: text, binary, JSON…</a:t>
            </a:r>
          </a:p>
          <a:p>
            <a:r>
              <a:rPr lang="en-US" dirty="0" smtClean="0"/>
              <a:t>Storage: HDFS, </a:t>
            </a:r>
            <a:r>
              <a:rPr lang="en-US" dirty="0" err="1" smtClean="0"/>
              <a:t>Hbase</a:t>
            </a:r>
            <a:r>
              <a:rPr lang="en-US" dirty="0" smtClean="0"/>
              <a:t>, S3…</a:t>
            </a:r>
          </a:p>
        </p:txBody>
      </p:sp>
    </p:spTree>
    <p:extLst>
      <p:ext uri="{BB962C8B-B14F-4D97-AF65-F5344CB8AC3E}">
        <p14:creationId xmlns:p14="http://schemas.microsoft.com/office/powerpoint/2010/main" val="132035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slow…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20+ seconds even for simple queries</a:t>
            </a:r>
          </a:p>
          <a:p>
            <a:endParaRPr lang="en-US" dirty="0"/>
          </a:p>
          <a:p>
            <a:r>
              <a:rPr lang="en-US" dirty="0"/>
              <a:t>"A good day is when I can run 6 Hive </a:t>
            </a:r>
            <a:r>
              <a:rPr lang="en-US" dirty="0" smtClean="0"/>
              <a:t>queries” - @</a:t>
            </a:r>
            <a:r>
              <a:rPr lang="en-US" dirty="0" err="1" smtClean="0"/>
              <a:t>mtraverso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6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Shark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 query engine compatible with Hive</a:t>
            </a:r>
          </a:p>
          <a:p>
            <a:pPr lvl="1"/>
            <a:r>
              <a:rPr lang="en-US" dirty="0" smtClean="0"/>
              <a:t>Supports Hive QL, UDFs, </a:t>
            </a:r>
            <a:r>
              <a:rPr lang="en-US" dirty="0" err="1" smtClean="0"/>
              <a:t>SerDes</a:t>
            </a:r>
            <a:r>
              <a:rPr lang="en-US" dirty="0" smtClean="0"/>
              <a:t>, scripts, types</a:t>
            </a:r>
          </a:p>
          <a:p>
            <a:pPr lvl="1"/>
            <a:r>
              <a:rPr lang="en-US" dirty="0" smtClean="0"/>
              <a:t>A few esoteric features not yet supported</a:t>
            </a:r>
          </a:p>
          <a:p>
            <a:r>
              <a:rPr lang="en-US" dirty="0" smtClean="0"/>
              <a:t>Makes Hive queries run much faster</a:t>
            </a:r>
          </a:p>
          <a:p>
            <a:pPr lvl="1"/>
            <a:r>
              <a:rPr lang="en-US" dirty="0" smtClean="0"/>
              <a:t>Builds on top of Spark, a fast compute engine</a:t>
            </a:r>
          </a:p>
          <a:p>
            <a:pPr lvl="1"/>
            <a:r>
              <a:rPr lang="en-US" dirty="0" smtClean="0"/>
              <a:t>Allows (optionally) caching data in a cluster’s memory</a:t>
            </a:r>
          </a:p>
          <a:p>
            <a:pPr lvl="1"/>
            <a:r>
              <a:rPr lang="en-US" dirty="0" smtClean="0"/>
              <a:t>Various other performance optimizations</a:t>
            </a:r>
          </a:p>
          <a:p>
            <a:r>
              <a:rPr lang="en-US" dirty="0" smtClean="0"/>
              <a:t>Integrates with Spark for machine learning 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45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8-29 at 10.48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27"/>
            <a:ext cx="9144000" cy="626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6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query &amp; BI (e.g. Tableau)</a:t>
            </a:r>
          </a:p>
          <a:p>
            <a:r>
              <a:rPr lang="en-US" dirty="0" smtClean="0"/>
              <a:t>Reduce reporting turn-around time</a:t>
            </a:r>
          </a:p>
          <a:p>
            <a:r>
              <a:rPr lang="en-US" dirty="0" smtClean="0"/>
              <a:t>Integration of SQL and machine learning pipeline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624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066800"/>
            <a:ext cx="8229600" cy="4221162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Much faster?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100X faster with in-memory data</a:t>
            </a:r>
          </a:p>
          <a:p>
            <a:r>
              <a:rPr lang="en-US" dirty="0" smtClean="0"/>
              <a:t>2 - 10X faster with on-disk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7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Workload (1.7TB)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312" b="312"/>
          <a:stretch>
            <a:fillRect/>
          </a:stretch>
        </p:blipFill>
        <p:spPr>
          <a:xfrm>
            <a:off x="457200" y="2286000"/>
            <a:ext cx="8229600" cy="4221162"/>
          </a:xfrm>
        </p:spPr>
      </p:pic>
    </p:spTree>
    <p:extLst>
      <p:ext uri="{BB962C8B-B14F-4D97-AF65-F5344CB8AC3E}">
        <p14:creationId xmlns:p14="http://schemas.microsoft.com/office/powerpoint/2010/main" val="2536052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8-21 at 9.51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13" y="381000"/>
            <a:ext cx="68707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52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7475" y="2667000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Outline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and Shark</a:t>
            </a:r>
          </a:p>
          <a:p>
            <a:r>
              <a:rPr lang="en-US" dirty="0" smtClean="0"/>
              <a:t>Usage</a:t>
            </a:r>
          </a:p>
          <a:p>
            <a:r>
              <a:rPr lang="en-US" dirty="0" smtClean="0"/>
              <a:t>Under the hood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1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Data Model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Tables: unit of data with the same schema</a:t>
            </a:r>
          </a:p>
          <a:p>
            <a:r>
              <a:rPr lang="en-US" dirty="0" smtClean="0"/>
              <a:t>Partitions: e.g. range-partition tables by date</a:t>
            </a:r>
          </a:p>
          <a:p>
            <a:r>
              <a:rPr lang="en-US" dirty="0" smtClean="0"/>
              <a:t>Buckets: hash-partitions within partitions</a:t>
            </a:r>
            <a:br>
              <a:rPr lang="en-US" dirty="0" smtClean="0"/>
            </a:br>
            <a:r>
              <a:rPr lang="en-US" dirty="0" smtClean="0"/>
              <a:t>(not yet supported in Shark)</a:t>
            </a:r>
          </a:p>
        </p:txBody>
      </p:sp>
    </p:spTree>
    <p:extLst>
      <p:ext uri="{BB962C8B-B14F-4D97-AF65-F5344CB8AC3E}">
        <p14:creationId xmlns:p14="http://schemas.microsoft.com/office/powerpoint/2010/main" val="70317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371600"/>
            <a:ext cx="396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Stage 0: Map-Shuffle-Reduce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Mapper(row) {</a:t>
            </a:r>
          </a:p>
          <a:p>
            <a:r>
              <a:rPr lang="en-US" sz="1600" dirty="0">
                <a:latin typeface="Monaco"/>
                <a:cs typeface="Monaco"/>
              </a:rPr>
              <a:t>  fields = </a:t>
            </a:r>
            <a:r>
              <a:rPr lang="en-US" sz="1600" dirty="0" err="1">
                <a:latin typeface="Monaco"/>
                <a:cs typeface="Monaco"/>
              </a:rPr>
              <a:t>row.split</a:t>
            </a:r>
            <a:r>
              <a:rPr lang="en-US" sz="1600" dirty="0">
                <a:latin typeface="Monaco"/>
                <a:cs typeface="Monaco"/>
              </a:rPr>
              <a:t>("\t")</a:t>
            </a:r>
          </a:p>
          <a:p>
            <a:r>
              <a:rPr lang="en-US" sz="1600" dirty="0">
                <a:latin typeface="Monaco"/>
                <a:cs typeface="Monaco"/>
              </a:rPr>
              <a:t>  emit(fields[0], fields[1]);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Reducer(key, values) {</a:t>
            </a:r>
          </a:p>
          <a:p>
            <a:r>
              <a:rPr lang="pl-PL" sz="1600" dirty="0">
                <a:latin typeface="Monaco"/>
                <a:cs typeface="Monaco"/>
              </a:rPr>
              <a:t>  </a:t>
            </a:r>
            <a:r>
              <a:rPr lang="pl-PL" sz="1600" dirty="0" smtClean="0">
                <a:latin typeface="Monaco"/>
                <a:cs typeface="Monaco"/>
              </a:rPr>
              <a:t>sum = </a:t>
            </a:r>
            <a:r>
              <a:rPr lang="pl-PL" sz="1600" dirty="0">
                <a:latin typeface="Monaco"/>
                <a:cs typeface="Monaco"/>
              </a:rPr>
              <a:t>0;</a:t>
            </a:r>
          </a:p>
          <a:p>
            <a:r>
              <a:rPr lang="pl-PL" sz="1600" dirty="0">
                <a:latin typeface="Monaco"/>
                <a:cs typeface="Monaco"/>
              </a:rPr>
              <a:t>  for </a:t>
            </a:r>
            <a:r>
              <a:rPr lang="pl-PL" sz="1600" dirty="0" smtClean="0">
                <a:latin typeface="Monaco"/>
                <a:cs typeface="Monaco"/>
              </a:rPr>
              <a:t>(value in </a:t>
            </a:r>
            <a:r>
              <a:rPr lang="pl-PL" sz="1600" dirty="0">
                <a:latin typeface="Monaco"/>
                <a:cs typeface="Monaco"/>
              </a:rPr>
              <a:t>values) {</a:t>
            </a:r>
          </a:p>
          <a:p>
            <a:r>
              <a:rPr lang="fi-FI" sz="1600" dirty="0">
                <a:latin typeface="Monaco"/>
                <a:cs typeface="Monaco"/>
              </a:rPr>
              <a:t>    sum += value;</a:t>
            </a:r>
          </a:p>
          <a:p>
            <a:r>
              <a:rPr lang="fi-FI" sz="1600" dirty="0">
                <a:latin typeface="Monaco"/>
                <a:cs typeface="Monaco"/>
              </a:rPr>
              <a:t>  }</a:t>
            </a:r>
          </a:p>
          <a:p>
            <a:r>
              <a:rPr lang="fi-FI" sz="1600" dirty="0">
                <a:latin typeface="Monaco"/>
                <a:cs typeface="Monaco"/>
              </a:rPr>
              <a:t>  emit(key, </a:t>
            </a:r>
            <a:r>
              <a:rPr lang="fi-FI" sz="1600" dirty="0" smtClean="0">
                <a:latin typeface="Monaco"/>
                <a:cs typeface="Monaco"/>
              </a:rPr>
              <a:t>sum)</a:t>
            </a:r>
            <a:r>
              <a:rPr lang="fi-FI" sz="1600" dirty="0">
                <a:latin typeface="Monaco"/>
                <a:cs typeface="Monaco"/>
              </a:rPr>
              <a:t>;</a:t>
            </a:r>
          </a:p>
          <a:p>
            <a:r>
              <a:rPr lang="fi-FI" sz="1600" dirty="0">
                <a:latin typeface="Monaco"/>
                <a:cs typeface="Monaco"/>
              </a:rPr>
              <a:t>}</a:t>
            </a:r>
          </a:p>
          <a:p>
            <a:endParaRPr lang="fi-FI" sz="1600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0" y="1371600"/>
            <a:ext cx="3934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>
                <a:latin typeface="Monaco"/>
                <a:cs typeface="Monaco"/>
              </a:rPr>
              <a:t>Stage 1: Map-Shuffle</a:t>
            </a:r>
          </a:p>
          <a:p>
            <a:endParaRPr lang="fi-FI" sz="1600" dirty="0">
              <a:latin typeface="Monaco"/>
              <a:cs typeface="Monaco"/>
            </a:endParaRPr>
          </a:p>
          <a:p>
            <a:r>
              <a:rPr lang="fi-FI" sz="1600" dirty="0">
                <a:latin typeface="Monaco"/>
                <a:cs typeface="Monaco"/>
              </a:rPr>
              <a:t>Mapper(row) </a:t>
            </a:r>
            <a:r>
              <a:rPr lang="fi-FI" sz="1600" dirty="0" smtClean="0">
                <a:latin typeface="Monaco"/>
                <a:cs typeface="Monaco"/>
              </a:rPr>
              <a:t>{</a:t>
            </a:r>
          </a:p>
          <a:p>
            <a:r>
              <a:rPr lang="fi-FI" sz="1600" dirty="0" smtClean="0">
                <a:latin typeface="Monaco"/>
                <a:cs typeface="Monaco"/>
              </a:rPr>
              <a:t>  ...</a:t>
            </a:r>
            <a:endParaRPr lang="fi-FI" sz="1600" dirty="0">
              <a:latin typeface="Monaco"/>
              <a:cs typeface="Monaco"/>
            </a:endParaRPr>
          </a:p>
          <a:p>
            <a:r>
              <a:rPr lang="fi-FI" sz="1600" dirty="0">
                <a:latin typeface="Monaco"/>
                <a:cs typeface="Monaco"/>
              </a:rPr>
              <a:t>  emit(page_views, page_name);</a:t>
            </a:r>
          </a:p>
          <a:p>
            <a:r>
              <a:rPr lang="fi-FI" sz="1600" dirty="0">
                <a:latin typeface="Monaco"/>
                <a:cs typeface="Monaco"/>
              </a:rPr>
              <a:t>}</a:t>
            </a:r>
          </a:p>
          <a:p>
            <a:endParaRPr lang="fi-FI" sz="1600" dirty="0">
              <a:latin typeface="Monaco"/>
              <a:cs typeface="Monaco"/>
            </a:endParaRPr>
          </a:p>
          <a:p>
            <a:r>
              <a:rPr lang="fi-FI" sz="1600" dirty="0">
                <a:latin typeface="Monaco"/>
                <a:cs typeface="Monaco"/>
              </a:rPr>
              <a:t>... </a:t>
            </a:r>
            <a:r>
              <a:rPr lang="fi-FI" sz="1600" dirty="0" smtClean="0">
                <a:latin typeface="Monaco"/>
                <a:cs typeface="Monaco"/>
              </a:rPr>
              <a:t>shuffle</a:t>
            </a:r>
            <a:endParaRPr lang="fi-FI" sz="1600" dirty="0">
              <a:latin typeface="Monaco"/>
              <a:cs typeface="Monaco"/>
            </a:endParaRPr>
          </a:p>
          <a:p>
            <a:endParaRPr lang="fi-FI" sz="1600" dirty="0">
              <a:latin typeface="Monaco"/>
              <a:cs typeface="Monaco"/>
            </a:endParaRPr>
          </a:p>
          <a:p>
            <a:r>
              <a:rPr lang="fi-FI" sz="1600" dirty="0">
                <a:latin typeface="Monaco"/>
                <a:cs typeface="Monaco"/>
              </a:rPr>
              <a:t>Stage 2: Local</a:t>
            </a:r>
          </a:p>
          <a:p>
            <a:endParaRPr lang="fi-FI" sz="1600" dirty="0">
              <a:latin typeface="Monaco"/>
              <a:cs typeface="Monaco"/>
            </a:endParaRPr>
          </a:p>
          <a:p>
            <a:r>
              <a:rPr lang="fi-FI" sz="1600" dirty="0">
                <a:latin typeface="Monaco"/>
                <a:cs typeface="Monaco"/>
              </a:rPr>
              <a:t>data = open("stage1.out")</a:t>
            </a:r>
          </a:p>
          <a:p>
            <a:r>
              <a:rPr lang="en-US" sz="1600" dirty="0">
                <a:latin typeface="Monaco"/>
                <a:cs typeface="Monaco"/>
              </a:rPr>
              <a:t>for (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in 0 to 10) {</a:t>
            </a:r>
          </a:p>
          <a:p>
            <a:r>
              <a:rPr lang="en-US" sz="1600" dirty="0">
                <a:latin typeface="Monaco"/>
                <a:cs typeface="Monaco"/>
              </a:rPr>
              <a:t>  print(</a:t>
            </a:r>
            <a:r>
              <a:rPr lang="en-US" sz="1600" dirty="0" err="1">
                <a:latin typeface="Monaco"/>
                <a:cs typeface="Monaco"/>
              </a:rPr>
              <a:t>data.getNext</a:t>
            </a:r>
            <a:r>
              <a:rPr lang="en-US" sz="1600" dirty="0">
                <a:latin typeface="Monaco"/>
                <a:cs typeface="Monaco"/>
              </a:rPr>
              <a:t>())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259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Data Types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  <a:p>
            <a:pPr lvl="1"/>
            <a:r>
              <a:rPr lang="en-US" dirty="0" smtClean="0"/>
              <a:t>TINYINT, SMALLINT, INT, BIGINT</a:t>
            </a:r>
            <a:endParaRPr lang="en-US" dirty="0"/>
          </a:p>
          <a:p>
            <a:pPr lvl="1"/>
            <a:r>
              <a:rPr lang="en-US" dirty="0" smtClean="0"/>
              <a:t>BOOLEAN</a:t>
            </a:r>
            <a:endParaRPr lang="en-US" dirty="0"/>
          </a:p>
          <a:p>
            <a:pPr lvl="1"/>
            <a:r>
              <a:rPr lang="en-US" dirty="0" smtClean="0"/>
              <a:t>FLOAT, DOUBLE</a:t>
            </a:r>
            <a:endParaRPr lang="en-US" dirty="0"/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TIMESTAMP</a:t>
            </a:r>
            <a:endParaRPr lang="en-US" dirty="0"/>
          </a:p>
          <a:p>
            <a:r>
              <a:rPr lang="en-US" dirty="0" smtClean="0"/>
              <a:t>Complex types</a:t>
            </a:r>
          </a:p>
          <a:p>
            <a:pPr lvl="1"/>
            <a:r>
              <a:rPr lang="en-US" dirty="0" err="1" smtClean="0"/>
              <a:t>Structs</a:t>
            </a:r>
            <a:r>
              <a:rPr lang="en-US" dirty="0" smtClean="0"/>
              <a:t>: STRUCT {</a:t>
            </a:r>
            <a:r>
              <a:rPr lang="en-US" dirty="0"/>
              <a:t>a INT; b </a:t>
            </a:r>
            <a:r>
              <a:rPr lang="en-US" dirty="0" smtClean="0"/>
              <a:t>INT</a:t>
            </a:r>
            <a:r>
              <a:rPr lang="en-US" dirty="0"/>
              <a:t>}</a:t>
            </a:r>
            <a:endParaRPr lang="en-US" dirty="0" smtClean="0"/>
          </a:p>
          <a:p>
            <a:pPr lvl="1"/>
            <a:r>
              <a:rPr lang="en-US" dirty="0" smtClean="0"/>
              <a:t>Arrays: </a:t>
            </a:r>
            <a:r>
              <a:rPr lang="tr-TR" dirty="0"/>
              <a:t>['a', 'b', '</a:t>
            </a:r>
            <a:r>
              <a:rPr lang="tr-TR" dirty="0" smtClean="0"/>
              <a:t>c’]</a:t>
            </a:r>
          </a:p>
          <a:p>
            <a:pPr lvl="1"/>
            <a:r>
              <a:rPr lang="tr-TR" dirty="0" smtClean="0"/>
              <a:t>Maps (key-value pairs): M['key’]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49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Hive QL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Subset of SQL</a:t>
            </a:r>
          </a:p>
          <a:p>
            <a:pPr lvl="1"/>
            <a:r>
              <a:rPr lang="en-US" dirty="0" smtClean="0"/>
              <a:t>Projection, selection</a:t>
            </a:r>
            <a:endParaRPr lang="en-US" dirty="0"/>
          </a:p>
          <a:p>
            <a:pPr lvl="1"/>
            <a:r>
              <a:rPr lang="en-US" dirty="0" smtClean="0"/>
              <a:t>Group-by and aggregations</a:t>
            </a:r>
            <a:endParaRPr lang="en-US" dirty="0"/>
          </a:p>
          <a:p>
            <a:pPr lvl="1"/>
            <a:r>
              <a:rPr lang="en-US" dirty="0" smtClean="0"/>
              <a:t>Sort by and order by</a:t>
            </a:r>
            <a:endParaRPr lang="en-US" dirty="0"/>
          </a:p>
          <a:p>
            <a:pPr lvl="1"/>
            <a:r>
              <a:rPr lang="en-US" dirty="0" smtClean="0"/>
              <a:t>Joins</a:t>
            </a:r>
          </a:p>
          <a:p>
            <a:pPr lvl="1"/>
            <a:r>
              <a:rPr lang="en-US" dirty="0" smtClean="0"/>
              <a:t>Sub-queries, unions</a:t>
            </a:r>
          </a:p>
          <a:p>
            <a:r>
              <a:rPr lang="en-US" dirty="0" smtClean="0"/>
              <a:t>Hive-specific</a:t>
            </a:r>
          </a:p>
          <a:p>
            <a:pPr lvl="1"/>
            <a:r>
              <a:rPr lang="en-US" dirty="0" smtClean="0"/>
              <a:t>Supports custom map/reduce scripts (TRANSFORM)</a:t>
            </a:r>
          </a:p>
          <a:p>
            <a:pPr lvl="1"/>
            <a:r>
              <a:rPr lang="en-US" dirty="0" smtClean="0"/>
              <a:t>Hints for performance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32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Monaco"/>
                <a:cs typeface="Monaco"/>
              </a:rPr>
              <a:t>CREATE </a:t>
            </a:r>
            <a:r>
              <a:rPr lang="en-US" sz="1800" dirty="0">
                <a:solidFill>
                  <a:srgbClr val="3366FF"/>
                </a:solidFill>
                <a:latin typeface="Monaco"/>
                <a:cs typeface="Monaco"/>
              </a:rPr>
              <a:t>EXTERNAL</a:t>
            </a:r>
            <a:r>
              <a:rPr lang="en-US" sz="1800" dirty="0">
                <a:latin typeface="Monaco"/>
                <a:cs typeface="Monaco"/>
              </a:rPr>
              <a:t> TABLE wiki (id BIGINT, title STRING, </a:t>
            </a:r>
            <a:r>
              <a:rPr lang="en-US" sz="1800" dirty="0" err="1">
                <a:latin typeface="Monaco"/>
                <a:cs typeface="Monaco"/>
              </a:rPr>
              <a:t>last_modified</a:t>
            </a:r>
            <a:r>
              <a:rPr lang="en-US" sz="1800" dirty="0">
                <a:latin typeface="Monaco"/>
                <a:cs typeface="Monaco"/>
              </a:rPr>
              <a:t> STRING, xml STRING, text STRING) </a:t>
            </a:r>
            <a:r>
              <a:rPr lang="en-US" sz="1800" dirty="0">
                <a:solidFill>
                  <a:srgbClr val="3366FF"/>
                </a:solidFill>
                <a:latin typeface="Monaco"/>
                <a:cs typeface="Monaco"/>
              </a:rPr>
              <a:t>ROW FORMAT </a:t>
            </a:r>
            <a:r>
              <a:rPr lang="en-US" sz="1800" dirty="0">
                <a:latin typeface="Monaco"/>
                <a:cs typeface="Monaco"/>
              </a:rPr>
              <a:t>DELIMITED FIELDS TERMINATED BY '\t' </a:t>
            </a:r>
            <a:r>
              <a:rPr lang="en-US" sz="1800" dirty="0">
                <a:solidFill>
                  <a:srgbClr val="3366FF"/>
                </a:solidFill>
                <a:latin typeface="Monaco"/>
                <a:cs typeface="Monaco"/>
              </a:rPr>
              <a:t>LOCATION</a:t>
            </a:r>
            <a:r>
              <a:rPr lang="en-US" sz="1800" dirty="0">
                <a:latin typeface="Monaco"/>
                <a:cs typeface="Monaco"/>
              </a:rPr>
              <a:t> 's3n://spark-data/</a:t>
            </a:r>
            <a:r>
              <a:rPr lang="en-US" sz="1800" dirty="0" err="1">
                <a:latin typeface="Monaco"/>
                <a:cs typeface="Monaco"/>
              </a:rPr>
              <a:t>wikipedia</a:t>
            </a:r>
            <a:r>
              <a:rPr lang="en-US" sz="1800" dirty="0">
                <a:latin typeface="Monaco"/>
                <a:cs typeface="Monaco"/>
              </a:rPr>
              <a:t>-sample/';</a:t>
            </a:r>
          </a:p>
          <a:p>
            <a:endParaRPr lang="en-US" sz="1800" dirty="0">
              <a:latin typeface="Monaco"/>
              <a:cs typeface="Monaco"/>
            </a:endParaRPr>
          </a:p>
          <a:p>
            <a:r>
              <a:rPr lang="en-US" sz="1800" dirty="0">
                <a:latin typeface="Monaco"/>
                <a:cs typeface="Monaco"/>
              </a:rPr>
              <a:t>SELECT COUNT(*) FROM </a:t>
            </a:r>
            <a:r>
              <a:rPr lang="en-US" sz="1800" dirty="0" smtClean="0">
                <a:latin typeface="Monaco"/>
                <a:cs typeface="Monaco"/>
              </a:rPr>
              <a:t>wiki </a:t>
            </a:r>
            <a:r>
              <a:rPr lang="en-US" sz="1800" dirty="0">
                <a:latin typeface="Monaco"/>
                <a:cs typeface="Monaco"/>
              </a:rPr>
              <a:t>WHERE TEXT LIKE '%Berkeley</a:t>
            </a:r>
            <a:r>
              <a:rPr lang="en-US" sz="1800" dirty="0" smtClean="0">
                <a:latin typeface="Monaco"/>
                <a:cs typeface="Monaco"/>
              </a:rPr>
              <a:t>%';</a:t>
            </a:r>
            <a:endParaRPr lang="en-US" sz="1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18543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Caching Data in Shark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Monaco"/>
                <a:cs typeface="Monaco"/>
              </a:rPr>
              <a:t>CREATE TABLE </a:t>
            </a:r>
            <a:r>
              <a:rPr lang="en-US" sz="2400" dirty="0" err="1">
                <a:latin typeface="Monaco"/>
                <a:cs typeface="Monaco"/>
              </a:rPr>
              <a:t>mytable</a:t>
            </a:r>
            <a:r>
              <a:rPr lang="en-US" sz="2400" b="1" dirty="0" err="1">
                <a:solidFill>
                  <a:schemeClr val="accent1"/>
                </a:solidFill>
                <a:latin typeface="Monaco"/>
                <a:cs typeface="Monaco"/>
              </a:rPr>
              <a:t>_cached</a:t>
            </a:r>
            <a:r>
              <a:rPr lang="en-US" sz="2400" dirty="0">
                <a:latin typeface="Monaco"/>
                <a:cs typeface="Monaco"/>
              </a:rPr>
              <a:t> AS SELECT * FROM </a:t>
            </a:r>
            <a:r>
              <a:rPr lang="en-US" sz="2400" dirty="0" err="1">
                <a:latin typeface="Monaco"/>
                <a:cs typeface="Monaco"/>
              </a:rPr>
              <a:t>mytable</a:t>
            </a:r>
            <a:r>
              <a:rPr lang="en-US" sz="2400" dirty="0">
                <a:latin typeface="Monaco"/>
                <a:cs typeface="Monaco"/>
              </a:rPr>
              <a:t> WHERE count &gt; 10;</a:t>
            </a:r>
          </a:p>
          <a:p>
            <a:r>
              <a:rPr lang="en-US" dirty="0" smtClean="0"/>
              <a:t>Creates a table cached in a cluster’s memory using </a:t>
            </a:r>
            <a:r>
              <a:rPr lang="en-US" dirty="0" err="1" smtClean="0"/>
              <a:t>RDD.cache</a:t>
            </a:r>
            <a:r>
              <a:rPr lang="en-US" dirty="0" smtClean="0"/>
              <a:t> (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* This “hack” is going away in the next version.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19274" y="12460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2899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85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77517"/>
            <a:ext cx="3148106" cy="4221162"/>
          </a:xfrm>
        </p:spPr>
        <p:txBody>
          <a:bodyPr/>
          <a:lstStyle/>
          <a:p>
            <a:r>
              <a:rPr lang="en-US" sz="2400" dirty="0"/>
              <a:t>Unified system for </a:t>
            </a:r>
            <a:r>
              <a:rPr lang="en-US" sz="2400" dirty="0" smtClean="0"/>
              <a:t>SQL, graph processing, machine learning</a:t>
            </a:r>
          </a:p>
          <a:p>
            <a:endParaRPr lang="en-US" sz="2400" dirty="0"/>
          </a:p>
          <a:p>
            <a:r>
              <a:rPr lang="en-US" sz="2400" dirty="0" smtClean="0"/>
              <a:t>All share </a:t>
            </a:r>
            <a:r>
              <a:rPr lang="en-US" sz="2400" dirty="0"/>
              <a:t>the same set of workers and caches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805" y="2057400"/>
            <a:ext cx="560191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1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Tuning Degree of Parallelism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Monaco"/>
                <a:cs typeface="Monaco"/>
              </a:rPr>
              <a:t>SET </a:t>
            </a:r>
            <a:r>
              <a:rPr lang="en-US" sz="2400" dirty="0" err="1" smtClean="0">
                <a:latin typeface="Monaco"/>
                <a:cs typeface="Monaco"/>
              </a:rPr>
              <a:t>mapred.reduce.tasks</a:t>
            </a:r>
            <a:r>
              <a:rPr lang="en-US" sz="2400" dirty="0">
                <a:latin typeface="Monaco"/>
                <a:cs typeface="Monaco"/>
              </a:rPr>
              <a:t>=50</a:t>
            </a:r>
            <a:r>
              <a:rPr lang="en-US" sz="2400" dirty="0" smtClean="0">
                <a:latin typeface="Monaco"/>
                <a:cs typeface="Monaco"/>
              </a:rPr>
              <a:t>;</a:t>
            </a:r>
          </a:p>
          <a:p>
            <a:r>
              <a:rPr lang="en-US" dirty="0" smtClean="0"/>
              <a:t>Shark relies on Spark to infer the number of map tasks (automatically based on input size)</a:t>
            </a:r>
          </a:p>
          <a:p>
            <a:r>
              <a:rPr lang="en-US" dirty="0" smtClean="0"/>
              <a:t>Number of “reduce” tasks needs to be specified</a:t>
            </a:r>
          </a:p>
          <a:p>
            <a:r>
              <a:rPr lang="en-US" dirty="0" smtClean="0"/>
              <a:t>Out of memory error on slaves if </a:t>
            </a:r>
            <a:r>
              <a:rPr lang="en-US" dirty="0" err="1" smtClean="0"/>
              <a:t>num</a:t>
            </a:r>
            <a:r>
              <a:rPr lang="en-US" dirty="0" smtClean="0"/>
              <a:t> too small</a:t>
            </a:r>
          </a:p>
          <a:p>
            <a:r>
              <a:rPr lang="en-US" dirty="0" smtClean="0"/>
              <a:t>We are working on automating this!</a:t>
            </a:r>
          </a:p>
        </p:txBody>
      </p:sp>
    </p:spTree>
    <p:extLst>
      <p:ext uri="{BB962C8B-B14F-4D97-AF65-F5344CB8AC3E}">
        <p14:creationId xmlns:p14="http://schemas.microsoft.com/office/powerpoint/2010/main" val="288919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3267" y="3429000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Outline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and Shark</a:t>
            </a:r>
          </a:p>
          <a:p>
            <a:r>
              <a:rPr lang="en-US" dirty="0" smtClean="0"/>
              <a:t>Data Model</a:t>
            </a:r>
          </a:p>
          <a:p>
            <a:r>
              <a:rPr lang="en-US" dirty="0" smtClean="0"/>
              <a:t>Under the hood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3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execution engine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MR is ill-suited for SQL</a:t>
            </a:r>
          </a:p>
          <a:p>
            <a:r>
              <a:rPr lang="en-US" dirty="0" smtClean="0"/>
              <a:t>Optimized storage format</a:t>
            </a:r>
          </a:p>
          <a:p>
            <a:pPr lvl="1"/>
            <a:r>
              <a:rPr lang="en-US" dirty="0" smtClean="0"/>
              <a:t>Columnar memory store</a:t>
            </a:r>
          </a:p>
          <a:p>
            <a:r>
              <a:rPr lang="en-US" dirty="0" smtClean="0"/>
              <a:t>Various other optimizations</a:t>
            </a:r>
          </a:p>
          <a:p>
            <a:pPr lvl="1"/>
            <a:r>
              <a:rPr lang="en-US" dirty="0" smtClean="0"/>
              <a:t>Fully distributed sort, data co-partitioning, partition pruning,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6341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685800"/>
            <a:ext cx="62230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912167"/>
            <a:ext cx="239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Hive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5337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743200"/>
            <a:ext cx="80772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SELECT </a:t>
            </a:r>
            <a:r>
              <a:rPr lang="en-US" dirty="0" err="1" smtClean="0">
                <a:latin typeface="Monaco"/>
                <a:cs typeface="Monaco"/>
              </a:rPr>
              <a:t>page_name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SUM(</a:t>
            </a:r>
            <a:r>
              <a:rPr lang="en-US" dirty="0" err="1">
                <a:latin typeface="Monaco"/>
                <a:cs typeface="Monaco"/>
              </a:rPr>
              <a:t>page_views</a:t>
            </a:r>
            <a:r>
              <a:rPr lang="en-US" dirty="0">
                <a:latin typeface="Monaco"/>
                <a:cs typeface="Monaco"/>
              </a:rPr>
              <a:t>) views</a:t>
            </a:r>
          </a:p>
          <a:p>
            <a:r>
              <a:rPr lang="en-US" dirty="0">
                <a:latin typeface="Monaco"/>
                <a:cs typeface="Monaco"/>
              </a:rPr>
              <a:t>FROM </a:t>
            </a:r>
            <a:r>
              <a:rPr lang="en-US" dirty="0" err="1">
                <a:latin typeface="Monaco"/>
                <a:cs typeface="Monaco"/>
              </a:rPr>
              <a:t>wikistats</a:t>
            </a:r>
            <a:r>
              <a:rPr lang="en-US" dirty="0">
                <a:latin typeface="Monaco"/>
                <a:cs typeface="Monaco"/>
              </a:rPr>
              <a:t> GROUP BY </a:t>
            </a:r>
            <a:r>
              <a:rPr lang="en-US" dirty="0" err="1">
                <a:latin typeface="Monaco"/>
                <a:cs typeface="Monaco"/>
              </a:rPr>
              <a:t>page_name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ORDER BY views DESC LIMIT 10;</a:t>
            </a:r>
          </a:p>
        </p:txBody>
      </p:sp>
    </p:spTree>
    <p:extLst>
      <p:ext uri="{BB962C8B-B14F-4D97-AF65-F5344CB8AC3E}">
        <p14:creationId xmlns:p14="http://schemas.microsoft.com/office/powerpoint/2010/main" val="34475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685800"/>
            <a:ext cx="62230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0200" y="912167"/>
            <a:ext cx="2556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Shark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93592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Why is Spark a better engine?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Extremely fast scheduling</a:t>
            </a:r>
          </a:p>
          <a:p>
            <a:pPr lvl="1"/>
            <a:r>
              <a:rPr lang="en-US" dirty="0" err="1" smtClean="0"/>
              <a:t>ms</a:t>
            </a:r>
            <a:r>
              <a:rPr lang="en-US" dirty="0" smtClean="0"/>
              <a:t> in Spark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secs</a:t>
            </a:r>
            <a:r>
              <a:rPr lang="en-US" dirty="0" smtClean="0"/>
              <a:t> in </a:t>
            </a:r>
            <a:r>
              <a:rPr lang="en-US" dirty="0" err="1" smtClean="0"/>
              <a:t>Hadoop</a:t>
            </a:r>
            <a:r>
              <a:rPr lang="en-US" dirty="0" smtClean="0"/>
              <a:t> MR</a:t>
            </a:r>
          </a:p>
          <a:p>
            <a:r>
              <a:rPr lang="en-US" dirty="0" smtClean="0"/>
              <a:t>General execution graphs (DAGs)</a:t>
            </a:r>
          </a:p>
          <a:p>
            <a:pPr lvl="1"/>
            <a:r>
              <a:rPr lang="en-US" dirty="0" smtClean="0"/>
              <a:t>Each query is a “job” rather than stages of jobs</a:t>
            </a:r>
          </a:p>
          <a:p>
            <a:r>
              <a:rPr lang="en-US" dirty="0" smtClean="0"/>
              <a:t>Many more useful primitives</a:t>
            </a:r>
          </a:p>
          <a:p>
            <a:pPr lvl="1"/>
            <a:r>
              <a:rPr lang="en-US" dirty="0" smtClean="0"/>
              <a:t>Higher level APIs</a:t>
            </a:r>
          </a:p>
          <a:p>
            <a:pPr lvl="1"/>
            <a:r>
              <a:rPr lang="en-US" dirty="0" smtClean="0"/>
              <a:t>Broadcast variables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11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447800"/>
            <a:ext cx="7696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Monaco"/>
                <a:cs typeface="Monaco"/>
              </a:rPr>
              <a:t>select</a:t>
            </a:r>
          </a:p>
          <a:p>
            <a:r>
              <a:rPr lang="en-US" sz="3200" dirty="0">
                <a:latin typeface="Monaco"/>
                <a:cs typeface="Monaco"/>
              </a:rPr>
              <a:t> </a:t>
            </a:r>
            <a:r>
              <a:rPr lang="en-US" sz="3200" dirty="0" smtClean="0">
                <a:latin typeface="Monaco"/>
                <a:cs typeface="Monaco"/>
              </a:rPr>
              <a:t> </a:t>
            </a:r>
            <a:r>
              <a:rPr lang="en-US" sz="3200" dirty="0" err="1" smtClean="0">
                <a:latin typeface="Monaco"/>
                <a:cs typeface="Monaco"/>
              </a:rPr>
              <a:t>page_name</a:t>
            </a:r>
            <a:r>
              <a:rPr lang="en-US" sz="3200" dirty="0" smtClean="0">
                <a:latin typeface="Monaco"/>
                <a:cs typeface="Monaco"/>
              </a:rPr>
              <a:t>,</a:t>
            </a:r>
          </a:p>
          <a:p>
            <a:r>
              <a:rPr lang="en-US" sz="3200" dirty="0">
                <a:latin typeface="Monaco"/>
                <a:cs typeface="Monaco"/>
              </a:rPr>
              <a:t> </a:t>
            </a:r>
            <a:r>
              <a:rPr lang="en-US" sz="3200" dirty="0" smtClean="0">
                <a:latin typeface="Monaco"/>
                <a:cs typeface="Monaco"/>
              </a:rPr>
              <a:t> sum</a:t>
            </a:r>
            <a:r>
              <a:rPr lang="en-US" sz="3200" dirty="0">
                <a:latin typeface="Monaco"/>
                <a:cs typeface="Monaco"/>
              </a:rPr>
              <a:t>(</a:t>
            </a:r>
            <a:r>
              <a:rPr lang="en-US" sz="3200" dirty="0" err="1">
                <a:latin typeface="Monaco"/>
                <a:cs typeface="Monaco"/>
              </a:rPr>
              <a:t>page_views</a:t>
            </a:r>
            <a:r>
              <a:rPr lang="en-US" sz="3200" dirty="0">
                <a:latin typeface="Monaco"/>
                <a:cs typeface="Monaco"/>
              </a:rPr>
              <a:t>) </a:t>
            </a:r>
            <a:r>
              <a:rPr lang="en-US" sz="3200" dirty="0" smtClean="0">
                <a:latin typeface="Monaco"/>
                <a:cs typeface="Monaco"/>
              </a:rPr>
              <a:t>hits</a:t>
            </a:r>
          </a:p>
          <a:p>
            <a:r>
              <a:rPr lang="en-US" sz="3200" dirty="0" smtClean="0">
                <a:latin typeface="Monaco"/>
                <a:cs typeface="Monaco"/>
              </a:rPr>
              <a:t>from </a:t>
            </a:r>
            <a:r>
              <a:rPr lang="en-US" sz="3200" dirty="0" err="1" smtClean="0">
                <a:latin typeface="Monaco"/>
                <a:cs typeface="Monaco"/>
              </a:rPr>
              <a:t>wikistats_cached</a:t>
            </a:r>
            <a:endParaRPr lang="en-US" sz="3200" dirty="0" smtClean="0">
              <a:latin typeface="Monaco"/>
              <a:cs typeface="Monaco"/>
            </a:endParaRPr>
          </a:p>
          <a:p>
            <a:r>
              <a:rPr lang="en-US" sz="3200" dirty="0" smtClean="0">
                <a:latin typeface="Monaco"/>
                <a:cs typeface="Monaco"/>
              </a:rPr>
              <a:t>where</a:t>
            </a:r>
          </a:p>
          <a:p>
            <a:r>
              <a:rPr lang="en-US" sz="3200" dirty="0">
                <a:latin typeface="Monaco"/>
                <a:cs typeface="Monaco"/>
              </a:rPr>
              <a:t> </a:t>
            </a:r>
            <a:r>
              <a:rPr lang="en-US" sz="3200" dirty="0" smtClean="0">
                <a:latin typeface="Monaco"/>
                <a:cs typeface="Monaco"/>
              </a:rPr>
              <a:t> </a:t>
            </a:r>
            <a:r>
              <a:rPr lang="en-US" sz="3200" dirty="0" err="1" smtClean="0">
                <a:latin typeface="Monaco"/>
                <a:cs typeface="Monaco"/>
              </a:rPr>
              <a:t>page_name</a:t>
            </a:r>
            <a:r>
              <a:rPr lang="en-US" sz="3200" dirty="0" smtClean="0">
                <a:latin typeface="Monaco"/>
                <a:cs typeface="Monaco"/>
              </a:rPr>
              <a:t> </a:t>
            </a:r>
            <a:r>
              <a:rPr lang="en-US" sz="3200" dirty="0">
                <a:latin typeface="Monaco"/>
                <a:cs typeface="Monaco"/>
              </a:rPr>
              <a:t>like "%</a:t>
            </a:r>
            <a:r>
              <a:rPr lang="en-US" sz="3200" dirty="0" err="1">
                <a:latin typeface="Monaco"/>
                <a:cs typeface="Monaco"/>
              </a:rPr>
              <a:t>berkeley</a:t>
            </a:r>
            <a:r>
              <a:rPr lang="en-US" sz="3200" dirty="0" smtClean="0">
                <a:latin typeface="Monaco"/>
                <a:cs typeface="Monaco"/>
              </a:rPr>
              <a:t>%”</a:t>
            </a:r>
          </a:p>
          <a:p>
            <a:r>
              <a:rPr lang="en-US" sz="3200" dirty="0" smtClean="0">
                <a:latin typeface="Monaco"/>
                <a:cs typeface="Monaco"/>
              </a:rPr>
              <a:t>group </a:t>
            </a:r>
            <a:r>
              <a:rPr lang="en-US" sz="3200" dirty="0">
                <a:latin typeface="Monaco"/>
                <a:cs typeface="Monaco"/>
              </a:rPr>
              <a:t>by </a:t>
            </a:r>
            <a:r>
              <a:rPr lang="en-US" sz="3200" dirty="0" err="1" smtClean="0">
                <a:latin typeface="Monaco"/>
                <a:cs typeface="Monaco"/>
              </a:rPr>
              <a:t>page_name</a:t>
            </a:r>
            <a:endParaRPr lang="en-US" sz="3200" dirty="0" smtClean="0">
              <a:latin typeface="Monaco"/>
              <a:cs typeface="Monaco"/>
            </a:endParaRPr>
          </a:p>
          <a:p>
            <a:r>
              <a:rPr lang="en-US" sz="3200" dirty="0" smtClean="0">
                <a:latin typeface="Monaco"/>
                <a:cs typeface="Monaco"/>
              </a:rPr>
              <a:t>order </a:t>
            </a:r>
            <a:r>
              <a:rPr lang="en-US" sz="3200" dirty="0">
                <a:latin typeface="Monaco"/>
                <a:cs typeface="Monaco"/>
              </a:rPr>
              <a:t>by </a:t>
            </a:r>
            <a:r>
              <a:rPr lang="en-US" sz="3200" dirty="0" smtClean="0">
                <a:latin typeface="Monaco"/>
                <a:cs typeface="Monaco"/>
              </a:rPr>
              <a:t>hits;</a:t>
            </a:r>
            <a:endParaRPr lang="en-US" sz="32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153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58981" y="1828800"/>
            <a:ext cx="4945337" cy="1319857"/>
            <a:chOff x="1757178" y="3826327"/>
            <a:chExt cx="3860853" cy="1030420"/>
          </a:xfrm>
        </p:grpSpPr>
        <p:grpSp>
          <p:nvGrpSpPr>
            <p:cNvPr id="3" name="Group 2"/>
            <p:cNvGrpSpPr/>
            <p:nvPr/>
          </p:nvGrpSpPr>
          <p:grpSpPr>
            <a:xfrm>
              <a:off x="1757178" y="3826327"/>
              <a:ext cx="305815" cy="1030420"/>
              <a:chOff x="2220854" y="906560"/>
              <a:chExt cx="305815" cy="103042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2220854" y="906560"/>
                <a:ext cx="305815" cy="1030420"/>
              </a:xfrm>
              <a:prstGeom prst="roundRect">
                <a:avLst>
                  <a:gd name="adj" fmla="val 0"/>
                </a:avLst>
              </a:prstGeom>
              <a:ln w="19050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276009" y="961763"/>
                <a:ext cx="184678" cy="174811"/>
              </a:xfrm>
              <a:prstGeom prst="rect">
                <a:avLst/>
              </a:prstGeom>
              <a:ln w="9525" cmpd="sng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76009" y="1339815"/>
                <a:ext cx="184678" cy="174811"/>
              </a:xfrm>
              <a:prstGeom prst="rect">
                <a:avLst/>
              </a:prstGeom>
              <a:ln w="9525" cmpd="sng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76009" y="1717866"/>
                <a:ext cx="184678" cy="174811"/>
              </a:xfrm>
              <a:prstGeom prst="rect">
                <a:avLst/>
              </a:prstGeom>
              <a:ln w="9525" cmpd="sng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2875438" y="3826327"/>
              <a:ext cx="305815" cy="1030420"/>
              <a:chOff x="2220854" y="906560"/>
              <a:chExt cx="305815" cy="103042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2220854" y="906560"/>
                <a:ext cx="305815" cy="1030420"/>
              </a:xfrm>
              <a:prstGeom prst="roundRect">
                <a:avLst>
                  <a:gd name="adj" fmla="val 0"/>
                </a:avLst>
              </a:prstGeom>
              <a:ln w="19050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276009" y="961763"/>
                <a:ext cx="184678" cy="174811"/>
              </a:xfrm>
              <a:prstGeom prst="rect">
                <a:avLst/>
              </a:prstGeom>
              <a:ln w="9525" cmpd="sng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76009" y="1339815"/>
                <a:ext cx="184678" cy="174811"/>
              </a:xfrm>
              <a:prstGeom prst="rect">
                <a:avLst/>
              </a:prstGeom>
              <a:ln w="9525" cmpd="sng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76009" y="1717866"/>
                <a:ext cx="184678" cy="174811"/>
              </a:xfrm>
              <a:prstGeom prst="rect">
                <a:avLst/>
              </a:prstGeom>
              <a:ln w="9525" cmpd="sng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115306" y="3966065"/>
              <a:ext cx="305815" cy="731990"/>
              <a:chOff x="2220854" y="1046298"/>
              <a:chExt cx="305815" cy="73199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2220854" y="1046298"/>
                <a:ext cx="305815" cy="731990"/>
              </a:xfrm>
              <a:prstGeom prst="roundRect">
                <a:avLst>
                  <a:gd name="adj" fmla="val 0"/>
                </a:avLst>
              </a:prstGeom>
              <a:ln w="19050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76009" y="1136574"/>
                <a:ext cx="184678" cy="174811"/>
              </a:xfrm>
              <a:prstGeom prst="rect">
                <a:avLst/>
              </a:prstGeom>
              <a:ln w="9525" cmpd="sng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76009" y="1514626"/>
                <a:ext cx="184678" cy="174811"/>
              </a:xfrm>
              <a:prstGeom prst="rect">
                <a:avLst/>
              </a:prstGeom>
              <a:ln w="9525" cmpd="sng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312216" y="3988754"/>
              <a:ext cx="305815" cy="699824"/>
              <a:chOff x="2230332" y="1062381"/>
              <a:chExt cx="305815" cy="699824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2230332" y="1062381"/>
                <a:ext cx="305815" cy="699824"/>
              </a:xfrm>
              <a:prstGeom prst="roundRect">
                <a:avLst>
                  <a:gd name="adj" fmla="val 0"/>
                </a:avLst>
              </a:prstGeom>
              <a:ln w="19050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94965" y="1129968"/>
                <a:ext cx="184678" cy="174811"/>
              </a:xfrm>
              <a:prstGeom prst="rect">
                <a:avLst/>
              </a:prstGeom>
              <a:ln w="9525" cmpd="sng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94965" y="1508019"/>
                <a:ext cx="184678" cy="174811"/>
              </a:xfrm>
              <a:prstGeom prst="rect">
                <a:avLst/>
              </a:prstGeom>
              <a:ln w="9525" cmpd="sng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</p:grpSp>
        <p:cxnSp>
          <p:nvCxnSpPr>
            <p:cNvPr id="7" name="Straight Arrow Connector 6"/>
            <p:cNvCxnSpPr>
              <a:stCxn id="31" idx="3"/>
              <a:endCxn id="27" idx="1"/>
            </p:cNvCxnSpPr>
            <p:nvPr/>
          </p:nvCxnSpPr>
          <p:spPr>
            <a:xfrm>
              <a:off x="1997011" y="3968936"/>
              <a:ext cx="933582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32" idx="3"/>
              <a:endCxn id="28" idx="1"/>
            </p:cNvCxnSpPr>
            <p:nvPr/>
          </p:nvCxnSpPr>
          <p:spPr>
            <a:xfrm>
              <a:off x="1997011" y="4346988"/>
              <a:ext cx="933582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3" idx="3"/>
              <a:endCxn id="29" idx="1"/>
            </p:cNvCxnSpPr>
            <p:nvPr/>
          </p:nvCxnSpPr>
          <p:spPr>
            <a:xfrm>
              <a:off x="1997011" y="4725039"/>
              <a:ext cx="933582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9" idx="3"/>
              <a:endCxn id="25" idx="1"/>
            </p:cNvCxnSpPr>
            <p:nvPr/>
          </p:nvCxnSpPr>
          <p:spPr>
            <a:xfrm flipV="1">
              <a:off x="3115271" y="4521799"/>
              <a:ext cx="1055190" cy="20324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8" idx="3"/>
              <a:endCxn id="24" idx="1"/>
            </p:cNvCxnSpPr>
            <p:nvPr/>
          </p:nvCxnSpPr>
          <p:spPr>
            <a:xfrm flipV="1">
              <a:off x="3115271" y="4143747"/>
              <a:ext cx="1055190" cy="20324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7" idx="3"/>
              <a:endCxn id="24" idx="1"/>
            </p:cNvCxnSpPr>
            <p:nvPr/>
          </p:nvCxnSpPr>
          <p:spPr>
            <a:xfrm>
              <a:off x="3115271" y="3968936"/>
              <a:ext cx="1055190" cy="17481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8" idx="3"/>
              <a:endCxn id="25" idx="1"/>
            </p:cNvCxnSpPr>
            <p:nvPr/>
          </p:nvCxnSpPr>
          <p:spPr>
            <a:xfrm>
              <a:off x="3115271" y="4346988"/>
              <a:ext cx="1055190" cy="17481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9" idx="3"/>
              <a:endCxn id="24" idx="1"/>
            </p:cNvCxnSpPr>
            <p:nvPr/>
          </p:nvCxnSpPr>
          <p:spPr>
            <a:xfrm flipV="1">
              <a:off x="3115271" y="4143747"/>
              <a:ext cx="1055190" cy="58129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7" idx="3"/>
              <a:endCxn id="25" idx="1"/>
            </p:cNvCxnSpPr>
            <p:nvPr/>
          </p:nvCxnSpPr>
          <p:spPr>
            <a:xfrm>
              <a:off x="3115271" y="3968936"/>
              <a:ext cx="1055190" cy="55286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5" idx="3"/>
              <a:endCxn id="22" idx="1"/>
            </p:cNvCxnSpPr>
            <p:nvPr/>
          </p:nvCxnSpPr>
          <p:spPr>
            <a:xfrm flipV="1">
              <a:off x="4355139" y="4521798"/>
              <a:ext cx="1021710" cy="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4" idx="3"/>
              <a:endCxn id="21" idx="1"/>
            </p:cNvCxnSpPr>
            <p:nvPr/>
          </p:nvCxnSpPr>
          <p:spPr>
            <a:xfrm>
              <a:off x="4355139" y="4143747"/>
              <a:ext cx="102171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4" idx="3"/>
              <a:endCxn id="22" idx="1"/>
            </p:cNvCxnSpPr>
            <p:nvPr/>
          </p:nvCxnSpPr>
          <p:spPr>
            <a:xfrm>
              <a:off x="4355139" y="4143747"/>
              <a:ext cx="1021710" cy="37805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5" idx="3"/>
              <a:endCxn id="21" idx="1"/>
            </p:cNvCxnSpPr>
            <p:nvPr/>
          </p:nvCxnSpPr>
          <p:spPr>
            <a:xfrm flipV="1">
              <a:off x="4355139" y="4143747"/>
              <a:ext cx="1021710" cy="37805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1752600" y="304800"/>
            <a:ext cx="54825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Monaco"/>
                <a:cs typeface="Monaco"/>
              </a:rPr>
              <a:t>select </a:t>
            </a:r>
            <a:r>
              <a:rPr lang="en-US" sz="1800" dirty="0" err="1" smtClean="0">
                <a:latin typeface="Monaco"/>
                <a:cs typeface="Monaco"/>
              </a:rPr>
              <a:t>page_name</a:t>
            </a:r>
            <a:r>
              <a:rPr lang="en-US" sz="1800" dirty="0" smtClean="0">
                <a:latin typeface="Monaco"/>
                <a:cs typeface="Monaco"/>
              </a:rPr>
              <a:t>, sum</a:t>
            </a:r>
            <a:r>
              <a:rPr lang="en-US" sz="1800" dirty="0">
                <a:latin typeface="Monaco"/>
                <a:cs typeface="Monaco"/>
              </a:rPr>
              <a:t>(</a:t>
            </a:r>
            <a:r>
              <a:rPr lang="en-US" sz="1800" dirty="0" err="1">
                <a:latin typeface="Monaco"/>
                <a:cs typeface="Monaco"/>
              </a:rPr>
              <a:t>page_views</a:t>
            </a:r>
            <a:r>
              <a:rPr lang="en-US" sz="1800" dirty="0">
                <a:latin typeface="Monaco"/>
                <a:cs typeface="Monaco"/>
              </a:rPr>
              <a:t>) hits</a:t>
            </a:r>
          </a:p>
          <a:p>
            <a:r>
              <a:rPr lang="en-US" sz="1800" dirty="0">
                <a:latin typeface="Monaco"/>
                <a:cs typeface="Monaco"/>
              </a:rPr>
              <a:t>from </a:t>
            </a:r>
            <a:r>
              <a:rPr lang="en-US" sz="1800" dirty="0" err="1">
                <a:latin typeface="Monaco"/>
                <a:cs typeface="Monaco"/>
              </a:rPr>
              <a:t>wikistats_cached</a:t>
            </a:r>
            <a:endParaRPr lang="en-US" sz="1800" dirty="0">
              <a:latin typeface="Monaco"/>
              <a:cs typeface="Monaco"/>
            </a:endParaRPr>
          </a:p>
          <a:p>
            <a:r>
              <a:rPr lang="en-US" sz="1800" dirty="0" smtClean="0">
                <a:latin typeface="Monaco"/>
                <a:cs typeface="Monaco"/>
              </a:rPr>
              <a:t>where </a:t>
            </a:r>
            <a:r>
              <a:rPr lang="en-US" sz="1800" dirty="0" err="1">
                <a:latin typeface="Monaco"/>
                <a:cs typeface="Monaco"/>
              </a:rPr>
              <a:t>page_name</a:t>
            </a:r>
            <a:r>
              <a:rPr lang="en-US" sz="1800" dirty="0">
                <a:latin typeface="Monaco"/>
                <a:cs typeface="Monaco"/>
              </a:rPr>
              <a:t> like "%</a:t>
            </a:r>
            <a:r>
              <a:rPr lang="en-US" sz="1800" dirty="0" err="1">
                <a:latin typeface="Monaco"/>
                <a:cs typeface="Monaco"/>
              </a:rPr>
              <a:t>berkeley</a:t>
            </a:r>
            <a:r>
              <a:rPr lang="en-US" sz="1800" dirty="0">
                <a:latin typeface="Monaco"/>
                <a:cs typeface="Monaco"/>
              </a:rPr>
              <a:t>%”</a:t>
            </a:r>
          </a:p>
          <a:p>
            <a:r>
              <a:rPr lang="en-US" sz="1800" dirty="0">
                <a:latin typeface="Monaco"/>
                <a:cs typeface="Monaco"/>
              </a:rPr>
              <a:t>group by </a:t>
            </a:r>
            <a:r>
              <a:rPr lang="en-US" sz="1800" dirty="0" err="1" smtClean="0">
                <a:latin typeface="Monaco"/>
                <a:cs typeface="Monaco"/>
              </a:rPr>
              <a:t>page_name</a:t>
            </a:r>
            <a:r>
              <a:rPr lang="en-US" sz="1800" dirty="0" smtClean="0">
                <a:latin typeface="Monaco"/>
                <a:cs typeface="Monaco"/>
              </a:rPr>
              <a:t> order </a:t>
            </a:r>
            <a:r>
              <a:rPr lang="en-US" sz="1800" dirty="0">
                <a:latin typeface="Monaco"/>
                <a:cs typeface="Monaco"/>
              </a:rPr>
              <a:t>by hits;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02032" y="3148657"/>
            <a:ext cx="159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filter (map)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1370" y="3124200"/>
            <a:ext cx="125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rbel"/>
                <a:cs typeface="Corbel"/>
              </a:rPr>
              <a:t>groupby</a:t>
            </a:r>
            <a:r>
              <a:rPr lang="en-US" dirty="0" smtClean="0">
                <a:latin typeface="Corbel"/>
                <a:cs typeface="Corbel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86400" y="3148657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sort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185150" y="3886200"/>
            <a:ext cx="6281541" cy="1049374"/>
            <a:chOff x="634086" y="3289270"/>
            <a:chExt cx="6281541" cy="1049374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/>
            <a:srcRect l="11475" t="12613" r="9728" b="6463"/>
            <a:stretch/>
          </p:blipFill>
          <p:spPr>
            <a:xfrm>
              <a:off x="3166949" y="3431879"/>
              <a:ext cx="1254172" cy="809617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/>
            <a:srcRect l="11475" t="12613" r="9728" b="6463"/>
            <a:stretch/>
          </p:blipFill>
          <p:spPr>
            <a:xfrm>
              <a:off x="5661455" y="3431879"/>
              <a:ext cx="1254172" cy="809617"/>
            </a:xfrm>
            <a:prstGeom prst="rect">
              <a:avLst/>
            </a:prstGeom>
          </p:spPr>
        </p:pic>
        <p:grpSp>
          <p:nvGrpSpPr>
            <p:cNvPr id="86" name="Group 85"/>
            <p:cNvGrpSpPr/>
            <p:nvPr/>
          </p:nvGrpSpPr>
          <p:grpSpPr>
            <a:xfrm>
              <a:off x="4331023" y="3289270"/>
              <a:ext cx="1526119" cy="1049374"/>
              <a:chOff x="7548244" y="4753889"/>
              <a:chExt cx="1526119" cy="104937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7548244" y="4753889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7548244" y="5131469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788112" y="4753889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8788112" y="5131469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cxnSp>
            <p:nvCxnSpPr>
              <p:cNvPr id="108" name="Straight Arrow Connector 107"/>
              <p:cNvCxnSpPr>
                <a:stCxn id="104" idx="6"/>
                <a:endCxn id="106" idx="2"/>
              </p:cNvCxnSpPr>
              <p:nvPr/>
            </p:nvCxnSpPr>
            <p:spPr>
              <a:xfrm>
                <a:off x="7834495" y="4896498"/>
                <a:ext cx="953617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105" idx="6"/>
                <a:endCxn id="107" idx="2"/>
              </p:cNvCxnSpPr>
              <p:nvPr/>
            </p:nvCxnSpPr>
            <p:spPr>
              <a:xfrm>
                <a:off x="7834495" y="5274078"/>
                <a:ext cx="953617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stCxn id="104" idx="6"/>
                <a:endCxn id="107" idx="2"/>
              </p:cNvCxnSpPr>
              <p:nvPr/>
            </p:nvCxnSpPr>
            <p:spPr>
              <a:xfrm>
                <a:off x="7834495" y="4896498"/>
                <a:ext cx="953617" cy="37758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105" idx="6"/>
                <a:endCxn id="106" idx="2"/>
              </p:cNvCxnSpPr>
              <p:nvPr/>
            </p:nvCxnSpPr>
            <p:spPr>
              <a:xfrm flipV="1">
                <a:off x="7834495" y="4896498"/>
                <a:ext cx="953617" cy="37758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8788112" y="5518046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548244" y="5518046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7834495" y="5672887"/>
                <a:ext cx="953617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113" idx="6"/>
                <a:endCxn id="107" idx="2"/>
              </p:cNvCxnSpPr>
              <p:nvPr/>
            </p:nvCxnSpPr>
            <p:spPr>
              <a:xfrm flipV="1">
                <a:off x="7834495" y="5274078"/>
                <a:ext cx="953617" cy="38657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105" idx="6"/>
                <a:endCxn id="112" idx="2"/>
              </p:cNvCxnSpPr>
              <p:nvPr/>
            </p:nvCxnSpPr>
            <p:spPr>
              <a:xfrm>
                <a:off x="7834495" y="5274078"/>
                <a:ext cx="953617" cy="38657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104" idx="6"/>
                <a:endCxn id="112" idx="2"/>
              </p:cNvCxnSpPr>
              <p:nvPr/>
            </p:nvCxnSpPr>
            <p:spPr>
              <a:xfrm>
                <a:off x="7834495" y="4896498"/>
                <a:ext cx="953617" cy="76415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13" idx="6"/>
                <a:endCxn id="106" idx="2"/>
              </p:cNvCxnSpPr>
              <p:nvPr/>
            </p:nvCxnSpPr>
            <p:spPr>
              <a:xfrm flipV="1">
                <a:off x="7834495" y="4896498"/>
                <a:ext cx="953617" cy="76415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/>
            <a:srcRect l="11475" t="12613" r="9728" b="6463"/>
            <a:stretch/>
          </p:blipFill>
          <p:spPr>
            <a:xfrm>
              <a:off x="634086" y="3398651"/>
              <a:ext cx="1254172" cy="809617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1760663" y="3289270"/>
              <a:ext cx="1526119" cy="1049374"/>
              <a:chOff x="7548244" y="4753889"/>
              <a:chExt cx="1526119" cy="1049374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7548244" y="4753889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7548244" y="5131469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8788112" y="4753889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8788112" y="5131469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cxnSp>
            <p:nvCxnSpPr>
              <p:cNvPr id="93" name="Straight Arrow Connector 92"/>
              <p:cNvCxnSpPr>
                <a:stCxn id="89" idx="6"/>
                <a:endCxn id="91" idx="2"/>
              </p:cNvCxnSpPr>
              <p:nvPr/>
            </p:nvCxnSpPr>
            <p:spPr>
              <a:xfrm>
                <a:off x="7834495" y="4896498"/>
                <a:ext cx="953617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90" idx="6"/>
                <a:endCxn id="92" idx="2"/>
              </p:cNvCxnSpPr>
              <p:nvPr/>
            </p:nvCxnSpPr>
            <p:spPr>
              <a:xfrm>
                <a:off x="7834495" y="5274078"/>
                <a:ext cx="953617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89" idx="6"/>
                <a:endCxn id="92" idx="2"/>
              </p:cNvCxnSpPr>
              <p:nvPr/>
            </p:nvCxnSpPr>
            <p:spPr>
              <a:xfrm>
                <a:off x="7834495" y="4896498"/>
                <a:ext cx="953617" cy="37758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6"/>
                <a:endCxn id="91" idx="2"/>
              </p:cNvCxnSpPr>
              <p:nvPr/>
            </p:nvCxnSpPr>
            <p:spPr>
              <a:xfrm flipV="1">
                <a:off x="7834495" y="4896498"/>
                <a:ext cx="953617" cy="37758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8788112" y="5518046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7548244" y="5518046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cxnSp>
            <p:nvCxnSpPr>
              <p:cNvPr id="99" name="Straight Arrow Connector 98"/>
              <p:cNvCxnSpPr/>
              <p:nvPr/>
            </p:nvCxnSpPr>
            <p:spPr>
              <a:xfrm>
                <a:off x="7834495" y="5672887"/>
                <a:ext cx="953617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98" idx="6"/>
                <a:endCxn id="92" idx="2"/>
              </p:cNvCxnSpPr>
              <p:nvPr/>
            </p:nvCxnSpPr>
            <p:spPr>
              <a:xfrm flipV="1">
                <a:off x="7834495" y="5274078"/>
                <a:ext cx="953617" cy="38657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0" idx="6"/>
                <a:endCxn id="97" idx="2"/>
              </p:cNvCxnSpPr>
              <p:nvPr/>
            </p:nvCxnSpPr>
            <p:spPr>
              <a:xfrm>
                <a:off x="7834495" y="5274078"/>
                <a:ext cx="953617" cy="38657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89" idx="6"/>
                <a:endCxn id="97" idx="2"/>
              </p:cNvCxnSpPr>
              <p:nvPr/>
            </p:nvCxnSpPr>
            <p:spPr>
              <a:xfrm>
                <a:off x="7834495" y="4896498"/>
                <a:ext cx="953617" cy="76415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98" idx="6"/>
                <a:endCxn id="91" idx="2"/>
              </p:cNvCxnSpPr>
              <p:nvPr/>
            </p:nvCxnSpPr>
            <p:spPr>
              <a:xfrm flipV="1">
                <a:off x="7834495" y="4896498"/>
                <a:ext cx="953617" cy="76415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Group 118"/>
          <p:cNvGrpSpPr/>
          <p:nvPr/>
        </p:nvGrpSpPr>
        <p:grpSpPr>
          <a:xfrm>
            <a:off x="1199005" y="5087354"/>
            <a:ext cx="6413289" cy="1568112"/>
            <a:chOff x="618615" y="1457291"/>
            <a:chExt cx="6413289" cy="156811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757178" y="1721158"/>
              <a:ext cx="1526119" cy="1049374"/>
              <a:chOff x="7548244" y="4753889"/>
              <a:chExt cx="1526119" cy="104937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7548244" y="4753889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7548244" y="5131469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8788112" y="4753889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8788112" y="5131469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cxnSp>
            <p:nvCxnSpPr>
              <p:cNvPr id="153" name="Straight Arrow Connector 152"/>
              <p:cNvCxnSpPr>
                <a:stCxn id="149" idx="6"/>
                <a:endCxn id="151" idx="2"/>
              </p:cNvCxnSpPr>
              <p:nvPr/>
            </p:nvCxnSpPr>
            <p:spPr>
              <a:xfrm>
                <a:off x="7834495" y="4896498"/>
                <a:ext cx="953617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stCxn id="150" idx="6"/>
                <a:endCxn id="152" idx="2"/>
              </p:cNvCxnSpPr>
              <p:nvPr/>
            </p:nvCxnSpPr>
            <p:spPr>
              <a:xfrm>
                <a:off x="7834495" y="5274078"/>
                <a:ext cx="953617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>
                <a:stCxn id="149" idx="6"/>
                <a:endCxn id="152" idx="2"/>
              </p:cNvCxnSpPr>
              <p:nvPr/>
            </p:nvCxnSpPr>
            <p:spPr>
              <a:xfrm>
                <a:off x="7834495" y="4896498"/>
                <a:ext cx="953617" cy="37758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150" idx="6"/>
                <a:endCxn id="151" idx="2"/>
              </p:cNvCxnSpPr>
              <p:nvPr/>
            </p:nvCxnSpPr>
            <p:spPr>
              <a:xfrm flipV="1">
                <a:off x="7834495" y="4896498"/>
                <a:ext cx="953617" cy="37758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>
                <a:off x="8788112" y="5518046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548244" y="5518046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>
                <a:off x="7834495" y="5672887"/>
                <a:ext cx="953617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158" idx="6"/>
                <a:endCxn id="152" idx="2"/>
              </p:cNvCxnSpPr>
              <p:nvPr/>
            </p:nvCxnSpPr>
            <p:spPr>
              <a:xfrm flipV="1">
                <a:off x="7834495" y="5274078"/>
                <a:ext cx="953617" cy="38657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150" idx="6"/>
                <a:endCxn id="157" idx="2"/>
              </p:cNvCxnSpPr>
              <p:nvPr/>
            </p:nvCxnSpPr>
            <p:spPr>
              <a:xfrm>
                <a:off x="7834495" y="5274078"/>
                <a:ext cx="953617" cy="38657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>
                <a:stCxn id="149" idx="6"/>
                <a:endCxn id="157" idx="2"/>
              </p:cNvCxnSpPr>
              <p:nvPr/>
            </p:nvCxnSpPr>
            <p:spPr>
              <a:xfrm>
                <a:off x="7834495" y="4896498"/>
                <a:ext cx="953617" cy="76415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58" idx="6"/>
                <a:endCxn id="151" idx="2"/>
              </p:cNvCxnSpPr>
              <p:nvPr/>
            </p:nvCxnSpPr>
            <p:spPr>
              <a:xfrm flipV="1">
                <a:off x="7834495" y="4896498"/>
                <a:ext cx="953617" cy="76415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/>
            <p:cNvGrpSpPr/>
            <p:nvPr/>
          </p:nvGrpSpPr>
          <p:grpSpPr>
            <a:xfrm>
              <a:off x="4327538" y="1721158"/>
              <a:ext cx="1526119" cy="1049374"/>
              <a:chOff x="7548244" y="4753889"/>
              <a:chExt cx="1526119" cy="1049374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7548244" y="4753889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7548244" y="5131469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8788112" y="4753889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788112" y="5131469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cxnSp>
            <p:nvCxnSpPr>
              <p:cNvPr id="138" name="Straight Arrow Connector 137"/>
              <p:cNvCxnSpPr>
                <a:stCxn id="134" idx="6"/>
                <a:endCxn id="136" idx="2"/>
              </p:cNvCxnSpPr>
              <p:nvPr/>
            </p:nvCxnSpPr>
            <p:spPr>
              <a:xfrm>
                <a:off x="7834495" y="4896498"/>
                <a:ext cx="953617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35" idx="6"/>
                <a:endCxn id="137" idx="2"/>
              </p:cNvCxnSpPr>
              <p:nvPr/>
            </p:nvCxnSpPr>
            <p:spPr>
              <a:xfrm>
                <a:off x="7834495" y="5274078"/>
                <a:ext cx="953617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4" idx="6"/>
                <a:endCxn id="137" idx="2"/>
              </p:cNvCxnSpPr>
              <p:nvPr/>
            </p:nvCxnSpPr>
            <p:spPr>
              <a:xfrm>
                <a:off x="7834495" y="4896498"/>
                <a:ext cx="953617" cy="37758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5" idx="6"/>
                <a:endCxn id="136" idx="2"/>
              </p:cNvCxnSpPr>
              <p:nvPr/>
            </p:nvCxnSpPr>
            <p:spPr>
              <a:xfrm flipV="1">
                <a:off x="7834495" y="4896498"/>
                <a:ext cx="953617" cy="37758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/>
              <p:cNvSpPr/>
              <p:nvPr/>
            </p:nvSpPr>
            <p:spPr>
              <a:xfrm>
                <a:off x="8788112" y="5518046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548244" y="5518046"/>
                <a:ext cx="286251" cy="285217"/>
              </a:xfrm>
              <a:prstGeom prst="ellipse">
                <a:avLst/>
              </a:prstGeom>
              <a:ln w="9525" cmpd="sng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Corbel"/>
                  <a:cs typeface="Corbel"/>
                </a:endParaRPr>
              </a:p>
            </p:txBody>
          </p:sp>
          <p:cxnSp>
            <p:nvCxnSpPr>
              <p:cNvPr id="144" name="Straight Arrow Connector 143"/>
              <p:cNvCxnSpPr/>
              <p:nvPr/>
            </p:nvCxnSpPr>
            <p:spPr>
              <a:xfrm>
                <a:off x="7834495" y="5672887"/>
                <a:ext cx="953617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>
                <a:stCxn id="143" idx="6"/>
                <a:endCxn id="137" idx="2"/>
              </p:cNvCxnSpPr>
              <p:nvPr/>
            </p:nvCxnSpPr>
            <p:spPr>
              <a:xfrm flipV="1">
                <a:off x="7834495" y="5274078"/>
                <a:ext cx="953617" cy="38657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135" idx="6"/>
                <a:endCxn id="142" idx="2"/>
              </p:cNvCxnSpPr>
              <p:nvPr/>
            </p:nvCxnSpPr>
            <p:spPr>
              <a:xfrm>
                <a:off x="7834495" y="5274078"/>
                <a:ext cx="953617" cy="38657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>
                <a:stCxn id="134" idx="6"/>
                <a:endCxn id="142" idx="2"/>
              </p:cNvCxnSpPr>
              <p:nvPr/>
            </p:nvCxnSpPr>
            <p:spPr>
              <a:xfrm>
                <a:off x="7834495" y="4896498"/>
                <a:ext cx="953617" cy="76415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stCxn id="143" idx="6"/>
                <a:endCxn id="136" idx="2"/>
              </p:cNvCxnSpPr>
              <p:nvPr/>
            </p:nvCxnSpPr>
            <p:spPr>
              <a:xfrm flipV="1">
                <a:off x="7834495" y="4896498"/>
                <a:ext cx="953617" cy="76415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3227403" y="1457291"/>
              <a:ext cx="1193718" cy="1568112"/>
              <a:chOff x="2784930" y="2345019"/>
              <a:chExt cx="1312636" cy="1724328"/>
            </a:xfrm>
          </p:grpSpPr>
          <p:pic>
            <p:nvPicPr>
              <p:cNvPr id="131" name="Picture 130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32" name="Picture 131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33" name="Picture 132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  <p:grpSp>
          <p:nvGrpSpPr>
            <p:cNvPr id="123" name="Group 122"/>
            <p:cNvGrpSpPr/>
            <p:nvPr/>
          </p:nvGrpSpPr>
          <p:grpSpPr>
            <a:xfrm>
              <a:off x="5838186" y="1457291"/>
              <a:ext cx="1193718" cy="1568112"/>
              <a:chOff x="2784930" y="2345019"/>
              <a:chExt cx="1312636" cy="1724328"/>
            </a:xfrm>
          </p:grpSpPr>
          <p:pic>
            <p:nvPicPr>
              <p:cNvPr id="128" name="Picture 127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29" name="Picture 128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30" name="Picture 129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  <p:grpSp>
          <p:nvGrpSpPr>
            <p:cNvPr id="124" name="Group 123"/>
            <p:cNvGrpSpPr/>
            <p:nvPr/>
          </p:nvGrpSpPr>
          <p:grpSpPr>
            <a:xfrm>
              <a:off x="618615" y="1457291"/>
              <a:ext cx="1193718" cy="1568112"/>
              <a:chOff x="2784930" y="2345019"/>
              <a:chExt cx="1312636" cy="1724328"/>
            </a:xfrm>
          </p:grpSpPr>
          <p:pic>
            <p:nvPicPr>
              <p:cNvPr id="125" name="Picture 124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26" name="Picture 125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27" name="Picture 126" descr="to_ddr333memory_350.gi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8324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Columnar Memory Store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Column-oriented storage for in-memory tables</a:t>
            </a:r>
          </a:p>
          <a:p>
            <a:r>
              <a:rPr lang="en-US" dirty="0" smtClean="0"/>
              <a:t>Yahoo! contributed CPU-efficient compression (e.g. dictionary encoding, run-length encoding)</a:t>
            </a:r>
          </a:p>
          <a:p>
            <a:r>
              <a:rPr lang="en-US" dirty="0" smtClean="0"/>
              <a:t>3 – 20X reduction in data size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24" y="4572000"/>
            <a:ext cx="5816600" cy="202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5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generation for query plan (Intel)</a:t>
            </a:r>
          </a:p>
          <a:p>
            <a:r>
              <a:rPr lang="en-US" dirty="0" err="1" smtClean="0"/>
              <a:t>BlinkDB</a:t>
            </a:r>
            <a:r>
              <a:rPr lang="en-US" dirty="0" smtClean="0"/>
              <a:t> integration (UCB)</a:t>
            </a:r>
          </a:p>
          <a:p>
            <a:r>
              <a:rPr lang="en-US" dirty="0" smtClean="0"/>
              <a:t>Bloom-filter based pruning (Yahoo!)</a:t>
            </a:r>
          </a:p>
          <a:p>
            <a:r>
              <a:rPr lang="en-US" dirty="0" smtClean="0"/>
              <a:t>More intelligent optimizer (UCB &amp; Yahoo! &amp; </a:t>
            </a:r>
            <a:r>
              <a:rPr lang="en-US" dirty="0" err="1" smtClean="0"/>
              <a:t>ClearStory</a:t>
            </a:r>
            <a:r>
              <a:rPr lang="en-US" dirty="0" smtClean="0"/>
              <a:t> &amp; OSU)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3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~5 </a:t>
            </a:r>
            <a:r>
              <a:rPr lang="en-US" dirty="0" err="1" smtClean="0"/>
              <a:t>mins</a:t>
            </a:r>
            <a:r>
              <a:rPr lang="en-US" dirty="0" smtClean="0"/>
              <a:t> to install Shark locally</a:t>
            </a:r>
          </a:p>
          <a:p>
            <a:pPr lvl="1"/>
            <a:r>
              <a:rPr lang="en-US" dirty="0">
                <a:hlinkClick r:id="rId2"/>
              </a:rPr>
              <a:t>https://github.com/amplab/shark/</a:t>
            </a:r>
            <a:r>
              <a:rPr lang="en-US" dirty="0" smtClean="0">
                <a:hlinkClick r:id="rId2"/>
              </a:rPr>
              <a:t>wiki</a:t>
            </a:r>
            <a:endParaRPr lang="en-US" dirty="0" smtClean="0"/>
          </a:p>
          <a:p>
            <a:r>
              <a:rPr lang="en-US" dirty="0" smtClean="0"/>
              <a:t>Spark EC2 AMI comes with Shark installed (in /root/shark)</a:t>
            </a:r>
          </a:p>
          <a:p>
            <a:r>
              <a:rPr lang="en-US" dirty="0" smtClean="0"/>
              <a:t>Also supports Amazon Elastic </a:t>
            </a:r>
            <a:r>
              <a:rPr lang="en-US" dirty="0" err="1" smtClean="0"/>
              <a:t>MapReduce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Mesos</a:t>
            </a:r>
            <a:r>
              <a:rPr lang="en-US" dirty="0" smtClean="0"/>
              <a:t> or Spark standalone cluster for private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2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More Information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 smtClean="0"/>
              <a:t>Hive resources:</a:t>
            </a:r>
          </a:p>
          <a:p>
            <a:pPr lvl="1"/>
            <a:r>
              <a:rPr lang="en-US" u="sng" dirty="0">
                <a:hlinkClick r:id="rId2"/>
              </a:rPr>
              <a:t>https://cwiki.apache.org/confluence/display/Hive/</a:t>
            </a:r>
            <a:r>
              <a:rPr lang="en-US" u="sng" dirty="0" smtClean="0">
                <a:hlinkClick r:id="rId2"/>
              </a:rPr>
              <a:t>GettingStarted</a:t>
            </a:r>
            <a:endParaRPr lang="en-US" u="sng" dirty="0" smtClean="0"/>
          </a:p>
          <a:p>
            <a:pPr lvl="1"/>
            <a:r>
              <a:rPr lang="en-US" u="sng" dirty="0">
                <a:hlinkClick r:id="rId3"/>
              </a:rPr>
              <a:t>http://hive.apache.org/docs/</a:t>
            </a:r>
            <a:endParaRPr lang="en-US" u="sng" dirty="0"/>
          </a:p>
          <a:p>
            <a:r>
              <a:rPr lang="en-US" dirty="0" smtClean="0"/>
              <a:t>Shark resources: </a:t>
            </a:r>
          </a:p>
          <a:p>
            <a:pPr lvl="1"/>
            <a:r>
              <a:rPr lang="en-US" u="sng" dirty="0">
                <a:hlinkClick r:id="rId4"/>
              </a:rPr>
              <a:t>http://</a:t>
            </a:r>
            <a:r>
              <a:rPr lang="en-US" u="sng" dirty="0" smtClean="0">
                <a:hlinkClick r:id="rId4"/>
              </a:rPr>
              <a:t>shark.cs.berkeley.edu</a:t>
            </a:r>
            <a:endParaRPr lang="en-US" u="sng" dirty="0"/>
          </a:p>
          <a:p>
            <a:pPr lvl="1"/>
            <a:endParaRPr lang="en-US" sz="3300" u="sng" dirty="0" smtClean="0"/>
          </a:p>
          <a:p>
            <a:pPr lvl="1"/>
            <a:endParaRPr lang="en-US" sz="3300" dirty="0" smtClean="0"/>
          </a:p>
        </p:txBody>
      </p:sp>
      <p:pic>
        <p:nvPicPr>
          <p:cNvPr id="4" name="Picture 3" descr="Screen Shot 2013-10-27 at 2.59.2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17" y="6328140"/>
            <a:ext cx="2209800" cy="52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48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371600"/>
            <a:ext cx="396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Stage 0: Map-Shuffle-Reduce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Mapper(row) {</a:t>
            </a:r>
          </a:p>
          <a:p>
            <a:r>
              <a:rPr lang="en-US" sz="1600" dirty="0">
                <a:latin typeface="Monaco"/>
                <a:cs typeface="Monaco"/>
              </a:rPr>
              <a:t>  fields = </a:t>
            </a:r>
            <a:r>
              <a:rPr lang="en-US" sz="1600" dirty="0" err="1">
                <a:latin typeface="Monaco"/>
                <a:cs typeface="Monaco"/>
              </a:rPr>
              <a:t>row.split</a:t>
            </a:r>
            <a:r>
              <a:rPr lang="en-US" sz="1600" dirty="0">
                <a:latin typeface="Monaco"/>
                <a:cs typeface="Monaco"/>
              </a:rPr>
              <a:t>("\t")</a:t>
            </a:r>
          </a:p>
          <a:p>
            <a:r>
              <a:rPr lang="en-US" sz="1600" dirty="0">
                <a:latin typeface="Monaco"/>
                <a:cs typeface="Monaco"/>
              </a:rPr>
              <a:t>  emit(fields[0], fields[1]);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Reducer(key, values) {</a:t>
            </a:r>
          </a:p>
          <a:p>
            <a:r>
              <a:rPr lang="pl-PL" sz="1600" dirty="0">
                <a:latin typeface="Monaco"/>
                <a:cs typeface="Monaco"/>
              </a:rPr>
              <a:t>  page_views = 0;</a:t>
            </a:r>
          </a:p>
          <a:p>
            <a:r>
              <a:rPr lang="pl-PL" sz="1600" dirty="0">
                <a:latin typeface="Monaco"/>
                <a:cs typeface="Monaco"/>
              </a:rPr>
              <a:t>  for (page_views in values) {</a:t>
            </a:r>
          </a:p>
          <a:p>
            <a:r>
              <a:rPr lang="fi-FI" sz="1600" dirty="0">
                <a:latin typeface="Monaco"/>
                <a:cs typeface="Monaco"/>
              </a:rPr>
              <a:t>    sum += value;</a:t>
            </a:r>
          </a:p>
          <a:p>
            <a:r>
              <a:rPr lang="fi-FI" sz="1600" dirty="0">
                <a:latin typeface="Monaco"/>
                <a:cs typeface="Monaco"/>
              </a:rPr>
              <a:t>  }</a:t>
            </a:r>
          </a:p>
          <a:p>
            <a:r>
              <a:rPr lang="fi-FI" sz="1600" dirty="0">
                <a:latin typeface="Monaco"/>
                <a:cs typeface="Monaco"/>
              </a:rPr>
              <a:t>  emit(key, </a:t>
            </a:r>
            <a:r>
              <a:rPr lang="fi-FI" sz="1600" dirty="0" smtClean="0">
                <a:latin typeface="Monaco"/>
                <a:cs typeface="Monaco"/>
              </a:rPr>
              <a:t>sum)</a:t>
            </a:r>
            <a:r>
              <a:rPr lang="fi-FI" sz="1600" dirty="0">
                <a:latin typeface="Monaco"/>
                <a:cs typeface="Monaco"/>
              </a:rPr>
              <a:t>;</a:t>
            </a:r>
          </a:p>
          <a:p>
            <a:r>
              <a:rPr lang="fi-FI" sz="1600" dirty="0">
                <a:latin typeface="Monaco"/>
                <a:cs typeface="Monaco"/>
              </a:rPr>
              <a:t>}</a:t>
            </a:r>
          </a:p>
          <a:p>
            <a:endParaRPr lang="fi-FI" sz="1600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0" y="1371600"/>
            <a:ext cx="3934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>
                <a:latin typeface="Monaco"/>
                <a:cs typeface="Monaco"/>
              </a:rPr>
              <a:t>Stage 1: Map-Shuffle</a:t>
            </a:r>
          </a:p>
          <a:p>
            <a:endParaRPr lang="fi-FI" sz="1600" dirty="0">
              <a:latin typeface="Monaco"/>
              <a:cs typeface="Monaco"/>
            </a:endParaRPr>
          </a:p>
          <a:p>
            <a:r>
              <a:rPr lang="fi-FI" sz="1600" dirty="0">
                <a:latin typeface="Monaco"/>
                <a:cs typeface="Monaco"/>
              </a:rPr>
              <a:t>Mapper(row) </a:t>
            </a:r>
            <a:r>
              <a:rPr lang="fi-FI" sz="1600" dirty="0" smtClean="0">
                <a:latin typeface="Monaco"/>
                <a:cs typeface="Monaco"/>
              </a:rPr>
              <a:t>{</a:t>
            </a:r>
          </a:p>
          <a:p>
            <a:r>
              <a:rPr lang="fi-FI" sz="1600" dirty="0">
                <a:latin typeface="Monaco"/>
                <a:cs typeface="Monaco"/>
              </a:rPr>
              <a:t> </a:t>
            </a:r>
            <a:r>
              <a:rPr lang="fi-FI" sz="1600" dirty="0" smtClean="0">
                <a:latin typeface="Monaco"/>
                <a:cs typeface="Monaco"/>
              </a:rPr>
              <a:t> ...</a:t>
            </a:r>
            <a:endParaRPr lang="fi-FI" sz="1600" dirty="0">
              <a:latin typeface="Monaco"/>
              <a:cs typeface="Monaco"/>
            </a:endParaRPr>
          </a:p>
          <a:p>
            <a:r>
              <a:rPr lang="fi-FI" sz="1600" dirty="0">
                <a:latin typeface="Monaco"/>
                <a:cs typeface="Monaco"/>
              </a:rPr>
              <a:t>  emit(page_views, page_name);</a:t>
            </a:r>
          </a:p>
          <a:p>
            <a:r>
              <a:rPr lang="fi-FI" sz="1600" dirty="0">
                <a:latin typeface="Monaco"/>
                <a:cs typeface="Monaco"/>
              </a:rPr>
              <a:t>}</a:t>
            </a:r>
          </a:p>
          <a:p>
            <a:endParaRPr lang="fi-FI" sz="1600" dirty="0">
              <a:latin typeface="Monaco"/>
              <a:cs typeface="Monaco"/>
            </a:endParaRPr>
          </a:p>
          <a:p>
            <a:r>
              <a:rPr lang="fi-FI" sz="1600" dirty="0">
                <a:latin typeface="Monaco"/>
                <a:cs typeface="Monaco"/>
              </a:rPr>
              <a:t>... shuffle sorts the data</a:t>
            </a:r>
          </a:p>
          <a:p>
            <a:endParaRPr lang="fi-FI" sz="1600" dirty="0">
              <a:latin typeface="Monaco"/>
              <a:cs typeface="Monaco"/>
            </a:endParaRPr>
          </a:p>
          <a:p>
            <a:r>
              <a:rPr lang="fi-FI" sz="1600" dirty="0">
                <a:latin typeface="Monaco"/>
                <a:cs typeface="Monaco"/>
              </a:rPr>
              <a:t>Stage 2: Local</a:t>
            </a:r>
          </a:p>
          <a:p>
            <a:endParaRPr lang="fi-FI" sz="1600" dirty="0">
              <a:latin typeface="Monaco"/>
              <a:cs typeface="Monaco"/>
            </a:endParaRPr>
          </a:p>
          <a:p>
            <a:r>
              <a:rPr lang="fi-FI" sz="1600" dirty="0">
                <a:latin typeface="Monaco"/>
                <a:cs typeface="Monaco"/>
              </a:rPr>
              <a:t>data = open("stage1.out")</a:t>
            </a:r>
          </a:p>
          <a:p>
            <a:r>
              <a:rPr lang="en-US" sz="1600" dirty="0">
                <a:latin typeface="Monaco"/>
                <a:cs typeface="Monaco"/>
              </a:rPr>
              <a:t>for (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in 0 to 10) {</a:t>
            </a:r>
          </a:p>
          <a:p>
            <a:r>
              <a:rPr lang="en-US" sz="1600" dirty="0">
                <a:latin typeface="Monaco"/>
                <a:cs typeface="Monaco"/>
              </a:rPr>
              <a:t>  print(</a:t>
            </a:r>
            <a:r>
              <a:rPr lang="en-US" sz="1600" dirty="0" err="1">
                <a:latin typeface="Monaco"/>
                <a:cs typeface="Monaco"/>
              </a:rPr>
              <a:t>data.getNext</a:t>
            </a:r>
            <a:r>
              <a:rPr lang="en-US" sz="1600" dirty="0">
                <a:latin typeface="Monaco"/>
                <a:cs typeface="Monaco"/>
              </a:rPr>
              <a:t>())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471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588" y="1386753"/>
            <a:ext cx="2933700" cy="22779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00021"/>
            <a:ext cx="2959100" cy="21787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962400"/>
            <a:ext cx="36576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5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35" y="1974127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Outline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and Shark</a:t>
            </a:r>
          </a:p>
          <a:p>
            <a:r>
              <a:rPr lang="en-US" dirty="0" smtClean="0"/>
              <a:t>Usage</a:t>
            </a:r>
          </a:p>
          <a:p>
            <a:r>
              <a:rPr lang="en-US" dirty="0" smtClean="0"/>
              <a:t>Under the hood</a:t>
            </a:r>
          </a:p>
        </p:txBody>
      </p:sp>
    </p:spTree>
    <p:extLst>
      <p:ext uri="{BB962C8B-B14F-4D97-AF65-F5344CB8AC3E}">
        <p14:creationId xmlns:p14="http://schemas.microsoft.com/office/powerpoint/2010/main" val="64457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Apache Hive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458200" cy="4221162"/>
          </a:xfrm>
        </p:spPr>
        <p:txBody>
          <a:bodyPr/>
          <a:lstStyle/>
          <a:p>
            <a:r>
              <a:rPr lang="en-US" dirty="0" smtClean="0"/>
              <a:t>Puts structure/schema onto HDFS data</a:t>
            </a:r>
          </a:p>
          <a:p>
            <a:r>
              <a:rPr lang="en-US" dirty="0" smtClean="0"/>
              <a:t>Compiles </a:t>
            </a:r>
            <a:r>
              <a:rPr lang="en-US" dirty="0" err="1" smtClean="0"/>
              <a:t>HiveQL</a:t>
            </a:r>
            <a:r>
              <a:rPr lang="en-US" dirty="0" smtClean="0"/>
              <a:t> queries into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r>
              <a:rPr lang="en-US" dirty="0" smtClean="0"/>
              <a:t>Very popular: 90+% of Facebook </a:t>
            </a:r>
            <a:r>
              <a:rPr lang="en-US" dirty="0" err="1" smtClean="0"/>
              <a:t>Hadoop</a:t>
            </a:r>
            <a:r>
              <a:rPr lang="en-US" dirty="0" smtClean="0"/>
              <a:t> jobs generated by Hive</a:t>
            </a:r>
          </a:p>
          <a:p>
            <a:r>
              <a:rPr lang="en-US" dirty="0"/>
              <a:t>I</a:t>
            </a:r>
            <a:r>
              <a:rPr lang="en-US" dirty="0" smtClean="0"/>
              <a:t>nitially </a:t>
            </a:r>
            <a:r>
              <a:rPr lang="en-US" dirty="0"/>
              <a:t>developed by </a:t>
            </a:r>
            <a:r>
              <a:rPr lang="en-US" dirty="0" smtClean="0"/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395155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OLAP </a:t>
            </a:r>
            <a:r>
              <a:rPr lang="en-US" sz="5000" dirty="0" err="1" smtClean="0"/>
              <a:t>vs</a:t>
            </a:r>
            <a:r>
              <a:rPr lang="en-US" sz="5000" dirty="0" smtClean="0"/>
              <a:t> OLTP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is NOT for online transaction processing (OTLP)</a:t>
            </a:r>
          </a:p>
          <a:p>
            <a:endParaRPr lang="en-US" dirty="0" smtClean="0"/>
          </a:p>
          <a:p>
            <a:r>
              <a:rPr lang="en-US" dirty="0"/>
              <a:t>Focuses on </a:t>
            </a:r>
            <a:r>
              <a:rPr lang="en-US" b="1" dirty="0"/>
              <a:t>scalability</a:t>
            </a:r>
            <a:r>
              <a:rPr lang="en-US" dirty="0"/>
              <a:t> and </a:t>
            </a:r>
            <a:r>
              <a:rPr lang="en-US" b="1" dirty="0"/>
              <a:t>extensibility</a:t>
            </a:r>
            <a:r>
              <a:rPr lang="en-US" dirty="0"/>
              <a:t> for data warehouses / online analytical processing (OLAP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1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Scalability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Massive scale out and fault tolerance </a:t>
            </a:r>
            <a:r>
              <a:rPr lang="en-US" dirty="0" smtClean="0"/>
              <a:t>capabilities </a:t>
            </a:r>
            <a:r>
              <a:rPr lang="en-US" dirty="0"/>
              <a:t>on commodity </a:t>
            </a:r>
            <a:r>
              <a:rPr lang="en-US" dirty="0" smtClean="0"/>
              <a:t>hardware</a:t>
            </a:r>
          </a:p>
          <a:p>
            <a:r>
              <a:rPr lang="en-US" dirty="0" smtClean="0"/>
              <a:t>Can handle petabytes of data</a:t>
            </a:r>
          </a:p>
          <a:p>
            <a:r>
              <a:rPr lang="en-US" dirty="0" smtClean="0"/>
              <a:t>Easy to provision (because of scale-out)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8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/>
            <a:cs typeface="Corb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58906</TotalTime>
  <Words>1188</Words>
  <Application>Microsoft Macintosh PowerPoint</Application>
  <PresentationFormat>On-screen Show (4:3)</PresentationFormat>
  <Paragraphs>216</Paragraphs>
  <Slides>37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Shark: Hive (SQL) on Spark</vt:lpstr>
      <vt:lpstr>PowerPoint Presentation</vt:lpstr>
      <vt:lpstr>PowerPoint Presentation</vt:lpstr>
      <vt:lpstr>PowerPoint Presentation</vt:lpstr>
      <vt:lpstr>PowerPoint Presentation</vt:lpstr>
      <vt:lpstr>Outline</vt:lpstr>
      <vt:lpstr>Apache Hive</vt:lpstr>
      <vt:lpstr>OLAP vs OLTP</vt:lpstr>
      <vt:lpstr>Scalability</vt:lpstr>
      <vt:lpstr>Extensibility</vt:lpstr>
      <vt:lpstr>But slow…</vt:lpstr>
      <vt:lpstr>Shark</vt:lpstr>
      <vt:lpstr>PowerPoint Presentation</vt:lpstr>
      <vt:lpstr>Use cases</vt:lpstr>
      <vt:lpstr>PowerPoint Presentation</vt:lpstr>
      <vt:lpstr>Real Workload (1.7TB)</vt:lpstr>
      <vt:lpstr>PowerPoint Presentation</vt:lpstr>
      <vt:lpstr>Outline</vt:lpstr>
      <vt:lpstr>Data Model</vt:lpstr>
      <vt:lpstr>Data Types</vt:lpstr>
      <vt:lpstr>Hive QL</vt:lpstr>
      <vt:lpstr>Analyzing Data</vt:lpstr>
      <vt:lpstr>Caching Data in Shark</vt:lpstr>
      <vt:lpstr>Demo</vt:lpstr>
      <vt:lpstr>Spark Integration</vt:lpstr>
      <vt:lpstr>Tuning Degree of Parallelism</vt:lpstr>
      <vt:lpstr>Outline</vt:lpstr>
      <vt:lpstr>How?</vt:lpstr>
      <vt:lpstr>PowerPoint Presentation</vt:lpstr>
      <vt:lpstr>PowerPoint Presentation</vt:lpstr>
      <vt:lpstr>Why is Spark a better engine?</vt:lpstr>
      <vt:lpstr>PowerPoint Presentation</vt:lpstr>
      <vt:lpstr>PowerPoint Presentation</vt:lpstr>
      <vt:lpstr>Columnar Memory Store</vt:lpstr>
      <vt:lpstr>Ongoing Work</vt:lpstr>
      <vt:lpstr>Getting Started</vt:lpstr>
      <vt:lpstr>More Information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Reynold Xin</cp:lastModifiedBy>
  <cp:revision>2903</cp:revision>
  <dcterms:created xsi:type="dcterms:W3CDTF">2010-06-28T20:28:41Z</dcterms:created>
  <dcterms:modified xsi:type="dcterms:W3CDTF">2013-10-28T13:08:37Z</dcterms:modified>
</cp:coreProperties>
</file>