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5" r:id="rId2"/>
    <p:sldId id="908" r:id="rId3"/>
    <p:sldId id="911" r:id="rId4"/>
    <p:sldId id="909" r:id="rId5"/>
    <p:sldId id="910" r:id="rId6"/>
    <p:sldId id="912" r:id="rId7"/>
    <p:sldId id="812" r:id="rId8"/>
    <p:sldId id="913" r:id="rId9"/>
    <p:sldId id="915" r:id="rId10"/>
    <p:sldId id="974" r:id="rId11"/>
    <p:sldId id="972" r:id="rId12"/>
    <p:sldId id="997" r:id="rId13"/>
    <p:sldId id="998" r:id="rId14"/>
    <p:sldId id="995" r:id="rId15"/>
    <p:sldId id="996" r:id="rId16"/>
    <p:sldId id="1000" r:id="rId17"/>
    <p:sldId id="1001" r:id="rId18"/>
    <p:sldId id="1004" r:id="rId19"/>
    <p:sldId id="999" r:id="rId20"/>
    <p:sldId id="1007" r:id="rId21"/>
    <p:sldId id="1008" r:id="rId22"/>
    <p:sldId id="1009" r:id="rId23"/>
    <p:sldId id="1010" r:id="rId24"/>
    <p:sldId id="1011" r:id="rId25"/>
    <p:sldId id="924" r:id="rId26"/>
    <p:sldId id="919" r:id="rId27"/>
    <p:sldId id="975" r:id="rId28"/>
    <p:sldId id="772" r:id="rId29"/>
    <p:sldId id="928" r:id="rId30"/>
    <p:sldId id="929" r:id="rId31"/>
    <p:sldId id="759" r:id="rId32"/>
    <p:sldId id="811" r:id="rId33"/>
    <p:sldId id="732" r:id="rId34"/>
    <p:sldId id="733" r:id="rId35"/>
    <p:sldId id="734" r:id="rId36"/>
    <p:sldId id="978" r:id="rId37"/>
    <p:sldId id="979" r:id="rId38"/>
    <p:sldId id="980" r:id="rId39"/>
    <p:sldId id="947" r:id="rId40"/>
    <p:sldId id="949" r:id="rId41"/>
    <p:sldId id="1012" r:id="rId42"/>
    <p:sldId id="95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34C"/>
    <a:srgbClr val="3366FF"/>
    <a:srgbClr val="3362FF"/>
    <a:srgbClr val="008040"/>
    <a:srgbClr val="EBA609"/>
    <a:srgbClr val="CC004F"/>
    <a:srgbClr val="EEF2FF"/>
    <a:srgbClr val="7EA0FF"/>
    <a:srgbClr val="D6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391" autoAdjust="0"/>
  </p:normalViewPr>
  <p:slideViewPr>
    <p:cSldViewPr snapToObjects="1">
      <p:cViewPr>
        <p:scale>
          <a:sx n="85" d="100"/>
          <a:sy n="85" d="100"/>
        </p:scale>
        <p:origin x="-1576" y="-424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5233752"/>
        <c:axId val="-2095230744"/>
      </c:barChart>
      <c:catAx>
        <c:axId val="-209523375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5230744"/>
        <c:crosses val="autoZero"/>
        <c:auto val="1"/>
        <c:lblAlgn val="ctr"/>
        <c:lblOffset val="100"/>
        <c:noMultiLvlLbl val="0"/>
      </c:catAx>
      <c:valAx>
        <c:axId val="-2095230744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095233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5120312"/>
        <c:axId val="-2095117304"/>
      </c:barChart>
      <c:catAx>
        <c:axId val="-209512031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5117304"/>
        <c:crosses val="autoZero"/>
        <c:auto val="1"/>
        <c:lblAlgn val="ctr"/>
        <c:lblOffset val="100"/>
        <c:noMultiLvlLbl val="0"/>
      </c:catAx>
      <c:valAx>
        <c:axId val="-2095117304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095120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C374B-6128-8E42-B3D0-6BDBDFB1ED4C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20BD1-08AF-5C43-9429-B3FA4460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7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EB7CB0B7-4679-9C41-988A-88F664A7C70A}" type="datetime1">
              <a:rPr lang="en-US"/>
              <a:pPr>
                <a:defRPr/>
              </a:pPr>
              <a:t>10/31/13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C8198C8-78FB-5C4C-B14F-A07EF6C0D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8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916E-BDB9-E443-9E54-60C2B4A1430F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9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9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9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0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5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990600" y="927100"/>
            <a:ext cx="7162800" cy="228600"/>
          </a:xfrm>
          <a:prstGeom prst="ellipse">
            <a:avLst/>
          </a:prstGeom>
          <a:effectLst>
            <a:outerShdw blurRad="40000" dist="737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effectLst>
            <a:outerShdw blurRad="38100" dist="25400" dir="78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F5F93-7AEC-F04C-95E1-0F5BA3994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04BDA-83D8-1F4F-908D-6FB13903B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7B90C-8FCE-1E46-9B22-F0D12B142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5801-4DF0-EA42-B5E2-BC9F99F57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9200-3828-CA49-A49E-32C2EEF97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EB89A-5B48-794D-A51B-4CA2CE5E3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A13E-793D-E84E-990D-D7AA6986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AB35-CA78-924D-A9D1-964C0A7A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1C0E-67A0-1C4A-BC4B-C1BEA9678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C2F2-0CCC-7643-A79A-4B140A740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71BD-4D80-EA4F-BF21-E9C0AD692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DD3DD94-F9C9-C14C-8B4B-803B2365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5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6858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inkdb.or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microsoft.com/office/2007/relationships/hdphoto" Target="../media/hdphoto1.wdp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microsoft.com/office/2007/relationships/hdphoto" Target="../media/hdphoto1.wdp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inkdb.or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it.ly/blinkdb-1" TargetMode="External"/><Relationship Id="rId3" Type="http://schemas.openxmlformats.org/officeDocument/2006/relationships/hyperlink" Target="http://bit.ly/blinkdb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01001" cy="1905000"/>
          </a:xfrm>
        </p:spPr>
        <p:txBody>
          <a:bodyPr/>
          <a:lstStyle/>
          <a:p>
            <a:r>
              <a:rPr lang="en-US" sz="5500" dirty="0" smtClean="0">
                <a:solidFill>
                  <a:srgbClr val="3366FF"/>
                </a:solidFill>
                <a:latin typeface="Calibri"/>
                <a:cs typeface="Calibri"/>
              </a:rPr>
              <a:t>Approximate Queries on Very Large Data</a:t>
            </a:r>
            <a:endParaRPr lang="en-US" sz="5500" dirty="0">
              <a:solidFill>
                <a:srgbClr val="3366FF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244" r="27747"/>
          <a:stretch/>
        </p:blipFill>
        <p:spPr>
          <a:xfrm>
            <a:off x="90636" y="152400"/>
            <a:ext cx="4024164" cy="1724048"/>
          </a:xfrm>
          <a:prstGeom prst="rect">
            <a:avLst/>
          </a:prstGeom>
        </p:spPr>
      </p:pic>
      <p:pic>
        <p:nvPicPr>
          <p:cNvPr id="17" name="Picture 4" descr="amplab_hi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61002"/>
            <a:ext cx="4537636" cy="152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96764" y="6227802"/>
            <a:ext cx="225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UC Berkeley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09599" y="3505200"/>
            <a:ext cx="3310185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500" b="1" dirty="0">
                <a:solidFill>
                  <a:srgbClr val="404040"/>
                </a:solidFill>
                <a:latin typeface="Calibri"/>
                <a:cs typeface="Calibri"/>
              </a:rPr>
              <a:t>Sameer </a:t>
            </a:r>
            <a:r>
              <a:rPr lang="en-US" sz="3500" b="1" dirty="0" smtClean="0">
                <a:solidFill>
                  <a:srgbClr val="404040"/>
                </a:solidFill>
                <a:latin typeface="Calibri"/>
                <a:cs typeface="Calibri"/>
              </a:rPr>
              <a:t>Agarwal</a:t>
            </a:r>
            <a:endParaRPr lang="en-US" sz="3500" b="1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599" y="4104826"/>
            <a:ext cx="8001001" cy="89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404040"/>
                </a:solidFill>
                <a:latin typeface="Calibri"/>
                <a:cs typeface="Calibri"/>
              </a:rPr>
              <a:t>Joint work with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Ariel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Kleiner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Henry Milner,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srgbClr val="404040"/>
                </a:solidFill>
                <a:latin typeface="Corbel" pitchFamily="34" charset="0"/>
              </a:rPr>
              <a:t>Barzan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Mozafari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</a:t>
            </a:r>
            <a:r>
              <a:rPr lang="en-US" dirty="0" err="1" smtClean="0">
                <a:solidFill>
                  <a:srgbClr val="404040"/>
                </a:solidFill>
                <a:latin typeface="Corbel" pitchFamily="34" charset="0"/>
              </a:rPr>
              <a:t>Ameet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Talwalkar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Michael 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Jordan, Samuel Madden, Ion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Stoica</a:t>
            </a:r>
            <a:endParaRPr lang="en-US" dirty="0">
              <a:solidFill>
                <a:srgbClr val="404040"/>
              </a:solidFill>
              <a:latin typeface="Cor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0"/>
    </mc:Choice>
    <mc:Fallback xmlns="">
      <p:transition xmlns:p14="http://schemas.microsoft.com/office/powerpoint/2010/main" spd="slow" advTm="140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36792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</a:t>
                      </a:r>
                      <a:r>
                        <a:rPr lang="en-US" sz="1800" baseline="0" dirty="0" smtClean="0">
                          <a:latin typeface="Corbel"/>
                          <a:cs typeface="Corbel"/>
                        </a:rPr>
                        <a:t>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</a:t>
            </a:r>
            <a:r>
              <a:rPr lang="en-US" dirty="0">
                <a:latin typeface="Corbel" charset="0"/>
                <a:cs typeface="Corbel" charset="0"/>
              </a:rPr>
              <a:t>in 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21477"/>
              </p:ext>
            </p:extLst>
          </p:nvPr>
        </p:nvGraphicFramePr>
        <p:xfrm>
          <a:off x="4401824" y="3200400"/>
          <a:ext cx="4589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00"/>
                <a:gridCol w="1099876"/>
                <a:gridCol w="1219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 </a:t>
            </a:r>
            <a:r>
              <a:rPr lang="en-US" sz="4000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+/- 0.05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1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84302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>
                <a:latin typeface="Corbel" charset="0"/>
                <a:cs typeface="Corbel" charset="0"/>
              </a:rPr>
              <a:t>buffering ratio</a:t>
            </a:r>
            <a:r>
              <a:rPr lang="en-US" dirty="0">
                <a:latin typeface="Corbel" charset="0"/>
                <a:cs typeface="Corbel" charset="0"/>
              </a:rPr>
              <a:t> in the table?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3947"/>
              </p:ext>
            </p:extLst>
          </p:nvPr>
        </p:nvGraphicFramePr>
        <p:xfrm>
          <a:off x="4401824" y="2509520"/>
          <a:ext cx="46659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836"/>
                <a:gridCol w="1095220"/>
                <a:gridCol w="1304409"/>
                <a:gridCol w="163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6150114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$0.22 </a:t>
            </a:r>
            <a:r>
              <a:rPr lang="en-US" sz="4000" dirty="0">
                <a:solidFill>
                  <a:srgbClr val="3366FF"/>
                </a:solidFill>
                <a:latin typeface="Corbel" charset="0"/>
                <a:cs typeface="Corbel" charset="0"/>
              </a:rPr>
              <a:t>+/- </a:t>
            </a:r>
            <a:r>
              <a:rPr lang="en-US" sz="4000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0.02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 </a:t>
            </a:r>
            <a:r>
              <a:rPr lang="en-US" sz="4000" strike="sngStrike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+/- 0.05</a:t>
            </a:r>
            <a:endParaRPr lang="en-US" sz="4000" strike="sngStrike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207" y="6288778"/>
            <a:ext cx="2627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4064" y="3626289"/>
            <a:ext cx="9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Error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19356" y="2337709"/>
            <a:ext cx="5440581" cy="3506558"/>
          </a:xfrm>
          <a:custGeom>
            <a:avLst/>
            <a:gdLst>
              <a:gd name="connsiteX0" fmla="*/ 0 w 5007643"/>
              <a:gd name="connsiteY0" fmla="*/ 0 h 3925042"/>
              <a:gd name="connsiteX1" fmla="*/ 43294 w 5007643"/>
              <a:gd name="connsiteY1" fmla="*/ 937969 h 3925042"/>
              <a:gd name="connsiteX2" fmla="*/ 158744 w 5007643"/>
              <a:gd name="connsiteY2" fmla="*/ 1659484 h 3925042"/>
              <a:gd name="connsiteX3" fmla="*/ 346350 w 5007643"/>
              <a:gd name="connsiteY3" fmla="*/ 2409860 h 3925042"/>
              <a:gd name="connsiteX4" fmla="*/ 533956 w 5007643"/>
              <a:gd name="connsiteY4" fmla="*/ 3044793 h 3925042"/>
              <a:gd name="connsiteX5" fmla="*/ 1212225 w 5007643"/>
              <a:gd name="connsiteY5" fmla="*/ 3520993 h 3925042"/>
              <a:gd name="connsiteX6" fmla="*/ 3593381 w 5007643"/>
              <a:gd name="connsiteY6" fmla="*/ 3838460 h 3925042"/>
              <a:gd name="connsiteX7" fmla="*/ 5007643 w 5007643"/>
              <a:gd name="connsiteY7" fmla="*/ 3925042 h 392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7643" h="3925042">
                <a:moveTo>
                  <a:pt x="0" y="0"/>
                </a:moveTo>
                <a:cubicBezTo>
                  <a:pt x="8418" y="330694"/>
                  <a:pt x="16837" y="661388"/>
                  <a:pt x="43294" y="937969"/>
                </a:cubicBezTo>
                <a:cubicBezTo>
                  <a:pt x="69751" y="1214550"/>
                  <a:pt x="108235" y="1414169"/>
                  <a:pt x="158744" y="1659484"/>
                </a:cubicBezTo>
                <a:cubicBezTo>
                  <a:pt x="209253" y="1904799"/>
                  <a:pt x="283815" y="2178975"/>
                  <a:pt x="346350" y="2409860"/>
                </a:cubicBezTo>
                <a:cubicBezTo>
                  <a:pt x="408885" y="2640745"/>
                  <a:pt x="389644" y="2859604"/>
                  <a:pt x="533956" y="3044793"/>
                </a:cubicBezTo>
                <a:cubicBezTo>
                  <a:pt x="678268" y="3229982"/>
                  <a:pt x="702321" y="3388715"/>
                  <a:pt x="1212225" y="3520993"/>
                </a:cubicBezTo>
                <a:cubicBezTo>
                  <a:pt x="1722129" y="3653271"/>
                  <a:pt x="2960811" y="3771119"/>
                  <a:pt x="3593381" y="3838460"/>
                </a:cubicBezTo>
                <a:cubicBezTo>
                  <a:pt x="4225951" y="3905801"/>
                  <a:pt x="5007643" y="3925042"/>
                  <a:pt x="5007643" y="3925042"/>
                </a:cubicBezTo>
              </a:path>
            </a:pathLst>
          </a:custGeom>
          <a:ln w="76200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6742825" y="4051671"/>
            <a:ext cx="1988080" cy="12987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Time to Execute on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Entire Dataset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9837" y="2337709"/>
            <a:ext cx="1680369" cy="3463268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3749212" y="2337709"/>
            <a:ext cx="1988080" cy="1298727"/>
          </a:xfrm>
          <a:prstGeom prst="wedgeRectCallout">
            <a:avLst>
              <a:gd name="adj1" fmla="val -60757"/>
              <a:gd name="adj2" fmla="val 9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Interactive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Queries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5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207" y="6288778"/>
            <a:ext cx="2627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8241" y="3626289"/>
            <a:ext cx="989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39837" y="2323278"/>
            <a:ext cx="6991068" cy="3506559"/>
            <a:chOff x="1739837" y="1832658"/>
            <a:chExt cx="6991068" cy="3506559"/>
          </a:xfrm>
        </p:grpSpPr>
        <p:sp>
          <p:nvSpPr>
            <p:cNvPr id="21" name="Freeform 20"/>
            <p:cNvSpPr/>
            <p:nvPr/>
          </p:nvSpPr>
          <p:spPr>
            <a:xfrm>
              <a:off x="1919356" y="1832659"/>
              <a:ext cx="5440581" cy="3506558"/>
            </a:xfrm>
            <a:custGeom>
              <a:avLst/>
              <a:gdLst>
                <a:gd name="connsiteX0" fmla="*/ 0 w 5007643"/>
                <a:gd name="connsiteY0" fmla="*/ 0 h 3925042"/>
                <a:gd name="connsiteX1" fmla="*/ 43294 w 5007643"/>
                <a:gd name="connsiteY1" fmla="*/ 937969 h 3925042"/>
                <a:gd name="connsiteX2" fmla="*/ 158744 w 5007643"/>
                <a:gd name="connsiteY2" fmla="*/ 1659484 h 3925042"/>
                <a:gd name="connsiteX3" fmla="*/ 346350 w 5007643"/>
                <a:gd name="connsiteY3" fmla="*/ 2409860 h 3925042"/>
                <a:gd name="connsiteX4" fmla="*/ 533956 w 5007643"/>
                <a:gd name="connsiteY4" fmla="*/ 3044793 h 3925042"/>
                <a:gd name="connsiteX5" fmla="*/ 1212225 w 5007643"/>
                <a:gd name="connsiteY5" fmla="*/ 3520993 h 3925042"/>
                <a:gd name="connsiteX6" fmla="*/ 3593381 w 5007643"/>
                <a:gd name="connsiteY6" fmla="*/ 3838460 h 3925042"/>
                <a:gd name="connsiteX7" fmla="*/ 5007643 w 5007643"/>
                <a:gd name="connsiteY7" fmla="*/ 3925042 h 39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7643" h="3925042">
                  <a:moveTo>
                    <a:pt x="0" y="0"/>
                  </a:moveTo>
                  <a:cubicBezTo>
                    <a:pt x="8418" y="330694"/>
                    <a:pt x="16837" y="661388"/>
                    <a:pt x="43294" y="937969"/>
                  </a:cubicBezTo>
                  <a:cubicBezTo>
                    <a:pt x="69751" y="1214550"/>
                    <a:pt x="108235" y="1414169"/>
                    <a:pt x="158744" y="1659484"/>
                  </a:cubicBezTo>
                  <a:cubicBezTo>
                    <a:pt x="209253" y="1904799"/>
                    <a:pt x="283815" y="2178975"/>
                    <a:pt x="346350" y="2409860"/>
                  </a:cubicBezTo>
                  <a:cubicBezTo>
                    <a:pt x="408885" y="2640745"/>
                    <a:pt x="389644" y="2859604"/>
                    <a:pt x="533956" y="3044793"/>
                  </a:cubicBezTo>
                  <a:cubicBezTo>
                    <a:pt x="678268" y="3229982"/>
                    <a:pt x="702321" y="3388715"/>
                    <a:pt x="1212225" y="3520993"/>
                  </a:cubicBezTo>
                  <a:cubicBezTo>
                    <a:pt x="1722129" y="3653271"/>
                    <a:pt x="2960811" y="3771119"/>
                    <a:pt x="3593381" y="3838460"/>
                  </a:cubicBezTo>
                  <a:cubicBezTo>
                    <a:pt x="4225951" y="3905801"/>
                    <a:pt x="5007643" y="3925042"/>
                    <a:pt x="5007643" y="3925042"/>
                  </a:cubicBezTo>
                </a:path>
              </a:pathLst>
            </a:custGeom>
            <a:ln w="7620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" name="Rectangular Callout 28"/>
            <p:cNvSpPr/>
            <p:nvPr/>
          </p:nvSpPr>
          <p:spPr>
            <a:xfrm>
              <a:off x="6742825" y="3546621"/>
              <a:ext cx="1988080" cy="129872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Time to Execute on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Entire Dataset</a:t>
              </a:r>
              <a:endParaRPr lang="en-US" sz="2200" b="1" dirty="0">
                <a:latin typeface="Calibri"/>
                <a:cs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39837" y="1832658"/>
              <a:ext cx="1680369" cy="3430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4" name="Rectangular Callout 33"/>
            <p:cNvSpPr/>
            <p:nvPr/>
          </p:nvSpPr>
          <p:spPr>
            <a:xfrm>
              <a:off x="3749212" y="1832659"/>
              <a:ext cx="1988080" cy="1298727"/>
            </a:xfrm>
            <a:prstGeom prst="wedgeRectCallout">
              <a:avLst>
                <a:gd name="adj1" fmla="val -60757"/>
                <a:gd name="adj2" fmla="val 94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Interactive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Queries</a:t>
              </a:r>
              <a:endParaRPr lang="en-US" sz="2200" b="1" dirty="0">
                <a:latin typeface="Calibri"/>
                <a:cs typeface="Calibri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5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515281" y="5353647"/>
            <a:ext cx="6219868" cy="0"/>
          </a:xfrm>
          <a:prstGeom prst="line">
            <a:avLst/>
          </a:prstGeom>
          <a:ln w="57150" cmpd="sng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286681" y="5411941"/>
            <a:ext cx="228600" cy="304800"/>
          </a:xfrm>
          <a:prstGeom prst="leftBrac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93720" y="5564341"/>
            <a:ext cx="420806" cy="435838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5886496"/>
            <a:ext cx="2064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Pre-Existing</a:t>
            </a:r>
          </a:p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Noise</a:t>
            </a:r>
            <a:endParaRPr lang="en-US" sz="30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643E-6 -2.38073E-6 L -1.38643E-6 -0.067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73494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671592" y="1611935"/>
            <a:ext cx="20844" cy="3895131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1 (Border and Accent Bar) 30"/>
          <p:cNvSpPr/>
          <p:nvPr/>
        </p:nvSpPr>
        <p:spPr>
          <a:xfrm>
            <a:off x="5828732" y="2590801"/>
            <a:ext cx="2503616" cy="838199"/>
          </a:xfrm>
          <a:prstGeom prst="accentBorderCallout1">
            <a:avLst>
              <a:gd name="adj1" fmla="val 18750"/>
              <a:gd name="adj2" fmla="val -8333"/>
              <a:gd name="adj3" fmla="val -12470"/>
              <a:gd name="adj4" fmla="val -8100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10x</a:t>
            </a:r>
            <a:r>
              <a:rPr lang="en-US" sz="2000" dirty="0">
                <a:latin typeface="Calibri"/>
                <a:cs typeface="Calibri"/>
              </a:rPr>
              <a:t> as response time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is dominated by I/O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04792" y="1295400"/>
            <a:ext cx="2205208" cy="5105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47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430877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3747" y="4670730"/>
            <a:ext cx="115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(0.02%)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4592" y="4964735"/>
            <a:ext cx="4341780" cy="466130"/>
            <a:chOff x="3352800" y="5253335"/>
            <a:chExt cx="4341780" cy="466130"/>
          </a:xfrm>
        </p:grpSpPr>
        <p:sp>
          <p:nvSpPr>
            <p:cNvPr id="36" name="TextBox 35"/>
            <p:cNvSpPr txBox="1"/>
            <p:nvPr/>
          </p:nvSpPr>
          <p:spPr>
            <a:xfrm>
              <a:off x="3352800" y="5257800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(0.07%)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(1.1%)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(3.4%)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1800" y="5253335"/>
              <a:ext cx="91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(11%)</a:t>
              </a:r>
            </a:p>
          </p:txBody>
        </p:sp>
      </p:grpSp>
      <p:sp>
        <p:nvSpPr>
          <p:cNvPr id="33" name="Line Callout 1 (Border and Accent Bar) 32"/>
          <p:cNvSpPr/>
          <p:nvPr/>
        </p:nvSpPr>
        <p:spPr>
          <a:xfrm>
            <a:off x="6042790" y="3403600"/>
            <a:ext cx="1700411" cy="533400"/>
          </a:xfrm>
          <a:prstGeom prst="accentBorderCallout1">
            <a:avLst>
              <a:gd name="adj1" fmla="val 18750"/>
              <a:gd name="adj2" fmla="val -8333"/>
              <a:gd name="adj3" fmla="val 289692"/>
              <a:gd name="adj4" fmla="val -94913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Error Bars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23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529669" y="112184"/>
            <a:ext cx="4488324" cy="6136216"/>
            <a:chOff x="4529669" y="188384"/>
            <a:chExt cx="4488324" cy="6136216"/>
          </a:xfrm>
        </p:grpSpPr>
        <p:pic>
          <p:nvPicPr>
            <p:cNvPr id="62" name="Content Placeholder 3" descr="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7" r="50540"/>
            <a:stretch/>
          </p:blipFill>
          <p:spPr>
            <a:xfrm>
              <a:off x="4529669" y="188384"/>
              <a:ext cx="4445000" cy="6136216"/>
            </a:xfrm>
            <a:prstGeom prst="rect">
              <a:avLst/>
            </a:prstGeom>
          </p:spPr>
        </p:pic>
        <p:pic>
          <p:nvPicPr>
            <p:cNvPr id="63" name="Picture 62" descr="Screen Shot 2013-01-23 at 11.58.24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669" y="1445683"/>
              <a:ext cx="4488324" cy="3507317"/>
            </a:xfrm>
            <a:prstGeom prst="rect">
              <a:avLst/>
            </a:prstGeom>
          </p:spPr>
        </p:pic>
      </p:grpSp>
      <p:pic>
        <p:nvPicPr>
          <p:cNvPr id="64" name="Content Placeholder 3" descr="2.png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r="50258"/>
          <a:stretch/>
        </p:blipFill>
        <p:spPr>
          <a:xfrm>
            <a:off x="76200" y="401894"/>
            <a:ext cx="4364200" cy="5056717"/>
          </a:xfrm>
        </p:spPr>
      </p:pic>
      <p:pic>
        <p:nvPicPr>
          <p:cNvPr id="65" name="Picture 64" descr="Screen Shot 2013-01-24 at 12.00.17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" y="1339850"/>
            <a:ext cx="4496427" cy="3462867"/>
          </a:xfrm>
          <a:prstGeom prst="rect">
            <a:avLst/>
          </a:prstGeom>
        </p:spPr>
      </p:pic>
      <p:sp>
        <p:nvSpPr>
          <p:cNvPr id="66" name="Rounded Rectangular Callout 65"/>
          <p:cNvSpPr/>
          <p:nvPr/>
        </p:nvSpPr>
        <p:spPr>
          <a:xfrm>
            <a:off x="304800" y="5562600"/>
            <a:ext cx="2971800" cy="838200"/>
          </a:xfrm>
          <a:prstGeom prst="wedgeRoundRectCallout">
            <a:avLst>
              <a:gd name="adj1" fmla="val -20833"/>
              <a:gd name="adj2" fmla="val -74306"/>
              <a:gd name="adj3" fmla="val 16667"/>
            </a:avLst>
          </a:prstGeom>
          <a:solidFill>
            <a:srgbClr val="C4BD97"/>
          </a:solidFill>
          <a:ln>
            <a:solidFill>
              <a:srgbClr val="1E1C1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Latency: </a:t>
            </a:r>
            <a:r>
              <a:rPr lang="en-US" sz="2200" b="1" dirty="0" smtClean="0">
                <a:latin typeface="Calibri"/>
                <a:cs typeface="Calibri"/>
              </a:rPr>
              <a:t>772.34 sec</a:t>
            </a:r>
          </a:p>
          <a:p>
            <a:pPr algn="ctr"/>
            <a:r>
              <a:rPr lang="en-US" sz="2200" dirty="0" smtClean="0">
                <a:latin typeface="Calibri"/>
                <a:cs typeface="Calibri"/>
              </a:rPr>
              <a:t>(17TB input)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-7620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ular Callout 67"/>
          <p:cNvSpPr/>
          <p:nvPr/>
        </p:nvSpPr>
        <p:spPr>
          <a:xfrm>
            <a:off x="6172200" y="5562600"/>
            <a:ext cx="2971800" cy="838200"/>
          </a:xfrm>
          <a:prstGeom prst="wedgeRoundRectCallout">
            <a:avLst>
              <a:gd name="adj1" fmla="val -57870"/>
              <a:gd name="adj2" fmla="val -27841"/>
              <a:gd name="adj3" fmla="val 16667"/>
            </a:avLst>
          </a:prstGeom>
          <a:solidFill>
            <a:srgbClr val="C4BD97"/>
          </a:solidFill>
          <a:ln>
            <a:solidFill>
              <a:srgbClr val="1E1C1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Latency: </a:t>
            </a:r>
            <a:r>
              <a:rPr lang="en-US" sz="2200" b="1" dirty="0" smtClean="0">
                <a:latin typeface="Calibri"/>
                <a:cs typeface="Calibri"/>
              </a:rPr>
              <a:t>1.78 sec</a:t>
            </a:r>
          </a:p>
          <a:p>
            <a:pPr algn="ctr"/>
            <a:r>
              <a:rPr lang="en-US" sz="2200" dirty="0" smtClean="0">
                <a:latin typeface="Calibri"/>
                <a:cs typeface="Calibri"/>
              </a:rPr>
              <a:t>(1.7GB input)</a:t>
            </a:r>
            <a:endParaRPr lang="en-US" sz="2200" dirty="0">
              <a:latin typeface="Calibri"/>
              <a:cs typeface="Calibri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28600" y="1143000"/>
            <a:ext cx="5067300" cy="3505200"/>
            <a:chOff x="228600" y="1219200"/>
            <a:chExt cx="5067300" cy="3505200"/>
          </a:xfrm>
        </p:grpSpPr>
        <p:sp>
          <p:nvSpPr>
            <p:cNvPr id="70" name="Rounded Rectangle 69"/>
            <p:cNvSpPr/>
            <p:nvPr/>
          </p:nvSpPr>
          <p:spPr>
            <a:xfrm>
              <a:off x="228600" y="2362200"/>
              <a:ext cx="1143000" cy="2362200"/>
            </a:xfrm>
            <a:prstGeom prst="roundRect">
              <a:avLst/>
            </a:prstGeom>
            <a:ln w="38100" cmpd="sng">
              <a:solidFill>
                <a:srgbClr val="C0504D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28800" y="1219200"/>
              <a:ext cx="3048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alibri"/>
                  <a:cs typeface="Calibri"/>
                </a:rPr>
                <a:t>Top 10 worse performers </a:t>
              </a:r>
              <a:r>
                <a:rPr lang="en-US" sz="2200" b="1" dirty="0" smtClean="0">
                  <a:latin typeface="Calibri"/>
                  <a:cs typeface="Calibri"/>
                </a:rPr>
                <a:t>identical</a:t>
              </a:r>
              <a:r>
                <a:rPr lang="en-US" sz="2200" dirty="0" smtClean="0">
                  <a:latin typeface="Calibri"/>
                  <a:cs typeface="Calibri"/>
                </a:rPr>
                <a:t>!</a:t>
              </a:r>
              <a:endParaRPr lang="en-US" sz="2200" dirty="0">
                <a:latin typeface="Calibri"/>
                <a:cs typeface="Calibri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838200" y="1981200"/>
              <a:ext cx="2438400" cy="381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3276600" y="1981200"/>
              <a:ext cx="2019300" cy="4572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>
            <a:off x="4724400" y="2362200"/>
            <a:ext cx="1143000" cy="2362200"/>
          </a:xfrm>
          <a:prstGeom prst="roundRect">
            <a:avLst/>
          </a:prstGeom>
          <a:ln w="38100" cmpd="sng"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600200" y="4724400"/>
            <a:ext cx="7162800" cy="1326644"/>
            <a:chOff x="1600200" y="4800600"/>
            <a:chExt cx="7162800" cy="1326644"/>
          </a:xfrm>
        </p:grpSpPr>
        <p:sp>
          <p:nvSpPr>
            <p:cNvPr id="76" name="Rounded Rectangle 75"/>
            <p:cNvSpPr/>
            <p:nvPr/>
          </p:nvSpPr>
          <p:spPr>
            <a:xfrm>
              <a:off x="3657600" y="4800600"/>
              <a:ext cx="2286000" cy="609600"/>
            </a:xfrm>
            <a:prstGeom prst="roundRect">
              <a:avLst/>
            </a:prstGeom>
            <a:solidFill>
              <a:srgbClr val="C4BD97"/>
            </a:solidFill>
            <a:ln>
              <a:solidFill>
                <a:srgbClr val="1E1C1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440x </a:t>
              </a:r>
              <a:r>
                <a:rPr lang="en-US" b="1" i="1" dirty="0" smtClean="0">
                  <a:latin typeface="Calibri"/>
                  <a:cs typeface="Calibri"/>
                </a:rPr>
                <a:t>faster</a:t>
              </a:r>
              <a:r>
                <a:rPr lang="en-US" b="1" dirty="0" smtClean="0">
                  <a:latin typeface="Calibri"/>
                  <a:cs typeface="Calibri"/>
                </a:rPr>
                <a:t>!</a:t>
              </a:r>
              <a:endParaRPr lang="en-US" b="1" dirty="0">
                <a:latin typeface="Calibri"/>
                <a:cs typeface="Calibri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619197" y="5657670"/>
              <a:ext cx="1143803" cy="469574"/>
            </a:xfrm>
            <a:prstGeom prst="roundRect">
              <a:avLst/>
            </a:prstGeom>
            <a:ln w="38100" cmpd="sng">
              <a:solidFill>
                <a:srgbClr val="C0504D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600200" y="5670044"/>
              <a:ext cx="1373954" cy="425956"/>
            </a:xfrm>
            <a:prstGeom prst="roundRect">
              <a:avLst/>
            </a:prstGeom>
            <a:ln w="38100" cmpd="sng">
              <a:solidFill>
                <a:srgbClr val="C0504D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79" name="Straight Connector 78"/>
            <p:cNvCxnSpPr>
              <a:stCxn id="78" idx="3"/>
              <a:endCxn id="76" idx="2"/>
            </p:cNvCxnSpPr>
            <p:nvPr/>
          </p:nvCxnSpPr>
          <p:spPr>
            <a:xfrm flipV="1">
              <a:off x="2974154" y="5410200"/>
              <a:ext cx="1826446" cy="47282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876800" y="5410200"/>
              <a:ext cx="2742398" cy="47282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302" y="0"/>
            <a:ext cx="6134098" cy="1143000"/>
          </a:xfrm>
        </p:spPr>
        <p:txBody>
          <a:bodyPr/>
          <a:lstStyle/>
          <a:p>
            <a:r>
              <a:rPr lang="en-US" sz="4500" dirty="0" smtClean="0">
                <a:latin typeface="Calibri"/>
                <a:cs typeface="Calibri"/>
              </a:rPr>
              <a:t>Video Quality Diagnosis</a:t>
            </a:r>
            <a:endParaRPr lang="en-US" sz="45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236319"/>
            <a:ext cx="2745554" cy="778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0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 smtClean="0"/>
              <a:t>A data analysis (warehouse) system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c</a:t>
            </a:r>
            <a:r>
              <a:rPr lang="en-US" sz="3000" dirty="0" smtClean="0"/>
              <a:t>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is </a:t>
            </a:r>
            <a:r>
              <a:rPr lang="en-US" sz="3000" dirty="0"/>
              <a:t>compatible with Apache </a:t>
            </a:r>
            <a:r>
              <a:rPr lang="en-US" sz="3000" dirty="0" smtClean="0"/>
              <a:t>Hive, AMP Lab’s Shark and Facebook’s Presto </a:t>
            </a:r>
            <a:r>
              <a:rPr lang="en-US" sz="3000" dirty="0"/>
              <a:t>(storage, </a:t>
            </a:r>
            <a:r>
              <a:rPr lang="en-US" sz="3000" dirty="0" err="1"/>
              <a:t>serdes</a:t>
            </a:r>
            <a:r>
              <a:rPr lang="en-US" sz="3000" dirty="0"/>
              <a:t>, UDFs, types, metadata</a:t>
            </a:r>
            <a:r>
              <a:rPr lang="en-US" sz="3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 smtClean="0"/>
              <a:t>A data analysis (warehouse) system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c</a:t>
            </a:r>
            <a:r>
              <a:rPr lang="en-US" sz="3000" dirty="0" smtClean="0"/>
              <a:t>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is </a:t>
            </a:r>
            <a:r>
              <a:rPr lang="en-US" sz="3000" dirty="0"/>
              <a:t>compatible with Apache </a:t>
            </a:r>
            <a:r>
              <a:rPr lang="en-US" sz="3000" dirty="0" smtClean="0"/>
              <a:t>Hive, AMP Lab’s Shark and Facebook’s Presto </a:t>
            </a:r>
            <a:r>
              <a:rPr lang="en-US" sz="3000" dirty="0"/>
              <a:t>(storage, </a:t>
            </a:r>
            <a:r>
              <a:rPr lang="en-US" sz="3000" dirty="0" err="1"/>
              <a:t>serdes</a:t>
            </a:r>
            <a:r>
              <a:rPr lang="en-US" sz="3000" dirty="0"/>
              <a:t>, UDFs, types, metadata</a:t>
            </a:r>
            <a:r>
              <a:rPr lang="en-US" sz="30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4582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124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Samples</a:t>
            </a:r>
            <a:endParaRPr lang="en-US" sz="7500" dirty="0">
              <a:latin typeface="Calibri"/>
              <a:cs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71342"/>
              </p:ext>
            </p:extLst>
          </p:nvPr>
        </p:nvGraphicFramePr>
        <p:xfrm>
          <a:off x="4325624" y="4165600"/>
          <a:ext cx="4665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836"/>
                <a:gridCol w="1095220"/>
                <a:gridCol w="1304409"/>
                <a:gridCol w="163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92172" y="47599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4815" y="4970046"/>
            <a:ext cx="114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Stratified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524000"/>
            <a:ext cx="1143000" cy="482092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65600"/>
            <a:ext cx="1066800" cy="185420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8320"/>
              </p:ext>
            </p:extLst>
          </p:nvPr>
        </p:nvGraphicFramePr>
        <p:xfrm>
          <a:off x="4355009" y="1828800"/>
          <a:ext cx="4665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836"/>
                <a:gridCol w="1095220"/>
                <a:gridCol w="1304409"/>
                <a:gridCol w="163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321557" y="24231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9723" y="26332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1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SQL-like aggregate queries </a:t>
            </a:r>
            <a:r>
              <a:rPr lang="en-US" sz="4000" dirty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</a:t>
            </a:r>
            <a:r>
              <a:rPr lang="en-US" sz="4000" b="1" dirty="0" smtClean="0">
                <a:solidFill>
                  <a:srgbClr val="3366FF"/>
                </a:solidFill>
                <a:latin typeface="Calibri"/>
                <a:cs typeface="Calibri"/>
              </a:rPr>
              <a:t>data</a:t>
            </a:r>
            <a:endParaRPr lang="en-US" sz="40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0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452727"/>
            <a:ext cx="48636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SELECT </a:t>
            </a:r>
            <a:r>
              <a:rPr lang="en-US" sz="3200" b="1" dirty="0" smtClean="0">
                <a:solidFill>
                  <a:schemeClr val="accent2"/>
                </a:solidFill>
                <a:latin typeface="Courier"/>
                <a:cs typeface="Courier"/>
              </a:rPr>
              <a:t>A.*</a:t>
            </a:r>
            <a:endParaRPr lang="en-US" sz="32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FROM </a:t>
            </a:r>
            <a:r>
              <a:rPr lang="en-US" sz="3200" b="1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</a:p>
          <a:p>
            <a:r>
              <a:rPr lang="en-US" sz="3200" dirty="0" smtClean="0">
                <a:latin typeface="Courier"/>
                <a:cs typeface="Courier"/>
              </a:rPr>
              <a:t>WHERE </a:t>
            </a:r>
            <a:r>
              <a:rPr lang="en-US" sz="3200" b="1" dirty="0" smtClean="0">
                <a:solidFill>
                  <a:srgbClr val="008000"/>
                </a:solidFill>
                <a:latin typeface="Courier"/>
                <a:cs typeface="Courier"/>
              </a:rPr>
              <a:t>rand() &lt; 0.01</a:t>
            </a:r>
          </a:p>
          <a:p>
            <a:r>
              <a:rPr lang="en-US" sz="3200" dirty="0" smtClean="0">
                <a:latin typeface="Courier"/>
                <a:cs typeface="Courier"/>
              </a:rPr>
              <a:t>ORDER BY</a:t>
            </a:r>
            <a:r>
              <a:rPr lang="en-US" sz="32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"/>
                <a:cs typeface="Courier"/>
              </a:rPr>
              <a:t>rand()</a:t>
            </a: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5486400" y="2971800"/>
            <a:ext cx="3200400" cy="838200"/>
          </a:xfrm>
          <a:prstGeom prst="accentBorderCallout1">
            <a:avLst>
              <a:gd name="adj1" fmla="val 18750"/>
              <a:gd name="adj2" fmla="val -8333"/>
              <a:gd name="adj3" fmla="val -55713"/>
              <a:gd name="adj4" fmla="val -67131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/>
              <a:t>Create a 1% random sample </a:t>
            </a:r>
            <a:r>
              <a:rPr lang="en-US" sz="2000" b="1" dirty="0" err="1" smtClean="0">
                <a:solidFill>
                  <a:schemeClr val="accent2"/>
                </a:solidFill>
              </a:rPr>
              <a:t>A_sample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C0504D"/>
                </a:solidFill>
              </a:rPr>
              <a:t>A</a:t>
            </a:r>
            <a:endParaRPr lang="en-US" sz="2000" b="1" dirty="0">
              <a:solidFill>
                <a:srgbClr val="C0504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524000"/>
            <a:ext cx="8229600" cy="990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dirty="0">
                <a:latin typeface="Courier"/>
                <a:cs typeface="Courier"/>
              </a:rPr>
              <a:t> create table 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A_sample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select * from </a:t>
            </a:r>
            <a:r>
              <a:rPr lang="en-US" b="1" dirty="0" smtClean="0">
                <a:solidFill>
                  <a:srgbClr val="C0504D"/>
                </a:solidFill>
                <a:latin typeface="Courier"/>
                <a:cs typeface="Courier"/>
              </a:rPr>
              <a:t>A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samplewith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0.01</a:t>
            </a:r>
            <a:r>
              <a:rPr lang="en-US" dirty="0">
                <a:latin typeface="Courier"/>
                <a:cs typeface="Courier"/>
              </a:rPr>
              <a:t>;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53824"/>
            <a:ext cx="6771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577006"/>
            <a:ext cx="6771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2</a:t>
            </a:r>
            <a:r>
              <a:rPr lang="en-US" sz="3200" dirty="0" smtClean="0">
                <a:latin typeface="Courier"/>
                <a:cs typeface="Courier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5628382"/>
            <a:ext cx="58486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Keep track of per block</a:t>
            </a:r>
          </a:p>
          <a:p>
            <a:r>
              <a:rPr lang="en-US" sz="3200" dirty="0" smtClean="0">
                <a:latin typeface="Courier"/>
                <a:cs typeface="Courier"/>
              </a:rPr>
              <a:t>scaling information</a:t>
            </a:r>
            <a:endParaRPr lang="en-US" sz="3200" b="1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324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5486400" y="2971800"/>
            <a:ext cx="3200400" cy="1066800"/>
          </a:xfrm>
          <a:prstGeom prst="accentBorderCallout1">
            <a:avLst>
              <a:gd name="adj1" fmla="val 18750"/>
              <a:gd name="adj2" fmla="val -8333"/>
              <a:gd name="adj3" fmla="val -41453"/>
              <a:gd name="adj4" fmla="val -74600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Create a 1% stratified sample </a:t>
            </a:r>
            <a:r>
              <a:rPr lang="en-US" sz="2000" b="1" dirty="0" err="1">
                <a:solidFill>
                  <a:schemeClr val="accent2"/>
                </a:solidFill>
              </a:rPr>
              <a:t>A_sample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C0504D"/>
                </a:solidFill>
              </a:rPr>
              <a:t>A </a:t>
            </a:r>
            <a:r>
              <a:rPr lang="en-US" sz="2000" dirty="0"/>
              <a:t>biased on</a:t>
            </a:r>
            <a:r>
              <a:rPr lang="en-US" sz="2000" b="1" dirty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col_A</a:t>
            </a:r>
            <a:endParaRPr lang="en-US" sz="2000" b="1" dirty="0">
              <a:solidFill>
                <a:srgbClr val="C0504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524000"/>
            <a:ext cx="8229600" cy="9906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dirty="0">
                <a:latin typeface="Courier"/>
                <a:cs typeface="Courier"/>
              </a:rPr>
              <a:t> create table 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A_sample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select * from </a:t>
            </a:r>
            <a:r>
              <a:rPr lang="en-US" b="1" dirty="0" smtClean="0">
                <a:solidFill>
                  <a:srgbClr val="C0504D"/>
                </a:solidFill>
                <a:latin typeface="Courier"/>
                <a:cs typeface="Courier"/>
              </a:rPr>
              <a:t>A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samplewith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008040"/>
                </a:solidFill>
                <a:latin typeface="Courier"/>
                <a:cs typeface="Courier"/>
              </a:rPr>
              <a:t>0.01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stratify on </a:t>
            </a:r>
            <a:r>
              <a:rPr lang="en-US" b="1" dirty="0" smtClean="0">
                <a:solidFill>
                  <a:srgbClr val="C0504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C0504D"/>
                </a:solidFill>
                <a:latin typeface="Courier"/>
                <a:cs typeface="Courier"/>
              </a:rPr>
              <a:t>col_A</a:t>
            </a:r>
            <a:r>
              <a:rPr lang="en-US" b="1" dirty="0" smtClean="0">
                <a:solidFill>
                  <a:srgbClr val="C0504D"/>
                </a:solidFill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11" y="3530024"/>
            <a:ext cx="6771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/>
                <a:cs typeface="Courier"/>
              </a:rPr>
              <a:t>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11" y="6273224"/>
            <a:ext cx="6771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2</a:t>
            </a:r>
            <a:r>
              <a:rPr lang="en-US" sz="3200" dirty="0" smtClean="0">
                <a:latin typeface="Courier"/>
                <a:cs typeface="Courier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63201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Keep track of per block scaling information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570744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SELECT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*</a:t>
            </a: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b="1" dirty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dirty="0">
                <a:latin typeface="Courier"/>
                <a:cs typeface="Courier"/>
              </a:rPr>
              <a:t> JOIN</a:t>
            </a:r>
          </a:p>
          <a:p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	(SELECT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K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,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logic(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count(*)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)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 AS 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ratio</a:t>
            </a: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	 FROM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</a:p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	 GROUP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BY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K</a:t>
            </a:r>
            <a:r>
              <a:rPr lang="en-US" dirty="0" smtClean="0">
                <a:solidFill>
                  <a:srgbClr val="3362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USING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K</a:t>
            </a:r>
          </a:p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WHERE rand(</a:t>
            </a:r>
            <a:r>
              <a:rPr lang="en-US" dirty="0">
                <a:latin typeface="Courier"/>
                <a:cs typeface="Courier"/>
              </a:rPr>
              <a:t>) &lt; </a:t>
            </a:r>
            <a:r>
              <a:rPr lang="en-US" b="1" dirty="0">
                <a:solidFill>
                  <a:srgbClr val="C0504D"/>
                </a:solidFill>
                <a:latin typeface="Courier"/>
                <a:cs typeface="Courier"/>
              </a:rPr>
              <a:t>r</a:t>
            </a:r>
            <a:r>
              <a:rPr lang="en-US" b="1" dirty="0" smtClean="0">
                <a:solidFill>
                  <a:srgbClr val="C0504D"/>
                </a:solidFill>
                <a:latin typeface="Courier"/>
                <a:cs typeface="Courier"/>
              </a:rPr>
              <a:t>atio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95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 smtClean="0"/>
              <a:t>A data analysis (warehouse) system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c</a:t>
            </a:r>
            <a:r>
              <a:rPr lang="en-US" sz="3000" dirty="0" smtClean="0"/>
              <a:t>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is </a:t>
            </a:r>
            <a:r>
              <a:rPr lang="en-US" sz="3000" dirty="0"/>
              <a:t>compatible with Apache </a:t>
            </a:r>
            <a:r>
              <a:rPr lang="en-US" sz="3000" dirty="0" smtClean="0"/>
              <a:t>Hive, AMP Lab’s Shark and Facebook’s Presto </a:t>
            </a:r>
            <a:r>
              <a:rPr lang="en-US" sz="3000" dirty="0"/>
              <a:t>(storage, </a:t>
            </a:r>
            <a:r>
              <a:rPr lang="en-US" sz="3000" dirty="0" err="1"/>
              <a:t>serdes</a:t>
            </a:r>
            <a:r>
              <a:rPr lang="en-US" sz="3000" dirty="0"/>
              <a:t>, UDFs, types, metadata</a:t>
            </a:r>
            <a:r>
              <a:rPr lang="en-US" sz="30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352800"/>
            <a:ext cx="84582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470976"/>
          </a:xfrm>
        </p:spPr>
        <p:txBody>
          <a:bodyPr/>
          <a:lstStyle/>
          <a:p>
            <a:r>
              <a:rPr lang="en-US" sz="2500" dirty="0" smtClean="0">
                <a:solidFill>
                  <a:srgbClr val="3366FF"/>
                </a:solidFill>
                <a:latin typeface="Courier"/>
                <a:cs typeface="Courier"/>
              </a:rPr>
              <a:t>blinkdb</a:t>
            </a:r>
            <a:r>
              <a:rPr lang="en-US" sz="2500" dirty="0">
                <a:solidFill>
                  <a:srgbClr val="3366FF"/>
                </a:solidFill>
                <a:latin typeface="Courier"/>
                <a:cs typeface="Courier"/>
              </a:rPr>
              <a:t>&gt;</a:t>
            </a:r>
            <a:r>
              <a:rPr lang="en-US" sz="2500" dirty="0">
                <a:latin typeface="Courier"/>
                <a:cs typeface="Courier"/>
              </a:rPr>
              <a:t> select </a:t>
            </a:r>
            <a:r>
              <a:rPr lang="en-US" sz="2500" b="1" dirty="0" smtClean="0">
                <a:solidFill>
                  <a:srgbClr val="008000"/>
                </a:solidFill>
                <a:latin typeface="Courier"/>
                <a:cs typeface="Courier"/>
              </a:rPr>
              <a:t>count</a:t>
            </a:r>
            <a:r>
              <a:rPr lang="en-US" sz="2500" b="1" dirty="0">
                <a:solidFill>
                  <a:srgbClr val="008000"/>
                </a:solidFill>
                <a:latin typeface="Courier"/>
                <a:cs typeface="Courier"/>
              </a:rPr>
              <a:t>(1)</a:t>
            </a:r>
            <a:r>
              <a:rPr lang="en-US" sz="2500" dirty="0">
                <a:latin typeface="Courier"/>
                <a:cs typeface="Courier"/>
              </a:rPr>
              <a:t> from </a:t>
            </a:r>
            <a:r>
              <a:rPr lang="en-US" sz="2500" b="1" dirty="0" err="1" smtClean="0">
                <a:solidFill>
                  <a:srgbClr val="C0504D"/>
                </a:solidFill>
                <a:latin typeface="Courier"/>
                <a:cs typeface="Courier"/>
              </a:rPr>
              <a:t>A_sample</a:t>
            </a:r>
            <a:r>
              <a:rPr lang="en-US" sz="25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"/>
                <a:cs typeface="Courier"/>
              </a:rPr>
              <a:t>where event = “foo”;</a:t>
            </a:r>
          </a:p>
          <a:p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12810132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+/- 3423 (99% Confidence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Also supports: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008040"/>
                </a:solidFill>
                <a:latin typeface="Courier"/>
                <a:cs typeface="Courier"/>
              </a:rPr>
              <a:t>sum()</a:t>
            </a:r>
            <a:r>
              <a:rPr lang="en-US" sz="2800" b="1" dirty="0" smtClean="0">
                <a:solidFill>
                  <a:srgbClr val="008040"/>
                </a:solidFill>
                <a:latin typeface="Courier"/>
                <a:cs typeface="Courier"/>
              </a:rPr>
              <a:t>,</a:t>
            </a:r>
            <a:r>
              <a:rPr lang="en-US" sz="2800" b="1" dirty="0" err="1" smtClean="0">
                <a:solidFill>
                  <a:srgbClr val="008040"/>
                </a:solidFill>
                <a:latin typeface="Courier"/>
                <a:cs typeface="Courier"/>
              </a:rPr>
              <a:t>avg</a:t>
            </a:r>
            <a:r>
              <a:rPr lang="en-US" sz="2800" b="1" dirty="0">
                <a:solidFill>
                  <a:srgbClr val="008040"/>
                </a:solidFill>
                <a:latin typeface="Courier"/>
                <a:cs typeface="Courier"/>
              </a:rPr>
              <a:t>()</a:t>
            </a:r>
            <a:r>
              <a:rPr lang="en-US" sz="2800" b="1" dirty="0" smtClean="0">
                <a:solidFill>
                  <a:srgbClr val="008040"/>
                </a:solidFill>
                <a:latin typeface="Courier"/>
                <a:cs typeface="Courier"/>
              </a:rPr>
              <a:t>,</a:t>
            </a:r>
            <a:r>
              <a:rPr lang="en-US" sz="2800" b="1" dirty="0" err="1" smtClean="0">
                <a:solidFill>
                  <a:srgbClr val="008040"/>
                </a:solidFill>
                <a:latin typeface="Courier"/>
                <a:cs typeface="Courier"/>
              </a:rPr>
              <a:t>stdev</a:t>
            </a:r>
            <a:r>
              <a:rPr lang="en-US" sz="2800" b="1" dirty="0">
                <a:solidFill>
                  <a:srgbClr val="008040"/>
                </a:solidFill>
                <a:latin typeface="Courier"/>
                <a:cs typeface="Courier"/>
              </a:rPr>
              <a:t>()</a:t>
            </a:r>
            <a:r>
              <a:rPr lang="en-US" sz="2800" b="1" dirty="0" smtClean="0">
                <a:solidFill>
                  <a:srgbClr val="008040"/>
                </a:solidFill>
                <a:latin typeface="Courier"/>
                <a:cs typeface="Courier"/>
              </a:rPr>
              <a:t>, </a:t>
            </a:r>
            <a:r>
              <a:rPr lang="en-US" sz="2800" b="1" dirty="0" err="1" smtClean="0">
                <a:solidFill>
                  <a:srgbClr val="008040"/>
                </a:solidFill>
                <a:latin typeface="Courier"/>
                <a:cs typeface="Courier"/>
              </a:rPr>
              <a:t>var</a:t>
            </a:r>
            <a:r>
              <a:rPr lang="en-US" sz="2800" b="1" dirty="0">
                <a:solidFill>
                  <a:srgbClr val="008040"/>
                </a:solidFill>
                <a:latin typeface="Courier"/>
                <a:cs typeface="Courier"/>
              </a:rPr>
              <a:t>()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/>
          <a:lstStyle/>
          <a:p>
            <a:r>
              <a:rPr lang="en-US" sz="6500" dirty="0" smtClean="0"/>
              <a:t>Approximate Answers</a:t>
            </a:r>
            <a:endParaRPr lang="en-US" sz="6500" dirty="0"/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8229600" cy="914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 smtClean="0"/>
              <a:t>A data analysis (warehouse) system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c</a:t>
            </a:r>
            <a:r>
              <a:rPr lang="en-US" sz="3000" dirty="0" smtClean="0"/>
              <a:t>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is </a:t>
            </a:r>
            <a:r>
              <a:rPr lang="en-US" sz="3000" dirty="0"/>
              <a:t>compatible with Apache </a:t>
            </a:r>
            <a:r>
              <a:rPr lang="en-US" sz="3000" dirty="0" smtClean="0"/>
              <a:t>Hive, AMP Lab’s Shark and Facebook’s Presto </a:t>
            </a:r>
            <a:r>
              <a:rPr lang="en-US" sz="3000" dirty="0"/>
              <a:t>(storage, </a:t>
            </a:r>
            <a:r>
              <a:rPr lang="en-US" sz="3000" dirty="0" err="1"/>
              <a:t>serdes</a:t>
            </a:r>
            <a:r>
              <a:rPr lang="en-US" sz="3000" dirty="0"/>
              <a:t>, UDFs, types, metadata</a:t>
            </a:r>
            <a:r>
              <a:rPr lang="en-US" sz="30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458200" cy="1524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500" dirty="0" smtClean="0">
                <a:solidFill>
                  <a:schemeClr val="accent2"/>
                </a:solidFill>
              </a:rPr>
              <a:t>BlinkDB</a:t>
            </a:r>
            <a:r>
              <a:rPr lang="en-US" sz="6500" dirty="0" smtClean="0"/>
              <a:t> Architecture</a:t>
            </a:r>
            <a:endParaRPr lang="en-US" sz="6500" dirty="0"/>
          </a:p>
        </p:txBody>
      </p:sp>
      <p:sp>
        <p:nvSpPr>
          <p:cNvPr id="7" name="Rectangle 6"/>
          <p:cNvSpPr/>
          <p:nvPr/>
        </p:nvSpPr>
        <p:spPr>
          <a:xfrm>
            <a:off x="609600" y="5925960"/>
            <a:ext cx="807720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Storage (e.g., HDFS, </a:t>
            </a:r>
            <a:r>
              <a:rPr lang="en-US" dirty="0" err="1" smtClean="0"/>
              <a:t>Hbase</a:t>
            </a:r>
            <a:r>
              <a:rPr lang="en-US" dirty="0" smtClean="0"/>
              <a:t>, Presto)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268360"/>
            <a:ext cx="1143000" cy="350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9366" y="5163960"/>
            <a:ext cx="6767434" cy="609600"/>
          </a:xfrm>
          <a:prstGeom prst="rect">
            <a:avLst/>
          </a:prstGeom>
          <a:solidFill>
            <a:srgbClr val="C3D69B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Hadoop/Spark/Presto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19366" y="2268360"/>
            <a:ext cx="6767434" cy="2743200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1766" y="3106560"/>
            <a:ext cx="1585834" cy="1762445"/>
          </a:xfrm>
          <a:prstGeom prst="rect">
            <a:avLst/>
          </a:prstGeom>
          <a:solidFill>
            <a:srgbClr val="DBEEF4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Parser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3400" y="3106561"/>
            <a:ext cx="1585834" cy="176244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1634" y="3106561"/>
            <a:ext cx="1919366" cy="52355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Physical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81634" y="3716161"/>
            <a:ext cx="1919366" cy="523555"/>
          </a:xfrm>
          <a:prstGeom prst="rect">
            <a:avLst/>
          </a:prstGeom>
          <a:solidFill>
            <a:srgbClr val="DBEEF4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SerDes</a:t>
            </a:r>
            <a:r>
              <a:rPr lang="en-US" dirty="0" smtClean="0"/>
              <a:t>, UDFs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81634" y="4325761"/>
            <a:ext cx="1919366" cy="52355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1766" y="2420760"/>
            <a:ext cx="6538834" cy="523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796" y="1600200"/>
            <a:ext cx="3561035" cy="523555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Command-line Shell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87831" y="1600200"/>
            <a:ext cx="4498969" cy="523555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Thrift/JDBC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30584" y="3106560"/>
            <a:ext cx="757247" cy="1770241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01001" y="31065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01001" y="37161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01000" y="43257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sz="6500" dirty="0" smtClean="0"/>
              <a:t>BlinkDB alpha-0.1.0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46463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Released </a:t>
            </a:r>
            <a:r>
              <a:rPr lang="en-US" sz="3000" dirty="0"/>
              <a:t>and available at </a:t>
            </a:r>
            <a:r>
              <a:rPr lang="en-US" sz="3000" dirty="0">
                <a:hlinkClick r:id="rId2"/>
              </a:rPr>
              <a:t>http://blinkdb.org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Allows you </a:t>
            </a:r>
            <a:r>
              <a:rPr lang="en-US" sz="3000" dirty="0"/>
              <a:t>to create random and stratified samples on native tables and materialized </a:t>
            </a:r>
            <a:r>
              <a:rPr lang="en-US" sz="3000" dirty="0" smtClean="0"/>
              <a:t>views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Adds approximate </a:t>
            </a:r>
            <a:r>
              <a:rPr lang="en-US" sz="3000" dirty="0"/>
              <a:t>a</a:t>
            </a:r>
            <a:r>
              <a:rPr lang="en-US" sz="3000" dirty="0" smtClean="0"/>
              <a:t>ggregate </a:t>
            </a:r>
            <a:r>
              <a:rPr lang="en-US" sz="3000" dirty="0"/>
              <a:t>f</a:t>
            </a:r>
            <a:r>
              <a:rPr lang="en-US" sz="3000" dirty="0" smtClean="0"/>
              <a:t>unctions with statistical </a:t>
            </a:r>
            <a:r>
              <a:rPr lang="en-US" sz="3000" dirty="0"/>
              <a:t>c</a:t>
            </a:r>
            <a:r>
              <a:rPr lang="en-US" sz="3000" dirty="0" smtClean="0"/>
              <a:t>losed </a:t>
            </a:r>
            <a:r>
              <a:rPr lang="en-US" sz="3000" dirty="0"/>
              <a:t>f</a:t>
            </a:r>
            <a:r>
              <a:rPr lang="en-US" sz="3000" dirty="0" smtClean="0"/>
              <a:t>orms to </a:t>
            </a:r>
            <a:r>
              <a:rPr lang="en-US" sz="3000" dirty="0" err="1" smtClean="0"/>
              <a:t>HiveQL</a:t>
            </a:r>
            <a:r>
              <a:rPr lang="en-US" sz="3000" dirty="0" smtClean="0"/>
              <a:t> : </a:t>
            </a:r>
            <a:r>
              <a:rPr lang="en-US" sz="2600" b="1" dirty="0" err="1" smtClean="0">
                <a:solidFill>
                  <a:srgbClr val="008000"/>
                </a:solidFill>
                <a:latin typeface="Courier"/>
                <a:cs typeface="Courier"/>
              </a:rPr>
              <a:t>approx_avg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(), </a:t>
            </a:r>
            <a:r>
              <a:rPr lang="en-US" sz="2600" b="1" dirty="0" err="1" smtClean="0">
                <a:solidFill>
                  <a:srgbClr val="008000"/>
                </a:solidFill>
                <a:latin typeface="Courier"/>
                <a:cs typeface="Courier"/>
              </a:rPr>
              <a:t>approx_sum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(), </a:t>
            </a:r>
            <a:r>
              <a:rPr lang="en-US" sz="2600" b="1" dirty="0" err="1" smtClean="0">
                <a:solidFill>
                  <a:srgbClr val="008000"/>
                </a:solidFill>
                <a:latin typeface="Courier"/>
                <a:cs typeface="Courier"/>
              </a:rPr>
              <a:t>approx_count</a:t>
            </a:r>
            <a:r>
              <a:rPr lang="en-US" sz="2600" b="1" dirty="0" smtClean="0">
                <a:solidFill>
                  <a:srgbClr val="008000"/>
                </a:solidFill>
                <a:latin typeface="Courier"/>
                <a:cs typeface="Courier"/>
              </a:rPr>
              <a:t>() </a:t>
            </a:r>
            <a:r>
              <a:rPr lang="en-US" sz="2600" dirty="0" smtClean="0">
                <a:latin typeface="Courier"/>
                <a:cs typeface="Courier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840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sz="6500" dirty="0" smtClean="0"/>
              <a:t>Feature Roadmap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Integrating BlinkDB with Facebook’s Presto and Shark as an experimental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Sample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Hive Aggregates, UDAF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Runtime Correctness Tests</a:t>
            </a:r>
          </a:p>
        </p:txBody>
      </p:sp>
    </p:spTree>
    <p:extLst>
      <p:ext uri="{BB962C8B-B14F-4D97-AF65-F5344CB8AC3E}">
        <p14:creationId xmlns:p14="http://schemas.microsoft.com/office/powerpoint/2010/main" val="7929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5562600" cy="1905000"/>
          </a:xfrm>
        </p:spPr>
        <p:txBody>
          <a:bodyPr/>
          <a:lstStyle/>
          <a:p>
            <a:pPr marL="0" indent="0"/>
            <a:r>
              <a:rPr lang="en-US" sz="2400" b="1" dirty="0">
                <a:latin typeface="Calibri"/>
                <a:cs typeface="Calibri"/>
              </a:rPr>
              <a:t>SELECT</a:t>
            </a:r>
            <a:r>
              <a:rPr lang="en-US" sz="2400" dirty="0">
                <a:latin typeface="Calibri"/>
                <a:cs typeface="Calibri"/>
              </a:rPr>
              <a:t> avg(</a:t>
            </a:r>
            <a:r>
              <a:rPr lang="en-US" sz="2400" dirty="0" err="1">
                <a:latin typeface="Calibri"/>
                <a:cs typeface="Calibri"/>
              </a:rPr>
              <a:t>sessionTime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Calibri"/>
                <a:cs typeface="Calibri"/>
              </a:rPr>
              <a:t> Table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WHERE</a:t>
            </a:r>
            <a:r>
              <a:rPr lang="en-US" sz="2400" dirty="0" smtClean="0">
                <a:latin typeface="Calibri"/>
                <a:cs typeface="Calibri"/>
              </a:rPr>
              <a:t> city=‘San Francisco’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WITHIN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1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SECONDS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105400"/>
            <a:ext cx="2653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234.23</a:t>
            </a:r>
            <a:r>
              <a:rPr lang="en-US" sz="3200" dirty="0" smtClean="0">
                <a:latin typeface="Calibri"/>
                <a:cs typeface="Calibri"/>
              </a:rPr>
              <a:t> ±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15.32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5486400"/>
            <a:ext cx="12954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818" y="1676400"/>
            <a:ext cx="8807982" cy="1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000" b="1" dirty="0" smtClean="0">
                <a:solidFill>
                  <a:srgbClr val="37934C"/>
                </a:solidFill>
              </a:rPr>
              <a:t>Goal:</a:t>
            </a:r>
            <a:r>
              <a:rPr lang="en-US" sz="3000" dirty="0" smtClean="0"/>
              <a:t> The API should abstract the details of creating, 		deleting and managing samples from the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1"/>
    </mc:Choice>
    <mc:Fallback xmlns="">
      <p:transition xmlns:p14="http://schemas.microsoft.com/office/powerpoint/2010/main" spd="slow" advTm="269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5562600" cy="1905000"/>
          </a:xfrm>
        </p:spPr>
        <p:txBody>
          <a:bodyPr/>
          <a:lstStyle/>
          <a:p>
            <a:pPr marL="0" indent="0"/>
            <a:r>
              <a:rPr lang="en-US" sz="2400" b="1" dirty="0">
                <a:latin typeface="Calibri"/>
                <a:cs typeface="Calibri"/>
              </a:rPr>
              <a:t>SELECT</a:t>
            </a:r>
            <a:r>
              <a:rPr lang="en-US" sz="2400" dirty="0">
                <a:latin typeface="Calibri"/>
                <a:cs typeface="Calibri"/>
              </a:rPr>
              <a:t> avg(</a:t>
            </a:r>
            <a:r>
              <a:rPr lang="en-US" sz="2400" dirty="0" err="1">
                <a:latin typeface="Calibri"/>
                <a:cs typeface="Calibri"/>
              </a:rPr>
              <a:t>sessionTime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Calibri"/>
                <a:cs typeface="Calibri"/>
              </a:rPr>
              <a:t> Table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WHERE</a:t>
            </a:r>
            <a:r>
              <a:rPr lang="en-US" sz="2400" dirty="0" smtClean="0">
                <a:latin typeface="Calibri"/>
                <a:cs typeface="Calibri"/>
              </a:rPr>
              <a:t> city=‘San Francisco’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WITHIN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 2 SECONDS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105400"/>
            <a:ext cx="2653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 smtClean="0">
                <a:solidFill>
                  <a:srgbClr val="3366FF"/>
                </a:solidFill>
                <a:latin typeface="Calibri"/>
                <a:cs typeface="Calibri"/>
              </a:rPr>
              <a:t>234.23</a:t>
            </a:r>
            <a:r>
              <a:rPr lang="en-US" sz="3200" strike="sngStrike" dirty="0" smtClean="0">
                <a:latin typeface="Calibri"/>
                <a:cs typeface="Calibri"/>
              </a:rPr>
              <a:t> ± </a:t>
            </a:r>
            <a:r>
              <a:rPr lang="en-US" sz="32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15.32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5486400"/>
            <a:ext cx="12954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5587424"/>
            <a:ext cx="24457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239.46</a:t>
            </a:r>
            <a:r>
              <a:rPr lang="en-US" sz="3200" dirty="0" smtClean="0">
                <a:latin typeface="Calibri"/>
                <a:cs typeface="Calibri"/>
              </a:rPr>
              <a:t> ±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4.96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9818" y="1676400"/>
            <a:ext cx="8807982" cy="1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000" b="1" dirty="0" smtClean="0">
                <a:solidFill>
                  <a:srgbClr val="37934C"/>
                </a:solidFill>
              </a:rPr>
              <a:t>Goal:</a:t>
            </a:r>
            <a:r>
              <a:rPr lang="en-US" sz="3000" dirty="0" smtClean="0"/>
              <a:t> The API should abstract the details of creating, 		deleting and managing samples from the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5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1"/>
    </mc:Choice>
    <mc:Fallback xmlns="">
      <p:transition xmlns:p14="http://schemas.microsoft.com/office/powerpoint/2010/main" spd="slow" advTm="269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SQL-like </a:t>
            </a:r>
            <a:r>
              <a:rPr lang="en-US" sz="4000" dirty="0">
                <a:latin typeface="Calibri"/>
                <a:cs typeface="Calibri"/>
              </a:rPr>
              <a:t>aggregate queries 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6400800" y="4267200"/>
            <a:ext cx="2209800" cy="1143000"/>
          </a:xfrm>
          <a:prstGeom prst="accentBorderCallout1">
            <a:avLst>
              <a:gd name="adj1" fmla="val 18750"/>
              <a:gd name="adj2" fmla="val -8333"/>
              <a:gd name="adj3" fmla="val -35972"/>
              <a:gd name="adj4" fmla="val -52248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AVG, COUNT, SUM, STDEV, PERCENTILE etc.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124200" y="3657600"/>
            <a:ext cx="2133600" cy="4572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5562600" cy="1905000"/>
          </a:xfrm>
        </p:spPr>
        <p:txBody>
          <a:bodyPr/>
          <a:lstStyle/>
          <a:p>
            <a:pPr marL="0" indent="0"/>
            <a:r>
              <a:rPr lang="en-US" sz="2400" b="1" dirty="0">
                <a:latin typeface="Calibri"/>
                <a:cs typeface="Calibri"/>
              </a:rPr>
              <a:t>SELECT</a:t>
            </a:r>
            <a:r>
              <a:rPr lang="en-US" sz="2400" dirty="0">
                <a:latin typeface="Calibri"/>
                <a:cs typeface="Calibri"/>
              </a:rPr>
              <a:t> avg(</a:t>
            </a:r>
            <a:r>
              <a:rPr lang="en-US" sz="2400" dirty="0" err="1">
                <a:latin typeface="Calibri"/>
                <a:cs typeface="Calibri"/>
              </a:rPr>
              <a:t>sessionTime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Calibri"/>
                <a:cs typeface="Calibri"/>
              </a:rPr>
              <a:t> Table </a:t>
            </a:r>
          </a:p>
          <a:p>
            <a:pPr marL="0" indent="0">
              <a:lnSpc>
                <a:spcPct val="50000"/>
              </a:lnSpc>
            </a:pPr>
            <a:r>
              <a:rPr lang="en-US" sz="2400" b="1" dirty="0" smtClean="0">
                <a:latin typeface="Calibri"/>
                <a:cs typeface="Calibri"/>
              </a:rPr>
              <a:t>WHERE</a:t>
            </a:r>
            <a:r>
              <a:rPr lang="en-US" sz="2400" dirty="0" smtClean="0">
                <a:latin typeface="Calibri"/>
                <a:cs typeface="Calibri"/>
              </a:rPr>
              <a:t> city=‘San Francisco’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400" b="1" dirty="0">
                <a:solidFill>
                  <a:srgbClr val="3366FF"/>
                </a:solidFill>
                <a:latin typeface="Calibri"/>
                <a:cs typeface="Calibri"/>
              </a:rPr>
              <a:t>ERROR</a:t>
            </a: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 0.1 </a:t>
            </a:r>
            <a:r>
              <a:rPr lang="en-US" sz="2400" b="1" dirty="0">
                <a:solidFill>
                  <a:srgbClr val="3366FF"/>
                </a:solidFill>
                <a:latin typeface="Calibri"/>
                <a:cs typeface="Calibri"/>
              </a:rPr>
              <a:t>CONFIDENCE</a:t>
            </a: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 95.0%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9818" y="1676400"/>
            <a:ext cx="8807982" cy="1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000" b="1" dirty="0" smtClean="0">
                <a:solidFill>
                  <a:srgbClr val="37934C"/>
                </a:solidFill>
              </a:rPr>
              <a:t>Goal:</a:t>
            </a:r>
            <a:r>
              <a:rPr lang="en-US" sz="3000" dirty="0" smtClean="0"/>
              <a:t> The API should abstract the details of creating, 		deleting and managing samples from the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93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1"/>
    </mc:Choice>
    <mc:Fallback xmlns="">
      <p:transition xmlns:p14="http://schemas.microsoft.com/office/powerpoint/2010/main" spd="slow" advTm="269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93621" y="4260808"/>
            <a:ext cx="872632" cy="713425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TABLE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82139" y="4412705"/>
            <a:ext cx="2639672" cy="37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Sampling Module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2073" y="2971800"/>
            <a:ext cx="1071727" cy="1057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2758" y="4225134"/>
            <a:ext cx="1061042" cy="87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72758" y="5246622"/>
            <a:ext cx="1061042" cy="92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6446" y="5241482"/>
            <a:ext cx="224373" cy="930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1999637" y="4664039"/>
            <a:ext cx="673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99637" y="3654396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53" y="5715000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3386" y="5102944"/>
            <a:ext cx="91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Original </a:t>
            </a:r>
          </a:p>
          <a:p>
            <a:pPr algn="ctr"/>
            <a:r>
              <a:rPr lang="en-US" sz="1800" dirty="0" smtClean="0">
                <a:latin typeface="Calibri"/>
                <a:cs typeface="Calibri"/>
              </a:rPr>
              <a:t>Data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39" name="Straight Arrow Connector 38"/>
          <p:cNvCxnSpPr>
            <a:stCxn id="9" idx="0"/>
            <a:endCxn id="10" idx="0"/>
          </p:cNvCxnSpPr>
          <p:nvPr/>
        </p:nvCxnSpPr>
        <p:spPr>
          <a:xfrm flipV="1">
            <a:off x="1166253" y="4599682"/>
            <a:ext cx="448745" cy="1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6217663" y="3133316"/>
            <a:ext cx="2926337" cy="30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b="1" dirty="0" smtClean="0">
                <a:latin typeface="Calibri"/>
                <a:ea typeface="ＭＳ Ｐゴシック" charset="0"/>
                <a:cs typeface="Calibri"/>
              </a:rPr>
              <a:t>Offline</a:t>
            </a:r>
            <a:r>
              <a:rPr lang="en-US" sz="2400" b="1" dirty="0">
                <a:latin typeface="Calibri"/>
                <a:ea typeface="ＭＳ Ｐゴシック" charset="0"/>
                <a:cs typeface="Calibri"/>
              </a:rPr>
              <a:t>-sampling: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Creates an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ea typeface="ＭＳ Ｐゴシック" charset="0"/>
                <a:cs typeface="Calibri"/>
              </a:rPr>
              <a:t>optimal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set of samples on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ea typeface="ＭＳ Ｐゴシック" charset="0"/>
                <a:cs typeface="Calibri"/>
              </a:rPr>
              <a:t>native tables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and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ea typeface="ＭＳ Ｐゴシック" charset="0"/>
                <a:cs typeface="Calibri"/>
              </a:rPr>
              <a:t>materialized views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based on query history and workload characteristics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4241052"/>
            <a:ext cx="224373" cy="86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80"/>
    </mc:Choice>
    <mc:Fallback xmlns="">
      <p:transition xmlns:p14="http://schemas.microsoft.com/office/powerpoint/2010/main" spd="slow" advTm="244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38" grpId="0"/>
      <p:bldP spid="40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72" y="5943600"/>
            <a:ext cx="1162528" cy="914400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293621" y="4260808"/>
            <a:ext cx="872632" cy="713425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82139" y="4412705"/>
            <a:ext cx="2639672" cy="37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Sampling Module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2073" y="3279847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2758" y="4225135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2758" y="5170422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2073" y="4225135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86446" y="5170422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2266" y="3386859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2266" y="4332146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82266" y="5277434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82266" y="4332146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1848" y="5277434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87383" y="5979315"/>
            <a:ext cx="1222817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In-Memory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1881" y="6024272"/>
            <a:ext cx="980519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On-Disk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cxnSp>
        <p:nvCxnSpPr>
          <p:cNvPr id="35" name="Straight Arrow Connector 34"/>
          <p:cNvCxnSpPr>
            <a:stCxn id="10" idx="2"/>
            <a:endCxn id="12" idx="1"/>
          </p:cNvCxnSpPr>
          <p:nvPr/>
        </p:nvCxnSpPr>
        <p:spPr>
          <a:xfrm>
            <a:off x="1988953" y="459968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99637" y="3654396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53" y="5512303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4974" y="5102944"/>
            <a:ext cx="974225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Original </a:t>
            </a:r>
          </a:p>
          <a:p>
            <a:pPr algn="ctr"/>
            <a:r>
              <a:rPr lang="en-US" sz="1800" dirty="0" smtClean="0">
                <a:latin typeface="+mj-lt"/>
              </a:rPr>
              <a:t>Data</a:t>
            </a:r>
            <a:endParaRPr lang="en-US" sz="1800" dirty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9" idx="0"/>
            <a:endCxn id="10" idx="0"/>
          </p:cNvCxnSpPr>
          <p:nvPr/>
        </p:nvCxnSpPr>
        <p:spPr>
          <a:xfrm flipV="1">
            <a:off x="1166253" y="4599682"/>
            <a:ext cx="448745" cy="1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10282" y="5715000"/>
            <a:ext cx="838118" cy="1279140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6217663" y="3200401"/>
            <a:ext cx="2926337" cy="197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b="1" dirty="0" smtClean="0">
                <a:latin typeface="Corbel" charset="0"/>
                <a:ea typeface="ＭＳ Ｐゴシック" charset="0"/>
                <a:cs typeface="Corbel" charset="0"/>
              </a:rPr>
              <a:t>Sample Placement</a:t>
            </a:r>
            <a:r>
              <a:rPr lang="en-US" sz="2400" dirty="0" smtClean="0">
                <a:latin typeface="Corbel" charset="0"/>
                <a:ea typeface="ＭＳ Ｐゴシック" charset="0"/>
                <a:cs typeface="Corbel" charset="0"/>
              </a:rPr>
              <a:t>: Samples </a:t>
            </a:r>
            <a:r>
              <a:rPr lang="en-US" sz="2400" dirty="0">
                <a:latin typeface="Corbel" charset="0"/>
                <a:ea typeface="ＭＳ Ｐゴシック" charset="0"/>
                <a:cs typeface="Corbel" charset="0"/>
              </a:rPr>
              <a:t>striped over 100s or 1,000s of machines both on  </a:t>
            </a:r>
            <a:r>
              <a:rPr lang="en-US" sz="2400" dirty="0">
                <a:solidFill>
                  <a:srgbClr val="3366FF"/>
                </a:solidFill>
                <a:latin typeface="Corbel" charset="0"/>
                <a:ea typeface="ＭＳ Ｐゴシック" charset="0"/>
                <a:cs typeface="Corbel" charset="0"/>
              </a:rPr>
              <a:t>disks</a:t>
            </a:r>
            <a:r>
              <a:rPr lang="en-US" sz="2400" dirty="0">
                <a:solidFill>
                  <a:srgbClr val="0000FF"/>
                </a:solidFill>
                <a:latin typeface="Corbel" charset="0"/>
                <a:ea typeface="ＭＳ Ｐゴシック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ＭＳ Ｐゴシック" charset="0"/>
                <a:cs typeface="Corbel" charset="0"/>
              </a:rPr>
              <a:t>and </a:t>
            </a:r>
            <a:r>
              <a:rPr lang="en-US" sz="2400" dirty="0">
                <a:solidFill>
                  <a:srgbClr val="3366FF"/>
                </a:solidFill>
                <a:latin typeface="Corbel" charset="0"/>
                <a:ea typeface="ＭＳ Ｐゴシック" charset="0"/>
                <a:cs typeface="Corbel" charset="0"/>
              </a:rPr>
              <a:t>in-</a:t>
            </a:r>
            <a:r>
              <a:rPr lang="en-US" sz="2400" dirty="0" smtClean="0">
                <a:solidFill>
                  <a:srgbClr val="3366FF"/>
                </a:solidFill>
                <a:latin typeface="Corbel" charset="0"/>
                <a:ea typeface="ＭＳ Ｐゴシック" charset="0"/>
                <a:cs typeface="Corbel" charset="0"/>
              </a:rPr>
              <a:t>memory.</a:t>
            </a:r>
            <a:endParaRPr lang="en-US" sz="2400" dirty="0">
              <a:solidFill>
                <a:srgbClr val="3366FF"/>
              </a:solidFill>
              <a:latin typeface="Corbel" charset="0"/>
              <a:ea typeface="ＭＳ Ｐゴシック" charset="0"/>
              <a:cs typeface="Corbe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32685" y="3279845"/>
            <a:ext cx="948916" cy="263967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0"/>
    </mc:Choice>
    <mc:Fallback xmlns="">
      <p:transition xmlns:p14="http://schemas.microsoft.com/office/powerpoint/2010/main" spd="slow" advTm="81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3.33333E-6 L -3.33333E-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6 3.33333E-6 L 3.88889E-6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0.00023 L 3.61111E-6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18 -1.11111E-6 L 3.88889E-6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17 -3.33333E-6 L -2.5E-6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1" animBg="1"/>
      <p:bldP spid="18" grpId="0" animBg="1"/>
      <p:bldP spid="22" grpId="1" animBg="1"/>
      <p:bldP spid="23" grpId="0" animBg="1"/>
      <p:bldP spid="33" grpId="0"/>
      <p:bldP spid="34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926379" y="1371600"/>
            <a:ext cx="2382629" cy="135550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244975" y="1497901"/>
            <a:ext cx="974224" cy="106851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SELECT 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f</a:t>
            </a:r>
            <a:r>
              <a:rPr lang="en-US" sz="1200" b="1" i="1" dirty="0" smtClean="0">
                <a:solidFill>
                  <a:srgbClr val="000000"/>
                </a:solidFill>
              </a:rPr>
              <a:t>oo</a:t>
            </a:r>
            <a:r>
              <a:rPr lang="en-US" sz="1200" b="1" dirty="0" smtClean="0">
                <a:solidFill>
                  <a:srgbClr val="000000"/>
                </a:solidFill>
              </a:rPr>
              <a:t> (*)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FROM TABLE</a:t>
            </a:r>
          </a:p>
          <a:p>
            <a:pPr algn="ctr"/>
            <a:r>
              <a:rPr lang="en-US" sz="1200" b="1" dirty="0" smtClean="0">
                <a:solidFill>
                  <a:srgbClr val="3366FF"/>
                </a:solidFill>
              </a:rPr>
              <a:t>WITHIN 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8304" y="1497899"/>
            <a:ext cx="2008672" cy="4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Query Plan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1" y="2566420"/>
            <a:ext cx="1045834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latin typeface="+mj-lt"/>
              </a:rPr>
              <a:t>HiveQL</a:t>
            </a:r>
            <a:r>
              <a:rPr lang="en-US" sz="1800" dirty="0" smtClean="0">
                <a:latin typeface="+mj-lt"/>
              </a:rPr>
              <a:t>/SQL</a:t>
            </a:r>
          </a:p>
          <a:p>
            <a:pPr algn="ctr"/>
            <a:r>
              <a:rPr lang="en-US" sz="1800" dirty="0" smtClean="0">
                <a:latin typeface="+mj-lt"/>
              </a:rPr>
              <a:t>Query</a:t>
            </a:r>
            <a:endParaRPr lang="en-US" sz="18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17619" y="2134900"/>
            <a:ext cx="2019357" cy="4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Sample Selection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91574" y="1921774"/>
            <a:ext cx="0" cy="21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47" idx="1"/>
          </p:cNvCxnSpPr>
          <p:nvPr/>
        </p:nvCxnSpPr>
        <p:spPr>
          <a:xfrm>
            <a:off x="1219199" y="2032159"/>
            <a:ext cx="1707180" cy="17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72" y="5943600"/>
            <a:ext cx="1162528" cy="914400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293621" y="4260807"/>
            <a:ext cx="872632" cy="713425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82139" y="4412704"/>
            <a:ext cx="2639672" cy="37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Sampling Module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2073" y="3279846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2758" y="4225134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2758" y="5170421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2073" y="4225134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86446" y="5170421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2266" y="3386858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2266" y="4332146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82266" y="5277433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82266" y="4332146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1848" y="5277433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87383" y="5979314"/>
            <a:ext cx="1222817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In-Memory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1881" y="6024271"/>
            <a:ext cx="980519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On-Disk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cxnSp>
        <p:nvCxnSpPr>
          <p:cNvPr id="35" name="Straight Arrow Connector 34"/>
          <p:cNvCxnSpPr>
            <a:stCxn id="10" idx="2"/>
            <a:endCxn id="12" idx="1"/>
          </p:cNvCxnSpPr>
          <p:nvPr/>
        </p:nvCxnSpPr>
        <p:spPr>
          <a:xfrm>
            <a:off x="1988953" y="459968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99637" y="3654395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53" y="551230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4974" y="5102943"/>
            <a:ext cx="974225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Original </a:t>
            </a:r>
          </a:p>
          <a:p>
            <a:pPr algn="ctr"/>
            <a:r>
              <a:rPr lang="en-US" sz="1800" dirty="0" smtClean="0">
                <a:latin typeface="+mj-lt"/>
              </a:rPr>
              <a:t>Data</a:t>
            </a:r>
            <a:endParaRPr lang="en-US" sz="1800" dirty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9" idx="0"/>
            <a:endCxn id="10" idx="0"/>
          </p:cNvCxnSpPr>
          <p:nvPr/>
        </p:nvCxnSpPr>
        <p:spPr>
          <a:xfrm flipV="1">
            <a:off x="1166253" y="4599682"/>
            <a:ext cx="448745" cy="1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10282" y="5715000"/>
            <a:ext cx="838118" cy="1279140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52" name="Rectangle 51"/>
          <p:cNvSpPr/>
          <p:nvPr/>
        </p:nvSpPr>
        <p:spPr>
          <a:xfrm>
            <a:off x="4232685" y="3279845"/>
            <a:ext cx="948916" cy="263967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3824158" y="1580966"/>
            <a:ext cx="285370" cy="26843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3"/>
    </mc:Choice>
    <mc:Fallback xmlns="">
      <p:transition xmlns:p14="http://schemas.microsoft.com/office/powerpoint/2010/main" spd="slow" advTm="131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 animBg="1"/>
      <p:bldP spid="44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926379" y="1371600"/>
            <a:ext cx="2382629" cy="135550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244975" y="1497901"/>
            <a:ext cx="974224" cy="106851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SELECT 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foo</a:t>
            </a:r>
            <a:r>
              <a:rPr lang="en-US" sz="1200" b="1" dirty="0">
                <a:solidFill>
                  <a:srgbClr val="000000"/>
                </a:solidFill>
              </a:rPr>
              <a:t> (*)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FROM TABLE</a:t>
            </a:r>
          </a:p>
          <a:p>
            <a:pPr algn="ctr"/>
            <a:r>
              <a:rPr lang="en-US" sz="1200" b="1" dirty="0">
                <a:solidFill>
                  <a:srgbClr val="3366FF"/>
                </a:solidFill>
              </a:rPr>
              <a:t>WITHIN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8304" y="1497899"/>
            <a:ext cx="2008672" cy="4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Query Plan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1" y="2566420"/>
            <a:ext cx="1045834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latin typeface="+mj-lt"/>
              </a:rPr>
              <a:t>HiveQL</a:t>
            </a:r>
            <a:r>
              <a:rPr lang="en-US" sz="1800" dirty="0" smtClean="0">
                <a:latin typeface="+mj-lt"/>
              </a:rPr>
              <a:t>/SQL</a:t>
            </a:r>
          </a:p>
          <a:p>
            <a:pPr algn="ctr"/>
            <a:r>
              <a:rPr lang="en-US" sz="1800" dirty="0" smtClean="0">
                <a:latin typeface="+mj-lt"/>
              </a:rPr>
              <a:t>Query</a:t>
            </a:r>
            <a:endParaRPr lang="en-US" sz="18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17619" y="2134900"/>
            <a:ext cx="2019357" cy="4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Sample Selection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91574" y="1921774"/>
            <a:ext cx="0" cy="21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47" idx="1"/>
          </p:cNvCxnSpPr>
          <p:nvPr/>
        </p:nvCxnSpPr>
        <p:spPr>
          <a:xfrm>
            <a:off x="1219199" y="2032159"/>
            <a:ext cx="1707180" cy="17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72" y="5943600"/>
            <a:ext cx="1162528" cy="914400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293621" y="4260807"/>
            <a:ext cx="872632" cy="713425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82139" y="4412704"/>
            <a:ext cx="2639672" cy="37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Sampling Module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2073" y="3279846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2758" y="4225134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2758" y="5170421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2073" y="4225134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86446" y="5170421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2266" y="3386858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2266" y="4332146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82266" y="5277433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82266" y="4332146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1848" y="5277433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87383" y="5979314"/>
            <a:ext cx="1222817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In-Memory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1881" y="6024271"/>
            <a:ext cx="980519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On-Disk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cxnSp>
        <p:nvCxnSpPr>
          <p:cNvPr id="35" name="Straight Arrow Connector 34"/>
          <p:cNvCxnSpPr>
            <a:stCxn id="10" idx="2"/>
            <a:endCxn id="12" idx="1"/>
          </p:cNvCxnSpPr>
          <p:nvPr/>
        </p:nvCxnSpPr>
        <p:spPr>
          <a:xfrm>
            <a:off x="1988953" y="459968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99637" y="3654395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53" y="551230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4974" y="5102943"/>
            <a:ext cx="974225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Original </a:t>
            </a:r>
          </a:p>
          <a:p>
            <a:pPr algn="ctr"/>
            <a:r>
              <a:rPr lang="en-US" sz="1800" dirty="0" smtClean="0">
                <a:latin typeface="+mj-lt"/>
              </a:rPr>
              <a:t>Data</a:t>
            </a:r>
            <a:endParaRPr lang="en-US" sz="1800" dirty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9" idx="0"/>
            <a:endCxn id="10" idx="0"/>
          </p:cNvCxnSpPr>
          <p:nvPr/>
        </p:nvCxnSpPr>
        <p:spPr>
          <a:xfrm flipV="1">
            <a:off x="1166253" y="4599682"/>
            <a:ext cx="448745" cy="1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3824158" y="1580966"/>
            <a:ext cx="285370" cy="26843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410282" y="5715000"/>
            <a:ext cx="838118" cy="1279140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217663" y="3200400"/>
            <a:ext cx="2772259" cy="273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b="1" dirty="0" smtClean="0">
                <a:latin typeface="Corbel" charset="0"/>
                <a:ea typeface="ＭＳ Ｐゴシック" charset="0"/>
                <a:cs typeface="Corbel" charset="0"/>
              </a:rPr>
              <a:t>Online </a:t>
            </a:r>
            <a:r>
              <a:rPr lang="en-US" sz="2400" b="1" dirty="0">
                <a:latin typeface="Corbel" charset="0"/>
                <a:ea typeface="ＭＳ Ｐゴシック" charset="0"/>
                <a:cs typeface="Corbel" charset="0"/>
              </a:rPr>
              <a:t>sample selection</a:t>
            </a:r>
            <a:r>
              <a:rPr lang="en-US" sz="2400" dirty="0">
                <a:latin typeface="Corbel" charset="0"/>
                <a:ea typeface="ＭＳ Ｐゴシック" charset="0"/>
                <a:cs typeface="Corbel" charset="0"/>
              </a:rPr>
              <a:t> to pick best sample(s) based </a:t>
            </a:r>
            <a:r>
              <a:rPr lang="en-US" sz="2400" dirty="0" smtClean="0">
                <a:latin typeface="Corbel" charset="0"/>
                <a:ea typeface="ＭＳ Ｐゴシック" charset="0"/>
                <a:cs typeface="Corbel" charset="0"/>
              </a:rPr>
              <a:t>on query </a:t>
            </a:r>
            <a:r>
              <a:rPr lang="en-US" sz="2400" dirty="0" smtClean="0">
                <a:solidFill>
                  <a:srgbClr val="3366FF"/>
                </a:solidFill>
                <a:latin typeface="Corbel" charset="0"/>
                <a:ea typeface="ＭＳ Ｐゴシック" charset="0"/>
                <a:cs typeface="Corbel" charset="0"/>
              </a:rPr>
              <a:t>latency</a:t>
            </a:r>
            <a:r>
              <a:rPr lang="en-US" sz="2400" dirty="0" smtClean="0">
                <a:latin typeface="Corbel" charset="0"/>
                <a:ea typeface="ＭＳ Ｐゴシック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ＭＳ Ｐゴシック" charset="0"/>
                <a:cs typeface="Corbel" charset="0"/>
              </a:rPr>
              <a:t>and </a:t>
            </a:r>
            <a:r>
              <a:rPr lang="en-US" sz="2400" dirty="0" smtClean="0">
                <a:solidFill>
                  <a:srgbClr val="3366FF"/>
                </a:solidFill>
                <a:latin typeface="Corbel" charset="0"/>
                <a:ea typeface="ＭＳ Ｐゴシック" charset="0"/>
                <a:cs typeface="Corbel" charset="0"/>
              </a:rPr>
              <a:t>accuracy </a:t>
            </a:r>
            <a:r>
              <a:rPr lang="en-US" sz="2400" dirty="0" smtClean="0">
                <a:latin typeface="Corbel" charset="0"/>
                <a:ea typeface="ＭＳ Ｐゴシック" charset="0"/>
                <a:cs typeface="Corbel" charset="0"/>
              </a:rPr>
              <a:t>requirements</a:t>
            </a:r>
            <a:endParaRPr lang="en-US" sz="2400" dirty="0">
              <a:latin typeface="Corbel" charset="0"/>
              <a:ea typeface="ＭＳ Ｐゴシック" charset="0"/>
              <a:cs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2266" y="4332146"/>
            <a:ext cx="523537" cy="285373"/>
          </a:xfrm>
          <a:prstGeom prst="rect">
            <a:avLst/>
          </a:prstGeom>
          <a:solidFill>
            <a:schemeClr val="accent3">
              <a:alpha val="4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41828" y="4225134"/>
            <a:ext cx="842946" cy="392385"/>
          </a:xfrm>
          <a:prstGeom prst="rect">
            <a:avLst/>
          </a:prstGeom>
          <a:solidFill>
            <a:schemeClr val="accent3">
              <a:alpha val="4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32685" y="3279845"/>
            <a:ext cx="948916" cy="263967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7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"/>
    </mc:Choice>
    <mc:Fallback xmlns="">
      <p:transition xmlns:p14="http://schemas.microsoft.com/office/powerpoint/2010/main" spd="slow" advTm="16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926379" y="1371600"/>
            <a:ext cx="2382629" cy="135550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72" y="5943600"/>
            <a:ext cx="1162528" cy="914400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293621" y="4260807"/>
            <a:ext cx="872632" cy="713425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82139" y="4412704"/>
            <a:ext cx="2639672" cy="37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Sampling Module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2073" y="3279846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2758" y="4225134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2758" y="5170421"/>
            <a:ext cx="822701" cy="7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2073" y="4225134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86446" y="5170421"/>
            <a:ext cx="224373" cy="749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2266" y="3386858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82266" y="4332146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82266" y="5277433"/>
            <a:ext cx="523537" cy="53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82266" y="4332146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1848" y="5277433"/>
            <a:ext cx="149582" cy="535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87383" y="5979314"/>
            <a:ext cx="1222817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In-Memory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1881" y="6024271"/>
            <a:ext cx="980519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On-Disk</a:t>
            </a:r>
          </a:p>
          <a:p>
            <a:pPr algn="ctr"/>
            <a:r>
              <a:rPr lang="en-US" sz="1800" dirty="0" smtClean="0">
                <a:latin typeface="+mj-lt"/>
              </a:rPr>
              <a:t>Samples</a:t>
            </a:r>
            <a:endParaRPr lang="en-US" sz="1800" dirty="0">
              <a:latin typeface="+mj-lt"/>
            </a:endParaRPr>
          </a:p>
        </p:txBody>
      </p:sp>
      <p:cxnSp>
        <p:nvCxnSpPr>
          <p:cNvPr id="35" name="Straight Arrow Connector 34"/>
          <p:cNvCxnSpPr>
            <a:stCxn id="10" idx="2"/>
            <a:endCxn id="12" idx="1"/>
          </p:cNvCxnSpPr>
          <p:nvPr/>
        </p:nvCxnSpPr>
        <p:spPr>
          <a:xfrm>
            <a:off x="1988953" y="459968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99637" y="3654395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53" y="5512302"/>
            <a:ext cx="6838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4974" y="5102943"/>
            <a:ext cx="974225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Original </a:t>
            </a:r>
          </a:p>
          <a:p>
            <a:pPr algn="ctr"/>
            <a:r>
              <a:rPr lang="en-US" sz="1800" dirty="0" smtClean="0">
                <a:latin typeface="+mj-lt"/>
              </a:rPr>
              <a:t>Data</a:t>
            </a:r>
            <a:endParaRPr lang="en-US" sz="1800" dirty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9" idx="0"/>
            <a:endCxn id="10" idx="0"/>
          </p:cNvCxnSpPr>
          <p:nvPr/>
        </p:nvCxnSpPr>
        <p:spPr>
          <a:xfrm flipV="1">
            <a:off x="1166253" y="4599682"/>
            <a:ext cx="448745" cy="1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86316" y="2049353"/>
            <a:ext cx="1900669" cy="588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Hive/Shark/Presto</a:t>
            </a:r>
            <a:endParaRPr lang="en-US" sz="1800" dirty="0"/>
          </a:p>
        </p:txBody>
      </p:sp>
      <p:sp>
        <p:nvSpPr>
          <p:cNvPr id="41" name="Folded Corner 40"/>
          <p:cNvSpPr/>
          <p:nvPr/>
        </p:nvSpPr>
        <p:spPr>
          <a:xfrm>
            <a:off x="244975" y="1497901"/>
            <a:ext cx="974224" cy="106851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SELECT 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foo</a:t>
            </a:r>
            <a:r>
              <a:rPr lang="en-US" sz="1200" b="1" dirty="0">
                <a:solidFill>
                  <a:srgbClr val="000000"/>
                </a:solidFill>
              </a:rPr>
              <a:t> (*)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FROM TABLE</a:t>
            </a:r>
          </a:p>
          <a:p>
            <a:pPr algn="ctr"/>
            <a:r>
              <a:rPr lang="en-US" sz="1200" b="1" dirty="0">
                <a:solidFill>
                  <a:srgbClr val="3366FF"/>
                </a:solidFill>
              </a:rPr>
              <a:t>WITHIN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8304" y="1497899"/>
            <a:ext cx="2008672" cy="423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New Query Plan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1" y="2566420"/>
            <a:ext cx="1045834" cy="6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latin typeface="+mj-lt"/>
              </a:rPr>
              <a:t>HiveQL</a:t>
            </a:r>
            <a:r>
              <a:rPr lang="en-US" sz="1800" dirty="0" smtClean="0">
                <a:latin typeface="+mj-lt"/>
              </a:rPr>
              <a:t>/SQL</a:t>
            </a:r>
          </a:p>
          <a:p>
            <a:pPr algn="ctr"/>
            <a:r>
              <a:rPr lang="en-US" sz="1800" dirty="0" smtClean="0">
                <a:latin typeface="+mj-lt"/>
              </a:rPr>
              <a:t>Query</a:t>
            </a:r>
            <a:endParaRPr lang="en-US" sz="18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17619" y="2134900"/>
            <a:ext cx="2019357" cy="4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Sample Selection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91574" y="1921774"/>
            <a:ext cx="0" cy="21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688230" y="1921774"/>
            <a:ext cx="0" cy="21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86315" y="1432044"/>
            <a:ext cx="1900669" cy="64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Error Bars &amp; Confidence Intervals</a:t>
            </a:r>
            <a:endParaRPr lang="en-US" sz="1500" dirty="0"/>
          </a:p>
        </p:txBody>
      </p:sp>
      <p:cxnSp>
        <p:nvCxnSpPr>
          <p:cNvPr id="49" name="Straight Arrow Connector 48"/>
          <p:cNvCxnSpPr>
            <a:stCxn id="41" idx="3"/>
            <a:endCxn id="47" idx="1"/>
          </p:cNvCxnSpPr>
          <p:nvPr/>
        </p:nvCxnSpPr>
        <p:spPr>
          <a:xfrm>
            <a:off x="1219199" y="2032159"/>
            <a:ext cx="1707180" cy="17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1"/>
          </p:cNvCxnSpPr>
          <p:nvPr/>
        </p:nvCxnSpPr>
        <p:spPr>
          <a:xfrm>
            <a:off x="5320554" y="1752249"/>
            <a:ext cx="1165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2"/>
          </p:cNvCxnSpPr>
          <p:nvPr/>
        </p:nvCxnSpPr>
        <p:spPr>
          <a:xfrm flipH="1">
            <a:off x="7436649" y="2637762"/>
            <a:ext cx="2" cy="642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00767" y="3352800"/>
            <a:ext cx="816004" cy="374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Result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24460" y="3657600"/>
            <a:ext cx="198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182.23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± 5.56</a:t>
            </a:r>
          </a:p>
          <a:p>
            <a:pPr algn="ctr"/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  <a:cs typeface="Calibri" pitchFamily="34" charset="0"/>
              </a:rPr>
              <a:t>(95% confidence)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410282" y="5715000"/>
            <a:ext cx="838118" cy="1279140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285155" y="4458831"/>
            <a:ext cx="2858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Parallel </a:t>
            </a:r>
            <a:r>
              <a:rPr lang="en-US" dirty="0">
                <a:latin typeface="Calibri"/>
                <a:cs typeface="Calibri"/>
              </a:rPr>
              <a:t>query execution on multiple </a:t>
            </a:r>
            <a:r>
              <a:rPr lang="en-US" dirty="0">
                <a:solidFill>
                  <a:srgbClr val="3366FF"/>
                </a:solidFill>
                <a:latin typeface="Calibri"/>
                <a:cs typeface="Calibri"/>
              </a:rPr>
              <a:t>samples </a:t>
            </a:r>
            <a:r>
              <a:rPr lang="en-US" dirty="0">
                <a:latin typeface="Calibri"/>
                <a:cs typeface="Calibri"/>
              </a:rPr>
              <a:t>striped across multiple </a:t>
            </a:r>
            <a:r>
              <a:rPr lang="en-US" dirty="0" smtClean="0">
                <a:latin typeface="Calibri"/>
                <a:cs typeface="Calibri"/>
              </a:rPr>
              <a:t>machines.</a:t>
            </a:r>
            <a:endParaRPr lang="en-US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2266" y="4332146"/>
            <a:ext cx="523537" cy="285373"/>
          </a:xfrm>
          <a:prstGeom prst="rect">
            <a:avLst/>
          </a:prstGeom>
          <a:solidFill>
            <a:schemeClr val="accent3">
              <a:alpha val="4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41828" y="4225134"/>
            <a:ext cx="842946" cy="392385"/>
          </a:xfrm>
          <a:prstGeom prst="rect">
            <a:avLst/>
          </a:prstGeom>
          <a:solidFill>
            <a:schemeClr val="accent3">
              <a:alpha val="4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32685" y="3279845"/>
            <a:ext cx="948916" cy="263967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5400000">
            <a:off x="3824158" y="1580966"/>
            <a:ext cx="285370" cy="26843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/>
          <p:cNvSpPr txBox="1">
            <a:spLocks/>
          </p:cNvSpPr>
          <p:nvPr/>
        </p:nvSpPr>
        <p:spPr bwMode="auto"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5000" dirty="0" smtClean="0">
                <a:latin typeface="Calibri"/>
                <a:cs typeface="Calibri"/>
              </a:rPr>
              <a:t>Automatic Sample Management</a:t>
            </a:r>
            <a:endParaRPr lang="en-US" sz="50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4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24"/>
    </mc:Choice>
    <mc:Fallback xmlns="">
      <p:transition xmlns:p14="http://schemas.microsoft.com/office/powerpoint/2010/main" spd="slow" advTm="191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8" grpId="0" animBg="1"/>
      <p:bldP spid="54" grpId="0"/>
      <p:bldP spid="55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>
                <a:solidFill>
                  <a:srgbClr val="C0504D"/>
                </a:solidFill>
              </a:rPr>
              <a:t>Bootstrap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estimate error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4500" b="1" dirty="0" smtClean="0">
                <a:latin typeface="Calibri"/>
                <a:cs typeface="Calibri"/>
              </a:rPr>
              <a:t>More Agg</a:t>
            </a:r>
            <a:r>
              <a:rPr lang="en-US" sz="4500" dirty="0" smtClean="0">
                <a:latin typeface="Calibri"/>
                <a:cs typeface="Calibri"/>
              </a:rPr>
              <a:t>regates/ </a:t>
            </a:r>
            <a:r>
              <a:rPr lang="en-US" sz="4500" b="1" dirty="0" smtClean="0">
                <a:latin typeface="Calibri"/>
                <a:cs typeface="Calibri"/>
              </a:rPr>
              <a:t>UDAFs Support</a:t>
            </a:r>
            <a:endParaRPr lang="en-US" sz="4500" b="1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1148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48006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171700" y="3048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>
            <a:off x="2171700" y="4495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82767" y="5410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4"/>
            <a:endCxn id="17" idx="0"/>
          </p:cNvCxnSpPr>
          <p:nvPr/>
        </p:nvCxnSpPr>
        <p:spPr>
          <a:xfrm>
            <a:off x="2171700" y="518160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</p:cNvCxnSpPr>
          <p:nvPr/>
        </p:nvCxnSpPr>
        <p:spPr>
          <a:xfrm flipH="1">
            <a:off x="2171700" y="579120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3646" y="60960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2045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7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>
                <a:solidFill>
                  <a:srgbClr val="C0504D"/>
                </a:solidFill>
              </a:rPr>
              <a:t>Bootstrap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estimate error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4500" b="1" dirty="0" smtClean="0">
                <a:latin typeface="Calibri"/>
                <a:cs typeface="Calibri"/>
              </a:rPr>
              <a:t>More Agg</a:t>
            </a:r>
            <a:r>
              <a:rPr lang="en-US" sz="4500" dirty="0" smtClean="0">
                <a:latin typeface="Calibri"/>
                <a:cs typeface="Calibri"/>
              </a:rPr>
              <a:t>regates/ </a:t>
            </a:r>
            <a:r>
              <a:rPr lang="en-US" sz="4500" b="1" dirty="0" smtClean="0">
                <a:latin typeface="Calibri"/>
                <a:cs typeface="Calibri"/>
              </a:rPr>
              <a:t>UDAFs Support</a:t>
            </a:r>
            <a:endParaRPr lang="en-US" sz="4500" b="1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Calibri"/>
              </a:rPr>
              <a:t>Sample</a:t>
            </a:r>
          </a:p>
        </p:txBody>
      </p:sp>
      <p:sp>
        <p:nvSpPr>
          <p:cNvPr id="6" name="Oval 5"/>
          <p:cNvSpPr/>
          <p:nvPr/>
        </p:nvSpPr>
        <p:spPr>
          <a:xfrm>
            <a:off x="1981200" y="41148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48006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171700" y="3048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>
            <a:off x="2171700" y="4495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82767" y="5410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4"/>
            <a:endCxn id="17" idx="0"/>
          </p:cNvCxnSpPr>
          <p:nvPr/>
        </p:nvCxnSpPr>
        <p:spPr>
          <a:xfrm>
            <a:off x="2171700" y="518160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</p:cNvCxnSpPr>
          <p:nvPr/>
        </p:nvCxnSpPr>
        <p:spPr>
          <a:xfrm flipH="1">
            <a:off x="2171700" y="579120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3646" y="60960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>
            <a:off x="2171700" y="30480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81200" y="33909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16050" y="40956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16050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4"/>
            <a:endCxn id="30" idx="0"/>
          </p:cNvCxnSpPr>
          <p:nvPr/>
        </p:nvCxnSpPr>
        <p:spPr>
          <a:xfrm>
            <a:off x="3306550" y="44766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7617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4"/>
            <a:endCxn id="32" idx="0"/>
          </p:cNvCxnSpPr>
          <p:nvPr/>
        </p:nvCxnSpPr>
        <p:spPr>
          <a:xfrm>
            <a:off x="3306550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4"/>
          </p:cNvCxnSpPr>
          <p:nvPr/>
        </p:nvCxnSpPr>
        <p:spPr>
          <a:xfrm flipH="1">
            <a:off x="3306550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58496" y="607689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3741022" y="40956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41022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3931522" y="44766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42589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4"/>
            <a:endCxn id="39" idx="0"/>
          </p:cNvCxnSpPr>
          <p:nvPr/>
        </p:nvCxnSpPr>
        <p:spPr>
          <a:xfrm>
            <a:off x="3931522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</p:cNvCxnSpPr>
          <p:nvPr/>
        </p:nvCxnSpPr>
        <p:spPr>
          <a:xfrm flipH="1">
            <a:off x="3931522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83468" y="607689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325850" y="40956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25850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3" idx="4"/>
            <a:endCxn id="44" idx="0"/>
          </p:cNvCxnSpPr>
          <p:nvPr/>
        </p:nvCxnSpPr>
        <p:spPr>
          <a:xfrm>
            <a:off x="5516350" y="447669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27417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4" idx="4"/>
            <a:endCxn id="46" idx="0"/>
          </p:cNvCxnSpPr>
          <p:nvPr/>
        </p:nvCxnSpPr>
        <p:spPr>
          <a:xfrm>
            <a:off x="5516350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</p:cNvCxnSpPr>
          <p:nvPr/>
        </p:nvCxnSpPr>
        <p:spPr>
          <a:xfrm flipH="1">
            <a:off x="5516350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68296" y="6076890"/>
            <a:ext cx="42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n</a:t>
            </a:r>
          </a:p>
        </p:txBody>
      </p:sp>
      <p:cxnSp>
        <p:nvCxnSpPr>
          <p:cNvPr id="62" name="Straight Arrow Connector 61"/>
          <p:cNvCxnSpPr>
            <a:stCxn id="26" idx="6"/>
            <a:endCxn id="29" idx="0"/>
          </p:cNvCxnSpPr>
          <p:nvPr/>
        </p:nvCxnSpPr>
        <p:spPr>
          <a:xfrm>
            <a:off x="2362200" y="3581400"/>
            <a:ext cx="944350" cy="5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6"/>
            <a:endCxn id="36" idx="0"/>
          </p:cNvCxnSpPr>
          <p:nvPr/>
        </p:nvCxnSpPr>
        <p:spPr>
          <a:xfrm>
            <a:off x="2362200" y="3581400"/>
            <a:ext cx="1569322" cy="5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6"/>
            <a:endCxn id="43" idx="0"/>
          </p:cNvCxnSpPr>
          <p:nvPr/>
        </p:nvCxnSpPr>
        <p:spPr>
          <a:xfrm>
            <a:off x="2362200" y="3581400"/>
            <a:ext cx="3154150" cy="5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95800" y="45720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57150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95600" y="38481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28800" y="3886200"/>
            <a:ext cx="762000" cy="2019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Callout 1 (Border and Accent Bar) 49"/>
          <p:cNvSpPr/>
          <p:nvPr/>
        </p:nvSpPr>
        <p:spPr>
          <a:xfrm>
            <a:off x="4274422" y="2743200"/>
            <a:ext cx="2431178" cy="533400"/>
          </a:xfrm>
          <a:prstGeom prst="accentBorderCallout1">
            <a:avLst>
              <a:gd name="adj1" fmla="val 18750"/>
              <a:gd name="adj2" fmla="val -8333"/>
              <a:gd name="adj3" fmla="val 139573"/>
              <a:gd name="adj4" fmla="val -80712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Bootstrap Operator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9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>
                <a:solidFill>
                  <a:srgbClr val="C0504D"/>
                </a:solidFill>
              </a:rPr>
              <a:t>Bootstrap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estimate error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4500" b="1" dirty="0" smtClean="0">
                <a:latin typeface="Calibri"/>
                <a:cs typeface="Calibri"/>
              </a:rPr>
              <a:t>More Agg</a:t>
            </a:r>
            <a:r>
              <a:rPr lang="en-US" sz="4500" dirty="0" smtClean="0">
                <a:latin typeface="Calibri"/>
                <a:cs typeface="Calibri"/>
              </a:rPr>
              <a:t>regates/ </a:t>
            </a:r>
            <a:r>
              <a:rPr lang="en-US" sz="4500" b="1" dirty="0" smtClean="0">
                <a:latin typeface="Calibri"/>
                <a:cs typeface="Calibri"/>
              </a:rPr>
              <a:t>UDAFs Support</a:t>
            </a:r>
            <a:endParaRPr lang="en-US" sz="4500" b="1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Calibri"/>
              </a:rPr>
              <a:t>Sample</a:t>
            </a:r>
          </a:p>
        </p:txBody>
      </p:sp>
      <p:sp>
        <p:nvSpPr>
          <p:cNvPr id="6" name="Oval 5"/>
          <p:cNvSpPr/>
          <p:nvPr/>
        </p:nvSpPr>
        <p:spPr>
          <a:xfrm>
            <a:off x="1981200" y="34290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48006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1717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>
            <a:off x="2171700" y="3810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82767" y="5410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4"/>
            <a:endCxn id="17" idx="0"/>
          </p:cNvCxnSpPr>
          <p:nvPr/>
        </p:nvCxnSpPr>
        <p:spPr>
          <a:xfrm>
            <a:off x="2171700" y="518160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4"/>
          </p:cNvCxnSpPr>
          <p:nvPr/>
        </p:nvCxnSpPr>
        <p:spPr>
          <a:xfrm flipH="1">
            <a:off x="2171700" y="579120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3646" y="60960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cxnSp>
        <p:nvCxnSpPr>
          <p:cNvPr id="25" name="Straight Arrow Connector 24"/>
          <p:cNvCxnSpPr>
            <a:stCxn id="6" idx="4"/>
            <a:endCxn id="26" idx="0"/>
          </p:cNvCxnSpPr>
          <p:nvPr/>
        </p:nvCxnSpPr>
        <p:spPr>
          <a:xfrm>
            <a:off x="2171700" y="3810000"/>
            <a:ext cx="1872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83072" y="409569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16050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17617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4"/>
            <a:endCxn id="32" idx="0"/>
          </p:cNvCxnSpPr>
          <p:nvPr/>
        </p:nvCxnSpPr>
        <p:spPr>
          <a:xfrm>
            <a:off x="3306550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4"/>
          </p:cNvCxnSpPr>
          <p:nvPr/>
        </p:nvCxnSpPr>
        <p:spPr>
          <a:xfrm flipH="1">
            <a:off x="3306550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58496" y="607689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3741022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2589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4"/>
            <a:endCxn id="39" idx="0"/>
          </p:cNvCxnSpPr>
          <p:nvPr/>
        </p:nvCxnSpPr>
        <p:spPr>
          <a:xfrm>
            <a:off x="3931522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</p:cNvCxnSpPr>
          <p:nvPr/>
        </p:nvCxnSpPr>
        <p:spPr>
          <a:xfrm flipH="1">
            <a:off x="3931522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83468" y="607689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5325850" y="47814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27417" y="53910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4" idx="4"/>
            <a:endCxn id="46" idx="0"/>
          </p:cNvCxnSpPr>
          <p:nvPr/>
        </p:nvCxnSpPr>
        <p:spPr>
          <a:xfrm>
            <a:off x="5516350" y="516249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4"/>
          </p:cNvCxnSpPr>
          <p:nvPr/>
        </p:nvCxnSpPr>
        <p:spPr>
          <a:xfrm flipH="1">
            <a:off x="5516350" y="577209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68296" y="6076890"/>
            <a:ext cx="42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n</a:t>
            </a:r>
          </a:p>
        </p:txBody>
      </p:sp>
      <p:cxnSp>
        <p:nvCxnSpPr>
          <p:cNvPr id="62" name="Straight Arrow Connector 61"/>
          <p:cNvCxnSpPr>
            <a:stCxn id="26" idx="6"/>
            <a:endCxn id="30" idx="0"/>
          </p:cNvCxnSpPr>
          <p:nvPr/>
        </p:nvCxnSpPr>
        <p:spPr>
          <a:xfrm>
            <a:off x="2364072" y="4286190"/>
            <a:ext cx="942478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6"/>
            <a:endCxn id="37" idx="0"/>
          </p:cNvCxnSpPr>
          <p:nvPr/>
        </p:nvCxnSpPr>
        <p:spPr>
          <a:xfrm>
            <a:off x="2364072" y="4286190"/>
            <a:ext cx="156745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6"/>
            <a:endCxn id="44" idx="0"/>
          </p:cNvCxnSpPr>
          <p:nvPr/>
        </p:nvCxnSpPr>
        <p:spPr>
          <a:xfrm>
            <a:off x="2364072" y="4286190"/>
            <a:ext cx="3152278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95800" y="45720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57150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2743200"/>
            <a:ext cx="434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Placement of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b="1" dirty="0" smtClean="0">
                <a:solidFill>
                  <a:schemeClr val="accent2"/>
                </a:solidFill>
                <a:latin typeface="Calibri"/>
                <a:cs typeface="Calibri"/>
              </a:rPr>
              <a:t>Bootstrap Operator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 the query graph is critical to performance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95600" y="4572000"/>
            <a:ext cx="28956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 query, how do you know if it can be approximated at runtime?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Depends </a:t>
            </a:r>
            <a:r>
              <a:rPr lang="en-US" dirty="0">
                <a:solidFill>
                  <a:srgbClr val="000000"/>
                </a:solidFill>
              </a:rPr>
              <a:t>on the query, data distribution, and sample </a:t>
            </a:r>
            <a:r>
              <a:rPr lang="en-US" dirty="0" smtClean="0">
                <a:solidFill>
                  <a:srgbClr val="000000"/>
                </a:solidFill>
              </a:rPr>
              <a:t>size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</a:t>
            </a:r>
            <a:r>
              <a:rPr lang="en-US" dirty="0" smtClean="0">
                <a:solidFill>
                  <a:srgbClr val="000000"/>
                </a:solidFill>
              </a:rPr>
              <a:t> for runtime diagnosis tests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Check whether error improves as sample size increases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Need to be extremely fast!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857250" lvl="2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4500" b="1" dirty="0" smtClean="0">
                <a:latin typeface="Calibri"/>
                <a:cs typeface="Calibri"/>
              </a:rPr>
              <a:t>Runtime Correctness Tests</a:t>
            </a:r>
            <a:endParaRPr lang="en-US" sz="45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86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</a:t>
            </a:r>
            <a:r>
              <a:rPr lang="en-US" sz="4000" dirty="0">
                <a:latin typeface="Calibri"/>
                <a:cs typeface="Calibri"/>
              </a:rPr>
              <a:t>like aggregate  </a:t>
            </a:r>
            <a:r>
              <a:rPr lang="en-US" sz="4000" dirty="0" smtClean="0">
                <a:latin typeface="Calibri"/>
                <a:cs typeface="Calibri"/>
              </a:rPr>
              <a:t>queries </a:t>
            </a:r>
            <a:r>
              <a:rPr lang="en-US" sz="4000" dirty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5216979" y="5410200"/>
            <a:ext cx="3630385" cy="457200"/>
          </a:xfrm>
          <a:prstGeom prst="accentBorderCallout1">
            <a:avLst>
              <a:gd name="adj1" fmla="val 18750"/>
              <a:gd name="adj2" fmla="val -8333"/>
              <a:gd name="adj3" fmla="val -97700"/>
              <a:gd name="adj4" fmla="val -4097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FILTERS, GROUP BY clauses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81200" y="4572000"/>
            <a:ext cx="3505200" cy="3810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 marL="0" indent="0"/>
            <a:r>
              <a:rPr lang="en-US" sz="4000" dirty="0"/>
              <a:t>T</a:t>
            </a:r>
            <a:r>
              <a:rPr lang="en-US" sz="4000" dirty="0" smtClean="0"/>
              <a:t>ry our </a:t>
            </a:r>
            <a:r>
              <a:rPr lang="en-US" sz="4000" b="1" dirty="0" smtClean="0">
                <a:solidFill>
                  <a:srgbClr val="3362FF"/>
                </a:solidFill>
              </a:rPr>
              <a:t>BlinkDB workload evaluator!</a:t>
            </a:r>
          </a:p>
          <a:p>
            <a:pPr marL="571500" indent="-571500">
              <a:buFont typeface="Lucida Grande"/>
              <a:buChar char="-"/>
            </a:pPr>
            <a:r>
              <a:rPr lang="en-US" sz="2800" dirty="0"/>
              <a:t>a</a:t>
            </a:r>
            <a:r>
              <a:rPr lang="en-US" sz="2800" dirty="0" smtClean="0"/>
              <a:t>ssesses percentage of your Hive/Shark </a:t>
            </a:r>
            <a:r>
              <a:rPr lang="en-US" sz="2800" dirty="0"/>
              <a:t>q</a:t>
            </a:r>
            <a:r>
              <a:rPr lang="en-US" sz="2800" dirty="0" smtClean="0"/>
              <a:t>ueries that can be approximated </a:t>
            </a:r>
            <a:r>
              <a:rPr lang="en-US" sz="2800" u="sng" dirty="0" smtClean="0"/>
              <a:t>correctly</a:t>
            </a:r>
          </a:p>
          <a:p>
            <a:pPr marL="571500" indent="-571500">
              <a:buFont typeface="Lucida Grande"/>
              <a:buChar char="-"/>
            </a:pPr>
            <a:r>
              <a:rPr lang="en-US" sz="2800" dirty="0" smtClean="0"/>
              <a:t>gives a per-query error</a:t>
            </a:r>
            <a:r>
              <a:rPr lang="en-US" sz="2800" dirty="0"/>
              <a:t>/</a:t>
            </a:r>
            <a:r>
              <a:rPr lang="en-US" sz="2800" dirty="0" smtClean="0"/>
              <a:t>latency tradeoff</a:t>
            </a:r>
          </a:p>
          <a:p>
            <a:pPr marL="571500" indent="-571500">
              <a:buFont typeface="Lucida Grande"/>
              <a:buChar char="-"/>
            </a:pPr>
            <a:r>
              <a:rPr lang="en-US" sz="2800" dirty="0" smtClean="0"/>
              <a:t>Currently in </a:t>
            </a:r>
            <a:r>
              <a:rPr lang="en-US" sz="2800" dirty="0" smtClean="0">
                <a:solidFill>
                  <a:schemeClr val="accent2"/>
                </a:solidFill>
              </a:rPr>
              <a:t>private beta</a:t>
            </a:r>
            <a:r>
              <a:rPr lang="en-US" sz="2800" dirty="0" smtClean="0"/>
              <a:t>. Public release in 2 weeks!</a:t>
            </a:r>
          </a:p>
          <a:p>
            <a:pPr marL="857250" lvl="2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857250" lvl="2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6500" b="1" dirty="0" smtClean="0">
                <a:latin typeface="Calibri"/>
                <a:cs typeface="Calibri"/>
              </a:rPr>
              <a:t>Try Before You “Buy”</a:t>
            </a:r>
            <a:endParaRPr lang="en-US" sz="65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32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BlinkDB alpha-0.1.0 released </a:t>
            </a:r>
            <a:r>
              <a:rPr lang="en-US" dirty="0"/>
              <a:t>and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blinkdb.org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</a:t>
            </a:r>
            <a:r>
              <a:rPr lang="en-US" dirty="0"/>
              <a:t>just 5-10 minutes to run it locally or to spin an EC2 </a:t>
            </a:r>
            <a:r>
              <a:rPr lang="en-US" dirty="0" smtClean="0"/>
              <a:t>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Hands</a:t>
            </a:r>
            <a:r>
              <a:rPr lang="en-US" dirty="0"/>
              <a:t>-on Exercises </a:t>
            </a:r>
            <a:r>
              <a:rPr lang="en-US" dirty="0" smtClean="0"/>
              <a:t>at </a:t>
            </a:r>
            <a:r>
              <a:rPr lang="en-US" dirty="0" err="1" smtClean="0"/>
              <a:t>AMPLab’s</a:t>
            </a:r>
            <a:r>
              <a:rPr lang="en-US" dirty="0" smtClean="0"/>
              <a:t> Big Data Course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857250" lvl="2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6500" b="1" dirty="0" smtClean="0">
                <a:latin typeface="Calibri"/>
                <a:cs typeface="Calibri"/>
              </a:rPr>
              <a:t>Getting Started</a:t>
            </a:r>
            <a:endParaRPr lang="en-US" sz="65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26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Approximate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queries is an important means to achieve </a:t>
            </a:r>
            <a:r>
              <a:rPr lang="en-US" sz="2800" dirty="0">
                <a:solidFill>
                  <a:srgbClr val="3366FF"/>
                </a:solidFill>
                <a:latin typeface="Calibri"/>
                <a:cs typeface="Calibri"/>
              </a:rPr>
              <a:t>interactivity</a:t>
            </a:r>
            <a:r>
              <a:rPr lang="en-US" sz="2800" dirty="0">
                <a:latin typeface="Calibri"/>
                <a:cs typeface="Calibri"/>
              </a:rPr>
              <a:t> in processing large </a:t>
            </a:r>
            <a:r>
              <a:rPr lang="en-US" sz="2800" dirty="0" smtClean="0">
                <a:latin typeface="Calibri"/>
                <a:cs typeface="Calibri"/>
              </a:rPr>
              <a:t>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BlinkDB..</a:t>
            </a:r>
          </a:p>
          <a:p>
            <a:pPr marL="571500" lvl="1" indent="-457200">
              <a:buFont typeface="Lucida Grande"/>
              <a:buChar char="-"/>
            </a:pPr>
            <a:r>
              <a:rPr lang="en-US" sz="2300" dirty="0" smtClean="0">
                <a:latin typeface="Calibri"/>
                <a:cs typeface="Calibri"/>
              </a:rPr>
              <a:t>approximate </a:t>
            </a:r>
            <a:r>
              <a:rPr lang="en-US" sz="2300" dirty="0">
                <a:latin typeface="Calibri"/>
                <a:cs typeface="Calibri"/>
              </a:rPr>
              <a:t>answers with error bars by executing queries on small samples of </a:t>
            </a:r>
            <a:r>
              <a:rPr lang="en-US" sz="2300" dirty="0" smtClean="0">
                <a:latin typeface="Calibri"/>
                <a:cs typeface="Calibri"/>
              </a:rPr>
              <a:t>data</a:t>
            </a:r>
          </a:p>
          <a:p>
            <a:pPr marL="571500" lvl="1" indent="-457200">
              <a:buFont typeface="Lucida Grande"/>
              <a:buChar char="-"/>
            </a:pPr>
            <a:r>
              <a:rPr lang="en-US" sz="2300" dirty="0">
                <a:latin typeface="Calibri"/>
                <a:cs typeface="Calibri"/>
              </a:rPr>
              <a:t>s</a:t>
            </a:r>
            <a:r>
              <a:rPr lang="en-US" sz="2300" dirty="0" smtClean="0">
                <a:latin typeface="Calibri"/>
                <a:cs typeface="Calibri"/>
              </a:rPr>
              <a:t>upports existing Hive/Shark/Presto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For more information, please check out our </a:t>
            </a:r>
            <a:r>
              <a:rPr lang="en-US" sz="2800" dirty="0" err="1" smtClean="0">
                <a:latin typeface="Calibri"/>
                <a:cs typeface="Calibri"/>
              </a:rPr>
              <a:t>EuroSys</a:t>
            </a:r>
            <a:r>
              <a:rPr lang="en-US" sz="2800" dirty="0" smtClean="0">
                <a:latin typeface="Calibri"/>
                <a:cs typeface="Calibri"/>
              </a:rPr>
              <a:t> 2013 (</a:t>
            </a:r>
            <a:r>
              <a:rPr lang="en-US" sz="2800" dirty="0" smtClean="0">
                <a:latin typeface="Calibri"/>
                <a:cs typeface="Calibri"/>
                <a:hlinkClick r:id="rId2"/>
              </a:rPr>
              <a:t>http://bit.ly/blinkdb-1</a:t>
            </a:r>
            <a:r>
              <a:rPr lang="en-US" sz="2800" dirty="0" smtClean="0">
                <a:latin typeface="Calibri"/>
                <a:cs typeface="Calibri"/>
              </a:rPr>
              <a:t>) and KDD 2014  (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http://bit.ly/blinkdb-2</a:t>
            </a:r>
            <a:r>
              <a:rPr lang="en-US" sz="2800" dirty="0" smtClean="0">
                <a:latin typeface="Calibri"/>
                <a:cs typeface="Calibri"/>
              </a:rPr>
              <a:t>) papers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57250" lvl="2" indent="-514350">
              <a:buFont typeface="+mj-lt"/>
              <a:buAutoNum type="arabicPeriod"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6500" b="1" dirty="0" smtClean="0">
                <a:latin typeface="Calibri"/>
                <a:cs typeface="Calibri"/>
              </a:rPr>
              <a:t>Summary</a:t>
            </a:r>
            <a:endParaRPr lang="en-US" sz="6500" b="1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1623" y="5956012"/>
            <a:ext cx="15251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Calibri"/>
                <a:cs typeface="Calibri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9496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SQL-</a:t>
            </a:r>
            <a:r>
              <a:rPr lang="en-US" sz="4000" dirty="0" smtClean="0">
                <a:latin typeface="Calibri"/>
                <a:cs typeface="Calibri"/>
              </a:rPr>
              <a:t>like </a:t>
            </a:r>
            <a:r>
              <a:rPr lang="en-US" sz="4000" dirty="0">
                <a:latin typeface="Calibri"/>
                <a:cs typeface="Calibri"/>
              </a:rPr>
              <a:t>aggregate queries </a:t>
            </a:r>
            <a:r>
              <a:rPr lang="en-US" sz="4000" dirty="0" smtClean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latin typeface="Courier"/>
                <a:cs typeface="Courier"/>
              </a:rPr>
              <a:t>			 LEFT </a:t>
            </a:r>
            <a:r>
              <a:rPr lang="en-US" sz="2200" dirty="0">
                <a:latin typeface="Courier"/>
                <a:cs typeface="Courier"/>
              </a:rPr>
              <a:t>OUTER JOIN </a:t>
            </a:r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logs2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       ON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very_big_log.id</a:t>
            </a:r>
            <a:r>
              <a:rPr lang="en-US" sz="22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logs.id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endParaRPr lang="en-US" sz="22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/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5225446" y="6248400"/>
            <a:ext cx="3630385" cy="457200"/>
          </a:xfrm>
          <a:prstGeom prst="accentBorderCallout1">
            <a:avLst>
              <a:gd name="adj1" fmla="val 18750"/>
              <a:gd name="adj2" fmla="val -8333"/>
              <a:gd name="adj3" fmla="val -82268"/>
              <a:gd name="adj4" fmla="val -4058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JOINS, Nested Queries etc.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905000" y="4953000"/>
            <a:ext cx="4953000" cy="914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SQL-</a:t>
            </a:r>
            <a:r>
              <a:rPr lang="en-US" sz="4000" dirty="0" smtClean="0">
                <a:latin typeface="Calibri"/>
                <a:cs typeface="Calibri"/>
              </a:rPr>
              <a:t>like </a:t>
            </a:r>
            <a:r>
              <a:rPr lang="en-US" sz="4000" dirty="0">
                <a:latin typeface="Calibri"/>
                <a:cs typeface="Calibri"/>
              </a:rPr>
              <a:t>aggregate queries </a:t>
            </a:r>
            <a:r>
              <a:rPr lang="en-US" sz="4000" dirty="0" smtClean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</a:t>
            </a:r>
            <a:r>
              <a:rPr lang="en-US" sz="2200" dirty="0" err="1" smtClean="0">
                <a:latin typeface="Courier"/>
                <a:cs typeface="Courier"/>
              </a:rPr>
              <a:t>my_function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latin typeface="Courier"/>
                <a:cs typeface="Courier"/>
              </a:rPr>
              <a:t>			 LEFT </a:t>
            </a:r>
            <a:r>
              <a:rPr lang="en-US" sz="2200" dirty="0">
                <a:latin typeface="Courier"/>
                <a:cs typeface="Courier"/>
              </a:rPr>
              <a:t>OUTER JOIN </a:t>
            </a:r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logs2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       ON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very_big_log.id</a:t>
            </a:r>
            <a:r>
              <a:rPr lang="en-US" sz="22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logs.id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endParaRPr lang="en-US" sz="22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/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657600"/>
            <a:ext cx="4648200" cy="4572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200422" y="4343400"/>
            <a:ext cx="2638778" cy="762000"/>
          </a:xfrm>
          <a:prstGeom prst="accentBorderCallout1">
            <a:avLst>
              <a:gd name="adj1" fmla="val 18750"/>
              <a:gd name="adj2" fmla="val -8333"/>
              <a:gd name="adj3" fmla="val -31651"/>
              <a:gd name="adj4" fmla="val -32680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/>
              <a:t>ML Primitives,</a:t>
            </a:r>
          </a:p>
          <a:p>
            <a:r>
              <a:rPr lang="en-US" sz="2000" dirty="0" smtClean="0"/>
              <a:t>User Defined Functions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1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" y="2667000"/>
            <a:ext cx="1701800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689" y="2971800"/>
            <a:ext cx="17780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267" y="4419600"/>
            <a:ext cx="172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Hard Disks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990" y="2067580"/>
            <a:ext cx="168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½ - 1 Hour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1641" y="2067580"/>
            <a:ext cx="210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1 - 5 Minutes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7342" y="2067580"/>
            <a:ext cx="148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1 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1889" y="2697540"/>
            <a:ext cx="75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Calibri"/>
                <a:cs typeface="Calibri"/>
              </a:rPr>
              <a:t>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67489" y="3517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96489" y="3517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9589" y="4429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17" y="304800"/>
            <a:ext cx="896107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6500" b="1" dirty="0" smtClean="0">
                <a:solidFill>
                  <a:srgbClr val="000000"/>
                </a:solidFill>
                <a:latin typeface="Calibri"/>
                <a:cs typeface="Calibri"/>
              </a:rPr>
              <a:t>00 TB on 1000 machines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7396" y="5562600"/>
            <a:ext cx="4642016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Calibri"/>
                <a:cs typeface="Calibri"/>
              </a:rPr>
              <a:t>Query Execution on 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2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64"/>
    </mc:Choice>
    <mc:Fallback xmlns="">
      <p:transition xmlns:p14="http://schemas.microsoft.com/office/powerpoint/2010/main" advTm="5786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99086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in </a:t>
            </a:r>
            <a:r>
              <a:rPr lang="en-US" dirty="0">
                <a:latin typeface="Corbel" charset="0"/>
                <a:cs typeface="Corbel" charset="0"/>
              </a:rPr>
              <a:t>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56677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</a:t>
                      </a:r>
                      <a:r>
                        <a:rPr lang="en-US" sz="1800" baseline="0" dirty="0" smtClean="0">
                          <a:latin typeface="Corbel"/>
                          <a:cs typeface="Corbel"/>
                        </a:rPr>
                        <a:t>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</a:t>
            </a:r>
            <a:r>
              <a:rPr lang="en-US" dirty="0">
                <a:latin typeface="Corbel" charset="0"/>
                <a:cs typeface="Corbel" charset="0"/>
              </a:rPr>
              <a:t>in 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87479"/>
              </p:ext>
            </p:extLst>
          </p:nvPr>
        </p:nvGraphicFramePr>
        <p:xfrm>
          <a:off x="4401824" y="3200400"/>
          <a:ext cx="4589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51"/>
                <a:gridCol w="1077334"/>
                <a:gridCol w="1202913"/>
                <a:gridCol w="1684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0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.9|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.9|9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.9|9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5.3|10.2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6350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64655</TotalTime>
  <Words>1938</Words>
  <Application>Microsoft Macintosh PowerPoint</Application>
  <PresentationFormat>On-screen Show (4:3)</PresentationFormat>
  <Paragraphs>685</Paragraphs>
  <Slides>42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Our Goal</vt:lpstr>
      <vt:lpstr>Our Goal</vt:lpstr>
      <vt:lpstr>Our Goal</vt:lpstr>
      <vt:lpstr>Our Goal</vt:lpstr>
      <vt:lpstr>Our Goal</vt:lpstr>
      <vt:lpstr>PowerPoint Presentation</vt:lpstr>
      <vt:lpstr>Query Execution on Samples</vt:lpstr>
      <vt:lpstr>Query Execution on Samples</vt:lpstr>
      <vt:lpstr>Query Execution on Samples</vt:lpstr>
      <vt:lpstr>Query Execution on Samples</vt:lpstr>
      <vt:lpstr>Speed/Accuracy Trade-off</vt:lpstr>
      <vt:lpstr>Speed/Accuracy Trade-off</vt:lpstr>
      <vt:lpstr>Sampling Vs. No Sampling</vt:lpstr>
      <vt:lpstr>Sampling Vs. No Sampling</vt:lpstr>
      <vt:lpstr>Video Quality Diagnosis</vt:lpstr>
      <vt:lpstr>What is BlinkDB?</vt:lpstr>
      <vt:lpstr>What is BlinkDB?</vt:lpstr>
      <vt:lpstr>Samples</vt:lpstr>
      <vt:lpstr>Uniform Samples</vt:lpstr>
      <vt:lpstr>Stratified Samples</vt:lpstr>
      <vt:lpstr>What is BlinkDB?</vt:lpstr>
      <vt:lpstr>Approximate Answers</vt:lpstr>
      <vt:lpstr>What is BlinkDB?</vt:lpstr>
      <vt:lpstr>BlinkDB Architecture</vt:lpstr>
      <vt:lpstr>BlinkDB alpha-0.1.0</vt:lpstr>
      <vt:lpstr>Feature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Aggregates/ UDAFs Support</vt:lpstr>
      <vt:lpstr>More Aggregates/ UDAFs Support</vt:lpstr>
      <vt:lpstr>More Aggregates/ UDAFs Support</vt:lpstr>
      <vt:lpstr>Runtime Correctness Tests</vt:lpstr>
      <vt:lpstr>Try Before You “Buy”</vt:lpstr>
      <vt:lpstr>Getting Started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Sameer Agarwal</cp:lastModifiedBy>
  <cp:revision>5014</cp:revision>
  <cp:lastPrinted>2013-08-30T09:49:34Z</cp:lastPrinted>
  <dcterms:created xsi:type="dcterms:W3CDTF">2010-04-02T15:48:12Z</dcterms:created>
  <dcterms:modified xsi:type="dcterms:W3CDTF">2013-10-31T20:28:56Z</dcterms:modified>
</cp:coreProperties>
</file>