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480" r:id="rId2"/>
    <p:sldId id="506" r:id="rId3"/>
    <p:sldId id="507" r:id="rId4"/>
    <p:sldId id="508" r:id="rId5"/>
    <p:sldId id="493" r:id="rId6"/>
    <p:sldId id="494" r:id="rId7"/>
    <p:sldId id="521" r:id="rId8"/>
    <p:sldId id="523" r:id="rId9"/>
    <p:sldId id="496" r:id="rId10"/>
    <p:sldId id="497" r:id="rId11"/>
    <p:sldId id="498" r:id="rId12"/>
    <p:sldId id="418" r:id="rId13"/>
    <p:sldId id="499" r:id="rId14"/>
    <p:sldId id="500" r:id="rId15"/>
    <p:sldId id="519" r:id="rId16"/>
    <p:sldId id="501" r:id="rId17"/>
    <p:sldId id="502" r:id="rId18"/>
    <p:sldId id="503" r:id="rId19"/>
    <p:sldId id="469" r:id="rId20"/>
    <p:sldId id="471" r:id="rId21"/>
    <p:sldId id="468" r:id="rId22"/>
    <p:sldId id="525" r:id="rId23"/>
    <p:sldId id="526" r:id="rId24"/>
    <p:sldId id="527" r:id="rId25"/>
    <p:sldId id="509" r:id="rId26"/>
    <p:sldId id="446" r:id="rId27"/>
    <p:sldId id="515" r:id="rId28"/>
    <p:sldId id="504" r:id="rId29"/>
    <p:sldId id="447" r:id="rId30"/>
    <p:sldId id="448" r:id="rId31"/>
    <p:sldId id="456" r:id="rId32"/>
    <p:sldId id="505" r:id="rId33"/>
    <p:sldId id="434" r:id="rId34"/>
    <p:sldId id="414" r:id="rId35"/>
    <p:sldId id="512" r:id="rId36"/>
    <p:sldId id="513" r:id="rId37"/>
    <p:sldId id="514" r:id="rId38"/>
    <p:sldId id="528" r:id="rId39"/>
    <p:sldId id="488" r:id="rId40"/>
    <p:sldId id="490" r:id="rId41"/>
    <p:sldId id="516" r:id="rId42"/>
    <p:sldId id="491" r:id="rId4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8E4F3"/>
    <a:srgbClr val="008080"/>
    <a:srgbClr val="FF66FF"/>
    <a:srgbClr val="FF0080"/>
    <a:srgbClr val="F2A736"/>
    <a:srgbClr val="D89C3B"/>
    <a:srgbClr val="E8AE46"/>
    <a:srgbClr val="E99E3C"/>
    <a:srgbClr val="EFA535"/>
    <a:srgbClr val="4F8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5" autoAdjust="0"/>
    <p:restoredTop sz="84650" autoAdjust="0"/>
  </p:normalViewPr>
  <p:slideViewPr>
    <p:cSldViewPr snapToObjects="1">
      <p:cViewPr varScale="1">
        <p:scale>
          <a:sx n="96" d="100"/>
          <a:sy n="96" d="100"/>
        </p:scale>
        <p:origin x="-1368" y="-104"/>
      </p:cViewPr>
      <p:guideLst>
        <p:guide orient="horz" pos="2160"/>
        <p:guide pos="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FaultTolerance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low-mem-resul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20.0</c:v>
                </c:pt>
                <c:pt idx="4">
                  <c:v>30.0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128.0</c:v>
                </c:pt>
                <c:pt idx="1">
                  <c:v>637.0</c:v>
                </c:pt>
                <c:pt idx="2">
                  <c:v>1245.0</c:v>
                </c:pt>
                <c:pt idx="3">
                  <c:v>2559.0</c:v>
                </c:pt>
                <c:pt idx="4">
                  <c:v>3818.0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20.0</c:v>
                </c:pt>
                <c:pt idx="4">
                  <c:v>30.0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174.0</c:v>
                </c:pt>
                <c:pt idx="1">
                  <c:v>214.0</c:v>
                </c:pt>
                <c:pt idx="2">
                  <c:v>242.0</c:v>
                </c:pt>
                <c:pt idx="3">
                  <c:v>283.0</c:v>
                </c:pt>
                <c:pt idx="4">
                  <c:v>354.0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1492392"/>
        <c:axId val="791055368"/>
      </c:barChart>
      <c:catAx>
        <c:axId val="791492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Iterations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91055368"/>
        <c:crosses val="autoZero"/>
        <c:auto val="1"/>
        <c:lblAlgn val="ctr"/>
        <c:lblOffset val="100"/>
        <c:noMultiLvlLbl val="0"/>
      </c:catAx>
      <c:valAx>
        <c:axId val="79105536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Running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914923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032366489903"/>
          <c:y val="0.352077224233517"/>
          <c:w val="0.159472253468316"/>
          <c:h val="0.18151684299252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4051137779029"/>
          <c:y val="0.0904233850430125"/>
          <c:w val="0.744142956167618"/>
          <c:h val="0.5968946661006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Spark</c:v>
                </c:pt>
                <c:pt idx="1">
                  <c:v>Hive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</c:v>
                </c:pt>
                <c:pt idx="1">
                  <c:v>20.0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91157592"/>
        <c:axId val="801627848"/>
      </c:barChart>
      <c:catAx>
        <c:axId val="791157592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801627848"/>
        <c:crosses val="autoZero"/>
        <c:auto val="1"/>
        <c:lblAlgn val="ctr"/>
        <c:lblOffset val="100"/>
        <c:noMultiLvlLbl val="0"/>
      </c:catAx>
      <c:valAx>
        <c:axId val="801627848"/>
        <c:scaling>
          <c:orientation val="minMax"/>
          <c:max val="20.0"/>
          <c:min val="0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911575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949401295252"/>
          <c:y val="0.112759643916914"/>
          <c:w val="0.779589060243209"/>
          <c:h val="0.608545994065282"/>
        </c:manualLayout>
      </c:layout>
      <c:barChart>
        <c:barDir val="col"/>
        <c:grouping val="clustered"/>
        <c:varyColors val="0"/>
        <c:ser>
          <c:idx val="0"/>
          <c:order val="0"/>
          <c:tx>
            <c:v>No Failure</c:v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val>
            <c:numRef>
              <c:f>'[FaultToleranceResults.xlsx]Draft 4'!$C$7:$L$7</c:f>
              <c:numCache>
                <c:formatCode>General</c:formatCode>
                <c:ptCount val="10"/>
                <c:pt idx="0">
                  <c:v>117.439579048</c:v>
                </c:pt>
                <c:pt idx="1">
                  <c:v>57.127581676</c:v>
                </c:pt>
                <c:pt idx="2">
                  <c:v>57.258032865</c:v>
                </c:pt>
                <c:pt idx="3">
                  <c:v>56.453165963</c:v>
                </c:pt>
                <c:pt idx="4">
                  <c:v>56.758279739</c:v>
                </c:pt>
                <c:pt idx="5">
                  <c:v>57.206157216</c:v>
                </c:pt>
                <c:pt idx="6">
                  <c:v>57.747787603</c:v>
                </c:pt>
                <c:pt idx="7">
                  <c:v>56.671404909</c:v>
                </c:pt>
                <c:pt idx="8">
                  <c:v>58.142853842</c:v>
                </c:pt>
                <c:pt idx="9">
                  <c:v>57.95965245399999</c:v>
                </c:pt>
              </c:numCache>
            </c:numRef>
          </c:val>
        </c:ser>
        <c:ser>
          <c:idx val="1"/>
          <c:order val="1"/>
          <c:tx>
            <c:v>Failure in the 6th Iteration</c:v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'[FaultToleranceResults.xlsx]Draft 4'!$C$13:$L$13</c:f>
              <c:numCache>
                <c:formatCode>General</c:formatCode>
                <c:ptCount val="10"/>
                <c:pt idx="0">
                  <c:v>118.840123536</c:v>
                </c:pt>
                <c:pt idx="1">
                  <c:v>57.48251275</c:v>
                </c:pt>
                <c:pt idx="2">
                  <c:v>56.488576379</c:v>
                </c:pt>
                <c:pt idx="3">
                  <c:v>58.410185257</c:v>
                </c:pt>
                <c:pt idx="4">
                  <c:v>58.282009992</c:v>
                </c:pt>
                <c:pt idx="5">
                  <c:v>80.58479724599998</c:v>
                </c:pt>
                <c:pt idx="6">
                  <c:v>56.952982059</c:v>
                </c:pt>
                <c:pt idx="7">
                  <c:v>58.836493968</c:v>
                </c:pt>
                <c:pt idx="8">
                  <c:v>57.0317729</c:v>
                </c:pt>
                <c:pt idx="9">
                  <c:v>58.680599745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0871832"/>
        <c:axId val="811501320"/>
      </c:barChart>
      <c:catAx>
        <c:axId val="850871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Iteration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811501320"/>
        <c:crosses val="autoZero"/>
        <c:auto val="1"/>
        <c:lblAlgn val="ctr"/>
        <c:lblOffset val="100"/>
        <c:noMultiLvlLbl val="0"/>
      </c:catAx>
      <c:valAx>
        <c:axId val="81150132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Iteratrion time (s)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50871832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496770255789032"/>
          <c:y val="0.040003271104465"/>
          <c:w val="0.45911312491264"/>
          <c:h val="0.165533594015034"/>
        </c:manualLayout>
      </c:layout>
      <c:overlay val="1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1"/>
              <c:layout>
                <c:manualLayout>
                  <c:x val="-0.00277777777777778"/>
                  <c:y val="-0.03703703703703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-0.032407407407407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"/>
                  <c:y val="-0.018518518518518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1.0185067526416E-16"/>
                  <c:y val="-0.018518518518518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Sheet1!$B$17:$F$17</c:f>
                <c:numCache>
                  <c:formatCode>General</c:formatCode>
                  <c:ptCount val="5"/>
                  <c:pt idx="0">
                    <c:v>0.877396604210917</c:v>
                  </c:pt>
                  <c:pt idx="1">
                    <c:v>5.194533299851281</c:v>
                  </c:pt>
                  <c:pt idx="2">
                    <c:v>2.812108507374702</c:v>
                  </c:pt>
                  <c:pt idx="3">
                    <c:v>2.089551025016947</c:v>
                  </c:pt>
                  <c:pt idx="4">
                    <c:v>1.350000722661556</c:v>
                  </c:pt>
                </c:numCache>
              </c:numRef>
            </c:plus>
            <c:minus>
              <c:numRef>
                <c:f>Sheet1!$B$17:$F$17</c:f>
                <c:numCache>
                  <c:formatCode>General</c:formatCode>
                  <c:ptCount val="5"/>
                  <c:pt idx="0">
                    <c:v>0.877396604210917</c:v>
                  </c:pt>
                  <c:pt idx="1">
                    <c:v>5.194533299851281</c:v>
                  </c:pt>
                  <c:pt idx="2">
                    <c:v>2.812108507374702</c:v>
                  </c:pt>
                  <c:pt idx="3">
                    <c:v>2.089551025016947</c:v>
                  </c:pt>
                  <c:pt idx="4">
                    <c:v>1.350000722661556</c:v>
                  </c:pt>
                </c:numCache>
              </c:numRef>
            </c:minus>
            <c:spPr>
              <a:ln w="12700" cmpd="sng">
                <a:solidFill>
                  <a:schemeClr val="tx1"/>
                </a:solidFill>
              </a:ln>
            </c:spPr>
          </c:errBars>
          <c:cat>
            <c:strRef>
              <c:f>Sheet1!$B$6:$F$6</c:f>
              <c:strCache>
                <c:ptCount val="5"/>
                <c:pt idx="0">
                  <c:v>Cache disabled</c:v>
                </c:pt>
                <c:pt idx="1">
                  <c:v>25%</c:v>
                </c:pt>
                <c:pt idx="2">
                  <c:v>50%</c:v>
                </c:pt>
                <c:pt idx="3">
                  <c:v>75%</c:v>
                </c:pt>
                <c:pt idx="4">
                  <c:v>Fully cached</c:v>
                </c:pt>
              </c:strCache>
            </c:strRef>
          </c:cat>
          <c:val>
            <c:numRef>
              <c:f>Sheet1!$B$16:$F$16</c:f>
              <c:numCache>
                <c:formatCode>General</c:formatCode>
                <c:ptCount val="5"/>
                <c:pt idx="0">
                  <c:v>68.8414059883334</c:v>
                </c:pt>
                <c:pt idx="1">
                  <c:v>58.06137502977777</c:v>
                </c:pt>
                <c:pt idx="2">
                  <c:v>40.74074024355554</c:v>
                </c:pt>
                <c:pt idx="3">
                  <c:v>29.74707779133333</c:v>
                </c:pt>
                <c:pt idx="4">
                  <c:v>11.53043190211111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49392712"/>
        <c:axId val="811422408"/>
      </c:barChart>
      <c:catAx>
        <c:axId val="8493927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 of working set in cache</a:t>
                </a:r>
              </a:p>
            </c:rich>
          </c:tx>
          <c:overlay val="0"/>
        </c:title>
        <c:majorTickMark val="out"/>
        <c:minorTickMark val="none"/>
        <c:tickLblPos val="nextTo"/>
        <c:crossAx val="811422408"/>
        <c:crosses val="autoZero"/>
        <c:auto val="1"/>
        <c:lblAlgn val="ctr"/>
        <c:lblOffset val="100"/>
        <c:noMultiLvlLbl val="0"/>
      </c:catAx>
      <c:valAx>
        <c:axId val="811422408"/>
        <c:scaling>
          <c:orientation val="minMax"/>
          <c:max val="10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4939271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3416111447607"/>
          <c:y val="0.0785162729658793"/>
          <c:w val="0.510421966484959"/>
          <c:h val="0.7010215223097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results'!$A$6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0.0016025641025641"/>
                  <c:y val="-0.01212121212121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00480769230769231"/>
                  <c:y val="-0.009090909090909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6.83036208072794</c:v>
                  </c:pt>
                  <c:pt idx="1">
                    <c:v>3.9778231387378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6.83036208072794</c:v>
                  </c:pt>
                  <c:pt idx="1">
                    <c:v>3.9778231387378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30.0</c:v>
                </c:pt>
                <c:pt idx="1">
                  <c:v>60.0</c:v>
                </c:pt>
              </c:numCache>
            </c:numRef>
          </c:cat>
          <c:val>
            <c:numRef>
              <c:f>'New results'!$B$6:$C$6</c:f>
              <c:numCache>
                <c:formatCode>General</c:formatCode>
                <c:ptCount val="2"/>
                <c:pt idx="0">
                  <c:v>170.75</c:v>
                </c:pt>
                <c:pt idx="1">
                  <c:v>80.35</c:v>
                </c:pt>
              </c:numCache>
            </c:numRef>
          </c:val>
        </c:ser>
        <c:ser>
          <c:idx val="1"/>
          <c:order val="1"/>
          <c:tx>
            <c:strRef>
              <c:f>'New results'!$A$7</c:f>
              <c:strCache>
                <c:ptCount val="1"/>
                <c:pt idx="0">
                  <c:v>Basic Spark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0.00961538461538461"/>
                  <c:y val="-0.02424242424242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30.0</c:v>
                </c:pt>
                <c:pt idx="1">
                  <c:v>60.0</c:v>
                </c:pt>
              </c:numCache>
            </c:numRef>
          </c:cat>
          <c:val>
            <c:numRef>
              <c:f>'New results'!$B$7:$C$7</c:f>
              <c:numCache>
                <c:formatCode>General</c:formatCode>
                <c:ptCount val="2"/>
                <c:pt idx="0">
                  <c:v>72.0286857142857</c:v>
                </c:pt>
                <c:pt idx="1">
                  <c:v>28.28</c:v>
                </c:pt>
              </c:numCache>
            </c:numRef>
          </c:val>
        </c:ser>
        <c:ser>
          <c:idx val="2"/>
          <c:order val="2"/>
          <c:tx>
            <c:strRef>
              <c:f>'New results'!$A$8</c:f>
              <c:strCache>
                <c:ptCount val="1"/>
                <c:pt idx="0">
                  <c:v>Spark + Controlled Partitioning</c:v>
                </c:pt>
              </c:strCache>
            </c:strRef>
          </c:tx>
          <c:invertIfNegative val="0"/>
          <c:dLbls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results'!$E$8:$F$8</c:f>
                <c:numCache>
                  <c:formatCode>General</c:formatCode>
                  <c:ptCount val="2"/>
                  <c:pt idx="0">
                    <c:v>1.31</c:v>
                  </c:pt>
                  <c:pt idx="1">
                    <c:v>1.14</c:v>
                  </c:pt>
                </c:numCache>
              </c:numRef>
            </c:plus>
            <c:minus>
              <c:numRef>
                <c:f>'New results'!$E$8:$F$8</c:f>
                <c:numCache>
                  <c:formatCode>General</c:formatCode>
                  <c:ptCount val="2"/>
                  <c:pt idx="0">
                    <c:v>1.31</c:v>
                  </c:pt>
                  <c:pt idx="1">
                    <c:v>1.14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30.0</c:v>
                </c:pt>
                <c:pt idx="1">
                  <c:v>60.0</c:v>
                </c:pt>
              </c:numCache>
            </c:numRef>
          </c:cat>
          <c:val>
            <c:numRef>
              <c:f>'New results'!$B$8:$C$8</c:f>
              <c:numCache>
                <c:formatCode>General</c:formatCode>
                <c:ptCount val="2"/>
                <c:pt idx="0">
                  <c:v>23.01</c:v>
                </c:pt>
                <c:pt idx="1">
                  <c:v>13.74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3954040"/>
        <c:axId val="849384440"/>
      </c:barChart>
      <c:catAx>
        <c:axId val="783954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machines</a:t>
                </a:r>
              </a:p>
            </c:rich>
          </c:tx>
          <c:layout>
            <c:manualLayout>
              <c:xMode val="edge"/>
              <c:yMode val="edge"/>
              <c:x val="0.211403694730466"/>
              <c:y val="0.9070968503937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849384440"/>
        <c:crosses val="autoZero"/>
        <c:auto val="1"/>
        <c:lblAlgn val="ctr"/>
        <c:lblOffset val="100"/>
        <c:noMultiLvlLbl val="0"/>
      </c:catAx>
      <c:valAx>
        <c:axId val="8493844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0.00780491724248754"/>
              <c:y val="0.12786355376906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7839540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80327326872602"/>
          <c:y val="0.166957216012334"/>
          <c:w val="0.318159322632748"/>
          <c:h val="0.49126039315015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1EAA98-0FDA-CD43-AE85-312F9266063F}" type="datetime1">
              <a:rPr lang="en-US"/>
              <a:pPr>
                <a:defRPr/>
              </a:pPr>
              <a:t>10/13/11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19AE34-0624-8F4B-9FB8-27D0EFDF7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DC69FE-82EB-ED4A-895C-6DF3FE534FB7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idea: 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Note that dataset is reused on each gradient computation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E76D692-9537-2146-850C-795FF5B11730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E12695-0717-744A-A738-2CC9BB29FA2B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for a 29 GB dataset on 20 EC2 m1.xlarge machines (4 cores each)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</a:t>
            </a:r>
            <a:r>
              <a:rPr lang="en-US" baseline="0" dirty="0" smtClean="0"/>
              <a:t> day’s worth of SF taxi measurements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Mention it’s designed to be fault-tolerant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of Hadoop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59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D737DA-5696-A54F-AE95-BBE5C9416BB7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Acyclic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E4AB8-F1BD-8148-95DE-D13CEE04B1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4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D737DA-5696-A54F-AE95-BBE5C9416BB7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for K-means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3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applies to Dryad,</a:t>
            </a:r>
            <a:r>
              <a:rPr lang="en-US" baseline="0" dirty="0" smtClean="0"/>
              <a:t> SQL,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Benefits: easy to do fault tolerance and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E4AB8-F1BD-8148-95DE-D13CEE04B1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4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that both</a:t>
            </a:r>
            <a:r>
              <a:rPr lang="en-US" baseline="0" dirty="0" smtClean="0"/>
              <a:t> </a:t>
            </a:r>
            <a:r>
              <a:rPr lang="en-US" dirty="0" smtClean="0"/>
              <a:t>types of apps are actually quite common / desirable in data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02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iteration is, for example, a </a:t>
            </a:r>
            <a:r>
              <a:rPr lang="en-US" dirty="0" err="1" smtClean="0"/>
              <a:t>MapReduce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25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20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idea: add</a:t>
            </a:r>
            <a:r>
              <a:rPr lang="en-US" baseline="0" dirty="0" smtClean="0"/>
              <a:t> “variables” to the “functions” in functional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23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59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You write a single program </a:t>
            </a:r>
            <a:r>
              <a:rPr lang="en-US" smtClean="0">
                <a:ea typeface="ＭＳ Ｐゴシック" charset="-128"/>
                <a:cs typeface="ＭＳ Ｐゴシック" charset="-128"/>
                <a:sym typeface="Wingdings" charset="2"/>
              </a:rPr>
              <a:t> similar to DryadLINQ</a:t>
            </a:r>
            <a:endParaRPr lang="en-US" smtClean="0">
              <a:ea typeface="ＭＳ Ｐゴシック" charset="-128"/>
              <a:cs typeface="ＭＳ Ｐゴシック" charset="-128"/>
            </a:endParaRP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Distributed data sets with parallel operations on them are pretty standard; the new thing is that they can be reused across ops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Variables in the driver program can be used in parallel ops; accumulators useful for sending information back, cached vars are an optimization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Mention cached vars useful for some workloads that won’t be shown here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Mention it’s all designed to be easy to distribute in a fault-tolerant fashion</a:t>
            </a:r>
          </a:p>
          <a:p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D737DA-5696-A54F-AE95-BBE5C9416BB7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588"/>
            <a:ext cx="9339263" cy="1219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3000" dir="5400000" rotWithShape="0">
              <a:srgbClr val="000000">
                <a:alpha val="17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69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0B2DC-7D21-1541-A659-4948D2063F1B}" type="datetime1">
              <a:rPr lang="en-US"/>
              <a:pPr>
                <a:defRPr/>
              </a:pPr>
              <a:t>10/13/11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9F4B6-8681-E04D-9255-0297A3D32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DBAFE-63FF-E546-AF9A-FA267BB2425D}" type="datetime1">
              <a:rPr lang="en-US"/>
              <a:pPr>
                <a:defRPr/>
              </a:pPr>
              <a:t>10/13/11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C13E-E4C7-D24A-8B56-ECE664E03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05B2D-0900-0C40-9EEF-0F83480F5BA9}" type="datetime1">
              <a:rPr lang="en-US"/>
              <a:pPr>
                <a:defRPr/>
              </a:pPr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25213-10C2-D84C-8CA0-453CB8C7EA1D}" type="datetime1">
              <a:rPr lang="en-US"/>
              <a:pPr>
                <a:defRPr/>
              </a:pPr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463FC-7912-AC48-B1D7-F0AD74BF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177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D9AC6-4D5E-FB4B-B20C-DA12CDD40A27}" type="datetime1">
              <a:rPr lang="en-US"/>
              <a:pPr>
                <a:defRPr/>
              </a:pPr>
              <a:t>10/13/11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7D98C-FF78-E849-95E5-C65819D16BE2}" type="datetime1">
              <a:rPr lang="en-US"/>
              <a:pPr>
                <a:defRPr/>
              </a:pPr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F212-E36A-6C44-B33E-311474828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15799-C3E2-C94B-9001-65CF31F8A177}" type="datetime1">
              <a:rPr lang="en-US"/>
              <a:pPr>
                <a:defRPr/>
              </a:pPr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E3AE0-77FC-6A46-AAD7-7484B6419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8FDB7-012E-8248-9B69-0780E3E76ED7}" type="datetime1">
              <a:rPr lang="en-US"/>
              <a:pPr>
                <a:defRPr/>
              </a:pPr>
              <a:t>10/13/11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C5F36-B392-1C42-BE82-5FEF3F2F4A39}" type="datetime1">
              <a:rPr lang="en-US"/>
              <a:pPr>
                <a:defRPr/>
              </a:pPr>
              <a:t>10/13/11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58E1-AD50-B54D-AB38-8CD397ACE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DFA7D-D083-354E-9719-D346CF522DE4}" type="datetime1">
              <a:rPr lang="en-US"/>
              <a:pPr>
                <a:defRPr/>
              </a:pPr>
              <a:t>10/13/11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64161-BD14-6B44-8A5D-DA5F390B3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86B93-B9A2-2142-9F37-7A3C1CB6F014}" type="datetime1">
              <a:rPr lang="en-US"/>
              <a:pPr>
                <a:defRPr/>
              </a:pPr>
              <a:t>10/13/11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3E74-89E2-C64C-9005-6CEB91907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fld id="{8CB10DAE-A656-8C42-B15E-F1734F0F2FCF}" type="datetime1">
              <a:rPr lang="en-US"/>
              <a:pPr>
                <a:defRPr/>
              </a:pPr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fld id="{FB49FC18-711F-0147-A6A2-4B845C9A5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6000" b="1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indent="0" algn="l" defTabSz="457200" rtl="0" eaLnBrk="0" fontAlgn="base" hangingPunct="0">
        <a:spcBef>
          <a:spcPts val="2000"/>
        </a:spcBef>
        <a:spcAft>
          <a:spcPct val="0"/>
        </a:spcAft>
        <a:buNone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77724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4.wdp"/><Relationship Id="rId5" Type="http://schemas.microsoft.com/office/2007/relationships/hdphoto" Target="../media/hdphoto3.wdp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traffic.berkeley.edu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spark-project.org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ctrTitle"/>
          </p:nvPr>
        </p:nvSpPr>
        <p:spPr>
          <a:xfrm>
            <a:off x="533400" y="723900"/>
            <a:ext cx="7772400" cy="1066800"/>
          </a:xfrm>
        </p:spPr>
        <p:txBody>
          <a:bodyPr/>
          <a:lstStyle/>
          <a:p>
            <a:r>
              <a:rPr lang="en-US" sz="10000" dirty="0" smtClean="0">
                <a:ea typeface="ＭＳ Ｐゴシック" charset="-128"/>
                <a:cs typeface="ＭＳ Ｐゴシック" charset="-128"/>
              </a:rPr>
              <a:t>Spark</a:t>
            </a:r>
          </a:p>
        </p:txBody>
      </p:sp>
      <p:sp>
        <p:nvSpPr>
          <p:cNvPr id="16387" name="Subtitle 8"/>
          <p:cNvSpPr>
            <a:spLocks noGrp="1"/>
          </p:cNvSpPr>
          <p:nvPr>
            <p:ph type="subTitle" idx="1"/>
          </p:nvPr>
        </p:nvSpPr>
        <p:spPr>
          <a:xfrm>
            <a:off x="536865" y="2400300"/>
            <a:ext cx="8191500" cy="682625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3700" dirty="0" smtClean="0">
                <a:solidFill>
                  <a:srgbClr val="3366FF"/>
                </a:solidFill>
                <a:ea typeface="Corbel" charset="0"/>
                <a:cs typeface="Corbel" charset="0"/>
              </a:rPr>
              <a:t>In-Memory Cluster Computing for</a:t>
            </a:r>
          </a:p>
          <a:p>
            <a:pPr>
              <a:spcBef>
                <a:spcPts val="200"/>
              </a:spcBef>
            </a:pPr>
            <a:r>
              <a:rPr lang="en-US" sz="3700" dirty="0" smtClean="0">
                <a:solidFill>
                  <a:srgbClr val="3366FF"/>
                </a:solidFill>
                <a:ea typeface="Corbel" charset="0"/>
                <a:cs typeface="Corbel" charset="0"/>
              </a:rPr>
              <a:t>Iterative and Interactive Applications</a:t>
            </a:r>
          </a:p>
        </p:txBody>
      </p:sp>
      <p:sp>
        <p:nvSpPr>
          <p:cNvPr id="16388" name="Rectangle 30"/>
          <p:cNvSpPr>
            <a:spLocks noChangeArrowheads="1"/>
          </p:cNvSpPr>
          <p:nvPr/>
        </p:nvSpPr>
        <p:spPr bwMode="auto">
          <a:xfrm>
            <a:off x="536864" y="4007407"/>
            <a:ext cx="6778336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Matei </a:t>
            </a:r>
            <a:r>
              <a:rPr lang="en-US" dirty="0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Zaharia, </a:t>
            </a:r>
            <a:r>
              <a:rPr lang="en-US" dirty="0" err="1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Mosharaf</a:t>
            </a:r>
            <a:r>
              <a:rPr lang="en-US" dirty="0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dirty="0" err="1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Chowdhury</a:t>
            </a:r>
            <a:r>
              <a:rPr lang="en-US" dirty="0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dirty="0" err="1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Tathagata</a:t>
            </a:r>
            <a:r>
              <a:rPr lang="en-US" dirty="0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 Das, </a:t>
            </a:r>
            <a:r>
              <a:rPr lang="en-US" dirty="0" err="1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Ankur</a:t>
            </a:r>
            <a:r>
              <a:rPr lang="en-US" dirty="0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 Dave, Justin Ma, Murphy McCauley,</a:t>
            </a:r>
            <a:br>
              <a:rPr lang="en-US" dirty="0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</a:br>
            <a:r>
              <a:rPr lang="en-US" dirty="0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Michael Franklin, Scott </a:t>
            </a:r>
            <a:r>
              <a:rPr lang="en-US" dirty="0" err="1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Shenker</a:t>
            </a:r>
            <a:r>
              <a:rPr lang="en-US" dirty="0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, Ion </a:t>
            </a:r>
            <a:r>
              <a:rPr lang="en-US" dirty="0" err="1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Stoica</a:t>
            </a:r>
            <a:endParaRPr lang="en-US" dirty="0">
              <a:solidFill>
                <a:srgbClr val="40404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5" name="Picture 4" descr="amplab_hi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5181600"/>
            <a:ext cx="4000688" cy="13422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11706" y="6132997"/>
            <a:ext cx="13424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2A736"/>
                </a:solidFill>
                <a:latin typeface="Corbel"/>
                <a:cs typeface="Corbel"/>
              </a:rPr>
              <a:t>UC BERKELEY</a:t>
            </a:r>
            <a:endParaRPr lang="en-US" sz="1500" dirty="0">
              <a:solidFill>
                <a:srgbClr val="F2A736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287170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2662991" y="3703379"/>
            <a:ext cx="14979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Distributed</a:t>
            </a:r>
            <a:br>
              <a:rPr lang="en-US" sz="2200" dirty="0" smtClean="0">
                <a:latin typeface="Corbel"/>
                <a:cs typeface="Corbel"/>
              </a:rPr>
            </a:br>
            <a:r>
              <a:rPr lang="en-US" sz="2200" dirty="0" smtClean="0">
                <a:latin typeface="Corbel"/>
                <a:cs typeface="Corbel"/>
              </a:rPr>
              <a:t>memory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66800" y="3691168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55" name="Straight Arrow Connector 54"/>
          <p:cNvCxnSpPr>
            <a:stCxn id="72" idx="3"/>
            <a:endCxn id="64" idx="1"/>
          </p:cNvCxnSpPr>
          <p:nvPr/>
        </p:nvCxnSpPr>
        <p:spPr>
          <a:xfrm flipV="1">
            <a:off x="3714737" y="2042054"/>
            <a:ext cx="1158154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2" idx="3"/>
            <a:endCxn id="65" idx="1"/>
          </p:cNvCxnSpPr>
          <p:nvPr/>
        </p:nvCxnSpPr>
        <p:spPr>
          <a:xfrm flipV="1">
            <a:off x="3714737" y="2867916"/>
            <a:ext cx="1158154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2" idx="3"/>
            <a:endCxn id="66" idx="1"/>
          </p:cNvCxnSpPr>
          <p:nvPr/>
        </p:nvCxnSpPr>
        <p:spPr>
          <a:xfrm>
            <a:off x="3714737" y="3256260"/>
            <a:ext cx="1158154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1" idx="1"/>
          </p:cNvCxnSpPr>
          <p:nvPr/>
        </p:nvCxnSpPr>
        <p:spPr>
          <a:xfrm>
            <a:off x="6254102" y="2042054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1"/>
          </p:cNvCxnSpPr>
          <p:nvPr/>
        </p:nvCxnSpPr>
        <p:spPr>
          <a:xfrm>
            <a:off x="6254102" y="2867916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1"/>
          </p:cNvCxnSpPr>
          <p:nvPr/>
        </p:nvCxnSpPr>
        <p:spPr>
          <a:xfrm>
            <a:off x="6254102" y="3681702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olded Corner 60"/>
          <p:cNvSpPr/>
          <p:nvPr/>
        </p:nvSpPr>
        <p:spPr>
          <a:xfrm>
            <a:off x="6822300" y="1752600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2" name="Folded Corner 61"/>
          <p:cNvSpPr/>
          <p:nvPr/>
        </p:nvSpPr>
        <p:spPr>
          <a:xfrm>
            <a:off x="6822300" y="2578462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3" name="Folded Corner 62"/>
          <p:cNvSpPr/>
          <p:nvPr/>
        </p:nvSpPr>
        <p:spPr>
          <a:xfrm>
            <a:off x="6822300" y="3392248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4" name="Rectangle 63"/>
          <p:cNvSpPr/>
          <p:nvPr/>
        </p:nvSpPr>
        <p:spPr>
          <a:xfrm>
            <a:off x="4872891" y="1818204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iteration 1</a:t>
            </a:r>
            <a:endParaRPr lang="en-US" sz="2200" dirty="0"/>
          </a:p>
        </p:txBody>
      </p:sp>
      <p:sp>
        <p:nvSpPr>
          <p:cNvPr id="65" name="Rectangle 64"/>
          <p:cNvSpPr/>
          <p:nvPr/>
        </p:nvSpPr>
        <p:spPr>
          <a:xfrm>
            <a:off x="4872891" y="264406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iteration 2</a:t>
            </a:r>
            <a:endParaRPr lang="en-US" sz="2200" dirty="0"/>
          </a:p>
        </p:txBody>
      </p:sp>
      <p:sp>
        <p:nvSpPr>
          <p:cNvPr id="66" name="Rectangle 65"/>
          <p:cNvSpPr/>
          <p:nvPr/>
        </p:nvSpPr>
        <p:spPr>
          <a:xfrm>
            <a:off x="4872891" y="3455885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iteration 3</a:t>
            </a:r>
            <a:endParaRPr lang="en-US" sz="2200" dirty="0"/>
          </a:p>
        </p:txBody>
      </p:sp>
      <p:cxnSp>
        <p:nvCxnSpPr>
          <p:cNvPr id="70" name="Straight Arrow Connector 69"/>
          <p:cNvCxnSpPr>
            <a:stCxn id="72" idx="3"/>
            <a:endCxn id="71" idx="1"/>
          </p:cNvCxnSpPr>
          <p:nvPr/>
        </p:nvCxnSpPr>
        <p:spPr>
          <a:xfrm>
            <a:off x="3714737" y="3256260"/>
            <a:ext cx="1158682" cy="1137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73419" y="4178662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72" name="Diamond 71"/>
          <p:cNvSpPr/>
          <p:nvPr/>
        </p:nvSpPr>
        <p:spPr>
          <a:xfrm>
            <a:off x="3425091" y="3170939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3" name="Can 72"/>
          <p:cNvSpPr/>
          <p:nvPr/>
        </p:nvSpPr>
        <p:spPr>
          <a:xfrm>
            <a:off x="1066800" y="2846344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4" name="Can 73"/>
          <p:cNvSpPr/>
          <p:nvPr/>
        </p:nvSpPr>
        <p:spPr>
          <a:xfrm>
            <a:off x="1066800" y="5066749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75" name="Straight Arrow Connector 74"/>
          <p:cNvCxnSpPr>
            <a:stCxn id="74" idx="4"/>
            <a:endCxn id="76" idx="1"/>
          </p:cNvCxnSpPr>
          <p:nvPr/>
        </p:nvCxnSpPr>
        <p:spPr>
          <a:xfrm>
            <a:off x="1849184" y="5478788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386979" y="5254938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1</a:t>
            </a:r>
            <a:endParaRPr lang="en-US" sz="2200" dirty="0"/>
          </a:p>
        </p:txBody>
      </p:sp>
      <p:cxnSp>
        <p:nvCxnSpPr>
          <p:cNvPr id="77" name="Straight Arrow Connector 76"/>
          <p:cNvCxnSpPr>
            <a:stCxn id="76" idx="3"/>
          </p:cNvCxnSpPr>
          <p:nvPr/>
        </p:nvCxnSpPr>
        <p:spPr>
          <a:xfrm flipV="1">
            <a:off x="3296984" y="5478787"/>
            <a:ext cx="322152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9" idx="1"/>
          </p:cNvCxnSpPr>
          <p:nvPr/>
        </p:nvCxnSpPr>
        <p:spPr>
          <a:xfrm>
            <a:off x="4757639" y="5478787"/>
            <a:ext cx="35944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117086" y="5254938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2</a:t>
            </a:r>
            <a:endParaRPr lang="en-US" sz="2200" dirty="0"/>
          </a:p>
        </p:txBody>
      </p:sp>
      <p:cxnSp>
        <p:nvCxnSpPr>
          <p:cNvPr id="80" name="Straight Arrow Connector 79"/>
          <p:cNvCxnSpPr>
            <a:stCxn id="79" idx="3"/>
          </p:cNvCxnSpPr>
          <p:nvPr/>
        </p:nvCxnSpPr>
        <p:spPr>
          <a:xfrm flipV="1">
            <a:off x="6027091" y="5478787"/>
            <a:ext cx="33832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03921" y="5478787"/>
            <a:ext cx="326774" cy="103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828107" y="5265313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66800" y="5905074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86" name="Straight Arrow Connector 85"/>
          <p:cNvCxnSpPr>
            <a:stCxn id="73" idx="4"/>
          </p:cNvCxnSpPr>
          <p:nvPr/>
        </p:nvCxnSpPr>
        <p:spPr>
          <a:xfrm flipV="1">
            <a:off x="1849184" y="3256260"/>
            <a:ext cx="999947" cy="21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itle 116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dirty="0" smtClean="0"/>
              <a:t>RDD Recovery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06888" y="2286000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Corbel"/>
                <a:cs typeface="Corbel"/>
              </a:rPr>
              <a:t>one-time</a:t>
            </a:r>
            <a:br>
              <a:rPr lang="en-US" sz="1900" dirty="0" smtClean="0">
                <a:latin typeface="Corbel"/>
                <a:cs typeface="Corbel"/>
              </a:rPr>
            </a:br>
            <a:r>
              <a:rPr lang="en-US" sz="1900" dirty="0" smtClean="0">
                <a:latin typeface="Corbel"/>
                <a:cs typeface="Corbel"/>
              </a:rPr>
              <a:t>processing</a:t>
            </a:r>
            <a:endParaRPr lang="en-US" sz="1900" dirty="0">
              <a:latin typeface="Corbel"/>
              <a:cs typeface="Corbel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3573767" y="4591747"/>
            <a:ext cx="1312636" cy="1724328"/>
            <a:chOff x="2784930" y="2345019"/>
            <a:chExt cx="1312636" cy="1724328"/>
          </a:xfrm>
        </p:grpSpPr>
        <p:pic>
          <p:nvPicPr>
            <p:cNvPr id="48" name="Picture 47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49" name="Picture 48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50" name="Picture 49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6307364" y="4600272"/>
            <a:ext cx="1312636" cy="1724328"/>
            <a:chOff x="2784930" y="2345019"/>
            <a:chExt cx="1312636" cy="1724328"/>
          </a:xfrm>
        </p:grpSpPr>
        <p:pic>
          <p:nvPicPr>
            <p:cNvPr id="52" name="Picture 51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53" name="Picture 52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67" name="Picture 66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2" name="Multiply 1"/>
          <p:cNvSpPr/>
          <p:nvPr/>
        </p:nvSpPr>
        <p:spPr>
          <a:xfrm>
            <a:off x="6307123" y="4724400"/>
            <a:ext cx="1465277" cy="1459161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3550411" y="4724400"/>
            <a:ext cx="1465277" cy="1459161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52326" y="3295214"/>
            <a:ext cx="810370" cy="169456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784930" y="2345019"/>
            <a:ext cx="1312636" cy="1724328"/>
            <a:chOff x="2784930" y="2345019"/>
            <a:chExt cx="1312636" cy="1724328"/>
          </a:xfrm>
        </p:grpSpPr>
        <p:pic>
          <p:nvPicPr>
            <p:cNvPr id="44" name="Picture 43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45" name="Picture 44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46" name="Picture 45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0" name="Multiply 39"/>
          <p:cNvSpPr/>
          <p:nvPr/>
        </p:nvSpPr>
        <p:spPr>
          <a:xfrm>
            <a:off x="3471035" y="2478930"/>
            <a:ext cx="630253" cy="614186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13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9" grpId="0" animBg="1"/>
      <p:bldP spid="79" grpId="1" animBg="1"/>
      <p:bldP spid="2" grpId="0" animBg="1"/>
      <p:bldP spid="2" grpId="1" animBg="1"/>
      <p:bldP spid="2" grpId="2" animBg="1"/>
      <p:bldP spid="2" grpId="3" animBg="1"/>
      <p:bldP spid="39" grpId="0" animBg="1"/>
      <p:bldP spid="39" grpId="1" animBg="1"/>
      <p:bldP spid="42" grpId="0" animBg="1"/>
      <p:bldP spid="42" grpId="1" animBg="1"/>
      <p:bldP spid="40" grpId="0" animBg="1"/>
      <p:bldP spid="4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Generality of RDDs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82000" cy="4488609"/>
          </a:xfrm>
        </p:spPr>
        <p:txBody>
          <a:bodyPr>
            <a:normAutofit/>
          </a:bodyPr>
          <a:lstStyle/>
          <a:p>
            <a:r>
              <a:rPr lang="en-US" dirty="0" smtClean="0"/>
              <a:t>Despite coarse-grained interface, RDDs can express surprisingly many parallel algorithms </a:t>
            </a:r>
          </a:p>
          <a:p>
            <a:pPr lvl="1"/>
            <a:r>
              <a:rPr lang="en-US" dirty="0" smtClean="0"/>
              <a:t>These naturally </a:t>
            </a:r>
            <a:r>
              <a:rPr lang="en-US" i="1" dirty="0" smtClean="0"/>
              <a:t>apply the same operation to many items</a:t>
            </a:r>
          </a:p>
          <a:p>
            <a:r>
              <a:rPr lang="en-US" dirty="0" smtClean="0"/>
              <a:t>Unify many current programming models</a:t>
            </a:r>
            <a:endParaRPr lang="en-US" dirty="0"/>
          </a:p>
          <a:p>
            <a:pPr lvl="1"/>
            <a:r>
              <a:rPr lang="en-US" i="1" dirty="0" smtClean="0"/>
              <a:t>Data </a:t>
            </a:r>
            <a:r>
              <a:rPr lang="en-US" i="1" dirty="0"/>
              <a:t>flow </a:t>
            </a:r>
            <a:r>
              <a:rPr lang="en-US" i="1" dirty="0" smtClean="0"/>
              <a:t>models: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/>
              <a:t>, Dryad, </a:t>
            </a:r>
            <a:r>
              <a:rPr lang="en-US" dirty="0" smtClean="0"/>
              <a:t>SQL, …</a:t>
            </a:r>
            <a:endParaRPr lang="en-US" dirty="0"/>
          </a:p>
          <a:p>
            <a:pPr lvl="1"/>
            <a:r>
              <a:rPr lang="en-US" i="1" dirty="0" smtClean="0"/>
              <a:t>Specialized tools for iterative apps:</a:t>
            </a:r>
            <a:r>
              <a:rPr lang="en-US" dirty="0" smtClean="0"/>
              <a:t> BSP (</a:t>
            </a:r>
            <a:r>
              <a:rPr lang="en-US" dirty="0" err="1" smtClean="0"/>
              <a:t>Pregel</a:t>
            </a:r>
            <a:r>
              <a:rPr lang="en-US" dirty="0" smtClean="0"/>
              <a:t>), iterative </a:t>
            </a:r>
            <a:r>
              <a:rPr lang="en-US" dirty="0" err="1" smtClean="0"/>
              <a:t>MapReduce</a:t>
            </a:r>
            <a:r>
              <a:rPr lang="en-US" dirty="0" smtClean="0"/>
              <a:t> (Twister), incremental (CBP)</a:t>
            </a:r>
            <a:endParaRPr lang="en-US" dirty="0"/>
          </a:p>
          <a:p>
            <a:r>
              <a:rPr lang="en-US" dirty="0" smtClean="0"/>
              <a:t>Also support new apps that these models don’t</a:t>
            </a:r>
          </a:p>
        </p:txBody>
      </p:sp>
    </p:spTree>
    <p:extLst>
      <p:ext uri="{BB962C8B-B14F-4D97-AF65-F5344CB8AC3E}">
        <p14:creationId xmlns:p14="http://schemas.microsoft.com/office/powerpoint/2010/main" val="1827088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5635" y="1974127"/>
            <a:ext cx="8305800" cy="616673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Programming model</a:t>
            </a:r>
          </a:p>
          <a:p>
            <a:pPr marL="0" indent="0">
              <a:buNone/>
            </a:pPr>
            <a:r>
              <a:rPr lang="en-US" dirty="0" smtClean="0"/>
              <a:t>Applications</a:t>
            </a:r>
          </a:p>
          <a:p>
            <a:pPr marL="0" indent="0">
              <a:buNone/>
            </a:pPr>
            <a:r>
              <a:rPr lang="en-US" dirty="0" smtClean="0"/>
              <a:t>Implementation</a:t>
            </a:r>
          </a:p>
          <a:p>
            <a:pPr marL="0" indent="0">
              <a:buNone/>
            </a:pPr>
            <a:r>
              <a:rPr lang="en-US" dirty="0" smtClean="0"/>
              <a:t>Demo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Current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0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05800" cy="1143000"/>
          </a:xfrm>
        </p:spPr>
        <p:txBody>
          <a:bodyPr/>
          <a:lstStyle/>
          <a:p>
            <a:r>
              <a:rPr lang="en-US" sz="5000" dirty="0" smtClean="0">
                <a:ea typeface="ＭＳ Ｐゴシック" charset="-128"/>
                <a:cs typeface="ＭＳ Ｐゴシック" charset="-128"/>
              </a:rPr>
              <a:t>Spark Programming Interface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305800" cy="4495799"/>
          </a:xfrm>
        </p:spPr>
        <p:txBody>
          <a:bodyPr>
            <a:normAutofit/>
          </a:bodyPr>
          <a:lstStyle/>
          <a:p>
            <a:r>
              <a:rPr lang="en-US" dirty="0" smtClean="0"/>
              <a:t>Language-integrated API in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Can be used interactively from </a:t>
            </a:r>
            <a:r>
              <a:rPr lang="en-US" dirty="0" err="1" smtClean="0"/>
              <a:t>Scala</a:t>
            </a:r>
            <a:r>
              <a:rPr lang="en-US" dirty="0" smtClean="0"/>
              <a:t> interpreter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Provides: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Resilient distributed datasets (RDDs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</a:t>
            </a:r>
          </a:p>
          <a:p>
            <a:pPr lvl="1"/>
            <a:r>
              <a:rPr lang="en-US" i="1" dirty="0" smtClean="0">
                <a:ea typeface="ＭＳ Ｐゴシック" charset="-128"/>
                <a:cs typeface="ＭＳ Ｐゴシック" charset="-128"/>
              </a:rPr>
              <a:t>Transformations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to build RDDs (map, join, filter, …)</a:t>
            </a:r>
          </a:p>
          <a:p>
            <a:pPr lvl="1"/>
            <a:r>
              <a:rPr lang="en-US" i="1" dirty="0" smtClean="0"/>
              <a:t>Actions</a:t>
            </a:r>
            <a:r>
              <a:rPr lang="en-US" dirty="0" smtClean="0"/>
              <a:t> on RDDs (return a result to the program or write data to storage: reduce, count, save, …)</a:t>
            </a:r>
          </a:p>
        </p:txBody>
      </p:sp>
    </p:spTree>
    <p:extLst>
      <p:ext uri="{BB962C8B-B14F-4D97-AF65-F5344CB8AC3E}">
        <p14:creationId xmlns:p14="http://schemas.microsoft.com/office/powerpoint/2010/main" val="219293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5700" dirty="0" smtClean="0"/>
              <a:t>Example: Log Mining</a:t>
            </a:r>
            <a:endParaRPr lang="en-US" sz="5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371600"/>
          </a:xfrm>
        </p:spPr>
        <p:txBody>
          <a:bodyPr/>
          <a:lstStyle/>
          <a:p>
            <a:pPr marL="0">
              <a:buNone/>
            </a:pPr>
            <a:r>
              <a:rPr lang="en-US" sz="3000" dirty="0" smtClean="0"/>
              <a:t>Load error messages from a log into memory, then interactively search for various patterns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667000"/>
            <a:ext cx="57912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lines = </a:t>
            </a:r>
            <a:r>
              <a:rPr lang="en-US" sz="1600" dirty="0" err="1" smtClean="0">
                <a:latin typeface="Lucida Console"/>
                <a:cs typeface="Lucida Console"/>
              </a:rPr>
              <a:t>spark.textFile(“hdfs</a:t>
            </a:r>
            <a:r>
              <a:rPr lang="en-US" sz="1600" dirty="0" smtClean="0">
                <a:latin typeface="Lucida Console"/>
                <a:cs typeface="Lucida Console"/>
              </a:rPr>
              <a:t>://...”)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errors = </a:t>
            </a:r>
            <a:r>
              <a:rPr lang="en-US" sz="1600" dirty="0" err="1" smtClean="0">
                <a:latin typeface="Lucida Console"/>
                <a:cs typeface="Lucida Console"/>
              </a:rPr>
              <a:t>lines.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err="1" smtClean="0">
                <a:latin typeface="Lucida Console"/>
                <a:cs typeface="Lucida Console"/>
              </a:rPr>
              <a:t>(</a:t>
            </a:r>
            <a:r>
              <a:rPr lang="en-US" sz="16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_.startsWith(“ERROR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”)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messages = errors.</a:t>
            </a:r>
            <a:r>
              <a:rPr lang="en-US" sz="16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>
                <a:latin typeface="Lucida Console"/>
                <a:cs typeface="Lucida Console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persist</a:t>
            </a:r>
            <a:r>
              <a:rPr lang="en-US" sz="1600" dirty="0" smtClean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615710" y="2743323"/>
            <a:ext cx="3071090" cy="385144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644049" y="3345025"/>
            <a:ext cx="791061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1</a:t>
            </a:r>
            <a:endParaRPr lang="en-US" sz="1500" dirty="0"/>
          </a:p>
        </p:txBody>
      </p:sp>
      <p:sp>
        <p:nvSpPr>
          <p:cNvPr id="22" name="Rectangle 21"/>
          <p:cNvSpPr/>
          <p:nvPr/>
        </p:nvSpPr>
        <p:spPr>
          <a:xfrm>
            <a:off x="7526286" y="5395008"/>
            <a:ext cx="819727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2</a:t>
            </a:r>
            <a:endParaRPr lang="en-US" sz="1500" dirty="0"/>
          </a:p>
        </p:txBody>
      </p:sp>
      <p:sp>
        <p:nvSpPr>
          <p:cNvPr id="23" name="Rectangle 22"/>
          <p:cNvSpPr/>
          <p:nvPr/>
        </p:nvSpPr>
        <p:spPr>
          <a:xfrm>
            <a:off x="5680365" y="6056686"/>
            <a:ext cx="806782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3</a:t>
            </a:r>
            <a:endParaRPr lang="en-US" sz="15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019801" y="3042352"/>
            <a:ext cx="1577109" cy="2375746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638800" y="2707533"/>
            <a:ext cx="2860965" cy="3075342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Driver</a:t>
              </a:r>
              <a:endParaRPr lang="en-US" sz="18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28601" y="4248011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 smtClean="0">
                <a:latin typeface="Lucida Console"/>
                <a:cs typeface="Lucida Console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_.contains(“foo”)</a:t>
            </a:r>
            <a:r>
              <a:rPr lang="en-US" sz="1600" dirty="0" smtClean="0">
                <a:latin typeface="Lucida Console"/>
                <a:cs typeface="Lucida Console"/>
              </a:rPr>
              <a:t>).</a:t>
            </a:r>
            <a:r>
              <a:rPr lang="en-US" sz="16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306291" y="4456545"/>
            <a:ext cx="1570182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742550" y="3840020"/>
            <a:ext cx="958269" cy="90516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664036" y="2941777"/>
            <a:ext cx="909784" cy="494145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8600" y="4572000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>
                <a:latin typeface="Lucida Console"/>
                <a:cs typeface="Lucida Console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_.contains(“bar”)</a:t>
            </a:r>
            <a:r>
              <a:rPr lang="en-US" sz="1600" dirty="0" smtClean="0">
                <a:latin typeface="Lucida Console"/>
                <a:cs typeface="Lucida Console"/>
              </a:rPr>
              <a:t>).</a:t>
            </a:r>
            <a:r>
              <a:rPr lang="en-US" sz="16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8600" y="4919246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. . 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97814" y="3242846"/>
            <a:ext cx="622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rbel"/>
                <a:cs typeface="Corbel"/>
              </a:rPr>
              <a:t>tasks</a:t>
            </a:r>
            <a:endParaRPr lang="en-US" sz="1600" dirty="0">
              <a:latin typeface="Corbel"/>
              <a:cs typeface="Corbe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77000" y="2873391"/>
            <a:ext cx="74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rbel"/>
                <a:cs typeface="Corbel"/>
              </a:rPr>
              <a:t>results</a:t>
            </a:r>
            <a:endParaRPr lang="en-US" sz="1600" dirty="0">
              <a:latin typeface="Corbel"/>
              <a:cs typeface="Corbe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11836" y="2449945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 smtClean="0"/>
              <a:t>Msgs</a:t>
            </a:r>
            <a:r>
              <a:rPr lang="en-US" sz="1500" dirty="0" smtClean="0"/>
              <a:t>. 1</a:t>
            </a:r>
            <a:endParaRPr lang="en-US" sz="1500" dirty="0"/>
          </a:p>
        </p:txBody>
      </p:sp>
      <p:sp>
        <p:nvSpPr>
          <p:cNvPr id="24" name="Rectangle 23"/>
          <p:cNvSpPr/>
          <p:nvPr/>
        </p:nvSpPr>
        <p:spPr>
          <a:xfrm>
            <a:off x="8047181" y="4523264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 smtClean="0"/>
              <a:t>Msgs</a:t>
            </a:r>
            <a:r>
              <a:rPr lang="en-US" sz="1500" dirty="0" smtClean="0"/>
              <a:t>. 2</a:t>
            </a:r>
            <a:endParaRPr lang="en-US" sz="1500" dirty="0"/>
          </a:p>
        </p:txBody>
      </p:sp>
      <p:sp>
        <p:nvSpPr>
          <p:cNvPr id="25" name="Rectangle 24"/>
          <p:cNvSpPr/>
          <p:nvPr/>
        </p:nvSpPr>
        <p:spPr>
          <a:xfrm>
            <a:off x="6195291" y="5161729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 smtClean="0"/>
              <a:t>Msgs</a:t>
            </a:r>
            <a:r>
              <a:rPr lang="en-US" sz="1500" dirty="0" smtClean="0"/>
              <a:t>. 3</a:t>
            </a:r>
            <a:endParaRPr lang="en-US" sz="1500" dirty="0"/>
          </a:p>
        </p:txBody>
      </p:sp>
      <p:sp>
        <p:nvSpPr>
          <p:cNvPr id="70" name="Rectangular Callout 69"/>
          <p:cNvSpPr/>
          <p:nvPr/>
        </p:nvSpPr>
        <p:spPr>
          <a:xfrm>
            <a:off x="5234708" y="2505364"/>
            <a:ext cx="1154547" cy="311727"/>
          </a:xfrm>
          <a:prstGeom prst="wedgeRectCallout">
            <a:avLst>
              <a:gd name="adj1" fmla="val -94279"/>
              <a:gd name="adj2" fmla="val 44724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Base RDD</a:t>
            </a:r>
            <a:endParaRPr lang="en-US" sz="1700" dirty="0"/>
          </a:p>
        </p:txBody>
      </p:sp>
      <p:sp>
        <p:nvSpPr>
          <p:cNvPr id="71" name="Rectangular Callout 70"/>
          <p:cNvSpPr/>
          <p:nvPr/>
        </p:nvSpPr>
        <p:spPr>
          <a:xfrm>
            <a:off x="5644327" y="2590800"/>
            <a:ext cx="1834818" cy="311727"/>
          </a:xfrm>
          <a:prstGeom prst="wedgeRectCallout">
            <a:avLst>
              <a:gd name="adj1" fmla="val -46677"/>
              <a:gd name="adj2" fmla="val 11879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Transformed RDD</a:t>
            </a:r>
            <a:endParaRPr lang="en-US" sz="1700" dirty="0"/>
          </a:p>
        </p:txBody>
      </p:sp>
      <p:sp>
        <p:nvSpPr>
          <p:cNvPr id="73" name="Rectangular Callout 72"/>
          <p:cNvSpPr/>
          <p:nvPr/>
        </p:nvSpPr>
        <p:spPr>
          <a:xfrm>
            <a:off x="5849835" y="4038600"/>
            <a:ext cx="1058965" cy="311727"/>
          </a:xfrm>
          <a:prstGeom prst="wedgeRectCallout">
            <a:avLst>
              <a:gd name="adj1" fmla="val -77556"/>
              <a:gd name="adj2" fmla="val 52132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Action</a:t>
            </a:r>
            <a:endParaRPr lang="en-US" sz="1700" dirty="0"/>
          </a:p>
        </p:txBody>
      </p:sp>
      <p:sp>
        <p:nvSpPr>
          <p:cNvPr id="38" name="Rounded Rectangle 37"/>
          <p:cNvSpPr/>
          <p:nvPr/>
        </p:nvSpPr>
        <p:spPr>
          <a:xfrm>
            <a:off x="404092" y="5486400"/>
            <a:ext cx="4777508" cy="849407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Result:</a:t>
            </a:r>
            <a:r>
              <a:rPr lang="en-US" dirty="0" smtClean="0"/>
              <a:t> full-text search of Wikipedia in &lt;1 sec (</a:t>
            </a:r>
            <a:r>
              <a:rPr lang="en-US" dirty="0" err="1" smtClean="0"/>
              <a:t>vs</a:t>
            </a:r>
            <a:r>
              <a:rPr lang="en-US" dirty="0" smtClean="0"/>
              <a:t> 20 sec for on-disk data)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94512" y="5486401"/>
            <a:ext cx="4777508" cy="849406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Result:</a:t>
            </a:r>
            <a:r>
              <a:rPr lang="en-US" dirty="0" smtClean="0"/>
              <a:t> scaled to 1 TB data in 5-7 sec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vs</a:t>
            </a:r>
            <a:r>
              <a:rPr lang="en-US" dirty="0" smtClean="0"/>
              <a:t> 170 sec for on-disk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3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2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RDD 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9490"/>
            <a:ext cx="8305800" cy="416791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RDDs maintain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information that can be used to reconstruct lost partitions</a:t>
            </a: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Ex:</a:t>
            </a: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5958" y="3045066"/>
            <a:ext cx="774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Lucida Console"/>
                <a:cs typeface="Lucida Console"/>
              </a:rPr>
              <a:t>messages = </a:t>
            </a:r>
            <a:r>
              <a:rPr lang="en-US" sz="1800" dirty="0" err="1" smtClean="0">
                <a:latin typeface="Lucida Console"/>
                <a:cs typeface="Lucida Console"/>
              </a:rPr>
              <a:t>textFile</a:t>
            </a:r>
            <a:r>
              <a:rPr lang="en-US" sz="1800" dirty="0" smtClean="0">
                <a:latin typeface="Lucida Console"/>
                <a:cs typeface="Lucida Console"/>
              </a:rPr>
              <a:t>(...).</a:t>
            </a:r>
            <a:r>
              <a:rPr lang="en-US" sz="1800" dirty="0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</a:t>
            </a:r>
            <a:r>
              <a:rPr lang="en-US" sz="18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startsWith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 smtClean="0">
                <a:latin typeface="Lucida Console"/>
                <a:cs typeface="Lucida Console"/>
              </a:rPr>
              <a:t>                        .</a:t>
            </a:r>
            <a:r>
              <a:rPr lang="en-US" sz="18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76300" y="4610011"/>
            <a:ext cx="1603195" cy="5471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 err="1" smtClean="0"/>
              <a:t>HDFSFile</a:t>
            </a:r>
            <a:endParaRPr lang="en-US" sz="2100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3697198" y="4610011"/>
            <a:ext cx="1603195" cy="5471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 err="1" smtClean="0"/>
              <a:t>FilteredRDD</a:t>
            </a:r>
            <a:endParaRPr lang="en-US" sz="2100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6518095" y="4610011"/>
            <a:ext cx="1603195" cy="5471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 err="1" smtClean="0"/>
              <a:t>MappedRDD</a:t>
            </a:r>
            <a:endParaRPr lang="en-US" sz="2100" dirty="0" smtClean="0"/>
          </a:p>
        </p:txBody>
      </p:sp>
      <p:cxnSp>
        <p:nvCxnSpPr>
          <p:cNvPr id="21" name="Straight Arrow Connector 20"/>
          <p:cNvCxnSpPr>
            <a:stCxn id="10" idx="3"/>
            <a:endCxn id="11" idx="1"/>
          </p:cNvCxnSpPr>
          <p:nvPr/>
        </p:nvCxnSpPr>
        <p:spPr>
          <a:xfrm>
            <a:off x="2479495" y="4883577"/>
            <a:ext cx="121770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2" idx="1"/>
          </p:cNvCxnSpPr>
          <p:nvPr/>
        </p:nvCxnSpPr>
        <p:spPr>
          <a:xfrm>
            <a:off x="5300393" y="4883577"/>
            <a:ext cx="121770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Down Arrow 39"/>
          <p:cNvSpPr/>
          <p:nvPr/>
        </p:nvSpPr>
        <p:spPr>
          <a:xfrm>
            <a:off x="3537374" y="3778490"/>
            <a:ext cx="1961726" cy="65406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82653" y="4954399"/>
            <a:ext cx="2692865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 smtClean="0">
                <a:latin typeface="Corbel"/>
                <a:cs typeface="Corbel"/>
              </a:rPr>
              <a:t>filter</a:t>
            </a:r>
            <a:r>
              <a:rPr lang="en-US" sz="2000" dirty="0" smtClean="0">
                <a:latin typeface="Corbel"/>
                <a:cs typeface="Corbel"/>
              </a:rPr>
              <a:t/>
            </a:r>
            <a:br>
              <a:rPr lang="en-US" sz="2000" dirty="0" smtClean="0">
                <a:latin typeface="Corbel"/>
                <a:cs typeface="Corbel"/>
              </a:rPr>
            </a:br>
            <a:r>
              <a:rPr lang="en-US" sz="2000" dirty="0" smtClean="0">
                <a:latin typeface="Corbel"/>
                <a:cs typeface="Corbel"/>
              </a:rPr>
              <a:t>(</a:t>
            </a:r>
            <a:r>
              <a:rPr lang="en-US" sz="2000" dirty="0" err="1" smtClean="0">
                <a:latin typeface="Corbel"/>
                <a:cs typeface="Corbel"/>
              </a:rPr>
              <a:t>func</a:t>
            </a:r>
            <a:r>
              <a:rPr lang="en-US" sz="2000" dirty="0" smtClean="0">
                <a:latin typeface="Corbel"/>
                <a:cs typeface="Corbel"/>
              </a:rPr>
              <a:t> = _.</a:t>
            </a:r>
            <a:r>
              <a:rPr lang="en-US" sz="2000" dirty="0" err="1" smtClean="0">
                <a:latin typeface="Corbel"/>
                <a:cs typeface="Corbel"/>
              </a:rPr>
              <a:t>startsWith</a:t>
            </a:r>
            <a:r>
              <a:rPr lang="en-US" sz="2000" dirty="0" smtClean="0">
                <a:latin typeface="Corbel"/>
                <a:cs typeface="Corbel"/>
              </a:rPr>
              <a:t>(...))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24681" y="4954399"/>
            <a:ext cx="203250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 smtClean="0">
                <a:latin typeface="Corbel"/>
                <a:cs typeface="Corbel"/>
              </a:rPr>
              <a:t>map</a:t>
            </a:r>
            <a:r>
              <a:rPr lang="en-US" sz="2000" dirty="0" smtClean="0">
                <a:latin typeface="Corbel"/>
                <a:cs typeface="Corbel"/>
              </a:rPr>
              <a:t/>
            </a:r>
            <a:br>
              <a:rPr lang="en-US" sz="2000" dirty="0" smtClean="0">
                <a:latin typeface="Corbel"/>
                <a:cs typeface="Corbel"/>
              </a:rPr>
            </a:br>
            <a:r>
              <a:rPr lang="en-US" sz="2000" dirty="0" smtClean="0">
                <a:latin typeface="Corbel"/>
                <a:cs typeface="Corbel"/>
              </a:rPr>
              <a:t>(</a:t>
            </a:r>
            <a:r>
              <a:rPr lang="en-US" sz="2000" dirty="0" err="1" smtClean="0">
                <a:latin typeface="Corbel"/>
                <a:cs typeface="Corbel"/>
              </a:rPr>
              <a:t>func</a:t>
            </a:r>
            <a:r>
              <a:rPr lang="en-US" sz="2000" dirty="0" smtClean="0">
                <a:latin typeface="Corbel"/>
                <a:cs typeface="Corbel"/>
              </a:rPr>
              <a:t> = _.split(...))</a:t>
            </a:r>
            <a:endParaRPr lang="en-US" sz="20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3778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>
                <a:ea typeface="ＭＳ Ｐゴシック" charset="-128"/>
                <a:cs typeface="ＭＳ Ｐゴシック" charset="-128"/>
              </a:rPr>
              <a:t>Example: Logistic Regression</a:t>
            </a:r>
          </a:p>
        </p:txBody>
      </p:sp>
      <p:sp>
        <p:nvSpPr>
          <p:cNvPr id="24579" name="Content Placeholder 4"/>
          <p:cNvSpPr>
            <a:spLocks noGrp="1"/>
          </p:cNvSpPr>
          <p:nvPr>
            <p:ph idx="1"/>
          </p:nvPr>
        </p:nvSpPr>
        <p:spPr>
          <a:xfrm>
            <a:off x="457200" y="1951038"/>
            <a:ext cx="8229600" cy="944562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Goal: find best line separating two sets of points</a:t>
            </a:r>
          </a:p>
        </p:txBody>
      </p:sp>
      <p:sp>
        <p:nvSpPr>
          <p:cNvPr id="24580" name="TextBox 6"/>
          <p:cNvSpPr txBox="1">
            <a:spLocks noChangeArrowheads="1"/>
          </p:cNvSpPr>
          <p:nvPr/>
        </p:nvSpPr>
        <p:spPr bwMode="auto">
          <a:xfrm rot="21003">
            <a:off x="4631452" y="3712963"/>
            <a:ext cx="4095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81" name="TextBox 7"/>
          <p:cNvSpPr txBox="1">
            <a:spLocks noChangeArrowheads="1"/>
          </p:cNvSpPr>
          <p:nvPr/>
        </p:nvSpPr>
        <p:spPr bwMode="auto">
          <a:xfrm rot="21003">
            <a:off x="3611071" y="4946570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24582" name="TextBox 8"/>
          <p:cNvSpPr txBox="1">
            <a:spLocks noChangeArrowheads="1"/>
          </p:cNvSpPr>
          <p:nvPr/>
        </p:nvSpPr>
        <p:spPr bwMode="auto">
          <a:xfrm rot="21003">
            <a:off x="4524196" y="4118715"/>
            <a:ext cx="4095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83" name="TextBox 9"/>
          <p:cNvSpPr txBox="1">
            <a:spLocks noChangeArrowheads="1"/>
          </p:cNvSpPr>
          <p:nvPr/>
        </p:nvSpPr>
        <p:spPr bwMode="auto">
          <a:xfrm rot="21003">
            <a:off x="5392507" y="3870015"/>
            <a:ext cx="4095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84" name="TextBox 10"/>
          <p:cNvSpPr txBox="1">
            <a:spLocks noChangeArrowheads="1"/>
          </p:cNvSpPr>
          <p:nvPr/>
        </p:nvSpPr>
        <p:spPr bwMode="auto">
          <a:xfrm rot="21003">
            <a:off x="4981416" y="4116745"/>
            <a:ext cx="4095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85" name="TextBox 11"/>
          <p:cNvSpPr txBox="1">
            <a:spLocks noChangeArrowheads="1"/>
          </p:cNvSpPr>
          <p:nvPr/>
        </p:nvSpPr>
        <p:spPr bwMode="auto">
          <a:xfrm rot="21003">
            <a:off x="4909408" y="3430492"/>
            <a:ext cx="4095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86" name="TextBox 12"/>
          <p:cNvSpPr txBox="1">
            <a:spLocks noChangeArrowheads="1"/>
          </p:cNvSpPr>
          <p:nvPr/>
        </p:nvSpPr>
        <p:spPr bwMode="auto">
          <a:xfrm rot="21003">
            <a:off x="5360207" y="4479429"/>
            <a:ext cx="4095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87" name="TextBox 13"/>
          <p:cNvSpPr txBox="1">
            <a:spLocks noChangeArrowheads="1"/>
          </p:cNvSpPr>
          <p:nvPr/>
        </p:nvSpPr>
        <p:spPr bwMode="auto">
          <a:xfrm rot="21003">
            <a:off x="4222689" y="3578699"/>
            <a:ext cx="4095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88" name="TextBox 14"/>
          <p:cNvSpPr txBox="1">
            <a:spLocks noChangeArrowheads="1"/>
          </p:cNvSpPr>
          <p:nvPr/>
        </p:nvSpPr>
        <p:spPr bwMode="auto">
          <a:xfrm rot="21003">
            <a:off x="4558386" y="3199744"/>
            <a:ext cx="4095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89" name="TextBox 15"/>
          <p:cNvSpPr txBox="1">
            <a:spLocks noChangeArrowheads="1"/>
          </p:cNvSpPr>
          <p:nvPr/>
        </p:nvSpPr>
        <p:spPr bwMode="auto">
          <a:xfrm rot="21003">
            <a:off x="5265127" y="3412028"/>
            <a:ext cx="4095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90" name="TextBox 16"/>
          <p:cNvSpPr txBox="1">
            <a:spLocks noChangeArrowheads="1"/>
          </p:cNvSpPr>
          <p:nvPr/>
        </p:nvSpPr>
        <p:spPr bwMode="auto">
          <a:xfrm rot="21003">
            <a:off x="3356225" y="4538915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24591" name="TextBox 17"/>
          <p:cNvSpPr txBox="1">
            <a:spLocks noChangeArrowheads="1"/>
          </p:cNvSpPr>
          <p:nvPr/>
        </p:nvSpPr>
        <p:spPr bwMode="auto">
          <a:xfrm rot="21003">
            <a:off x="3918785" y="4470604"/>
            <a:ext cx="4032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24592" name="TextBox 18"/>
          <p:cNvSpPr txBox="1">
            <a:spLocks noChangeArrowheads="1"/>
          </p:cNvSpPr>
          <p:nvPr/>
        </p:nvSpPr>
        <p:spPr bwMode="auto">
          <a:xfrm rot="21003">
            <a:off x="3691925" y="4185049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24593" name="TextBox 19"/>
          <p:cNvSpPr txBox="1">
            <a:spLocks noChangeArrowheads="1"/>
          </p:cNvSpPr>
          <p:nvPr/>
        </p:nvSpPr>
        <p:spPr bwMode="auto">
          <a:xfrm rot="21003">
            <a:off x="3076411" y="5151269"/>
            <a:ext cx="4032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24594" name="TextBox 20"/>
          <p:cNvSpPr txBox="1">
            <a:spLocks noChangeArrowheads="1"/>
          </p:cNvSpPr>
          <p:nvPr/>
        </p:nvSpPr>
        <p:spPr bwMode="auto">
          <a:xfrm rot="21003">
            <a:off x="3159466" y="4029392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24595" name="TextBox 21"/>
          <p:cNvSpPr txBox="1">
            <a:spLocks noChangeArrowheads="1"/>
          </p:cNvSpPr>
          <p:nvPr/>
        </p:nvSpPr>
        <p:spPr bwMode="auto">
          <a:xfrm rot="21003">
            <a:off x="4145518" y="4776794"/>
            <a:ext cx="4032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24596" name="TextBox 23"/>
          <p:cNvSpPr txBox="1">
            <a:spLocks noChangeArrowheads="1"/>
          </p:cNvSpPr>
          <p:nvPr/>
        </p:nvSpPr>
        <p:spPr bwMode="auto">
          <a:xfrm rot="21003">
            <a:off x="3707167" y="5328163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24597" name="TextBox 26"/>
          <p:cNvSpPr txBox="1">
            <a:spLocks noChangeArrowheads="1"/>
          </p:cNvSpPr>
          <p:nvPr/>
        </p:nvSpPr>
        <p:spPr bwMode="auto">
          <a:xfrm rot="21003">
            <a:off x="4219728" y="5102690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16221003" flipH="1">
            <a:off x="2840916" y="3455897"/>
            <a:ext cx="3243262" cy="231140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599" name="TextBox 32"/>
          <p:cNvSpPr txBox="1">
            <a:spLocks noChangeArrowheads="1"/>
          </p:cNvSpPr>
          <p:nvPr/>
        </p:nvSpPr>
        <p:spPr bwMode="auto">
          <a:xfrm rot="21003">
            <a:off x="4826226" y="4573005"/>
            <a:ext cx="4095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469755" y="5564533"/>
            <a:ext cx="979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rbel" charset="0"/>
                <a:ea typeface="Corbel" charset="0"/>
                <a:cs typeface="Corbel" charset="0"/>
              </a:rPr>
              <a:t>target</a:t>
            </a:r>
          </a:p>
        </p:txBody>
      </p:sp>
      <p:sp>
        <p:nvSpPr>
          <p:cNvPr id="24601" name="TextBox 43"/>
          <p:cNvSpPr txBox="1">
            <a:spLocks noChangeArrowheads="1"/>
          </p:cNvSpPr>
          <p:nvPr/>
        </p:nvSpPr>
        <p:spPr bwMode="auto">
          <a:xfrm rot="21003">
            <a:off x="2927146" y="4637585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cxnSp>
        <p:nvCxnSpPr>
          <p:cNvPr id="47" name="Straight Connector 46"/>
          <p:cNvCxnSpPr/>
          <p:nvPr/>
        </p:nvCxnSpPr>
        <p:spPr>
          <a:xfrm rot="21003" flipV="1">
            <a:off x="2570039" y="3426450"/>
            <a:ext cx="3759200" cy="243840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21003" flipV="1">
            <a:off x="2239815" y="3967632"/>
            <a:ext cx="4368800" cy="1363662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21003" flipV="1">
            <a:off x="2151003" y="4493017"/>
            <a:ext cx="4521200" cy="28416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21003">
            <a:off x="2290716" y="4010689"/>
            <a:ext cx="4330700" cy="124460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258871" y="2926154"/>
            <a:ext cx="24717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orbel" charset="0"/>
                <a:ea typeface="Corbel" charset="0"/>
                <a:cs typeface="Corbel" charset="0"/>
              </a:rPr>
              <a:t>random initial line</a:t>
            </a:r>
          </a:p>
        </p:txBody>
      </p:sp>
      <p:grpSp>
        <p:nvGrpSpPr>
          <p:cNvPr id="2" name="Group 126"/>
          <p:cNvGrpSpPr/>
          <p:nvPr/>
        </p:nvGrpSpPr>
        <p:grpSpPr>
          <a:xfrm>
            <a:off x="3241449" y="3429776"/>
            <a:ext cx="2309983" cy="2280738"/>
            <a:chOff x="3241449" y="3429776"/>
            <a:chExt cx="2309983" cy="2280738"/>
          </a:xfrm>
        </p:grpSpPr>
        <p:cxnSp>
          <p:nvCxnSpPr>
            <p:cNvPr id="109" name="Straight Connector 108"/>
            <p:cNvCxnSpPr/>
            <p:nvPr/>
          </p:nvCxnSpPr>
          <p:spPr>
            <a:xfrm rot="3444250" flipH="1" flipV="1">
              <a:off x="3682592" y="5197449"/>
              <a:ext cx="160354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125"/>
            <p:cNvGrpSpPr/>
            <p:nvPr/>
          </p:nvGrpSpPr>
          <p:grpSpPr>
            <a:xfrm>
              <a:off x="3241449" y="3429776"/>
              <a:ext cx="2309983" cy="2280738"/>
              <a:chOff x="3241449" y="3429776"/>
              <a:chExt cx="2309983" cy="2280738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3444250">
                <a:off x="5033149" y="3903762"/>
                <a:ext cx="403624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3444250">
                <a:off x="4774550" y="4151154"/>
                <a:ext cx="313625" cy="1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3444250">
                <a:off x="4587284" y="3816335"/>
                <a:ext cx="779209" cy="6091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3444250">
                <a:off x="5468598" y="3812828"/>
                <a:ext cx="164046" cy="1622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3444250">
                <a:off x="4274614" y="4142492"/>
                <a:ext cx="662144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3444250" flipH="1" flipV="1">
                <a:off x="5434881" y="4064161"/>
                <a:ext cx="174407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rot="3444250" flipH="1" flipV="1">
                <a:off x="5036308" y="4319960"/>
                <a:ext cx="174408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rot="3444250" flipH="1" flipV="1">
                <a:off x="5036606" y="4457271"/>
                <a:ext cx="626068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rot="3444250" flipH="1" flipV="1">
                <a:off x="4648864" y="4664001"/>
                <a:ext cx="472125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rot="3444250">
                <a:off x="3178650" y="4706181"/>
                <a:ext cx="801267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rot="3444250">
                <a:off x="3795896" y="4689539"/>
                <a:ext cx="380630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rot="3444250">
                <a:off x="3029508" y="5155714"/>
                <a:ext cx="425470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rot="3444250" flipH="1" flipV="1">
                <a:off x="4098885" y="4959058"/>
                <a:ext cx="305469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rot="3444250">
                <a:off x="3465462" y="5414390"/>
                <a:ext cx="590659" cy="1589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rot="3444250" flipH="1" flipV="1">
                <a:off x="3934289" y="5152621"/>
                <a:ext cx="615413" cy="1589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3444250" flipH="1" flipV="1">
                <a:off x="3227408" y="5442376"/>
                <a:ext cx="75618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rot="3444250" flipH="1" flipV="1">
                <a:off x="4076523" y="4819985"/>
                <a:ext cx="75618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3444250" flipH="1" flipV="1">
                <a:off x="3477749" y="4975497"/>
                <a:ext cx="305469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9" name="Straight Connector 128"/>
          <p:cNvCxnSpPr/>
          <p:nvPr/>
        </p:nvCxnSpPr>
        <p:spPr>
          <a:xfrm>
            <a:off x="2641600" y="3335867"/>
            <a:ext cx="3649133" cy="255693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07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65" grpId="0"/>
      <p:bldP spid="6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Logistic Regression Code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229600" cy="4221162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val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data =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spark.textFile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(...).</a:t>
            </a:r>
            <a:r>
              <a:rPr lang="en-US" sz="1900" dirty="0" smtClean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map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readPoint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).</a:t>
            </a:r>
            <a:r>
              <a:rPr lang="en-US" sz="1900" dirty="0" smtClean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persist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900" dirty="0" smtClean="0"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var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w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=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Vector.random(D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900" dirty="0" smtClean="0"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for (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i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&lt;- 1 to ITERATIONS)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val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gradient =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data.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map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p =&gt;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(1 / (1 + 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exp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(-p.y*(w dot 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p.x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))) - 1) * 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p.y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* 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p.x</a:t>
            </a:r>
            <a:endParaRPr lang="en-US" sz="1900" dirty="0" smtClean="0">
              <a:solidFill>
                <a:srgbClr val="FF0080"/>
              </a:solidFill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).</a:t>
            </a:r>
            <a:r>
              <a:rPr lang="en-US" sz="1900" dirty="0" smtClean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reduce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a,b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) =&gt; 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a+b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w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-= gradient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900" dirty="0" smtClean="0"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println("Final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w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: " +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w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6156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Logistic Regression Performance</a:t>
            </a:r>
            <a:endParaRPr lang="en-US" sz="45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51038"/>
          <a:ext cx="7467600" cy="4221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962681" y="2463168"/>
            <a:ext cx="1851119" cy="965833"/>
            <a:chOff x="7021694" y="2615568"/>
            <a:chExt cx="1850936" cy="965833"/>
          </a:xfrm>
        </p:grpSpPr>
        <p:cxnSp>
          <p:nvCxnSpPr>
            <p:cNvPr id="6" name="Straight Arrow Connector 5"/>
            <p:cNvCxnSpPr/>
            <p:nvPr/>
          </p:nvCxnSpPr>
          <p:spPr>
            <a:xfrm rot="5400000">
              <a:off x="6972455" y="3238508"/>
              <a:ext cx="533400" cy="1523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021694" y="2615568"/>
              <a:ext cx="1850936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100" dirty="0" smtClean="0">
                  <a:latin typeface="Corbel"/>
                  <a:ea typeface="Calibri" charset="0"/>
                  <a:cs typeface="Corbel"/>
                </a:rPr>
                <a:t>127 </a:t>
              </a:r>
              <a:r>
                <a:rPr lang="en-US" sz="2100" dirty="0" err="1" smtClean="0">
                  <a:latin typeface="Corbel"/>
                  <a:ea typeface="Calibri" charset="0"/>
                  <a:cs typeface="Corbel"/>
                </a:rPr>
                <a:t>s</a:t>
              </a:r>
              <a:r>
                <a:rPr lang="en-US" sz="2100" dirty="0" smtClean="0">
                  <a:latin typeface="Corbel"/>
                  <a:ea typeface="Calibri" charset="0"/>
                  <a:cs typeface="Corbel"/>
                </a:rPr>
                <a:t> / </a:t>
              </a:r>
              <a:r>
                <a:rPr lang="en-US" sz="2100" dirty="0">
                  <a:latin typeface="Corbel"/>
                  <a:ea typeface="Calibri" charset="0"/>
                  <a:cs typeface="Corbel"/>
                </a:rPr>
                <a:t>iteration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542088" y="4267200"/>
            <a:ext cx="2525712" cy="1195388"/>
            <a:chOff x="6565901" y="4635502"/>
            <a:chExt cx="2525596" cy="1195776"/>
          </a:xfrm>
        </p:grpSpPr>
        <p:cxnSp>
          <p:nvCxnSpPr>
            <p:cNvPr id="9" name="Straight Arrow Connector 8"/>
            <p:cNvCxnSpPr/>
            <p:nvPr/>
          </p:nvCxnSpPr>
          <p:spPr>
            <a:xfrm rot="16200000" flipV="1">
              <a:off x="6966897" y="4784813"/>
              <a:ext cx="501813" cy="2031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0"/>
            <p:cNvSpPr txBox="1">
              <a:spLocks noChangeArrowheads="1"/>
            </p:cNvSpPr>
            <p:nvPr/>
          </p:nvSpPr>
          <p:spPr bwMode="auto">
            <a:xfrm>
              <a:off x="6565901" y="5092703"/>
              <a:ext cx="2525596" cy="738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100" dirty="0">
                  <a:latin typeface="Corbel"/>
                  <a:ea typeface="Calibri" charset="0"/>
                  <a:cs typeface="Corbel"/>
                </a:rPr>
                <a:t>first iteration</a:t>
              </a:r>
              <a:r>
                <a:rPr lang="en-US" sz="2100" dirty="0" smtClean="0">
                  <a:latin typeface="Corbel"/>
                  <a:ea typeface="Calibri" charset="0"/>
                  <a:cs typeface="Corbel"/>
                </a:rPr>
                <a:t> 174 </a:t>
              </a:r>
              <a:r>
                <a:rPr lang="en-US" sz="2100" dirty="0" err="1" smtClean="0">
                  <a:latin typeface="Corbel"/>
                  <a:ea typeface="Calibri" charset="0"/>
                  <a:cs typeface="Corbel"/>
                </a:rPr>
                <a:t>s</a:t>
              </a:r>
              <a:endParaRPr lang="en-US" sz="2100" dirty="0" smtClean="0">
                <a:latin typeface="Corbel"/>
                <a:ea typeface="Calibri" charset="0"/>
                <a:cs typeface="Corbel"/>
              </a:endParaRPr>
            </a:p>
            <a:p>
              <a:pPr algn="ctr"/>
              <a:r>
                <a:rPr lang="en-US" sz="2100" dirty="0">
                  <a:latin typeface="Corbel"/>
                  <a:ea typeface="Calibri" charset="0"/>
                  <a:cs typeface="Corbel"/>
                </a:rPr>
                <a:t>further iterations</a:t>
              </a:r>
              <a:r>
                <a:rPr lang="en-US" sz="2100" dirty="0" smtClean="0">
                  <a:latin typeface="Corbel"/>
                  <a:ea typeface="Calibri" charset="0"/>
                  <a:cs typeface="Corbel"/>
                </a:rPr>
                <a:t> 6 </a:t>
              </a:r>
              <a:r>
                <a:rPr lang="en-US" sz="2100" dirty="0" err="1" smtClean="0">
                  <a:latin typeface="Corbel"/>
                  <a:ea typeface="Calibri" charset="0"/>
                  <a:cs typeface="Corbel"/>
                </a:rPr>
                <a:t>s</a:t>
              </a:r>
              <a:endParaRPr lang="en-US" sz="2100" dirty="0">
                <a:latin typeface="Corbel"/>
                <a:ea typeface="Calibri" charset="0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66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 in More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RDDs additionally provide: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 smtClean="0"/>
              <a:t>Control over partitioning (e.g. hash-based), which can be used to optimize data placement across queries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Control over persistence (e.g. store on disk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vs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in RAM)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Fine-grained reads (treat RDD as a big table)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0939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457200" y="1867084"/>
            <a:ext cx="8229600" cy="226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current cluster programming </a:t>
            </a:r>
            <a:r>
              <a:rPr lang="en-US" dirty="0" smtClean="0"/>
              <a:t>models are based on </a:t>
            </a:r>
            <a:r>
              <a:rPr lang="en-US" i="1" dirty="0" smtClean="0"/>
              <a:t>acyclic data flow</a:t>
            </a:r>
            <a:r>
              <a:rPr lang="en-US" dirty="0" smtClean="0"/>
              <a:t> </a:t>
            </a:r>
            <a:r>
              <a:rPr lang="en-US" dirty="0"/>
              <a:t>from stable storage to stable </a:t>
            </a:r>
            <a:r>
              <a:rPr lang="en-US" dirty="0" smtClean="0"/>
              <a:t>storage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119260" y="3962400"/>
            <a:ext cx="7010399" cy="2409790"/>
            <a:chOff x="195109" y="1484921"/>
            <a:chExt cx="8663829" cy="3698990"/>
          </a:xfrm>
        </p:grpSpPr>
        <p:grpSp>
          <p:nvGrpSpPr>
            <p:cNvPr id="40" name="Group 230"/>
            <p:cNvGrpSpPr>
              <a:grpSpLocks/>
            </p:cNvGrpSpPr>
            <p:nvPr/>
          </p:nvGrpSpPr>
          <p:grpSpPr bwMode="auto">
            <a:xfrm>
              <a:off x="195109" y="1484921"/>
              <a:ext cx="8663829" cy="3698990"/>
              <a:chOff x="95767" y="2133596"/>
              <a:chExt cx="8881102" cy="4495804"/>
            </a:xfrm>
          </p:grpSpPr>
          <p:sp>
            <p:nvSpPr>
              <p:cNvPr id="44" name="Folded Corner 43"/>
              <p:cNvSpPr/>
              <p:nvPr/>
            </p:nvSpPr>
            <p:spPr>
              <a:xfrm rot="10800000">
                <a:off x="95767" y="2133596"/>
                <a:ext cx="1428233" cy="4495801"/>
              </a:xfrm>
              <a:prstGeom prst="foldedCorner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cxnSp>
            <p:nvCxnSpPr>
              <p:cNvPr id="45" name="Straight Arrow Connector 454"/>
              <p:cNvCxnSpPr>
                <a:cxnSpLocks noChangeShapeType="1"/>
                <a:stCxn id="46" idx="2"/>
                <a:endCxn id="50" idx="1"/>
              </p:cNvCxnSpPr>
              <p:nvPr/>
            </p:nvCxnSpPr>
            <p:spPr bwMode="auto">
              <a:xfrm>
                <a:off x="1676400" y="2882901"/>
                <a:ext cx="609599" cy="9940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6" name="Right Bracket 45"/>
              <p:cNvSpPr/>
              <p:nvPr/>
            </p:nvSpPr>
            <p:spPr>
              <a:xfrm>
                <a:off x="1524000" y="2133600"/>
                <a:ext cx="152400" cy="1498600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47" name="Right Bracket 46"/>
              <p:cNvSpPr/>
              <p:nvPr/>
            </p:nvSpPr>
            <p:spPr>
              <a:xfrm>
                <a:off x="1524000" y="3632200"/>
                <a:ext cx="152400" cy="1498600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48" name="Right Bracket 47"/>
              <p:cNvSpPr/>
              <p:nvPr/>
            </p:nvSpPr>
            <p:spPr>
              <a:xfrm>
                <a:off x="1524000" y="5130800"/>
                <a:ext cx="152400" cy="1498600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cxnSp>
            <p:nvCxnSpPr>
              <p:cNvPr id="49" name="Straight Arrow Connector 124"/>
              <p:cNvCxnSpPr>
                <a:cxnSpLocks noChangeShapeType="1"/>
                <a:stCxn id="47" idx="2"/>
                <a:endCxn id="51" idx="1"/>
              </p:cNvCxnSpPr>
              <p:nvPr/>
            </p:nvCxnSpPr>
            <p:spPr bwMode="auto">
              <a:xfrm>
                <a:off x="1676400" y="4381502"/>
                <a:ext cx="609599" cy="13941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0" name="Rounded Rectangle 49"/>
              <p:cNvSpPr/>
              <p:nvPr/>
            </p:nvSpPr>
            <p:spPr>
              <a:xfrm>
                <a:off x="2286000" y="2520141"/>
                <a:ext cx="1218523" cy="74539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Map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286000" y="4016250"/>
                <a:ext cx="1218523" cy="75838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Map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2286000" y="5518377"/>
                <a:ext cx="1218523" cy="74799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Map</a:t>
                </a:r>
              </a:p>
            </p:txBody>
          </p:sp>
          <p:cxnSp>
            <p:nvCxnSpPr>
              <p:cNvPr id="53" name="Straight Arrow Connector 135"/>
              <p:cNvCxnSpPr>
                <a:cxnSpLocks noChangeShapeType="1"/>
                <a:stCxn id="48" idx="2"/>
                <a:endCxn id="52" idx="1"/>
              </p:cNvCxnSpPr>
              <p:nvPr/>
            </p:nvCxnSpPr>
            <p:spPr bwMode="auto">
              <a:xfrm>
                <a:off x="1676400" y="5880101"/>
                <a:ext cx="609599" cy="12274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4" name="Rounded Rectangle 53"/>
              <p:cNvSpPr/>
              <p:nvPr/>
            </p:nvSpPr>
            <p:spPr>
              <a:xfrm>
                <a:off x="5519622" y="2836761"/>
                <a:ext cx="1363025" cy="79319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Reduce</a:t>
                </a: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5519622" y="5110723"/>
                <a:ext cx="1363025" cy="751943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Reduce</a:t>
                </a:r>
              </a:p>
            </p:txBody>
          </p:sp>
          <p:cxnSp>
            <p:nvCxnSpPr>
              <p:cNvPr id="56" name="Straight Arrow Connector 155"/>
              <p:cNvCxnSpPr>
                <a:cxnSpLocks noChangeShapeType="1"/>
                <a:stCxn id="50" idx="3"/>
              </p:cNvCxnSpPr>
              <p:nvPr/>
            </p:nvCxnSpPr>
            <p:spPr bwMode="auto">
              <a:xfrm>
                <a:off x="3504523" y="2892841"/>
                <a:ext cx="2015101" cy="239827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" name="Straight Arrow Connector 158"/>
              <p:cNvCxnSpPr>
                <a:cxnSpLocks noChangeShapeType="1"/>
                <a:stCxn id="50" idx="3"/>
              </p:cNvCxnSpPr>
              <p:nvPr/>
            </p:nvCxnSpPr>
            <p:spPr bwMode="auto">
              <a:xfrm>
                <a:off x="3504523" y="2892841"/>
                <a:ext cx="2015101" cy="2452048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" name="Straight Arrow Connector 161"/>
              <p:cNvCxnSpPr>
                <a:cxnSpLocks noChangeShapeType="1"/>
                <a:stCxn id="52" idx="3"/>
              </p:cNvCxnSpPr>
              <p:nvPr/>
            </p:nvCxnSpPr>
            <p:spPr bwMode="auto">
              <a:xfrm flipV="1">
                <a:off x="3504523" y="3346759"/>
                <a:ext cx="2015101" cy="2545616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Straight Arrow Connector 162"/>
              <p:cNvCxnSpPr>
                <a:cxnSpLocks noChangeShapeType="1"/>
                <a:stCxn id="51" idx="3"/>
                <a:endCxn id="55" idx="1"/>
              </p:cNvCxnSpPr>
              <p:nvPr/>
            </p:nvCxnSpPr>
            <p:spPr bwMode="auto">
              <a:xfrm>
                <a:off x="3504523" y="4395442"/>
                <a:ext cx="2015100" cy="1091253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" name="Straight Arrow Connector 163"/>
              <p:cNvCxnSpPr>
                <a:cxnSpLocks noChangeShapeType="1"/>
                <a:stCxn id="51" idx="3"/>
                <a:endCxn id="54" idx="1"/>
              </p:cNvCxnSpPr>
              <p:nvPr/>
            </p:nvCxnSpPr>
            <p:spPr bwMode="auto">
              <a:xfrm flipV="1">
                <a:off x="3504523" y="3233360"/>
                <a:ext cx="2015100" cy="1162082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" name="Straight Arrow Connector 164"/>
              <p:cNvCxnSpPr>
                <a:cxnSpLocks noChangeShapeType="1"/>
                <a:stCxn id="52" idx="3"/>
              </p:cNvCxnSpPr>
              <p:nvPr/>
            </p:nvCxnSpPr>
            <p:spPr bwMode="auto">
              <a:xfrm flipV="1">
                <a:off x="3504523" y="5630339"/>
                <a:ext cx="2015101" cy="262036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" name="Straight Arrow Connector 182"/>
              <p:cNvCxnSpPr>
                <a:cxnSpLocks noChangeShapeType="1"/>
                <a:stCxn id="54" idx="3"/>
                <a:endCxn id="65" idx="2"/>
              </p:cNvCxnSpPr>
              <p:nvPr/>
            </p:nvCxnSpPr>
            <p:spPr bwMode="auto">
              <a:xfrm>
                <a:off x="6882647" y="3233360"/>
                <a:ext cx="508753" cy="6533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" name="Straight Arrow Connector 183"/>
              <p:cNvCxnSpPr>
                <a:cxnSpLocks noChangeShapeType="1"/>
                <a:stCxn id="55" idx="3"/>
                <a:endCxn id="66" idx="2"/>
              </p:cNvCxnSpPr>
              <p:nvPr/>
            </p:nvCxnSpPr>
            <p:spPr bwMode="auto">
              <a:xfrm>
                <a:off x="6882647" y="5486695"/>
                <a:ext cx="508753" cy="1099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4" name="Folded Corner 63"/>
              <p:cNvSpPr/>
              <p:nvPr/>
            </p:nvSpPr>
            <p:spPr>
              <a:xfrm rot="10800000">
                <a:off x="7543798" y="2133596"/>
                <a:ext cx="1433071" cy="4495800"/>
              </a:xfrm>
              <a:prstGeom prst="foldedCorner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65" name="Right Bracket 64"/>
              <p:cNvSpPr/>
              <p:nvPr/>
            </p:nvSpPr>
            <p:spPr>
              <a:xfrm flipH="1">
                <a:off x="7391400" y="2133600"/>
                <a:ext cx="152400" cy="2212585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66" name="Right Bracket 65"/>
              <p:cNvSpPr/>
              <p:nvPr/>
            </p:nvSpPr>
            <p:spPr>
              <a:xfrm flipH="1">
                <a:off x="7391400" y="4346185"/>
                <a:ext cx="152400" cy="2283215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95109" y="3005909"/>
              <a:ext cx="8663829" cy="643663"/>
              <a:chOff x="285669" y="3684835"/>
              <a:chExt cx="8636670" cy="643663"/>
            </a:xfrm>
          </p:grpSpPr>
          <p:sp>
            <p:nvSpPr>
              <p:cNvPr id="42" name="TextBox 217"/>
              <p:cNvSpPr txBox="1">
                <a:spLocks noChangeArrowheads="1"/>
              </p:cNvSpPr>
              <p:nvPr/>
            </p:nvSpPr>
            <p:spPr bwMode="auto">
              <a:xfrm>
                <a:off x="285669" y="3684836"/>
                <a:ext cx="1388924" cy="643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ＭＳ Ｐゴシック" charset="0"/>
                    <a:cs typeface="Corbel"/>
                  </a:rPr>
                  <a:t>Input</a:t>
                </a:r>
              </a:p>
            </p:txBody>
          </p:sp>
          <p:sp>
            <p:nvSpPr>
              <p:cNvPr id="43" name="TextBox 221"/>
              <p:cNvSpPr txBox="1">
                <a:spLocks noChangeArrowheads="1"/>
              </p:cNvSpPr>
              <p:nvPr/>
            </p:nvSpPr>
            <p:spPr bwMode="auto">
              <a:xfrm>
                <a:off x="7539236" y="3684835"/>
                <a:ext cx="1383103" cy="643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ＭＳ Ｐゴシック" charset="0"/>
                    <a:cs typeface="Corbel"/>
                  </a:rPr>
                  <a:t>Output</a:t>
                </a:r>
              </a:p>
            </p:txBody>
          </p:sp>
        </p:grpSp>
      </p:grpSp>
      <p:sp>
        <p:nvSpPr>
          <p:cNvPr id="67" name="Can 66"/>
          <p:cNvSpPr/>
          <p:nvPr/>
        </p:nvSpPr>
        <p:spPr>
          <a:xfrm>
            <a:off x="7648721" y="5764322"/>
            <a:ext cx="564024" cy="537089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/>
              <a:cs typeface="Corbel"/>
            </a:endParaRPr>
          </a:p>
        </p:txBody>
      </p:sp>
      <p:sp>
        <p:nvSpPr>
          <p:cNvPr id="68" name="Can 67"/>
          <p:cNvSpPr/>
          <p:nvPr/>
        </p:nvSpPr>
        <p:spPr>
          <a:xfrm>
            <a:off x="1741978" y="5758087"/>
            <a:ext cx="564024" cy="537089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199869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RDDs </a:t>
            </a:r>
            <a:r>
              <a:rPr lang="en-US" sz="4000" dirty="0" err="1" smtClean="0"/>
              <a:t>vs</a:t>
            </a:r>
            <a:r>
              <a:rPr lang="en-US" sz="4000" dirty="0" smtClean="0"/>
              <a:t> Distributed Shared Memory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844460"/>
              </p:ext>
            </p:extLst>
          </p:nvPr>
        </p:nvGraphicFramePr>
        <p:xfrm>
          <a:off x="457200" y="1951038"/>
          <a:ext cx="8229600" cy="4145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860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Concern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RDDs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Distr. Shared </a:t>
                      </a:r>
                      <a:r>
                        <a:rPr lang="en-US" sz="2300" dirty="0" err="1" smtClean="0"/>
                        <a:t>Mem</a:t>
                      </a:r>
                      <a:r>
                        <a:rPr lang="en-US" sz="2300" dirty="0" smtClean="0"/>
                        <a:t>.</a:t>
                      </a:r>
                      <a:endParaRPr lang="en-US" sz="2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Reads</a:t>
                      </a:r>
                      <a:endParaRPr lang="en-US" sz="2300" dirty="0"/>
                    </a:p>
                  </a:txBody>
                  <a:tcPr>
                    <a:lnR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Fine-grained</a:t>
                      </a:r>
                      <a:endParaRPr lang="en-US" sz="2300" dirty="0"/>
                    </a:p>
                  </a:txBody>
                  <a:tcPr>
                    <a:lnL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Fine-grained</a:t>
                      </a:r>
                      <a:endParaRPr lang="en-US" sz="2300" dirty="0"/>
                    </a:p>
                  </a:txBody>
                  <a:tcPr>
                    <a:lnL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Writes</a:t>
                      </a:r>
                      <a:endParaRPr lang="en-US" sz="2300" dirty="0"/>
                    </a:p>
                  </a:txBody>
                  <a:tcPr>
                    <a:lnR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Bulk</a:t>
                      </a:r>
                      <a:r>
                        <a:rPr lang="en-US" sz="2300" baseline="0" dirty="0" smtClean="0"/>
                        <a:t> transformations</a:t>
                      </a:r>
                      <a:endParaRPr lang="en-US" sz="2300" dirty="0"/>
                    </a:p>
                  </a:txBody>
                  <a:tcPr>
                    <a:lnL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Fine-grained</a:t>
                      </a:r>
                      <a:endParaRPr lang="en-US" sz="2300" dirty="0"/>
                    </a:p>
                  </a:txBody>
                  <a:tcPr>
                    <a:lnL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Consistency</a:t>
                      </a:r>
                      <a:endParaRPr lang="en-US" sz="2300" dirty="0"/>
                    </a:p>
                  </a:txBody>
                  <a:tcPr>
                    <a:lnR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Trivial (immutable)</a:t>
                      </a:r>
                      <a:endParaRPr lang="en-US" sz="2300" dirty="0"/>
                    </a:p>
                  </a:txBody>
                  <a:tcPr>
                    <a:lnL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Up</a:t>
                      </a:r>
                      <a:r>
                        <a:rPr lang="en-US" sz="2300" baseline="0" dirty="0" smtClean="0"/>
                        <a:t> to app / runtime</a:t>
                      </a:r>
                      <a:endParaRPr lang="en-US" sz="2300" dirty="0"/>
                    </a:p>
                  </a:txBody>
                  <a:tcPr>
                    <a:lnL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Fault recovery</a:t>
                      </a:r>
                      <a:endParaRPr lang="en-US" sz="2300" dirty="0"/>
                    </a:p>
                  </a:txBody>
                  <a:tcPr>
                    <a:lnR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Fine-grained and low-overhead</a:t>
                      </a:r>
                      <a:r>
                        <a:rPr lang="en-US" sz="2300" baseline="0" dirty="0" smtClean="0"/>
                        <a:t> using lineage</a:t>
                      </a:r>
                      <a:endParaRPr lang="en-US" sz="2300" dirty="0"/>
                    </a:p>
                  </a:txBody>
                  <a:tcPr>
                    <a:lnL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Requires checkpoints</a:t>
                      </a:r>
                      <a:r>
                        <a:rPr lang="en-US" sz="2300" baseline="0" dirty="0" smtClean="0"/>
                        <a:t> and program rollback</a:t>
                      </a:r>
                      <a:endParaRPr lang="en-US" sz="2300" dirty="0"/>
                    </a:p>
                  </a:txBody>
                  <a:tcPr>
                    <a:lnL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Straggler</a:t>
                      </a:r>
                      <a:r>
                        <a:rPr lang="en-US" sz="2300" baseline="0" dirty="0" smtClean="0"/>
                        <a:t> mitigation</a:t>
                      </a:r>
                      <a:endParaRPr lang="en-US" sz="2300" dirty="0"/>
                    </a:p>
                  </a:txBody>
                  <a:tcPr>
                    <a:lnR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Possible using speculative</a:t>
                      </a:r>
                      <a:r>
                        <a:rPr lang="en-US" sz="2300" baseline="0" dirty="0" smtClean="0"/>
                        <a:t> execution</a:t>
                      </a:r>
                      <a:endParaRPr lang="en-US" sz="2300" dirty="0"/>
                    </a:p>
                  </a:txBody>
                  <a:tcPr>
                    <a:lnL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Difficult</a:t>
                      </a:r>
                      <a:endParaRPr lang="en-US" sz="2300" dirty="0"/>
                    </a:p>
                  </a:txBody>
                  <a:tcPr>
                    <a:lnL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Work placement</a:t>
                      </a:r>
                      <a:endParaRPr lang="en-US" sz="2300" dirty="0"/>
                    </a:p>
                  </a:txBody>
                  <a:tcPr>
                    <a:lnR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Automatic</a:t>
                      </a:r>
                      <a:r>
                        <a:rPr lang="en-US" sz="2300" baseline="0" dirty="0" smtClean="0"/>
                        <a:t> b</a:t>
                      </a:r>
                      <a:r>
                        <a:rPr lang="en-US" sz="2300" dirty="0" smtClean="0"/>
                        <a:t>ased on data locality</a:t>
                      </a:r>
                      <a:endParaRPr lang="en-US" sz="2300" dirty="0"/>
                    </a:p>
                  </a:txBody>
                  <a:tcPr>
                    <a:lnL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Up to</a:t>
                      </a:r>
                      <a:r>
                        <a:rPr lang="en-US" sz="2300" baseline="0" dirty="0" smtClean="0"/>
                        <a:t> app (but runtime aims for transparency)</a:t>
                      </a:r>
                      <a:endParaRPr lang="en-US" sz="2300" dirty="0"/>
                    </a:p>
                  </a:txBody>
                  <a:tcPr>
                    <a:lnL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35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951038"/>
            <a:ext cx="8458201" cy="42211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EM alg. for traffic prediction (Mobile Millennium)</a:t>
            </a:r>
          </a:p>
          <a:p>
            <a:r>
              <a:rPr lang="en-US" dirty="0" smtClean="0"/>
              <a:t>In</a:t>
            </a:r>
            <a:r>
              <a:rPr lang="en-US" dirty="0"/>
              <a:t>-memory </a:t>
            </a:r>
            <a:r>
              <a:rPr lang="en-US" dirty="0" smtClean="0"/>
              <a:t>OLAP &amp; anomaly detection (</a:t>
            </a:r>
            <a:r>
              <a:rPr lang="en-US" dirty="0" err="1" smtClean="0"/>
              <a:t>Conviva</a:t>
            </a:r>
            <a:r>
              <a:rPr lang="en-US" dirty="0" smtClean="0"/>
              <a:t>)</a:t>
            </a:r>
          </a:p>
          <a:p>
            <a:r>
              <a:rPr lang="en-US" dirty="0"/>
              <a:t>Twitter spam classification </a:t>
            </a:r>
            <a:r>
              <a:rPr lang="en-US" dirty="0" smtClean="0"/>
              <a:t>(Monarch)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Alternating least squares matrix factorization</a:t>
            </a:r>
          </a:p>
          <a:p>
            <a:pPr marL="0" indent="0">
              <a:buNone/>
            </a:pPr>
            <a:r>
              <a:rPr lang="en-US" dirty="0" err="1" smtClean="0"/>
              <a:t>Pregel</a:t>
            </a:r>
            <a:r>
              <a:rPr lang="en-US" dirty="0" smtClean="0"/>
              <a:t> on Spark (Bagel)</a:t>
            </a:r>
          </a:p>
          <a:p>
            <a:pPr marL="0" indent="0">
              <a:buNone/>
            </a:pPr>
            <a:r>
              <a:rPr lang="en-US" dirty="0" smtClean="0"/>
              <a:t>SQL on Spark (Shark)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61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Millennium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05800" cy="422116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Estimate city traffic using position observations from “probe vehicles” (e.g. GPS-carrying taxis)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3" descr="Screen shot 2010-05-18 at 10.37.39 AM.png"/>
          <p:cNvPicPr>
            <a:picLocks noChangeAspect="1"/>
          </p:cNvPicPr>
          <p:nvPr/>
        </p:nvPicPr>
        <p:blipFill>
          <a:blip r:embed="rId2"/>
          <a:srcRect b="4348"/>
          <a:stretch>
            <a:fillRect/>
          </a:stretch>
        </p:blipFill>
        <p:spPr>
          <a:xfrm>
            <a:off x="4047524" y="3124200"/>
            <a:ext cx="4715476" cy="346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96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0-05-18 at 10.40.24 AM.png"/>
          <p:cNvPicPr>
            <a:picLocks noChangeAspect="1"/>
          </p:cNvPicPr>
          <p:nvPr/>
        </p:nvPicPr>
        <p:blipFill>
          <a:blip r:embed="rId3"/>
          <a:srcRect l="446" b="8686"/>
          <a:stretch>
            <a:fillRect/>
          </a:stretch>
        </p:blipFill>
        <p:spPr>
          <a:xfrm>
            <a:off x="621145" y="1143001"/>
            <a:ext cx="7319238" cy="52635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" y="6504914"/>
            <a:ext cx="9144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rbel"/>
                <a:cs typeface="Corbel"/>
              </a:rPr>
              <a:t>Tim Hunter, with the support of the Mobile Millennium </a:t>
            </a:r>
            <a:r>
              <a:rPr lang="en-US" sz="1700" dirty="0" smtClean="0">
                <a:latin typeface="Corbel"/>
                <a:cs typeface="Corbel"/>
              </a:rPr>
              <a:t>team         P.I. Alex </a:t>
            </a:r>
            <a:r>
              <a:rPr lang="en-US" sz="1700" dirty="0" err="1" smtClean="0">
                <a:latin typeface="Corbel"/>
                <a:cs typeface="Corbel"/>
              </a:rPr>
              <a:t>Bayen</a:t>
            </a:r>
            <a:r>
              <a:rPr lang="en-US" sz="1700" dirty="0" smtClean="0">
                <a:latin typeface="Corbel"/>
                <a:cs typeface="Corbel"/>
              </a:rPr>
              <a:t> (</a:t>
            </a:r>
            <a:r>
              <a:rPr lang="en-US" sz="1700" u="sng" dirty="0" smtClean="0">
                <a:latin typeface="Corbel"/>
                <a:cs typeface="Corbel"/>
                <a:hlinkClick r:id="rId4"/>
              </a:rPr>
              <a:t>traffic.berkeley.edu)</a:t>
            </a:r>
            <a:endParaRPr lang="en-US" sz="17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46357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05800" cy="422116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Expectation maximization (EM) algorithm using iterated </a:t>
            </a:r>
            <a:r>
              <a:rPr lang="en-US" i="1" dirty="0" smtClean="0"/>
              <a:t>map</a:t>
            </a:r>
            <a:r>
              <a:rPr lang="en-US" dirty="0" smtClean="0"/>
              <a:t> and </a:t>
            </a:r>
            <a:r>
              <a:rPr lang="en-US" i="1" dirty="0" err="1" smtClean="0"/>
              <a:t>groupByKey</a:t>
            </a:r>
            <a:r>
              <a:rPr lang="en-US" dirty="0" smtClean="0"/>
              <a:t> on the same data</a:t>
            </a:r>
          </a:p>
          <a:p>
            <a:pPr marL="0" indent="0">
              <a:buFontTx/>
              <a:buNone/>
              <a:defRPr/>
            </a:pPr>
            <a:r>
              <a:rPr lang="en-US" dirty="0" smtClean="0"/>
              <a:t>3x faster with in-memory RDDs</a:t>
            </a:r>
          </a:p>
        </p:txBody>
      </p:sp>
      <p:pic>
        <p:nvPicPr>
          <p:cNvPr id="4" name="Picture 3" descr="Screen shot 2011-10-12 at 6.44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944126"/>
            <a:ext cx="7015244" cy="29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76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Conviva</a:t>
            </a:r>
            <a:r>
              <a:rPr lang="en-US" dirty="0" smtClean="0"/>
              <a:t> </a:t>
            </a:r>
            <a:r>
              <a:rPr lang="en-US" dirty="0" err="1" smtClean="0"/>
              <a:t>GeoReport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400800" cy="2514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Aggregations on many keys w/ same WHERE clause</a:t>
            </a:r>
          </a:p>
          <a:p>
            <a:pPr>
              <a:spcBef>
                <a:spcPts val="1400"/>
              </a:spcBef>
            </a:pPr>
            <a:r>
              <a:rPr lang="en-US" dirty="0" smtClean="0"/>
              <a:t>40× gain comes from:</a:t>
            </a:r>
          </a:p>
          <a:p>
            <a:pPr lvl="1"/>
            <a:r>
              <a:rPr lang="en-US" dirty="0" smtClean="0"/>
              <a:t>Not re-reading unused columns or filtered records</a:t>
            </a:r>
          </a:p>
          <a:p>
            <a:pPr lvl="1"/>
            <a:r>
              <a:rPr lang="en-US" dirty="0" smtClean="0"/>
              <a:t>Avoiding repeated decompression</a:t>
            </a:r>
          </a:p>
          <a:p>
            <a:pPr lvl="1"/>
            <a:r>
              <a:rPr lang="en-US" dirty="0" smtClean="0"/>
              <a:t>In-memory storage of </a:t>
            </a:r>
            <a:r>
              <a:rPr lang="en-US" dirty="0" err="1" smtClean="0"/>
              <a:t>deserialized</a:t>
            </a:r>
            <a:r>
              <a:rPr lang="en-US" dirty="0" smtClean="0"/>
              <a:t> objects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86077817"/>
              </p:ext>
            </p:extLst>
          </p:nvPr>
        </p:nvGraphicFramePr>
        <p:xfrm>
          <a:off x="526954" y="1607687"/>
          <a:ext cx="7228725" cy="2226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19040" y="2909110"/>
            <a:ext cx="1838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Time (hours)</a:t>
            </a:r>
            <a:endParaRPr lang="en-US" sz="2200" b="1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441968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Implementation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057401"/>
            <a:ext cx="4191001" cy="3048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Spark runs on the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Mesos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cluster manager [NSDI 11], letting it share resources with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Hadoop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&amp; other apps</a:t>
            </a:r>
          </a:p>
          <a:p>
            <a:pPr marL="0" indent="0">
              <a:buFontTx/>
              <a:buNone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Can read from any Hadoop input source (HDFS, S3, …)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00600" y="2224741"/>
            <a:ext cx="3923470" cy="2205526"/>
            <a:chOff x="4631711" y="2373745"/>
            <a:chExt cx="3987956" cy="2251365"/>
          </a:xfrm>
        </p:grpSpPr>
        <p:sp>
          <p:nvSpPr>
            <p:cNvPr id="40" name="Rectangle 39"/>
            <p:cNvSpPr/>
            <p:nvPr/>
          </p:nvSpPr>
          <p:spPr>
            <a:xfrm>
              <a:off x="4631711" y="2373745"/>
              <a:ext cx="1106988" cy="888923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300" dirty="0" smtClean="0"/>
                <a:t>Spark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855224" y="2373745"/>
              <a:ext cx="1106988" cy="888923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300" dirty="0" err="1" smtClean="0"/>
                <a:t>Hadoop</a:t>
              </a:r>
              <a:endParaRPr lang="en-US" sz="16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78738" y="2373745"/>
              <a:ext cx="1106988" cy="888923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300" dirty="0" smtClean="0"/>
                <a:t>MPI</a:t>
              </a:r>
              <a:endParaRPr lang="en-US" sz="23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31712" y="3386297"/>
              <a:ext cx="3923470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300" dirty="0" err="1" smtClean="0"/>
                <a:t>Mesos</a:t>
              </a:r>
              <a:endParaRPr lang="en-US" sz="23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31712" y="4067518"/>
              <a:ext cx="894827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300" dirty="0" smtClean="0"/>
                <a:t>Node</a:t>
              </a:r>
              <a:endParaRPr lang="en-US" sz="23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41259" y="4067518"/>
              <a:ext cx="894827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300" dirty="0" smtClean="0"/>
                <a:t>Node</a:t>
              </a:r>
              <a:endParaRPr lang="en-US" sz="23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50808" y="4067518"/>
              <a:ext cx="894827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300" dirty="0" smtClean="0"/>
                <a:t>Node</a:t>
              </a:r>
              <a:endParaRPr lang="en-US" sz="23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60355" y="4067518"/>
              <a:ext cx="894827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300" dirty="0" smtClean="0"/>
                <a:t>Node</a:t>
              </a:r>
              <a:endParaRPr lang="en-US" sz="23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164945" y="2891135"/>
              <a:ext cx="4547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/>
                  </a:solidFill>
                  <a:latin typeface="Corbel"/>
                  <a:cs typeface="Corbel"/>
                </a:rPr>
                <a:t>…</a:t>
              </a:r>
              <a:endParaRPr lang="en-US" b="1" dirty="0">
                <a:solidFill>
                  <a:schemeClr val="accent4"/>
                </a:solidFill>
                <a:latin typeface="Corbel"/>
                <a:cs typeface="Corbel"/>
              </a:endParaRPr>
            </a:p>
          </p:txBody>
        </p:sp>
      </p:grp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61682" y="5105400"/>
            <a:ext cx="8198945" cy="114433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~10,000 lines of code, no changes to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Scala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7233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Representation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Simple common interface:</a:t>
            </a:r>
          </a:p>
          <a:p>
            <a:pPr lvl="1"/>
            <a:r>
              <a:rPr lang="en-US" dirty="0" smtClean="0"/>
              <a:t>Set of partitions</a:t>
            </a:r>
          </a:p>
          <a:p>
            <a:pPr lvl="1"/>
            <a:r>
              <a:rPr lang="en-US" dirty="0" smtClean="0"/>
              <a:t>Preferred locations for each partition</a:t>
            </a:r>
          </a:p>
          <a:p>
            <a:pPr lvl="1"/>
            <a:r>
              <a:rPr lang="en-US" dirty="0" smtClean="0"/>
              <a:t>List of parent RDDs</a:t>
            </a:r>
            <a:endParaRPr lang="en-US" dirty="0"/>
          </a:p>
          <a:p>
            <a:pPr lvl="1"/>
            <a:r>
              <a:rPr lang="en-US" dirty="0" smtClean="0"/>
              <a:t>Function to compute a partition given parents</a:t>
            </a:r>
          </a:p>
          <a:p>
            <a:pPr lvl="1"/>
            <a:r>
              <a:rPr lang="en-US" dirty="0" smtClean="0"/>
              <a:t>Optional partitioning info</a:t>
            </a:r>
          </a:p>
          <a:p>
            <a:r>
              <a:rPr lang="en-US" dirty="0" smtClean="0"/>
              <a:t>Allows capturing wide range of transformations</a:t>
            </a:r>
          </a:p>
          <a:p>
            <a:r>
              <a:rPr lang="en-US" dirty="0" smtClean="0"/>
              <a:t>Users can easily add new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04674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Scheduler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981200"/>
            <a:ext cx="3646178" cy="4304764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700" dirty="0" smtClean="0">
                <a:ea typeface="ＭＳ Ｐゴシック" charset="-128"/>
                <a:cs typeface="ＭＳ Ｐゴシック" charset="-128"/>
              </a:rPr>
              <a:t>Dryad-like task DAG</a:t>
            </a:r>
          </a:p>
          <a:p>
            <a:pPr marL="0" indent="0">
              <a:buFontTx/>
              <a:buNone/>
            </a:pPr>
            <a:r>
              <a:rPr lang="en-US" sz="2700" dirty="0" smtClean="0">
                <a:ea typeface="ＭＳ Ｐゴシック" charset="-128"/>
                <a:cs typeface="ＭＳ Ｐゴシック" charset="-128"/>
              </a:rPr>
              <a:t>Pipelines functions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within a stage</a:t>
            </a:r>
          </a:p>
          <a:p>
            <a:pPr marL="0" indent="0">
              <a:buFontTx/>
              <a:buNone/>
            </a:pPr>
            <a:r>
              <a:rPr lang="en-US" sz="2700" dirty="0" smtClean="0">
                <a:ea typeface="ＭＳ Ｐゴシック" charset="-128"/>
                <a:cs typeface="ＭＳ Ｐゴシック" charset="-128"/>
              </a:rPr>
              <a:t>Cache-aware for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data reuse &amp; locality</a:t>
            </a:r>
          </a:p>
          <a:p>
            <a:pPr marL="0" indent="0">
              <a:buFontTx/>
              <a:buNone/>
            </a:pPr>
            <a:r>
              <a:rPr lang="en-US" sz="2700" dirty="0" smtClean="0">
                <a:ea typeface="ＭＳ Ｐゴシック" charset="-128"/>
                <a:cs typeface="ＭＳ Ｐゴシック" charset="-128"/>
              </a:rPr>
              <a:t>Partitioning-aware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to avoid shuffles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47778" y="2051448"/>
            <a:ext cx="5151858" cy="3839398"/>
            <a:chOff x="3259082" y="2018851"/>
            <a:chExt cx="5656318" cy="3924749"/>
          </a:xfrm>
        </p:grpSpPr>
        <p:sp>
          <p:nvSpPr>
            <p:cNvPr id="171" name="Rounded Rectangle 170"/>
            <p:cNvSpPr/>
            <p:nvPr/>
          </p:nvSpPr>
          <p:spPr>
            <a:xfrm>
              <a:off x="3259082" y="2018851"/>
              <a:ext cx="5656318" cy="3924749"/>
            </a:xfrm>
            <a:prstGeom prst="roundRect">
              <a:avLst>
                <a:gd name="adj" fmla="val 11363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3423812" y="2166746"/>
              <a:ext cx="1828800" cy="138109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3423812" y="3726445"/>
              <a:ext cx="3901060" cy="207485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5039626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5133256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33256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045232" y="4839070"/>
              <a:ext cx="586220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5138861" y="491997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5138861" y="5283553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6387251" y="3963700"/>
              <a:ext cx="591825" cy="1528842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80881" y="404460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480881" y="440818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6480881" y="476792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6480881" y="513150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4479781" y="2272884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4573411" y="235378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4573411" y="2717367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4573411" y="3063041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87251" y="2278969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6480881" y="235987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480881" y="272345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6480881" y="3069126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8156030" y="3225190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8249660" y="330609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8249660" y="366967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8249660" y="4015348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197" name="Straight Arrow Connector 196"/>
            <p:cNvCxnSpPr>
              <a:stCxn id="190" idx="3"/>
              <a:endCxn id="194" idx="1"/>
            </p:cNvCxnSpPr>
            <p:nvPr/>
          </p:nvCxnSpPr>
          <p:spPr>
            <a:xfrm>
              <a:off x="6887760" y="2492257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8" name="Straight Arrow Connector 197"/>
            <p:cNvCxnSpPr>
              <a:stCxn id="191" idx="3"/>
              <a:endCxn id="195" idx="1"/>
            </p:cNvCxnSpPr>
            <p:nvPr/>
          </p:nvCxnSpPr>
          <p:spPr>
            <a:xfrm>
              <a:off x="6887760" y="2855839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9" name="Straight Arrow Connector 198"/>
            <p:cNvCxnSpPr>
              <a:stCxn id="192" idx="3"/>
              <a:endCxn id="196" idx="1"/>
            </p:cNvCxnSpPr>
            <p:nvPr/>
          </p:nvCxnSpPr>
          <p:spPr>
            <a:xfrm>
              <a:off x="6887760" y="3201513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0" name="Straight Arrow Connector 199"/>
            <p:cNvCxnSpPr>
              <a:stCxn id="187" idx="3"/>
              <a:endCxn id="191" idx="1"/>
            </p:cNvCxnSpPr>
            <p:nvPr/>
          </p:nvCxnSpPr>
          <p:spPr>
            <a:xfrm>
              <a:off x="4980290" y="2849754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1" name="Straight Arrow Connector 200"/>
            <p:cNvCxnSpPr>
              <a:stCxn id="186" idx="3"/>
              <a:endCxn id="190" idx="1"/>
            </p:cNvCxnSpPr>
            <p:nvPr/>
          </p:nvCxnSpPr>
          <p:spPr>
            <a:xfrm>
              <a:off x="4980290" y="2486172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2" name="Straight Arrow Connector 201"/>
            <p:cNvCxnSpPr>
              <a:stCxn id="176" idx="3"/>
              <a:endCxn id="182" idx="1"/>
            </p:cNvCxnSpPr>
            <p:nvPr/>
          </p:nvCxnSpPr>
          <p:spPr>
            <a:xfrm>
              <a:off x="5540135" y="4455032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3" name="Straight Arrow Connector 202"/>
            <p:cNvCxnSpPr>
              <a:stCxn id="181" idx="3"/>
              <a:endCxn id="194" idx="1"/>
            </p:cNvCxnSpPr>
            <p:nvPr/>
          </p:nvCxnSpPr>
          <p:spPr>
            <a:xfrm flipV="1">
              <a:off x="6887760" y="3438479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4" name="Straight Arrow Connector 203"/>
            <p:cNvCxnSpPr>
              <a:stCxn id="188" idx="3"/>
              <a:endCxn id="192" idx="1"/>
            </p:cNvCxnSpPr>
            <p:nvPr/>
          </p:nvCxnSpPr>
          <p:spPr>
            <a:xfrm>
              <a:off x="4980290" y="3195428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5" name="Straight Arrow Connector 204"/>
            <p:cNvCxnSpPr>
              <a:stCxn id="183" idx="3"/>
              <a:endCxn id="194" idx="1"/>
            </p:cNvCxnSpPr>
            <p:nvPr/>
          </p:nvCxnSpPr>
          <p:spPr>
            <a:xfrm flipV="1">
              <a:off x="6887760" y="3438479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6" name="Straight Arrow Connector 205"/>
            <p:cNvCxnSpPr>
              <a:stCxn id="175" idx="3"/>
              <a:endCxn id="181" idx="1"/>
            </p:cNvCxnSpPr>
            <p:nvPr/>
          </p:nvCxnSpPr>
          <p:spPr>
            <a:xfrm>
              <a:off x="5540135" y="4091451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7" name="Straight Arrow Connector 206"/>
            <p:cNvCxnSpPr>
              <a:stCxn id="178" idx="3"/>
              <a:endCxn id="183" idx="1"/>
            </p:cNvCxnSpPr>
            <p:nvPr/>
          </p:nvCxnSpPr>
          <p:spPr>
            <a:xfrm flipV="1">
              <a:off x="5545740" y="4900309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8" name="Straight Arrow Connector 207"/>
            <p:cNvCxnSpPr>
              <a:stCxn id="179" idx="3"/>
              <a:endCxn id="184" idx="1"/>
            </p:cNvCxnSpPr>
            <p:nvPr/>
          </p:nvCxnSpPr>
          <p:spPr>
            <a:xfrm flipV="1">
              <a:off x="5545740" y="5263891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9" name="Straight Arrow Connector 208"/>
            <p:cNvCxnSpPr>
              <a:stCxn id="181" idx="3"/>
              <a:endCxn id="195" idx="1"/>
            </p:cNvCxnSpPr>
            <p:nvPr/>
          </p:nvCxnSpPr>
          <p:spPr>
            <a:xfrm flipV="1">
              <a:off x="6887760" y="3802061"/>
              <a:ext cx="1361900" cy="37492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0" name="Straight Arrow Connector 209"/>
            <p:cNvCxnSpPr>
              <a:stCxn id="182" idx="3"/>
              <a:endCxn id="195" idx="1"/>
            </p:cNvCxnSpPr>
            <p:nvPr/>
          </p:nvCxnSpPr>
          <p:spPr>
            <a:xfrm flipV="1">
              <a:off x="6887760" y="3802061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1" name="Straight Arrow Connector 210"/>
            <p:cNvCxnSpPr>
              <a:stCxn id="183" idx="3"/>
              <a:endCxn id="195" idx="1"/>
            </p:cNvCxnSpPr>
            <p:nvPr/>
          </p:nvCxnSpPr>
          <p:spPr>
            <a:xfrm flipV="1">
              <a:off x="6887760" y="3802061"/>
              <a:ext cx="1361900" cy="10982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2" name="Straight Arrow Connector 211"/>
            <p:cNvCxnSpPr>
              <a:stCxn id="184" idx="3"/>
              <a:endCxn id="195" idx="1"/>
            </p:cNvCxnSpPr>
            <p:nvPr/>
          </p:nvCxnSpPr>
          <p:spPr>
            <a:xfrm flipV="1">
              <a:off x="6887760" y="3802061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3" name="Straight Arrow Connector 212"/>
            <p:cNvCxnSpPr>
              <a:stCxn id="182" idx="3"/>
              <a:endCxn id="194" idx="1"/>
            </p:cNvCxnSpPr>
            <p:nvPr/>
          </p:nvCxnSpPr>
          <p:spPr>
            <a:xfrm flipV="1">
              <a:off x="6887760" y="3438479"/>
              <a:ext cx="1361900" cy="110209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4" name="Straight Arrow Connector 213"/>
            <p:cNvCxnSpPr>
              <a:stCxn id="187" idx="3"/>
              <a:endCxn id="192" idx="1"/>
            </p:cNvCxnSpPr>
            <p:nvPr/>
          </p:nvCxnSpPr>
          <p:spPr>
            <a:xfrm>
              <a:off x="4980290" y="2849754"/>
              <a:ext cx="1500591" cy="35175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5" name="Straight Arrow Connector 214"/>
            <p:cNvCxnSpPr>
              <a:stCxn id="187" idx="3"/>
              <a:endCxn id="190" idx="1"/>
            </p:cNvCxnSpPr>
            <p:nvPr/>
          </p:nvCxnSpPr>
          <p:spPr>
            <a:xfrm flipV="1">
              <a:off x="4980290" y="2492257"/>
              <a:ext cx="1500591" cy="35749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6" name="Straight Arrow Connector 215"/>
            <p:cNvCxnSpPr>
              <a:stCxn id="188" idx="3"/>
              <a:endCxn id="191" idx="1"/>
            </p:cNvCxnSpPr>
            <p:nvPr/>
          </p:nvCxnSpPr>
          <p:spPr>
            <a:xfrm flipV="1">
              <a:off x="4980290" y="2855839"/>
              <a:ext cx="1500591" cy="33958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7" name="Straight Arrow Connector 216"/>
            <p:cNvCxnSpPr>
              <a:stCxn id="186" idx="3"/>
              <a:endCxn id="192" idx="1"/>
            </p:cNvCxnSpPr>
            <p:nvPr/>
          </p:nvCxnSpPr>
          <p:spPr>
            <a:xfrm>
              <a:off x="4980290" y="2486172"/>
              <a:ext cx="1500591" cy="71534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8" name="Straight Arrow Connector 217"/>
            <p:cNvCxnSpPr>
              <a:stCxn id="184" idx="3"/>
              <a:endCxn id="194" idx="1"/>
            </p:cNvCxnSpPr>
            <p:nvPr/>
          </p:nvCxnSpPr>
          <p:spPr>
            <a:xfrm flipV="1">
              <a:off x="6887760" y="3438479"/>
              <a:ext cx="1361900" cy="182541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9" name="Straight Arrow Connector 218"/>
            <p:cNvCxnSpPr>
              <a:stCxn id="181" idx="3"/>
              <a:endCxn id="196" idx="1"/>
            </p:cNvCxnSpPr>
            <p:nvPr/>
          </p:nvCxnSpPr>
          <p:spPr>
            <a:xfrm flipV="1">
              <a:off x="6887760" y="4147735"/>
              <a:ext cx="1361900" cy="2925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0" name="Straight Arrow Connector 219"/>
            <p:cNvCxnSpPr>
              <a:stCxn id="182" idx="3"/>
              <a:endCxn id="196" idx="1"/>
            </p:cNvCxnSpPr>
            <p:nvPr/>
          </p:nvCxnSpPr>
          <p:spPr>
            <a:xfrm flipV="1">
              <a:off x="6887760" y="4147735"/>
              <a:ext cx="1361900" cy="392834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1" name="Straight Arrow Connector 220"/>
            <p:cNvCxnSpPr>
              <a:stCxn id="183" idx="3"/>
              <a:endCxn id="196" idx="1"/>
            </p:cNvCxnSpPr>
            <p:nvPr/>
          </p:nvCxnSpPr>
          <p:spPr>
            <a:xfrm flipV="1">
              <a:off x="6887760" y="4147735"/>
              <a:ext cx="1361900" cy="75257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2" name="Straight Arrow Connector 221"/>
            <p:cNvCxnSpPr>
              <a:stCxn id="184" idx="3"/>
              <a:endCxn id="196" idx="1"/>
            </p:cNvCxnSpPr>
            <p:nvPr/>
          </p:nvCxnSpPr>
          <p:spPr>
            <a:xfrm flipV="1">
              <a:off x="6887760" y="4147735"/>
              <a:ext cx="1361900" cy="111615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3" name="TextBox 222"/>
            <p:cNvSpPr txBox="1"/>
            <p:nvPr/>
          </p:nvSpPr>
          <p:spPr>
            <a:xfrm>
              <a:off x="7472829" y="4745405"/>
              <a:ext cx="57076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join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664808" y="5398364"/>
              <a:ext cx="74948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union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273881" y="3209701"/>
              <a:ext cx="103200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groupBy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cxnSp>
          <p:nvCxnSpPr>
            <p:cNvPr id="226" name="Straight Arrow Connector 225"/>
            <p:cNvCxnSpPr>
              <a:stCxn id="188" idx="3"/>
              <a:endCxn id="190" idx="1"/>
            </p:cNvCxnSpPr>
            <p:nvPr/>
          </p:nvCxnSpPr>
          <p:spPr>
            <a:xfrm flipV="1">
              <a:off x="4980290" y="2492257"/>
              <a:ext cx="1500591" cy="70317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7" name="Straight Arrow Connector 226"/>
            <p:cNvCxnSpPr>
              <a:stCxn id="186" idx="3"/>
              <a:endCxn id="191" idx="1"/>
            </p:cNvCxnSpPr>
            <p:nvPr/>
          </p:nvCxnSpPr>
          <p:spPr>
            <a:xfrm>
              <a:off x="4980290" y="2486172"/>
              <a:ext cx="1500591" cy="36966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8" name="Rounded Rectangle 227"/>
            <p:cNvSpPr/>
            <p:nvPr/>
          </p:nvSpPr>
          <p:spPr>
            <a:xfrm>
              <a:off x="3810358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3903988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3903988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231" name="Straight Arrow Connector 230"/>
            <p:cNvCxnSpPr>
              <a:stCxn id="229" idx="3"/>
              <a:endCxn id="175" idx="1"/>
            </p:cNvCxnSpPr>
            <p:nvPr/>
          </p:nvCxnSpPr>
          <p:spPr>
            <a:xfrm>
              <a:off x="4310867" y="4091451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32" name="Straight Arrow Connector 231"/>
            <p:cNvCxnSpPr>
              <a:stCxn id="230" idx="3"/>
              <a:endCxn id="176" idx="1"/>
            </p:cNvCxnSpPr>
            <p:nvPr/>
          </p:nvCxnSpPr>
          <p:spPr>
            <a:xfrm>
              <a:off x="4310867" y="4455032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33" name="TextBox 232"/>
            <p:cNvSpPr txBox="1"/>
            <p:nvPr/>
          </p:nvSpPr>
          <p:spPr>
            <a:xfrm>
              <a:off x="4403449" y="4431457"/>
              <a:ext cx="63284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map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7804438" y="5436923"/>
              <a:ext cx="92457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528393" y="3127053"/>
              <a:ext cx="92340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599800" y="5373619"/>
              <a:ext cx="93833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099548" y="2157765"/>
              <a:ext cx="40596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A: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982917" y="2106542"/>
              <a:ext cx="39593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B: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434378" y="3802881"/>
              <a:ext cx="39500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C: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670131" y="3769620"/>
              <a:ext cx="4144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D: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698710" y="4721660"/>
              <a:ext cx="385908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E: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39557" y="3760980"/>
              <a:ext cx="374708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F: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816768" y="2864847"/>
              <a:ext cx="4137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G: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5727837" y="6068644"/>
            <a:ext cx="189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rPr>
              <a:t>= cached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rPr>
              <a:t> partition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cs typeface="Corbel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5363573" y="6146303"/>
            <a:ext cx="370591" cy="256220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03507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Language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05800" cy="4373562"/>
          </a:xfrm>
        </p:spPr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US" dirty="0" err="1" smtClean="0">
                <a:ea typeface="ＭＳ Ｐゴシック" charset="-128"/>
                <a:cs typeface="ＭＳ Ｐゴシック" charset="-128"/>
              </a:rPr>
              <a:t>Scala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closures are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Serializable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Java objects</a:t>
            </a:r>
          </a:p>
          <a:p>
            <a:pPr lvl="1">
              <a:defRPr/>
            </a:pPr>
            <a:r>
              <a:rPr lang="en-US" dirty="0" smtClean="0"/>
              <a:t>Serialize on driver, load &amp; run on workers</a:t>
            </a:r>
            <a:endParaRPr lang="en-US" i="1" dirty="0" smtClean="0"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Not quite enough</a:t>
            </a:r>
          </a:p>
          <a:p>
            <a:pPr lvl="1">
              <a:defRPr/>
            </a:pPr>
            <a:r>
              <a:rPr lang="en-US" dirty="0" smtClean="0"/>
              <a:t>Nested closures may reference entire outer scope</a:t>
            </a:r>
          </a:p>
          <a:p>
            <a:pPr lvl="1">
              <a:defRPr/>
            </a:pPr>
            <a:r>
              <a:rPr lang="en-US" dirty="0" smtClean="0"/>
              <a:t>May pull in non-</a:t>
            </a:r>
            <a:r>
              <a:rPr lang="en-US" dirty="0" err="1" smtClean="0"/>
              <a:t>Serializable</a:t>
            </a:r>
            <a:r>
              <a:rPr lang="en-US" dirty="0" smtClean="0"/>
              <a:t> variables not used inside</a:t>
            </a:r>
          </a:p>
          <a:p>
            <a:pPr>
              <a:defRPr/>
            </a:pPr>
            <a:r>
              <a:rPr lang="en-US" dirty="0" smtClean="0"/>
              <a:t>Solution: </a:t>
            </a:r>
            <a:r>
              <a:rPr lang="en-US" dirty="0" err="1" smtClean="0"/>
              <a:t>bytecode</a:t>
            </a:r>
            <a:r>
              <a:rPr lang="en-US" dirty="0" smtClean="0"/>
              <a:t> analysis + reflection</a:t>
            </a:r>
          </a:p>
        </p:txBody>
      </p:sp>
    </p:spTree>
    <p:extLst>
      <p:ext uri="{BB962C8B-B14F-4D97-AF65-F5344CB8AC3E}">
        <p14:creationId xmlns:p14="http://schemas.microsoft.com/office/powerpoint/2010/main" val="2795674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19260" y="3959698"/>
            <a:ext cx="7010399" cy="2409790"/>
            <a:chOff x="195109" y="1484921"/>
            <a:chExt cx="8663829" cy="3698990"/>
          </a:xfrm>
        </p:grpSpPr>
        <p:grpSp>
          <p:nvGrpSpPr>
            <p:cNvPr id="5" name="Group 230"/>
            <p:cNvGrpSpPr>
              <a:grpSpLocks/>
            </p:cNvGrpSpPr>
            <p:nvPr/>
          </p:nvGrpSpPr>
          <p:grpSpPr bwMode="auto">
            <a:xfrm>
              <a:off x="195109" y="1484921"/>
              <a:ext cx="8663829" cy="3698990"/>
              <a:chOff x="95767" y="2133596"/>
              <a:chExt cx="8881102" cy="4495804"/>
            </a:xfrm>
          </p:grpSpPr>
          <p:sp>
            <p:nvSpPr>
              <p:cNvPr id="11" name="Folded Corner 10"/>
              <p:cNvSpPr/>
              <p:nvPr/>
            </p:nvSpPr>
            <p:spPr>
              <a:xfrm rot="10800000">
                <a:off x="95767" y="2133596"/>
                <a:ext cx="1428233" cy="4495801"/>
              </a:xfrm>
              <a:prstGeom prst="foldedCorner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cxnSp>
            <p:nvCxnSpPr>
              <p:cNvPr id="12" name="Straight Arrow Connector 454"/>
              <p:cNvCxnSpPr>
                <a:cxnSpLocks noChangeShapeType="1"/>
                <a:stCxn id="16" idx="2"/>
                <a:endCxn id="20" idx="1"/>
              </p:cNvCxnSpPr>
              <p:nvPr/>
            </p:nvCxnSpPr>
            <p:spPr bwMode="auto">
              <a:xfrm>
                <a:off x="1676400" y="2882901"/>
                <a:ext cx="609599" cy="9940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" name="Right Bracket 15"/>
              <p:cNvSpPr/>
              <p:nvPr/>
            </p:nvSpPr>
            <p:spPr>
              <a:xfrm>
                <a:off x="1524000" y="2133600"/>
                <a:ext cx="152400" cy="1498600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17" name="Right Bracket 16"/>
              <p:cNvSpPr/>
              <p:nvPr/>
            </p:nvSpPr>
            <p:spPr>
              <a:xfrm>
                <a:off x="1524000" y="3632200"/>
                <a:ext cx="152400" cy="1498600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18" name="Right Bracket 17"/>
              <p:cNvSpPr/>
              <p:nvPr/>
            </p:nvSpPr>
            <p:spPr>
              <a:xfrm>
                <a:off x="1524000" y="5130800"/>
                <a:ext cx="152400" cy="1498600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cxnSp>
            <p:nvCxnSpPr>
              <p:cNvPr id="19" name="Straight Arrow Connector 124"/>
              <p:cNvCxnSpPr>
                <a:cxnSpLocks noChangeShapeType="1"/>
                <a:stCxn id="17" idx="2"/>
                <a:endCxn id="21" idx="1"/>
              </p:cNvCxnSpPr>
              <p:nvPr/>
            </p:nvCxnSpPr>
            <p:spPr bwMode="auto">
              <a:xfrm>
                <a:off x="1676400" y="4381502"/>
                <a:ext cx="609599" cy="13941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" name="Rounded Rectangle 19"/>
              <p:cNvSpPr/>
              <p:nvPr/>
            </p:nvSpPr>
            <p:spPr>
              <a:xfrm>
                <a:off x="2286000" y="2520141"/>
                <a:ext cx="1218523" cy="74539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Map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286000" y="4016250"/>
                <a:ext cx="1218523" cy="75838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Map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2286000" y="5518377"/>
                <a:ext cx="1218523" cy="74799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Map</a:t>
                </a:r>
              </a:p>
            </p:txBody>
          </p:sp>
          <p:cxnSp>
            <p:nvCxnSpPr>
              <p:cNvPr id="23" name="Straight Arrow Connector 135"/>
              <p:cNvCxnSpPr>
                <a:cxnSpLocks noChangeShapeType="1"/>
                <a:stCxn id="18" idx="2"/>
                <a:endCxn id="22" idx="1"/>
              </p:cNvCxnSpPr>
              <p:nvPr/>
            </p:nvCxnSpPr>
            <p:spPr bwMode="auto">
              <a:xfrm>
                <a:off x="1676400" y="5880101"/>
                <a:ext cx="609599" cy="12274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" name="Rounded Rectangle 23"/>
              <p:cNvSpPr/>
              <p:nvPr/>
            </p:nvSpPr>
            <p:spPr>
              <a:xfrm>
                <a:off x="5519622" y="2836761"/>
                <a:ext cx="1363025" cy="79319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Reduce</a:t>
                </a: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5519622" y="5118091"/>
                <a:ext cx="1363025" cy="73178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Reduce</a:t>
                </a:r>
              </a:p>
            </p:txBody>
          </p:sp>
          <p:cxnSp>
            <p:nvCxnSpPr>
              <p:cNvPr id="26" name="Straight Arrow Connector 155"/>
              <p:cNvCxnSpPr>
                <a:cxnSpLocks noChangeShapeType="1"/>
                <a:stCxn id="20" idx="3"/>
              </p:cNvCxnSpPr>
              <p:nvPr/>
            </p:nvCxnSpPr>
            <p:spPr bwMode="auto">
              <a:xfrm>
                <a:off x="3504523" y="2892841"/>
                <a:ext cx="2015101" cy="239827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Straight Arrow Connector 158"/>
              <p:cNvCxnSpPr>
                <a:cxnSpLocks noChangeShapeType="1"/>
                <a:stCxn id="20" idx="3"/>
              </p:cNvCxnSpPr>
              <p:nvPr/>
            </p:nvCxnSpPr>
            <p:spPr bwMode="auto">
              <a:xfrm>
                <a:off x="3504523" y="2892841"/>
                <a:ext cx="2015101" cy="2452048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Straight Arrow Connector 161"/>
              <p:cNvCxnSpPr>
                <a:cxnSpLocks noChangeShapeType="1"/>
                <a:stCxn id="22" idx="3"/>
              </p:cNvCxnSpPr>
              <p:nvPr/>
            </p:nvCxnSpPr>
            <p:spPr bwMode="auto">
              <a:xfrm flipV="1">
                <a:off x="3504523" y="3346759"/>
                <a:ext cx="2015101" cy="2545616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Straight Arrow Connector 162"/>
              <p:cNvCxnSpPr>
                <a:cxnSpLocks noChangeShapeType="1"/>
                <a:stCxn id="21" idx="3"/>
                <a:endCxn id="25" idx="1"/>
              </p:cNvCxnSpPr>
              <p:nvPr/>
            </p:nvCxnSpPr>
            <p:spPr bwMode="auto">
              <a:xfrm>
                <a:off x="3504523" y="4395442"/>
                <a:ext cx="2015100" cy="1088544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Straight Arrow Connector 163"/>
              <p:cNvCxnSpPr>
                <a:cxnSpLocks noChangeShapeType="1"/>
                <a:stCxn id="21" idx="3"/>
                <a:endCxn id="24" idx="1"/>
              </p:cNvCxnSpPr>
              <p:nvPr/>
            </p:nvCxnSpPr>
            <p:spPr bwMode="auto">
              <a:xfrm flipV="1">
                <a:off x="3504523" y="3233360"/>
                <a:ext cx="2015100" cy="1162082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Straight Arrow Connector 164"/>
              <p:cNvCxnSpPr>
                <a:cxnSpLocks noChangeShapeType="1"/>
                <a:stCxn id="22" idx="3"/>
              </p:cNvCxnSpPr>
              <p:nvPr/>
            </p:nvCxnSpPr>
            <p:spPr bwMode="auto">
              <a:xfrm flipV="1">
                <a:off x="3504523" y="5630339"/>
                <a:ext cx="2015101" cy="262036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Straight Arrow Connector 182"/>
              <p:cNvCxnSpPr>
                <a:cxnSpLocks noChangeShapeType="1"/>
                <a:stCxn id="24" idx="3"/>
                <a:endCxn id="37" idx="2"/>
              </p:cNvCxnSpPr>
              <p:nvPr/>
            </p:nvCxnSpPr>
            <p:spPr bwMode="auto">
              <a:xfrm>
                <a:off x="6882647" y="3233360"/>
                <a:ext cx="508753" cy="6533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Straight Arrow Connector 183"/>
              <p:cNvCxnSpPr>
                <a:cxnSpLocks noChangeShapeType="1"/>
                <a:stCxn id="25" idx="3"/>
                <a:endCxn id="38" idx="2"/>
              </p:cNvCxnSpPr>
              <p:nvPr/>
            </p:nvCxnSpPr>
            <p:spPr bwMode="auto">
              <a:xfrm>
                <a:off x="6882647" y="5483986"/>
                <a:ext cx="508753" cy="3807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" name="Folded Corner 33"/>
              <p:cNvSpPr/>
              <p:nvPr/>
            </p:nvSpPr>
            <p:spPr>
              <a:xfrm rot="10800000">
                <a:off x="7543798" y="2133596"/>
                <a:ext cx="1433071" cy="4495800"/>
              </a:xfrm>
              <a:prstGeom prst="foldedCorner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37" name="Right Bracket 36"/>
              <p:cNvSpPr/>
              <p:nvPr/>
            </p:nvSpPr>
            <p:spPr>
              <a:xfrm flipH="1">
                <a:off x="7391400" y="2133600"/>
                <a:ext cx="152400" cy="2212585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38" name="Right Bracket 37"/>
              <p:cNvSpPr/>
              <p:nvPr/>
            </p:nvSpPr>
            <p:spPr>
              <a:xfrm flipH="1">
                <a:off x="7391400" y="4346185"/>
                <a:ext cx="152400" cy="2283215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95109" y="3005909"/>
              <a:ext cx="8663829" cy="643663"/>
              <a:chOff x="285669" y="3684835"/>
              <a:chExt cx="8636670" cy="643663"/>
            </a:xfrm>
          </p:grpSpPr>
          <p:sp>
            <p:nvSpPr>
              <p:cNvPr id="7" name="TextBox 217"/>
              <p:cNvSpPr txBox="1">
                <a:spLocks noChangeArrowheads="1"/>
              </p:cNvSpPr>
              <p:nvPr/>
            </p:nvSpPr>
            <p:spPr bwMode="auto">
              <a:xfrm>
                <a:off x="285669" y="3684836"/>
                <a:ext cx="1388924" cy="643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ＭＳ Ｐゴシック" charset="0"/>
                    <a:cs typeface="Corbel"/>
                  </a:rPr>
                  <a:t>Input</a:t>
                </a:r>
              </a:p>
            </p:txBody>
          </p:sp>
          <p:sp>
            <p:nvSpPr>
              <p:cNvPr id="10" name="TextBox 221"/>
              <p:cNvSpPr txBox="1">
                <a:spLocks noChangeArrowheads="1"/>
              </p:cNvSpPr>
              <p:nvPr/>
            </p:nvSpPr>
            <p:spPr bwMode="auto">
              <a:xfrm>
                <a:off x="7539236" y="3684835"/>
                <a:ext cx="1383103" cy="643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ＭＳ Ｐゴシック" charset="0"/>
                    <a:cs typeface="Corbel"/>
                  </a:rPr>
                  <a:t>Output</a:t>
                </a:r>
              </a:p>
            </p:txBody>
          </p:sp>
        </p:grpSp>
      </p:grpSp>
      <p:sp>
        <p:nvSpPr>
          <p:cNvPr id="110" name="Can 109"/>
          <p:cNvSpPr/>
          <p:nvPr/>
        </p:nvSpPr>
        <p:spPr>
          <a:xfrm>
            <a:off x="7648721" y="5761620"/>
            <a:ext cx="564024" cy="537089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/>
              <a:cs typeface="Corbel"/>
            </a:endParaRPr>
          </a:p>
        </p:txBody>
      </p:sp>
      <p:sp>
        <p:nvSpPr>
          <p:cNvPr id="111" name="Can 110"/>
          <p:cNvSpPr/>
          <p:nvPr/>
        </p:nvSpPr>
        <p:spPr>
          <a:xfrm>
            <a:off x="1741978" y="5755385"/>
            <a:ext cx="564024" cy="537089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/>
              <a:cs typeface="Corbe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810000"/>
            <a:ext cx="9143999" cy="28956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00364" y="4366660"/>
            <a:ext cx="8077200" cy="1584998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200" b="1" dirty="0" smtClean="0"/>
              <a:t>Benefits of data flow:</a:t>
            </a:r>
            <a:r>
              <a:rPr lang="en-US" sz="3200" dirty="0" smtClean="0"/>
              <a:t> runtime can decide where to run tasks and can automatically recover from failures</a:t>
            </a:r>
            <a:endParaRPr lang="en-US" sz="3200" dirty="0"/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457200" y="1867084"/>
            <a:ext cx="8229600" cy="2263391"/>
          </a:xfrm>
        </p:spPr>
        <p:txBody>
          <a:bodyPr>
            <a:normAutofit/>
          </a:bodyPr>
          <a:lstStyle/>
          <a:p>
            <a:r>
              <a:rPr lang="en-US" dirty="0"/>
              <a:t>Most current cluster programming models are based on </a:t>
            </a:r>
            <a:r>
              <a:rPr lang="en-US" i="1" dirty="0"/>
              <a:t>acyclic data flow</a:t>
            </a:r>
            <a:r>
              <a:rPr lang="en-US" dirty="0"/>
              <a:t> from stable storage to stable </a:t>
            </a:r>
            <a:r>
              <a:rPr lang="en-US" dirty="0" smtClean="0"/>
              <a:t>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06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Interactive Spark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05800" cy="4221162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dirty="0" smtClean="0"/>
              <a:t>Modified </a:t>
            </a:r>
            <a:r>
              <a:rPr lang="en-US" dirty="0" err="1" smtClean="0"/>
              <a:t>Scala</a:t>
            </a:r>
            <a:r>
              <a:rPr lang="en-US" dirty="0" smtClean="0"/>
              <a:t> interpreter to allow Spark to be used interactively from the command line</a:t>
            </a:r>
          </a:p>
          <a:p>
            <a:pPr lvl="1">
              <a:defRPr/>
            </a:pPr>
            <a:r>
              <a:rPr lang="en-US" dirty="0" smtClean="0"/>
              <a:t>Altered code generation to make each “line” typed have references to objects it depends on</a:t>
            </a:r>
          </a:p>
          <a:p>
            <a:pPr lvl="1">
              <a:defRPr/>
            </a:pPr>
            <a:r>
              <a:rPr lang="en-US" dirty="0" smtClean="0"/>
              <a:t>Added facility to ship generated classes to workers</a:t>
            </a:r>
          </a:p>
          <a:p>
            <a:pPr>
              <a:defRPr/>
            </a:pPr>
            <a:r>
              <a:rPr lang="en-US" dirty="0" smtClean="0"/>
              <a:t>Enables in-memory exploration of big data</a:t>
            </a:r>
          </a:p>
        </p:txBody>
      </p:sp>
    </p:spTree>
    <p:extLst>
      <p:ext uri="{BB962C8B-B14F-4D97-AF65-F5344CB8AC3E}">
        <p14:creationId xmlns:p14="http://schemas.microsoft.com/office/powerpoint/2010/main" val="3747408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5635" y="4183927"/>
            <a:ext cx="8305800" cy="616673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Spark programming model</a:t>
            </a:r>
          </a:p>
          <a:p>
            <a:r>
              <a:rPr lang="en-US" dirty="0" smtClean="0"/>
              <a:t>Applications</a:t>
            </a:r>
            <a:endParaRPr lang="en-US" dirty="0"/>
          </a:p>
          <a:p>
            <a:r>
              <a:rPr lang="en-US" dirty="0" smtClean="0"/>
              <a:t>Implementation</a:t>
            </a:r>
          </a:p>
          <a:p>
            <a:pPr marL="0" indent="0">
              <a:buNone/>
            </a:pPr>
            <a:r>
              <a:rPr lang="en-US" dirty="0" smtClean="0"/>
              <a:t>Demo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Current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103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Spark Debugger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dirty="0" smtClean="0"/>
              <a:t>Debugging </a:t>
            </a:r>
            <a:r>
              <a:rPr lang="en-US" i="1" dirty="0" smtClean="0"/>
              <a:t>general</a:t>
            </a:r>
            <a:r>
              <a:rPr lang="en-US" dirty="0" smtClean="0"/>
              <a:t> distributed apps is very hard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Idea: leverage the </a:t>
            </a:r>
            <a:r>
              <a:rPr lang="en-US" i="1" dirty="0" smtClean="0"/>
              <a:t>structure</a:t>
            </a:r>
            <a:r>
              <a:rPr lang="en-US" dirty="0" smtClean="0"/>
              <a:t> of computations in Spark, </a:t>
            </a:r>
            <a:r>
              <a:rPr lang="en-US" dirty="0" err="1" smtClean="0"/>
              <a:t>MapReduce</a:t>
            </a:r>
            <a:r>
              <a:rPr lang="en-US" dirty="0" smtClean="0"/>
              <a:t>, </a:t>
            </a:r>
            <a:r>
              <a:rPr lang="en-US" dirty="0" err="1" smtClean="0"/>
              <a:t>Pregel</a:t>
            </a:r>
            <a:r>
              <a:rPr lang="en-US" dirty="0" smtClean="0"/>
              <a:t>, and other systems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These split jobs into independent, deterministic tasks for fault tolerance; use this for debugging: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Log lineage for all RDDs created (small)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Let user </a:t>
            </a:r>
            <a:r>
              <a:rPr lang="en-US" i="1" dirty="0" smtClean="0"/>
              <a:t>replay</a:t>
            </a:r>
            <a:r>
              <a:rPr lang="en-US" dirty="0" smtClean="0"/>
              <a:t> any task in </a:t>
            </a:r>
            <a:r>
              <a:rPr lang="en-US" dirty="0" err="1" smtClean="0"/>
              <a:t>jdb</a:t>
            </a:r>
            <a:r>
              <a:rPr lang="en-US" dirty="0" smtClean="0"/>
              <a:t>, or </a:t>
            </a:r>
            <a:r>
              <a:rPr lang="en-US" i="1" dirty="0" smtClean="0"/>
              <a:t>rebuild</a:t>
            </a:r>
            <a:r>
              <a:rPr lang="en-US" dirty="0" smtClean="0"/>
              <a:t> any RDD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63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Conclusion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Spark’s RDDs offer a simple and efficient</a:t>
            </a:r>
            <a:r>
              <a:rPr lang="en-US" dirty="0"/>
              <a:t> </a:t>
            </a:r>
            <a:r>
              <a:rPr lang="en-US" dirty="0" smtClean="0"/>
              <a:t>programming model for a broad range of apps</a:t>
            </a:r>
            <a:endParaRPr lang="en-US" dirty="0"/>
          </a:p>
          <a:p>
            <a:r>
              <a:rPr lang="en-US" dirty="0" smtClean="0"/>
              <a:t>Achieve fault tolerance efficiently by providing </a:t>
            </a:r>
            <a:r>
              <a:rPr lang="en-US" i="1" dirty="0" smtClean="0"/>
              <a:t>coarse-grained</a:t>
            </a:r>
            <a:r>
              <a:rPr lang="en-US" dirty="0" smtClean="0"/>
              <a:t> operations and tracking lineage</a:t>
            </a:r>
          </a:p>
          <a:p>
            <a:r>
              <a:rPr lang="en-US" dirty="0" smtClean="0"/>
              <a:t>Can express many current programming models</a:t>
            </a:r>
          </a:p>
          <a:p>
            <a:endParaRPr lang="en-US" sz="1600" dirty="0" smtClean="0"/>
          </a:p>
          <a:p>
            <a:pPr algn="ctr"/>
            <a:r>
              <a:rPr lang="en-US" b="1" dirty="0" smtClean="0">
                <a:hlinkClick r:id="rId3"/>
              </a:rPr>
              <a:t>www.spark-project.org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067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Related Work</a:t>
            </a:r>
          </a:p>
        </p:txBody>
      </p:sp>
      <p:sp>
        <p:nvSpPr>
          <p:cNvPr id="43011" name="Vertical Text Placeholder 4"/>
          <p:cNvSpPr>
            <a:spLocks noGrp="1"/>
          </p:cNvSpPr>
          <p:nvPr>
            <p:ph type="body" orient="vert"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marL="0" indent="0">
              <a:buFontTx/>
              <a:buNone/>
            </a:pPr>
            <a:r>
              <a:rPr lang="en-US" dirty="0" err="1" smtClean="0">
                <a:ea typeface="ＭＳ Ｐゴシック" charset="-128"/>
                <a:cs typeface="ＭＳ Ｐゴシック" charset="-128"/>
              </a:rPr>
              <a:t>DryadLINQ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,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FlumeJava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Similar “distributed dataset” API, but cannot reuse datasets efficiently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across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queries</a:t>
            </a:r>
          </a:p>
          <a:p>
            <a:r>
              <a:rPr lang="en-US" dirty="0" smtClean="0"/>
              <a:t>Relational databases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>
              <a:spcBef>
                <a:spcPts val="300"/>
              </a:spcBef>
            </a:pPr>
            <a:r>
              <a:rPr lang="en-US" dirty="0" smtClean="0"/>
              <a:t>Lineage/provenance, </a:t>
            </a:r>
            <a:r>
              <a:rPr lang="en-US" dirty="0"/>
              <a:t>logical logging, </a:t>
            </a:r>
            <a:r>
              <a:rPr lang="en-US" dirty="0" smtClean="0"/>
              <a:t>materialized views</a:t>
            </a:r>
          </a:p>
          <a:p>
            <a:pPr marL="0" indent="0">
              <a:buFontTx/>
              <a:buNone/>
            </a:pPr>
            <a:r>
              <a:rPr lang="en-US" dirty="0" err="1" smtClean="0">
                <a:ea typeface="ＭＳ Ｐゴシック" charset="-128"/>
                <a:cs typeface="ＭＳ Ｐゴシック" charset="-128"/>
              </a:rPr>
              <a:t>GraphLab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, Piccolo,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BigTable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,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RAMCloud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 smtClean="0"/>
              <a:t>Fine-grained writes similar to distributed shared memory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Iterative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MapReduce</a:t>
            </a: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(e.g. Twister,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HaLoop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</a:t>
            </a:r>
          </a:p>
          <a:p>
            <a:pPr lvl="1"/>
            <a:r>
              <a:rPr lang="en-US" dirty="0" smtClean="0"/>
              <a:t>Cannot define multiple distributed datasets, run different map/reduce pairs on them, or query data interactively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5500" dirty="0" smtClean="0"/>
              <a:t>Spark Operations</a:t>
            </a:r>
            <a:endParaRPr lang="en-US" sz="55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00271"/>
              </p:ext>
            </p:extLst>
          </p:nvPr>
        </p:nvGraphicFramePr>
        <p:xfrm>
          <a:off x="457200" y="1905000"/>
          <a:ext cx="8229600" cy="4440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239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Transformations</a:t>
                      </a:r>
                    </a:p>
                    <a:p>
                      <a:pPr algn="ctr"/>
                      <a:r>
                        <a:rPr lang="en-US" sz="2400" dirty="0" smtClean="0"/>
                        <a:t>(define a new RDD)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map</a:t>
                      </a:r>
                    </a:p>
                    <a:p>
                      <a:pPr algn="ctr"/>
                      <a:r>
                        <a:rPr lang="en-US" sz="2400" dirty="0" smtClean="0"/>
                        <a:t>filter</a:t>
                      </a:r>
                    </a:p>
                    <a:p>
                      <a:pPr algn="ctr"/>
                      <a:r>
                        <a:rPr lang="en-US" sz="2400" dirty="0" smtClean="0"/>
                        <a:t>sample</a:t>
                      </a:r>
                    </a:p>
                    <a:p>
                      <a:pPr algn="ctr"/>
                      <a:r>
                        <a:rPr lang="en-US" sz="2400" dirty="0" err="1" smtClean="0"/>
                        <a:t>groupByKey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reduceByKey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sortByKey</a:t>
                      </a:r>
                      <a:endParaRPr lang="en-US" sz="2400" dirty="0" smtClean="0"/>
                    </a:p>
                  </a:txBody>
                  <a:tcPr anchor="ctr"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flatMap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union</a:t>
                      </a:r>
                    </a:p>
                    <a:p>
                      <a:pPr algn="ctr"/>
                      <a:r>
                        <a:rPr lang="en-US" sz="2400" dirty="0" smtClean="0"/>
                        <a:t>join</a:t>
                      </a:r>
                    </a:p>
                    <a:p>
                      <a:pPr algn="ctr"/>
                      <a:r>
                        <a:rPr lang="en-US" sz="2400" dirty="0" err="1" smtClean="0"/>
                        <a:t>cogroup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cross</a:t>
                      </a:r>
                      <a:br>
                        <a:rPr lang="en-US" sz="2400" dirty="0" smtClean="0"/>
                      </a:br>
                      <a:r>
                        <a:rPr lang="en-US" sz="2400" dirty="0" err="1" smtClean="0"/>
                        <a:t>mapValues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430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Actions</a:t>
                      </a:r>
                    </a:p>
                    <a:p>
                      <a:pPr algn="ctr"/>
                      <a:r>
                        <a:rPr lang="en-US" sz="2400" dirty="0" smtClean="0"/>
                        <a:t>(return a result to driver program)</a:t>
                      </a:r>
                      <a:endParaRPr lang="en-US" sz="2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collect</a:t>
                      </a:r>
                    </a:p>
                    <a:p>
                      <a:pPr algn="ctr"/>
                      <a:r>
                        <a:rPr lang="en-US" sz="2400" dirty="0" smtClean="0"/>
                        <a:t>reduce</a:t>
                      </a:r>
                    </a:p>
                    <a:p>
                      <a:pPr algn="ctr"/>
                      <a:r>
                        <a:rPr lang="en-US" sz="2400" dirty="0" smtClean="0"/>
                        <a:t>count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save</a:t>
                      </a:r>
                    </a:p>
                    <a:p>
                      <a:pPr algn="ctr"/>
                      <a:r>
                        <a:rPr lang="en-US" sz="2400" dirty="0" err="1" smtClean="0"/>
                        <a:t>lookupKey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271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Recovery Results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883222"/>
              </p:ext>
            </p:extLst>
          </p:nvPr>
        </p:nvGraphicFramePr>
        <p:xfrm>
          <a:off x="609600" y="2057400"/>
          <a:ext cx="7924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870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Behavior with Not Enough RAM</a:t>
            </a:r>
            <a:endParaRPr lang="en-US" sz="45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3444264"/>
              </p:ext>
            </p:extLst>
          </p:nvPr>
        </p:nvGraphicFramePr>
        <p:xfrm>
          <a:off x="457200" y="1905000"/>
          <a:ext cx="8229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5965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 Results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320454"/>
              </p:ext>
            </p:extLst>
          </p:nvPr>
        </p:nvGraphicFramePr>
        <p:xfrm>
          <a:off x="609600" y="2057400"/>
          <a:ext cx="7924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102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Pregel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21162"/>
          </a:xfrm>
        </p:spPr>
        <p:txBody>
          <a:bodyPr/>
          <a:lstStyle/>
          <a:p>
            <a:r>
              <a:rPr lang="en-US" dirty="0" smtClean="0"/>
              <a:t>Graph processing system based on </a:t>
            </a:r>
            <a:r>
              <a:rPr lang="en-US" smtClean="0"/>
              <a:t>BSP model</a:t>
            </a:r>
            <a:endParaRPr lang="en-US" dirty="0" smtClean="0"/>
          </a:p>
          <a:p>
            <a:r>
              <a:rPr lang="en-US" dirty="0" smtClean="0"/>
              <a:t>Vertices in the graph have states</a:t>
            </a:r>
          </a:p>
          <a:p>
            <a:r>
              <a:rPr lang="en-US" dirty="0" smtClean="0"/>
              <a:t>At each </a:t>
            </a:r>
            <a:r>
              <a:rPr lang="en-US" dirty="0" err="1" smtClean="0"/>
              <a:t>superstep</a:t>
            </a:r>
            <a:r>
              <a:rPr lang="en-US" dirty="0" smtClean="0"/>
              <a:t>, each vertex can update its state and send messages to vertices </a:t>
            </a:r>
            <a:r>
              <a:rPr lang="en-US" dirty="0"/>
              <a:t>in </a:t>
            </a:r>
            <a:r>
              <a:rPr lang="en-US" dirty="0" smtClean="0"/>
              <a:t>next step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3400" y="4746041"/>
            <a:ext cx="1524000" cy="1684473"/>
            <a:chOff x="914400" y="4800600"/>
            <a:chExt cx="1524000" cy="1684473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111324" y="5311783"/>
              <a:ext cx="683892" cy="28085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795216" y="4994297"/>
              <a:ext cx="451857" cy="61055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783004" y="5629269"/>
              <a:ext cx="366370" cy="65939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2057400" y="4800600"/>
              <a:ext cx="381000" cy="389073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600200" y="5410200"/>
              <a:ext cx="381000" cy="389073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14400" y="5105400"/>
              <a:ext cx="381000" cy="389073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81200" y="6096000"/>
              <a:ext cx="381000" cy="389073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635579" y="4750077"/>
            <a:ext cx="1631621" cy="1684473"/>
            <a:chOff x="2483179" y="4804636"/>
            <a:chExt cx="1631621" cy="1684473"/>
          </a:xfrm>
        </p:grpSpPr>
        <p:cxnSp>
          <p:nvCxnSpPr>
            <p:cNvPr id="35" name="Straight Arrow Connector 34"/>
            <p:cNvCxnSpPr/>
            <p:nvPr/>
          </p:nvCxnSpPr>
          <p:spPr>
            <a:xfrm flipH="1">
              <a:off x="3730367" y="5207123"/>
              <a:ext cx="217023" cy="2674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2483179" y="4804636"/>
              <a:ext cx="1524000" cy="1684473"/>
              <a:chOff x="914400" y="4800600"/>
              <a:chExt cx="1524000" cy="1684473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1111324" y="5311783"/>
                <a:ext cx="683892" cy="28085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1795216" y="4994297"/>
                <a:ext cx="451857" cy="61055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783004" y="5629269"/>
                <a:ext cx="366370" cy="65939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2057400" y="4800600"/>
                <a:ext cx="381000" cy="389073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600200" y="5410200"/>
                <a:ext cx="381000" cy="389073"/>
              </a:xfrm>
              <a:prstGeom prst="ellipse">
                <a:avLst/>
              </a:prstGeom>
              <a:solidFill>
                <a:srgbClr val="95B3D7"/>
              </a:solidFill>
              <a:ln>
                <a:headEnd type="none" w="med" len="med"/>
                <a:tailEnd type="non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914400" y="5105400"/>
                <a:ext cx="381000" cy="389073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981200" y="6096000"/>
                <a:ext cx="381000" cy="389073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853252" y="5104296"/>
              <a:ext cx="261548" cy="17609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  <a:headEnd type="none" w="med" len="med"/>
              <a:tailEnd type="non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2675144" y="5530257"/>
              <a:ext cx="285844" cy="12772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2483179" y="5390797"/>
              <a:ext cx="261548" cy="17609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  <a:headEnd type="none" w="med" len="med"/>
              <a:tailEnd type="non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 flipV="1">
              <a:off x="3644879" y="5804259"/>
              <a:ext cx="158124" cy="29577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745631" y="6038233"/>
              <a:ext cx="261548" cy="17609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  <a:headEnd type="none" w="med" len="med"/>
              <a:tailEnd type="non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960118" y="4724400"/>
            <a:ext cx="1524000" cy="1684473"/>
            <a:chOff x="6807718" y="4778959"/>
            <a:chExt cx="1524000" cy="1684473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7004642" y="5290142"/>
              <a:ext cx="683892" cy="28085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7688534" y="4972656"/>
              <a:ext cx="451857" cy="61055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676322" y="5607628"/>
              <a:ext cx="366370" cy="65939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7950718" y="4778959"/>
              <a:ext cx="381000" cy="389073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493518" y="5388559"/>
              <a:ext cx="381000" cy="389073"/>
            </a:xfrm>
            <a:prstGeom prst="ellipse">
              <a:avLst/>
            </a:prstGeom>
            <a:solidFill>
              <a:srgbClr val="FF66FF"/>
            </a:solidFill>
            <a:ln>
              <a:headEnd type="none" w="med" len="med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07718" y="5083759"/>
              <a:ext cx="381000" cy="389073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7874518" y="6074359"/>
              <a:ext cx="381000" cy="389073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7653663" y="5863605"/>
              <a:ext cx="126536" cy="20802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7448739" y="5698229"/>
              <a:ext cx="261548" cy="176093"/>
            </a:xfrm>
            <a:prstGeom prst="rect">
              <a:avLst/>
            </a:prstGeom>
            <a:solidFill>
              <a:srgbClr val="FF0080"/>
            </a:solidFill>
            <a:ln>
              <a:solidFill>
                <a:srgbClr val="000000"/>
              </a:solidFill>
              <a:headEnd type="none" w="med" len="med"/>
              <a:tailEnd type="non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H="1" flipV="1">
              <a:off x="7254088" y="5157268"/>
              <a:ext cx="200375" cy="1386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7423009" y="5247065"/>
              <a:ext cx="261548" cy="176093"/>
            </a:xfrm>
            <a:prstGeom prst="rect">
              <a:avLst/>
            </a:prstGeom>
            <a:solidFill>
              <a:srgbClr val="FF0080"/>
            </a:solidFill>
            <a:ln>
              <a:solidFill>
                <a:srgbClr val="000000"/>
              </a:solidFill>
              <a:headEnd type="none" w="med" len="med"/>
              <a:tailEnd type="non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V="1">
              <a:off x="7989230" y="5286847"/>
              <a:ext cx="171969" cy="23396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7792416" y="5484924"/>
              <a:ext cx="261548" cy="176093"/>
            </a:xfrm>
            <a:prstGeom prst="rect">
              <a:avLst/>
            </a:prstGeom>
            <a:solidFill>
              <a:srgbClr val="FF0080"/>
            </a:solidFill>
            <a:ln>
              <a:solidFill>
                <a:srgbClr val="000000"/>
              </a:solidFill>
              <a:headEnd type="none" w="med" len="med"/>
              <a:tailEnd type="non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845379" y="4732473"/>
            <a:ext cx="1524000" cy="1684473"/>
            <a:chOff x="4692979" y="4787032"/>
            <a:chExt cx="1524000" cy="1684473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4889903" y="5298215"/>
              <a:ext cx="683892" cy="28085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573795" y="4980729"/>
              <a:ext cx="451857" cy="61055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561583" y="5615701"/>
              <a:ext cx="366370" cy="65939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5835979" y="4787032"/>
              <a:ext cx="381000" cy="389073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378779" y="5396632"/>
              <a:ext cx="381000" cy="38907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headEnd type="none" w="med" len="med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692979" y="5091832"/>
              <a:ext cx="381000" cy="389073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59779" y="6082432"/>
              <a:ext cx="381000" cy="389073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605852" y="5334000"/>
              <a:ext cx="261548" cy="17609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  <a:headEnd type="none" w="med" len="med"/>
              <a:tailEnd type="non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181600" y="5462707"/>
              <a:ext cx="261548" cy="17609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  <a:headEnd type="none" w="med" len="med"/>
              <a:tailEnd type="non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638800" y="5638800"/>
              <a:ext cx="261548" cy="17609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  <a:headEnd type="none" w="med" len="med"/>
              <a:tailEnd type="non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105400" y="5109436"/>
              <a:ext cx="951673" cy="928797"/>
            </a:xfrm>
            <a:prstGeom prst="ellips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9219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Acyclic data flow is inefficient for applications that repeatedly reuse a </a:t>
            </a:r>
            <a:r>
              <a:rPr lang="en-US" i="1" dirty="0" smtClean="0"/>
              <a:t>working set</a:t>
            </a:r>
            <a:r>
              <a:rPr lang="en-US" dirty="0" smtClean="0"/>
              <a:t> of data:</a:t>
            </a:r>
            <a:endParaRPr lang="en-US" dirty="0"/>
          </a:p>
          <a:p>
            <a:pPr lvl="1"/>
            <a:r>
              <a:rPr lang="en-US" sz="3000" b="1" dirty="0" smtClean="0"/>
              <a:t>Iterative</a:t>
            </a:r>
            <a:r>
              <a:rPr lang="en-US" sz="3000" dirty="0" smtClean="0"/>
              <a:t> algorithms (machine learning, graphs)</a:t>
            </a:r>
            <a:endParaRPr lang="en-US" sz="3000" dirty="0"/>
          </a:p>
          <a:p>
            <a:pPr lvl="1"/>
            <a:r>
              <a:rPr lang="en-US" sz="3000" b="1" dirty="0" smtClean="0"/>
              <a:t>Interactive</a:t>
            </a:r>
            <a:r>
              <a:rPr lang="en-US" sz="3000" dirty="0" smtClean="0"/>
              <a:t> data mining tools (R, Excel, Python)</a:t>
            </a:r>
          </a:p>
          <a:p>
            <a:r>
              <a:rPr lang="en-US" dirty="0" smtClean="0"/>
              <a:t>With current frameworks, apps reload data from stable storage on each quer</a:t>
            </a:r>
            <a:r>
              <a:rPr lang="en-US" dirty="0"/>
              <a:t>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2237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err="1" smtClean="0"/>
              <a:t>Pregel</a:t>
            </a:r>
            <a:r>
              <a:rPr lang="en-US" dirty="0" smtClean="0"/>
              <a:t> Using RDDs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6" idx="3"/>
            <a:endCxn id="143" idx="1"/>
          </p:cNvCxnSpPr>
          <p:nvPr/>
        </p:nvCxnSpPr>
        <p:spPr>
          <a:xfrm>
            <a:off x="2383414" y="2215148"/>
            <a:ext cx="79119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85800" y="1981200"/>
            <a:ext cx="1697614" cy="4678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Input graph</a:t>
            </a:r>
            <a:endParaRPr lang="en-US" sz="2200" dirty="0"/>
          </a:p>
        </p:txBody>
      </p:sp>
      <p:sp>
        <p:nvSpPr>
          <p:cNvPr id="143" name="Rounded Rectangle 142"/>
          <p:cNvSpPr/>
          <p:nvPr/>
        </p:nvSpPr>
        <p:spPr>
          <a:xfrm>
            <a:off x="3174611" y="1981200"/>
            <a:ext cx="1909913" cy="4678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Vertex states</a:t>
            </a:r>
            <a:r>
              <a:rPr lang="en-US" sz="2200" baseline="-25000" dirty="0" smtClean="0"/>
              <a:t>0</a:t>
            </a:r>
            <a:endParaRPr lang="en-US" sz="2200" baseline="-25000" dirty="0"/>
          </a:p>
        </p:txBody>
      </p:sp>
      <p:sp>
        <p:nvSpPr>
          <p:cNvPr id="144" name="Rounded Rectangle 143"/>
          <p:cNvSpPr/>
          <p:nvPr/>
        </p:nvSpPr>
        <p:spPr>
          <a:xfrm>
            <a:off x="5377825" y="1981200"/>
            <a:ext cx="1909913" cy="4678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Messages</a:t>
            </a:r>
            <a:r>
              <a:rPr lang="en-US" sz="2200" baseline="-25000" dirty="0" smtClean="0"/>
              <a:t>0</a:t>
            </a:r>
            <a:endParaRPr lang="en-US" sz="2200" baseline="-25000" dirty="0"/>
          </a:p>
        </p:txBody>
      </p:sp>
      <p:sp>
        <p:nvSpPr>
          <p:cNvPr id="145" name="Rectangle 144"/>
          <p:cNvSpPr/>
          <p:nvPr/>
        </p:nvSpPr>
        <p:spPr>
          <a:xfrm>
            <a:off x="3529365" y="2838885"/>
            <a:ext cx="3403618" cy="479157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Superstep</a:t>
            </a:r>
            <a:r>
              <a:rPr lang="en-US" sz="2200" dirty="0" smtClean="0"/>
              <a:t> 1</a:t>
            </a:r>
            <a:endParaRPr lang="en-US" sz="2200" dirty="0"/>
          </a:p>
        </p:txBody>
      </p:sp>
      <p:cxnSp>
        <p:nvCxnSpPr>
          <p:cNvPr id="146" name="Straight Arrow Connector 145"/>
          <p:cNvCxnSpPr>
            <a:stCxn id="143" idx="2"/>
          </p:cNvCxnSpPr>
          <p:nvPr/>
        </p:nvCxnSpPr>
        <p:spPr>
          <a:xfrm>
            <a:off x="4129568" y="2449095"/>
            <a:ext cx="873843" cy="3897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4" idx="2"/>
          </p:cNvCxnSpPr>
          <p:nvPr/>
        </p:nvCxnSpPr>
        <p:spPr>
          <a:xfrm flipH="1">
            <a:off x="5536811" y="2449095"/>
            <a:ext cx="795971" cy="3897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3174611" y="3733800"/>
            <a:ext cx="1909913" cy="4678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Vertex </a:t>
            </a:r>
            <a:r>
              <a:rPr lang="en-US" sz="2200" dirty="0" smtClean="0"/>
              <a:t>states</a:t>
            </a:r>
            <a:r>
              <a:rPr lang="en-US" sz="2200" baseline="-25000" dirty="0" smtClean="0"/>
              <a:t>1</a:t>
            </a:r>
            <a:endParaRPr lang="en-US" sz="2200" baseline="-25000" dirty="0"/>
          </a:p>
        </p:txBody>
      </p:sp>
      <p:sp>
        <p:nvSpPr>
          <p:cNvPr id="150" name="Rounded Rectangle 149"/>
          <p:cNvSpPr/>
          <p:nvPr/>
        </p:nvSpPr>
        <p:spPr>
          <a:xfrm>
            <a:off x="5377825" y="3733800"/>
            <a:ext cx="1909913" cy="4678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Messages</a:t>
            </a:r>
            <a:r>
              <a:rPr lang="en-US" sz="2200" baseline="-25000" dirty="0" smtClean="0"/>
              <a:t>1</a:t>
            </a:r>
            <a:endParaRPr lang="en-US" sz="2200" baseline="-25000" dirty="0"/>
          </a:p>
        </p:txBody>
      </p:sp>
      <p:sp>
        <p:nvSpPr>
          <p:cNvPr id="151" name="Rectangle 150"/>
          <p:cNvSpPr/>
          <p:nvPr/>
        </p:nvSpPr>
        <p:spPr>
          <a:xfrm>
            <a:off x="3529365" y="4591485"/>
            <a:ext cx="3403618" cy="479157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Superstep</a:t>
            </a:r>
            <a:r>
              <a:rPr lang="en-US" sz="2200" dirty="0" smtClean="0"/>
              <a:t> 2</a:t>
            </a:r>
            <a:endParaRPr lang="en-US" sz="2200" dirty="0"/>
          </a:p>
        </p:txBody>
      </p:sp>
      <p:cxnSp>
        <p:nvCxnSpPr>
          <p:cNvPr id="152" name="Straight Arrow Connector 151"/>
          <p:cNvCxnSpPr>
            <a:stCxn id="149" idx="2"/>
          </p:cNvCxnSpPr>
          <p:nvPr/>
        </p:nvCxnSpPr>
        <p:spPr>
          <a:xfrm>
            <a:off x="4129568" y="4201695"/>
            <a:ext cx="873843" cy="3897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50" idx="2"/>
          </p:cNvCxnSpPr>
          <p:nvPr/>
        </p:nvCxnSpPr>
        <p:spPr>
          <a:xfrm flipH="1">
            <a:off x="5536811" y="4201695"/>
            <a:ext cx="795971" cy="3897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50" idx="0"/>
          </p:cNvCxnSpPr>
          <p:nvPr/>
        </p:nvCxnSpPr>
        <p:spPr>
          <a:xfrm>
            <a:off x="5536811" y="3318042"/>
            <a:ext cx="795971" cy="4157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149" idx="0"/>
          </p:cNvCxnSpPr>
          <p:nvPr/>
        </p:nvCxnSpPr>
        <p:spPr>
          <a:xfrm flipH="1">
            <a:off x="4129568" y="3318042"/>
            <a:ext cx="873844" cy="4157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171797" y="6146800"/>
            <a:ext cx="2203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rbel"/>
                <a:cs typeface="Corbel"/>
              </a:rPr>
              <a:t>. . .</a:t>
            </a:r>
            <a:endParaRPr lang="en-US" dirty="0">
              <a:latin typeface="Corbel"/>
              <a:cs typeface="Corbel"/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3174611" y="5473700"/>
            <a:ext cx="1909913" cy="4678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Vertex </a:t>
            </a:r>
            <a:r>
              <a:rPr lang="en-US" sz="2200" dirty="0" smtClean="0"/>
              <a:t>states</a:t>
            </a:r>
            <a:r>
              <a:rPr lang="en-US" sz="2200" baseline="-25000" dirty="0" smtClean="0"/>
              <a:t>2</a:t>
            </a:r>
            <a:endParaRPr lang="en-US" sz="2200" baseline="-25000" dirty="0"/>
          </a:p>
        </p:txBody>
      </p:sp>
      <p:sp>
        <p:nvSpPr>
          <p:cNvPr id="172" name="Rounded Rectangle 171"/>
          <p:cNvSpPr/>
          <p:nvPr/>
        </p:nvSpPr>
        <p:spPr>
          <a:xfrm>
            <a:off x="5377825" y="5473700"/>
            <a:ext cx="1909913" cy="4678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Messages</a:t>
            </a:r>
            <a:r>
              <a:rPr lang="en-US" sz="2200" baseline="-25000" dirty="0" smtClean="0"/>
              <a:t>2</a:t>
            </a:r>
            <a:endParaRPr lang="en-US" sz="2200" baseline="-25000" dirty="0"/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4129568" y="5941595"/>
            <a:ext cx="873843" cy="3897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5536811" y="5941595"/>
            <a:ext cx="795971" cy="3897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438400" y="1702713"/>
            <a:ext cx="7626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latin typeface="Corbel"/>
                <a:cs typeface="Corbel"/>
              </a:rPr>
              <a:t>map</a:t>
            </a:r>
            <a:endParaRPr lang="en-US" sz="2200" i="1" dirty="0">
              <a:latin typeface="Corbel"/>
              <a:cs typeface="Corbel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477000" y="2388513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Corbel"/>
                <a:cs typeface="Corbel"/>
              </a:rPr>
              <a:t>group by vertex ID</a:t>
            </a:r>
            <a:endParaRPr lang="en-US" sz="2200" i="1" dirty="0">
              <a:latin typeface="Corbel"/>
              <a:cs typeface="Corbel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477000" y="4153813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Corbel"/>
                <a:cs typeface="Corbel"/>
              </a:rPr>
              <a:t>group by vertex ID</a:t>
            </a:r>
            <a:endParaRPr lang="en-US" sz="2200" i="1" dirty="0">
              <a:latin typeface="Corbel"/>
              <a:cs typeface="Corbel"/>
            </a:endParaRPr>
          </a:p>
        </p:txBody>
      </p:sp>
      <p:cxnSp>
        <p:nvCxnSpPr>
          <p:cNvPr id="156" name="Straight Arrow Connector 155"/>
          <p:cNvCxnSpPr/>
          <p:nvPr/>
        </p:nvCxnSpPr>
        <p:spPr>
          <a:xfrm>
            <a:off x="5536811" y="5070642"/>
            <a:ext cx="795971" cy="4157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4129568" y="5070642"/>
            <a:ext cx="873844" cy="4157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77000" y="3266280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Corbel"/>
                <a:cs typeface="Corbel"/>
              </a:rPr>
              <a:t>map</a:t>
            </a:r>
            <a:endParaRPr lang="en-US" sz="2200" i="1" dirty="0">
              <a:latin typeface="Corbel"/>
              <a:cs typeface="Corbe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77000" y="5029200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Corbel"/>
                <a:cs typeface="Corbel"/>
              </a:rPr>
              <a:t>map</a:t>
            </a:r>
            <a:endParaRPr lang="en-US" sz="2200" i="1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537721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err="1" smtClean="0"/>
              <a:t>Pregel</a:t>
            </a:r>
            <a:r>
              <a:rPr lang="en-US" dirty="0" smtClean="0"/>
              <a:t> Using RDDs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6" idx="3"/>
            <a:endCxn id="143" idx="1"/>
          </p:cNvCxnSpPr>
          <p:nvPr/>
        </p:nvCxnSpPr>
        <p:spPr>
          <a:xfrm>
            <a:off x="2383414" y="2215148"/>
            <a:ext cx="79119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85800" y="1981200"/>
            <a:ext cx="1697614" cy="4678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Input graph</a:t>
            </a:r>
            <a:endParaRPr lang="en-US" sz="2200" dirty="0"/>
          </a:p>
        </p:txBody>
      </p:sp>
      <p:sp>
        <p:nvSpPr>
          <p:cNvPr id="143" name="Rounded Rectangle 142"/>
          <p:cNvSpPr/>
          <p:nvPr/>
        </p:nvSpPr>
        <p:spPr>
          <a:xfrm>
            <a:off x="3174611" y="1981200"/>
            <a:ext cx="1909913" cy="4678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Vertex states</a:t>
            </a:r>
            <a:r>
              <a:rPr lang="en-US" sz="2200" baseline="-25000" dirty="0" smtClean="0"/>
              <a:t>0</a:t>
            </a:r>
            <a:endParaRPr lang="en-US" sz="2200" baseline="-25000" dirty="0"/>
          </a:p>
        </p:txBody>
      </p:sp>
      <p:sp>
        <p:nvSpPr>
          <p:cNvPr id="144" name="Rounded Rectangle 143"/>
          <p:cNvSpPr/>
          <p:nvPr/>
        </p:nvSpPr>
        <p:spPr>
          <a:xfrm>
            <a:off x="5377825" y="1981200"/>
            <a:ext cx="1909913" cy="4678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Messages</a:t>
            </a:r>
            <a:r>
              <a:rPr lang="en-US" sz="2200" baseline="-25000" dirty="0" smtClean="0"/>
              <a:t>0</a:t>
            </a:r>
            <a:endParaRPr lang="en-US" sz="2200" baseline="-25000" dirty="0"/>
          </a:p>
        </p:txBody>
      </p:sp>
      <p:sp>
        <p:nvSpPr>
          <p:cNvPr id="145" name="Rectangle 144"/>
          <p:cNvSpPr/>
          <p:nvPr/>
        </p:nvSpPr>
        <p:spPr>
          <a:xfrm>
            <a:off x="3529365" y="2838885"/>
            <a:ext cx="3403618" cy="479157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Superstep</a:t>
            </a:r>
            <a:r>
              <a:rPr lang="en-US" sz="2200" dirty="0" smtClean="0"/>
              <a:t> 1</a:t>
            </a:r>
            <a:endParaRPr lang="en-US" sz="2200" dirty="0"/>
          </a:p>
        </p:txBody>
      </p:sp>
      <p:cxnSp>
        <p:nvCxnSpPr>
          <p:cNvPr id="146" name="Straight Arrow Connector 145"/>
          <p:cNvCxnSpPr>
            <a:stCxn id="143" idx="2"/>
          </p:cNvCxnSpPr>
          <p:nvPr/>
        </p:nvCxnSpPr>
        <p:spPr>
          <a:xfrm>
            <a:off x="4129568" y="2449095"/>
            <a:ext cx="873843" cy="3897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4" idx="2"/>
          </p:cNvCxnSpPr>
          <p:nvPr/>
        </p:nvCxnSpPr>
        <p:spPr>
          <a:xfrm flipH="1">
            <a:off x="5536811" y="2449095"/>
            <a:ext cx="795971" cy="3897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3174611" y="3733800"/>
            <a:ext cx="1909913" cy="4678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Vertex </a:t>
            </a:r>
            <a:r>
              <a:rPr lang="en-US" sz="2200" dirty="0" smtClean="0"/>
              <a:t>states</a:t>
            </a:r>
            <a:r>
              <a:rPr lang="en-US" sz="2200" baseline="-25000" dirty="0" smtClean="0"/>
              <a:t>1</a:t>
            </a:r>
            <a:endParaRPr lang="en-US" sz="2200" baseline="-25000" dirty="0"/>
          </a:p>
        </p:txBody>
      </p:sp>
      <p:sp>
        <p:nvSpPr>
          <p:cNvPr id="150" name="Rounded Rectangle 149"/>
          <p:cNvSpPr/>
          <p:nvPr/>
        </p:nvSpPr>
        <p:spPr>
          <a:xfrm>
            <a:off x="5377825" y="3733800"/>
            <a:ext cx="1909913" cy="4678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Messages</a:t>
            </a:r>
            <a:r>
              <a:rPr lang="en-US" sz="2200" baseline="-25000" dirty="0" smtClean="0"/>
              <a:t>1</a:t>
            </a:r>
            <a:endParaRPr lang="en-US" sz="2200" baseline="-25000" dirty="0"/>
          </a:p>
        </p:txBody>
      </p:sp>
      <p:sp>
        <p:nvSpPr>
          <p:cNvPr id="151" name="Rectangle 150"/>
          <p:cNvSpPr/>
          <p:nvPr/>
        </p:nvSpPr>
        <p:spPr>
          <a:xfrm>
            <a:off x="3529365" y="4591485"/>
            <a:ext cx="3403618" cy="479157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Superstep</a:t>
            </a:r>
            <a:r>
              <a:rPr lang="en-US" sz="2200" dirty="0" smtClean="0"/>
              <a:t> 2</a:t>
            </a:r>
            <a:endParaRPr lang="en-US" sz="2200" dirty="0"/>
          </a:p>
        </p:txBody>
      </p:sp>
      <p:cxnSp>
        <p:nvCxnSpPr>
          <p:cNvPr id="152" name="Straight Arrow Connector 151"/>
          <p:cNvCxnSpPr>
            <a:stCxn id="149" idx="2"/>
          </p:cNvCxnSpPr>
          <p:nvPr/>
        </p:nvCxnSpPr>
        <p:spPr>
          <a:xfrm>
            <a:off x="4129568" y="4201695"/>
            <a:ext cx="873843" cy="3897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50" idx="2"/>
          </p:cNvCxnSpPr>
          <p:nvPr/>
        </p:nvCxnSpPr>
        <p:spPr>
          <a:xfrm flipH="1">
            <a:off x="5536811" y="4201695"/>
            <a:ext cx="795971" cy="3897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50" idx="0"/>
          </p:cNvCxnSpPr>
          <p:nvPr/>
        </p:nvCxnSpPr>
        <p:spPr>
          <a:xfrm>
            <a:off x="5536811" y="3318042"/>
            <a:ext cx="795971" cy="4157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149" idx="0"/>
          </p:cNvCxnSpPr>
          <p:nvPr/>
        </p:nvCxnSpPr>
        <p:spPr>
          <a:xfrm flipH="1">
            <a:off x="4129568" y="3318042"/>
            <a:ext cx="873844" cy="4157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171797" y="6146800"/>
            <a:ext cx="2203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rbel"/>
                <a:cs typeface="Corbel"/>
              </a:rPr>
              <a:t>. . .</a:t>
            </a:r>
            <a:endParaRPr lang="en-US" dirty="0">
              <a:latin typeface="Corbel"/>
              <a:cs typeface="Corbel"/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3174611" y="5473700"/>
            <a:ext cx="1909913" cy="4678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Vertex </a:t>
            </a:r>
            <a:r>
              <a:rPr lang="en-US" sz="2200" dirty="0" smtClean="0"/>
              <a:t>states</a:t>
            </a:r>
            <a:r>
              <a:rPr lang="en-US" sz="2200" baseline="-25000" dirty="0" smtClean="0"/>
              <a:t>2</a:t>
            </a:r>
            <a:endParaRPr lang="en-US" sz="2200" baseline="-25000" dirty="0"/>
          </a:p>
        </p:txBody>
      </p:sp>
      <p:sp>
        <p:nvSpPr>
          <p:cNvPr id="172" name="Rounded Rectangle 171"/>
          <p:cNvSpPr/>
          <p:nvPr/>
        </p:nvSpPr>
        <p:spPr>
          <a:xfrm>
            <a:off x="5377825" y="5473700"/>
            <a:ext cx="1909913" cy="4678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Messages</a:t>
            </a:r>
            <a:r>
              <a:rPr lang="en-US" sz="2200" baseline="-25000" dirty="0" smtClean="0"/>
              <a:t>2</a:t>
            </a:r>
            <a:endParaRPr lang="en-US" sz="2200" baseline="-25000" dirty="0"/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4129568" y="5941595"/>
            <a:ext cx="873843" cy="3897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5536811" y="5941595"/>
            <a:ext cx="795971" cy="3897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438400" y="1702713"/>
            <a:ext cx="7626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latin typeface="Corbel"/>
                <a:cs typeface="Corbel"/>
              </a:rPr>
              <a:t>map</a:t>
            </a:r>
            <a:endParaRPr lang="en-US" sz="2200" i="1" dirty="0">
              <a:latin typeface="Corbel"/>
              <a:cs typeface="Corbel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477000" y="2388513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Corbel"/>
                <a:cs typeface="Corbel"/>
              </a:rPr>
              <a:t>group by vertex ID</a:t>
            </a:r>
            <a:endParaRPr lang="en-US" sz="2200" i="1" dirty="0">
              <a:latin typeface="Corbel"/>
              <a:cs typeface="Corbel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477000" y="4153813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Corbel"/>
                <a:cs typeface="Corbel"/>
              </a:rPr>
              <a:t>group by vertex ID</a:t>
            </a:r>
            <a:endParaRPr lang="en-US" sz="2200" i="1" dirty="0">
              <a:latin typeface="Corbel"/>
              <a:cs typeface="Corbel"/>
            </a:endParaRPr>
          </a:p>
        </p:txBody>
      </p:sp>
      <p:cxnSp>
        <p:nvCxnSpPr>
          <p:cNvPr id="156" name="Straight Arrow Connector 155"/>
          <p:cNvCxnSpPr/>
          <p:nvPr/>
        </p:nvCxnSpPr>
        <p:spPr>
          <a:xfrm>
            <a:off x="5536811" y="5070642"/>
            <a:ext cx="795971" cy="4157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4129568" y="5070642"/>
            <a:ext cx="873844" cy="4157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77000" y="3266280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Corbel"/>
                <a:cs typeface="Corbel"/>
              </a:rPr>
              <a:t>map</a:t>
            </a:r>
            <a:endParaRPr lang="en-US" sz="2200" i="1" dirty="0">
              <a:latin typeface="Corbel"/>
              <a:cs typeface="Corbe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77000" y="5029200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Corbel"/>
                <a:cs typeface="Corbel"/>
              </a:rPr>
              <a:t>map</a:t>
            </a:r>
            <a:endParaRPr lang="en-US" sz="2200" i="1" dirty="0">
              <a:latin typeface="Corbel"/>
              <a:cs typeface="Corbe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1778913"/>
            <a:ext cx="9143999" cy="5002887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838200" y="2527558"/>
            <a:ext cx="7543800" cy="3356904"/>
          </a:xfrm>
          <a:prstGeom prst="roundRect">
            <a:avLst>
              <a:gd name="adj" fmla="val 0"/>
            </a:avLst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5760" tIns="182880" rIns="365760" bIns="182880" rtlCol="0" anchor="t"/>
          <a:lstStyle/>
          <a:p>
            <a:r>
              <a:rPr lang="en-US" sz="1900" dirty="0" err="1" smtClean="0">
                <a:latin typeface="Lucida Console"/>
                <a:cs typeface="Lucida Console"/>
              </a:rPr>
              <a:t>verts</a:t>
            </a:r>
            <a:r>
              <a:rPr lang="en-US" sz="1900" dirty="0" smtClean="0">
                <a:latin typeface="Lucida Console"/>
                <a:cs typeface="Lucida Console"/>
              </a:rPr>
              <a:t> = </a:t>
            </a: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/>
                <a:cs typeface="Lucida Console"/>
              </a:rPr>
              <a:t>// RDD of (ID, State) pairs</a:t>
            </a:r>
          </a:p>
          <a:p>
            <a:r>
              <a:rPr lang="en-US" sz="1900" dirty="0" err="1" smtClean="0">
                <a:latin typeface="Lucida Console"/>
                <a:cs typeface="Lucida Console"/>
              </a:rPr>
              <a:t>msgs</a:t>
            </a:r>
            <a:r>
              <a:rPr lang="en-US" sz="1900" dirty="0" smtClean="0">
                <a:latin typeface="Lucida Console"/>
                <a:cs typeface="Lucida Console"/>
              </a:rPr>
              <a:t>  = </a:t>
            </a:r>
            <a:r>
              <a:rPr lang="en-US" sz="1900" dirty="0" smtClean="0">
                <a:solidFill>
                  <a:srgbClr val="7F7F7F"/>
                </a:solidFill>
                <a:latin typeface="Lucida Console"/>
                <a:cs typeface="Lucida Console"/>
              </a:rPr>
              <a:t>/</a:t>
            </a:r>
            <a:r>
              <a:rPr lang="en-US" sz="1900" dirty="0">
                <a:solidFill>
                  <a:srgbClr val="7F7F7F"/>
                </a:solidFill>
                <a:latin typeface="Lucida Console"/>
                <a:cs typeface="Lucida Console"/>
              </a:rPr>
              <a:t>/ RDD of (ID, Message) </a:t>
            </a:r>
            <a:r>
              <a:rPr lang="en-US" sz="1900" dirty="0" smtClean="0">
                <a:solidFill>
                  <a:srgbClr val="7F7F7F"/>
                </a:solidFill>
                <a:latin typeface="Lucida Console"/>
                <a:cs typeface="Lucida Console"/>
              </a:rPr>
              <a:t>pairs</a:t>
            </a:r>
          </a:p>
          <a:p>
            <a:endParaRPr lang="en-US" sz="1900" dirty="0">
              <a:solidFill>
                <a:srgbClr val="7F7F7F"/>
              </a:solidFill>
              <a:latin typeface="Lucida Console"/>
              <a:cs typeface="Lucida Console"/>
            </a:endParaRPr>
          </a:p>
          <a:p>
            <a:r>
              <a:rPr lang="en-US" sz="1900" dirty="0" err="1" smtClean="0">
                <a:latin typeface="Lucida Console"/>
                <a:cs typeface="Lucida Console"/>
              </a:rPr>
              <a:t>newData</a:t>
            </a:r>
            <a:r>
              <a:rPr lang="en-US" sz="1900" dirty="0" smtClean="0">
                <a:latin typeface="Lucida Console"/>
                <a:cs typeface="Lucida Console"/>
              </a:rPr>
              <a:t> </a:t>
            </a:r>
            <a:r>
              <a:rPr lang="en-US" sz="1900" dirty="0">
                <a:latin typeface="Lucida Console"/>
                <a:cs typeface="Lucida Console"/>
              </a:rPr>
              <a:t>= </a:t>
            </a:r>
            <a:r>
              <a:rPr lang="en-US" sz="1900" dirty="0" err="1" smtClean="0">
                <a:latin typeface="Lucida Console"/>
                <a:cs typeface="Lucida Console"/>
              </a:rPr>
              <a:t>verts.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cogroup</a:t>
            </a:r>
            <a:r>
              <a:rPr lang="en-US" sz="1900" dirty="0" smtClean="0">
                <a:latin typeface="Lucida Console"/>
                <a:cs typeface="Lucida Console"/>
              </a:rPr>
              <a:t>(</a:t>
            </a:r>
            <a:r>
              <a:rPr lang="en-US" sz="1900" dirty="0" err="1" smtClean="0">
                <a:latin typeface="Lucida Console"/>
                <a:cs typeface="Lucida Console"/>
              </a:rPr>
              <a:t>msgs</a:t>
            </a:r>
            <a:r>
              <a:rPr lang="en-US" sz="1900" dirty="0" smtClean="0">
                <a:latin typeface="Lucida Console"/>
                <a:cs typeface="Lucida Console"/>
              </a:rPr>
              <a:t>).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mapValues</a:t>
            </a:r>
            <a:r>
              <a:rPr lang="en-US" sz="1900" dirty="0" smtClean="0">
                <a:latin typeface="Lucida Console"/>
                <a:cs typeface="Lucida Console"/>
              </a:rPr>
              <a:t>(</a:t>
            </a:r>
            <a:endParaRPr lang="en-US" sz="1900" dirty="0">
              <a:latin typeface="Lucida Console"/>
              <a:cs typeface="Lucida Console"/>
            </a:endParaRPr>
          </a:p>
          <a:p>
            <a:r>
              <a:rPr lang="en-US" sz="1900" dirty="0">
                <a:solidFill>
                  <a:srgbClr val="FF0080"/>
                </a:solidFill>
                <a:latin typeface="Lucida Console"/>
                <a:cs typeface="Lucida Console"/>
              </a:rPr>
              <a:t>  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cs typeface="Lucida Console"/>
              </a:rPr>
              <a:t>(id, 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vert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cs typeface="Lucida Console"/>
              </a:rPr>
              <a:t>, 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msgs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cs typeface="Lucida Console"/>
              </a:rPr>
              <a:t>) </a:t>
            </a:r>
            <a:r>
              <a:rPr lang="en-US" sz="1900" dirty="0">
                <a:solidFill>
                  <a:srgbClr val="FF0080"/>
                </a:solidFill>
                <a:latin typeface="Lucida Console"/>
                <a:cs typeface="Lucida Console"/>
              </a:rPr>
              <a:t>=&gt; 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userFunc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cs typeface="Lucida Console"/>
              </a:rPr>
              <a:t>(id, 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vert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cs typeface="Lucida Console"/>
              </a:rPr>
              <a:t>, 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msgs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cs typeface="Lucida Console"/>
              </a:rPr>
              <a:t>)</a:t>
            </a:r>
            <a:endParaRPr lang="en-US" sz="1900" dirty="0">
              <a:solidFill>
                <a:srgbClr val="FF0080"/>
              </a:solidFill>
              <a:latin typeface="Lucida Console"/>
              <a:cs typeface="Lucida Console"/>
            </a:endParaRPr>
          </a:p>
          <a:p>
            <a:r>
              <a:rPr lang="en-US" sz="1900" dirty="0" smtClean="0">
                <a:solidFill>
                  <a:srgbClr val="FF0080"/>
                </a:solidFill>
                <a:latin typeface="Lucida Console"/>
                <a:cs typeface="Lucida Console"/>
              </a:rPr>
              <a:t>         </a:t>
            </a: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/>
                <a:cs typeface="Lucida Console"/>
              </a:rPr>
              <a:t>/</a:t>
            </a: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/>
                <a:cs typeface="Lucida Console"/>
              </a:rPr>
              <a:t>/ </a:t>
            </a: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/>
                <a:cs typeface="Lucida Console"/>
              </a:rPr>
              <a:t>gives (id, </a:t>
            </a:r>
            <a:r>
              <a:rPr lang="en-US" sz="1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/>
                <a:cs typeface="Lucida Console"/>
              </a:rPr>
              <a:t>newState</a:t>
            </a: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/>
                <a:cs typeface="Lucida Console"/>
              </a:rPr>
              <a:t>, </a:t>
            </a:r>
            <a:r>
              <a:rPr 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/>
                <a:cs typeface="Lucida Console"/>
              </a:rPr>
              <a:t>outgoingMsgs</a:t>
            </a: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en-US" sz="1900" dirty="0" smtClean="0">
                <a:latin typeface="Lucida Console"/>
                <a:cs typeface="Lucida Console"/>
              </a:rPr>
              <a:t>).</a:t>
            </a:r>
            <a:r>
              <a:rPr lang="en-US" sz="1900" dirty="0" smtClean="0">
                <a:solidFill>
                  <a:srgbClr val="3366FF"/>
                </a:solidFill>
                <a:latin typeface="Lucida Console"/>
                <a:cs typeface="Lucida Console"/>
              </a:rPr>
              <a:t>persist</a:t>
            </a:r>
            <a:r>
              <a:rPr lang="en-US" sz="1900" dirty="0" smtClean="0">
                <a:latin typeface="Lucida Console"/>
                <a:cs typeface="Lucida Console"/>
              </a:rPr>
              <a:t>()</a:t>
            </a:r>
          </a:p>
          <a:p>
            <a:endParaRPr lang="en-US" sz="1900" dirty="0">
              <a:latin typeface="Lucida Console"/>
              <a:cs typeface="Lucida Console"/>
            </a:endParaRPr>
          </a:p>
          <a:p>
            <a:r>
              <a:rPr lang="en-US" sz="1900" dirty="0" err="1" smtClean="0">
                <a:latin typeface="Lucida Console"/>
                <a:cs typeface="Lucida Console"/>
              </a:rPr>
              <a:t>newVerts</a:t>
            </a:r>
            <a:r>
              <a:rPr lang="en-US" sz="1900" dirty="0" smtClean="0">
                <a:latin typeface="Lucida Console"/>
                <a:cs typeface="Lucida Console"/>
              </a:rPr>
              <a:t> </a:t>
            </a:r>
            <a:r>
              <a:rPr lang="en-US" sz="1900" dirty="0">
                <a:latin typeface="Lucida Console"/>
                <a:cs typeface="Lucida Console"/>
              </a:rPr>
              <a:t>= </a:t>
            </a:r>
            <a:r>
              <a:rPr lang="en-US" sz="1900" dirty="0" err="1">
                <a:latin typeface="Lucida Console"/>
                <a:cs typeface="Lucida Console"/>
              </a:rPr>
              <a:t>newData.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mapValues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r>
              <a:rPr lang="en-US" sz="1900" dirty="0">
                <a:solidFill>
                  <a:srgbClr val="FF0080"/>
                </a:solidFill>
                <a:latin typeface="Lucida Console"/>
                <a:cs typeface="Lucida Console"/>
              </a:rPr>
              <a:t>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cs typeface="Lucida Console"/>
              </a:rPr>
              <a:t>v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,ms</a:t>
            </a:r>
            <a:r>
              <a:rPr lang="en-US" sz="1900" dirty="0">
                <a:solidFill>
                  <a:srgbClr val="FF0080"/>
                </a:solidFill>
                <a:latin typeface="Lucida Console"/>
                <a:cs typeface="Lucida Console"/>
              </a:rPr>
              <a:t>) =&gt; v</a:t>
            </a:r>
            <a:r>
              <a:rPr lang="en-US" sz="1900" dirty="0">
                <a:latin typeface="Lucida Console"/>
                <a:cs typeface="Lucida Console"/>
              </a:rPr>
              <a:t>)</a:t>
            </a:r>
          </a:p>
          <a:p>
            <a:r>
              <a:rPr lang="en-US" sz="1900" dirty="0" err="1" smtClean="0">
                <a:latin typeface="Lucida Console"/>
                <a:cs typeface="Lucida Console"/>
              </a:rPr>
              <a:t>newMsgs</a:t>
            </a:r>
            <a:r>
              <a:rPr lang="en-US" sz="1900" dirty="0" smtClean="0">
                <a:latin typeface="Lucida Console"/>
                <a:cs typeface="Lucida Console"/>
              </a:rPr>
              <a:t>  = </a:t>
            </a:r>
            <a:r>
              <a:rPr lang="en-US" sz="1900" dirty="0" err="1">
                <a:latin typeface="Lucida Console"/>
                <a:cs typeface="Lucida Console"/>
              </a:rPr>
              <a:t>newData.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r>
              <a:rPr lang="en-US" sz="1900" dirty="0">
                <a:solidFill>
                  <a:srgbClr val="FF0080"/>
                </a:solidFill>
                <a:latin typeface="Lucida Console"/>
                <a:cs typeface="Lucida Console"/>
              </a:rPr>
              <a:t>(id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cs typeface="Lucida Console"/>
              </a:rPr>
              <a:t>,(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cs typeface="Lucida Console"/>
              </a:rPr>
              <a:t>v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,ms</a:t>
            </a:r>
            <a:r>
              <a:rPr lang="en-US" sz="1900" dirty="0">
                <a:solidFill>
                  <a:srgbClr val="FF0080"/>
                </a:solidFill>
                <a:latin typeface="Lucida Console"/>
                <a:cs typeface="Lucida Console"/>
              </a:rPr>
              <a:t>)) =&gt; 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cs typeface="Lucida Console"/>
              </a:rPr>
              <a:t>ms</a:t>
            </a:r>
            <a:r>
              <a:rPr lang="en-US" sz="1900" dirty="0">
                <a:latin typeface="Lucida Console"/>
                <a:cs typeface="Lucida Console"/>
              </a:rPr>
              <a:t>)</a:t>
            </a:r>
          </a:p>
          <a:p>
            <a:endParaRPr lang="en-US" sz="19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056460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500" dirty="0" smtClean="0"/>
              <a:t>Placement Optimizations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vertex RDDs in same way across steps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S</a:t>
            </a:r>
            <a:r>
              <a:rPr lang="en-US" dirty="0" smtClean="0"/>
              <a:t>o that states never need to be sent across nodes</a:t>
            </a:r>
          </a:p>
          <a:p>
            <a:r>
              <a:rPr lang="en-US" dirty="0" smtClean="0"/>
              <a:t>Use a custom </a:t>
            </a:r>
            <a:r>
              <a:rPr lang="en-US" dirty="0" err="1" smtClean="0"/>
              <a:t>partitioner</a:t>
            </a:r>
            <a:r>
              <a:rPr lang="en-US" dirty="0" smtClean="0"/>
              <a:t> to minimize traffic (e.g. group pages by domain)</a:t>
            </a:r>
          </a:p>
          <a:p>
            <a:r>
              <a:rPr lang="en-US" dirty="0" smtClean="0"/>
              <a:t>Easily expressible with RDD partitioning</a:t>
            </a:r>
          </a:p>
        </p:txBody>
      </p:sp>
    </p:spTree>
    <p:extLst>
      <p:ext uri="{BB962C8B-B14F-4D97-AF65-F5344CB8AC3E}">
        <p14:creationId xmlns:p14="http://schemas.microsoft.com/office/powerpoint/2010/main" val="950261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16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5500" dirty="0" smtClean="0"/>
              <a:t>Example: Iterative Apps</a:t>
            </a:r>
            <a:endParaRPr lang="en-US" sz="55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3691168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36" name="Straight Arrow Connector 35"/>
          <p:cNvCxnSpPr>
            <a:stCxn id="143" idx="3"/>
            <a:endCxn id="101" idx="1"/>
          </p:cNvCxnSpPr>
          <p:nvPr/>
        </p:nvCxnSpPr>
        <p:spPr>
          <a:xfrm flipV="1">
            <a:off x="1628157" y="2042054"/>
            <a:ext cx="1255589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3" idx="3"/>
            <a:endCxn id="102" idx="1"/>
          </p:cNvCxnSpPr>
          <p:nvPr/>
        </p:nvCxnSpPr>
        <p:spPr>
          <a:xfrm flipV="1">
            <a:off x="1628157" y="2867916"/>
            <a:ext cx="1255589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3" idx="3"/>
            <a:endCxn id="103" idx="1"/>
          </p:cNvCxnSpPr>
          <p:nvPr/>
        </p:nvCxnSpPr>
        <p:spPr>
          <a:xfrm>
            <a:off x="1628157" y="3256260"/>
            <a:ext cx="1255589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1"/>
          </p:cNvCxnSpPr>
          <p:nvPr/>
        </p:nvCxnSpPr>
        <p:spPr>
          <a:xfrm>
            <a:off x="4372728" y="2042054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9" idx="1"/>
          </p:cNvCxnSpPr>
          <p:nvPr/>
        </p:nvCxnSpPr>
        <p:spPr>
          <a:xfrm>
            <a:off x="4372728" y="2867916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0" idx="1"/>
          </p:cNvCxnSpPr>
          <p:nvPr/>
        </p:nvCxnSpPr>
        <p:spPr>
          <a:xfrm>
            <a:off x="4372728" y="3681702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olded Corner 47"/>
          <p:cNvSpPr/>
          <p:nvPr/>
        </p:nvSpPr>
        <p:spPr>
          <a:xfrm>
            <a:off x="4940926" y="1752600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9" name="Folded Corner 48"/>
          <p:cNvSpPr/>
          <p:nvPr/>
        </p:nvSpPr>
        <p:spPr>
          <a:xfrm>
            <a:off x="4940926" y="2578462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0" name="Folded Corner 49"/>
          <p:cNvSpPr/>
          <p:nvPr/>
        </p:nvSpPr>
        <p:spPr>
          <a:xfrm>
            <a:off x="4940926" y="3392248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1" name="Rectangle 100"/>
          <p:cNvSpPr/>
          <p:nvPr/>
        </p:nvSpPr>
        <p:spPr>
          <a:xfrm>
            <a:off x="2883746" y="1818204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iteration 1</a:t>
            </a:r>
            <a:endParaRPr lang="en-US" sz="2200" dirty="0"/>
          </a:p>
        </p:txBody>
      </p:sp>
      <p:sp>
        <p:nvSpPr>
          <p:cNvPr id="102" name="Rectangle 101"/>
          <p:cNvSpPr/>
          <p:nvPr/>
        </p:nvSpPr>
        <p:spPr>
          <a:xfrm>
            <a:off x="2883746" y="264406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iteration 2</a:t>
            </a:r>
            <a:endParaRPr lang="en-US" sz="2200" dirty="0"/>
          </a:p>
        </p:txBody>
      </p:sp>
      <p:sp>
        <p:nvSpPr>
          <p:cNvPr id="103" name="Rectangle 102"/>
          <p:cNvSpPr/>
          <p:nvPr/>
        </p:nvSpPr>
        <p:spPr>
          <a:xfrm>
            <a:off x="2883746" y="3455885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iteration 3</a:t>
            </a:r>
            <a:endParaRPr lang="en-US" sz="2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465968" y="180710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result 1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465968" y="2626078"/>
            <a:ext cx="1043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result 2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465968" y="3457852"/>
            <a:ext cx="1027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result 3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125" name="Straight Arrow Connector 124"/>
          <p:cNvCxnSpPr>
            <a:stCxn id="143" idx="3"/>
            <a:endCxn id="130" idx="1"/>
          </p:cNvCxnSpPr>
          <p:nvPr/>
        </p:nvCxnSpPr>
        <p:spPr>
          <a:xfrm>
            <a:off x="1628157" y="3256260"/>
            <a:ext cx="1256117" cy="1137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884274" y="4178662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143" name="Diamond 142"/>
          <p:cNvSpPr/>
          <p:nvPr/>
        </p:nvSpPr>
        <p:spPr>
          <a:xfrm>
            <a:off x="1338511" y="3170939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" name="Can 4"/>
          <p:cNvSpPr/>
          <p:nvPr/>
        </p:nvSpPr>
        <p:spPr>
          <a:xfrm>
            <a:off x="1066800" y="2846344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5" name="Can 24"/>
          <p:cNvSpPr/>
          <p:nvPr/>
        </p:nvSpPr>
        <p:spPr>
          <a:xfrm>
            <a:off x="1066800" y="5071937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6" name="Straight Arrow Connector 25"/>
          <p:cNvCxnSpPr>
            <a:stCxn id="25" idx="4"/>
            <a:endCxn id="29" idx="1"/>
          </p:cNvCxnSpPr>
          <p:nvPr/>
        </p:nvCxnSpPr>
        <p:spPr>
          <a:xfrm>
            <a:off x="1849184" y="5483976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86979" y="526012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1</a:t>
            </a:r>
            <a:endParaRPr lang="en-US" sz="2200" dirty="0"/>
          </a:p>
        </p:txBody>
      </p:sp>
      <p:cxnSp>
        <p:nvCxnSpPr>
          <p:cNvPr id="32" name="Straight Arrow Connector 31"/>
          <p:cNvCxnSpPr>
            <a:stCxn id="29" idx="3"/>
            <a:endCxn id="30" idx="2"/>
          </p:cNvCxnSpPr>
          <p:nvPr/>
        </p:nvCxnSpPr>
        <p:spPr>
          <a:xfrm>
            <a:off x="3296984" y="5483976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1"/>
          </p:cNvCxnSpPr>
          <p:nvPr/>
        </p:nvCxnSpPr>
        <p:spPr>
          <a:xfrm flipV="1">
            <a:off x="4579291" y="5483976"/>
            <a:ext cx="537795" cy="51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17086" y="526012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2</a:t>
            </a:r>
            <a:endParaRPr lang="en-US" sz="2200" dirty="0"/>
          </a:p>
        </p:txBody>
      </p:sp>
      <p:cxnSp>
        <p:nvCxnSpPr>
          <p:cNvPr id="42" name="Straight Arrow Connector 41"/>
          <p:cNvCxnSpPr>
            <a:stCxn id="39" idx="3"/>
            <a:endCxn id="40" idx="2"/>
          </p:cNvCxnSpPr>
          <p:nvPr/>
        </p:nvCxnSpPr>
        <p:spPr>
          <a:xfrm>
            <a:off x="6027091" y="5483976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292900" y="5489163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28107" y="5265313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30" name="Can 29"/>
          <p:cNvSpPr/>
          <p:nvPr/>
        </p:nvSpPr>
        <p:spPr>
          <a:xfrm>
            <a:off x="3793502" y="5071937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0" name="Can 39"/>
          <p:cNvSpPr/>
          <p:nvPr/>
        </p:nvSpPr>
        <p:spPr>
          <a:xfrm>
            <a:off x="6523609" y="5071937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1" name="TextBox 50"/>
          <p:cNvSpPr txBox="1"/>
          <p:nvPr/>
        </p:nvSpPr>
        <p:spPr>
          <a:xfrm>
            <a:off x="1066800" y="5905074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50752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2662991" y="3703379"/>
            <a:ext cx="14979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Distributed</a:t>
            </a:r>
            <a:br>
              <a:rPr lang="en-US" sz="2200" dirty="0" smtClean="0">
                <a:latin typeface="Corbel"/>
                <a:cs typeface="Corbel"/>
              </a:rPr>
            </a:br>
            <a:r>
              <a:rPr lang="en-US" sz="2200" dirty="0" smtClean="0">
                <a:latin typeface="Corbel"/>
                <a:cs typeface="Corbel"/>
              </a:rPr>
              <a:t>memory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66800" y="3691168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55" name="Straight Arrow Connector 54"/>
          <p:cNvCxnSpPr>
            <a:stCxn id="72" idx="3"/>
            <a:endCxn id="64" idx="1"/>
          </p:cNvCxnSpPr>
          <p:nvPr/>
        </p:nvCxnSpPr>
        <p:spPr>
          <a:xfrm flipV="1">
            <a:off x="3714737" y="2042054"/>
            <a:ext cx="1158154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2" idx="3"/>
            <a:endCxn id="65" idx="1"/>
          </p:cNvCxnSpPr>
          <p:nvPr/>
        </p:nvCxnSpPr>
        <p:spPr>
          <a:xfrm flipV="1">
            <a:off x="3714737" y="2867916"/>
            <a:ext cx="1158154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2" idx="3"/>
            <a:endCxn id="66" idx="1"/>
          </p:cNvCxnSpPr>
          <p:nvPr/>
        </p:nvCxnSpPr>
        <p:spPr>
          <a:xfrm>
            <a:off x="3714737" y="3256260"/>
            <a:ext cx="1158154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1" idx="1"/>
          </p:cNvCxnSpPr>
          <p:nvPr/>
        </p:nvCxnSpPr>
        <p:spPr>
          <a:xfrm>
            <a:off x="6254102" y="2042054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1"/>
          </p:cNvCxnSpPr>
          <p:nvPr/>
        </p:nvCxnSpPr>
        <p:spPr>
          <a:xfrm>
            <a:off x="6254102" y="2867916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1"/>
          </p:cNvCxnSpPr>
          <p:nvPr/>
        </p:nvCxnSpPr>
        <p:spPr>
          <a:xfrm>
            <a:off x="6254102" y="3681702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olded Corner 60"/>
          <p:cNvSpPr/>
          <p:nvPr/>
        </p:nvSpPr>
        <p:spPr>
          <a:xfrm>
            <a:off x="6822300" y="1752600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2" name="Folded Corner 61"/>
          <p:cNvSpPr/>
          <p:nvPr/>
        </p:nvSpPr>
        <p:spPr>
          <a:xfrm>
            <a:off x="6822300" y="2578462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3" name="Folded Corner 62"/>
          <p:cNvSpPr/>
          <p:nvPr/>
        </p:nvSpPr>
        <p:spPr>
          <a:xfrm>
            <a:off x="6822300" y="3392248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4" name="Rectangle 63"/>
          <p:cNvSpPr/>
          <p:nvPr/>
        </p:nvSpPr>
        <p:spPr>
          <a:xfrm>
            <a:off x="4872891" y="1818204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iteration 1</a:t>
            </a:r>
            <a:endParaRPr lang="en-US" sz="2200" dirty="0"/>
          </a:p>
        </p:txBody>
      </p:sp>
      <p:sp>
        <p:nvSpPr>
          <p:cNvPr id="65" name="Rectangle 64"/>
          <p:cNvSpPr/>
          <p:nvPr/>
        </p:nvSpPr>
        <p:spPr>
          <a:xfrm>
            <a:off x="4872891" y="264406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iteration 2</a:t>
            </a:r>
            <a:endParaRPr lang="en-US" sz="2200" dirty="0"/>
          </a:p>
        </p:txBody>
      </p:sp>
      <p:sp>
        <p:nvSpPr>
          <p:cNvPr id="66" name="Rectangle 65"/>
          <p:cNvSpPr/>
          <p:nvPr/>
        </p:nvSpPr>
        <p:spPr>
          <a:xfrm>
            <a:off x="4872891" y="3455885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iteration 3</a:t>
            </a:r>
            <a:endParaRPr lang="en-US" sz="2200" dirty="0"/>
          </a:p>
        </p:txBody>
      </p:sp>
      <p:cxnSp>
        <p:nvCxnSpPr>
          <p:cNvPr id="70" name="Straight Arrow Connector 69"/>
          <p:cNvCxnSpPr>
            <a:stCxn id="72" idx="3"/>
            <a:endCxn id="71" idx="1"/>
          </p:cNvCxnSpPr>
          <p:nvPr/>
        </p:nvCxnSpPr>
        <p:spPr>
          <a:xfrm>
            <a:off x="3714737" y="3256260"/>
            <a:ext cx="1158682" cy="1137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73419" y="4178662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72" name="Diamond 71"/>
          <p:cNvSpPr/>
          <p:nvPr/>
        </p:nvSpPr>
        <p:spPr>
          <a:xfrm>
            <a:off x="3425091" y="3170939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3" name="Can 72"/>
          <p:cNvSpPr/>
          <p:nvPr/>
        </p:nvSpPr>
        <p:spPr>
          <a:xfrm>
            <a:off x="1066800" y="2846344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4" name="Can 73"/>
          <p:cNvSpPr/>
          <p:nvPr/>
        </p:nvSpPr>
        <p:spPr>
          <a:xfrm>
            <a:off x="1066800" y="5066749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75" name="Straight Arrow Connector 74"/>
          <p:cNvCxnSpPr>
            <a:stCxn id="74" idx="4"/>
            <a:endCxn id="76" idx="1"/>
          </p:cNvCxnSpPr>
          <p:nvPr/>
        </p:nvCxnSpPr>
        <p:spPr>
          <a:xfrm>
            <a:off x="1849184" y="5478788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386979" y="5254938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1</a:t>
            </a:r>
            <a:endParaRPr lang="en-US" sz="2200" dirty="0"/>
          </a:p>
        </p:txBody>
      </p:sp>
      <p:cxnSp>
        <p:nvCxnSpPr>
          <p:cNvPr id="77" name="Straight Arrow Connector 76"/>
          <p:cNvCxnSpPr>
            <a:stCxn id="76" idx="3"/>
          </p:cNvCxnSpPr>
          <p:nvPr/>
        </p:nvCxnSpPr>
        <p:spPr>
          <a:xfrm flipV="1">
            <a:off x="3296984" y="5478787"/>
            <a:ext cx="322152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9" idx="1"/>
          </p:cNvCxnSpPr>
          <p:nvPr/>
        </p:nvCxnSpPr>
        <p:spPr>
          <a:xfrm>
            <a:off x="4495800" y="5478787"/>
            <a:ext cx="621286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117086" y="5254938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2</a:t>
            </a:r>
            <a:endParaRPr lang="en-US" sz="2200" dirty="0"/>
          </a:p>
        </p:txBody>
      </p:sp>
      <p:cxnSp>
        <p:nvCxnSpPr>
          <p:cNvPr id="80" name="Straight Arrow Connector 79"/>
          <p:cNvCxnSpPr>
            <a:stCxn id="79" idx="3"/>
          </p:cNvCxnSpPr>
          <p:nvPr/>
        </p:nvCxnSpPr>
        <p:spPr>
          <a:xfrm flipV="1">
            <a:off x="6027091" y="5478787"/>
            <a:ext cx="33832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239000" y="5489163"/>
            <a:ext cx="5916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828107" y="5265313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66800" y="5905074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86" name="Straight Arrow Connector 85"/>
          <p:cNvCxnSpPr>
            <a:stCxn id="73" idx="4"/>
          </p:cNvCxnSpPr>
          <p:nvPr/>
        </p:nvCxnSpPr>
        <p:spPr>
          <a:xfrm flipV="1">
            <a:off x="1849184" y="3256260"/>
            <a:ext cx="999947" cy="21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itle 116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sz="4800" dirty="0" smtClean="0"/>
              <a:t>Goal: Keep Working Set in RAM</a:t>
            </a:r>
            <a:endParaRPr lang="en-US" sz="4800" dirty="0"/>
          </a:p>
        </p:txBody>
      </p:sp>
      <p:sp>
        <p:nvSpPr>
          <p:cNvPr id="99" name="TextBox 98"/>
          <p:cNvSpPr txBox="1"/>
          <p:nvPr/>
        </p:nvSpPr>
        <p:spPr>
          <a:xfrm>
            <a:off x="1806888" y="2286000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Corbel"/>
                <a:cs typeface="Corbel"/>
              </a:rPr>
              <a:t>one-time</a:t>
            </a:r>
            <a:br>
              <a:rPr lang="en-US" sz="1900" dirty="0" smtClean="0">
                <a:latin typeface="Corbel"/>
                <a:cs typeface="Corbel"/>
              </a:rPr>
            </a:br>
            <a:r>
              <a:rPr lang="en-US" sz="1900" dirty="0" smtClean="0">
                <a:latin typeface="Corbel"/>
                <a:cs typeface="Corbel"/>
              </a:rPr>
              <a:t>processing</a:t>
            </a:r>
            <a:endParaRPr lang="en-US" sz="1900" dirty="0">
              <a:latin typeface="Corbel"/>
              <a:cs typeface="Corbel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2784930" y="2345019"/>
            <a:ext cx="1312636" cy="1724328"/>
            <a:chOff x="2784930" y="2345019"/>
            <a:chExt cx="1312636" cy="1724328"/>
          </a:xfrm>
        </p:grpSpPr>
        <p:pic>
          <p:nvPicPr>
            <p:cNvPr id="93" name="Picture 92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08" name="Picture 107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09" name="Picture 108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3573767" y="4591747"/>
            <a:ext cx="1312636" cy="1724328"/>
            <a:chOff x="2784930" y="2345019"/>
            <a:chExt cx="1312636" cy="1724328"/>
          </a:xfrm>
        </p:grpSpPr>
        <p:pic>
          <p:nvPicPr>
            <p:cNvPr id="116" name="Picture 115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18" name="Picture 117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19" name="Picture 118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120" name="Group 119"/>
          <p:cNvGrpSpPr/>
          <p:nvPr/>
        </p:nvGrpSpPr>
        <p:grpSpPr>
          <a:xfrm>
            <a:off x="6307364" y="4600272"/>
            <a:ext cx="1312636" cy="1724328"/>
            <a:chOff x="2784930" y="2345019"/>
            <a:chExt cx="1312636" cy="1724328"/>
          </a:xfrm>
        </p:grpSpPr>
        <p:pic>
          <p:nvPicPr>
            <p:cNvPr id="121" name="Picture 12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22" name="Picture 12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23" name="Picture 122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1093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memory abstraction must be</a:t>
            </a:r>
          </a:p>
          <a:p>
            <a:pPr lvl="1"/>
            <a:r>
              <a:rPr lang="en-US" dirty="0" smtClean="0"/>
              <a:t>Fault-tolerant</a:t>
            </a:r>
          </a:p>
          <a:p>
            <a:pPr lvl="1"/>
            <a:r>
              <a:rPr lang="en-US" dirty="0" smtClean="0"/>
              <a:t>Efficient in large commodity clusters</a:t>
            </a:r>
          </a:p>
          <a:p>
            <a:pPr lvl="1"/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457200" y="3913304"/>
            <a:ext cx="8229600" cy="1268296"/>
          </a:xfrm>
          <a:prstGeom prst="roundRect">
            <a:avLst/>
          </a:prstGeom>
          <a:solidFill>
            <a:srgbClr val="D8E4F3"/>
          </a:solidFill>
          <a:ln w="19050" cmpd="sng">
            <a:solidFill>
              <a:srgbClr val="4F81B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eaLnBrk="0" hangingPunct="0">
              <a:spcBef>
                <a:spcPts val="2000"/>
              </a:spcBef>
            </a:pPr>
            <a:r>
              <a:rPr lang="en-US" sz="3200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How </a:t>
            </a:r>
            <a:r>
              <a:rPr lang="en-US" sz="3200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do we design </a:t>
            </a:r>
            <a:r>
              <a:rPr lang="en-US" sz="3200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a programming interface that </a:t>
            </a:r>
            <a:r>
              <a:rPr lang="en-US" sz="3200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can provide fault </a:t>
            </a:r>
            <a:r>
              <a:rPr lang="en-US" sz="3200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tolerance </a:t>
            </a:r>
            <a:r>
              <a:rPr lang="en-US" sz="3200" i="1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efficiently</a:t>
            </a:r>
            <a:r>
              <a:rPr lang="en-US" sz="3200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?</a:t>
            </a:r>
            <a:endParaRPr lang="en-US" sz="3200" dirty="0">
              <a:solidFill>
                <a:prstClr val="black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63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distributed storage abstractions offer an interface based on </a:t>
            </a:r>
            <a:r>
              <a:rPr lang="en-US" i="1" dirty="0" smtClean="0"/>
              <a:t>fine-grained</a:t>
            </a:r>
            <a:r>
              <a:rPr lang="en-US" dirty="0" smtClean="0"/>
              <a:t> updates</a:t>
            </a:r>
          </a:p>
          <a:p>
            <a:pPr lvl="1"/>
            <a:r>
              <a:rPr lang="en-US" dirty="0" smtClean="0"/>
              <a:t>Reads and writes to cells in a table</a:t>
            </a:r>
          </a:p>
          <a:p>
            <a:pPr lvl="1"/>
            <a:r>
              <a:rPr lang="en-US" dirty="0" smtClean="0"/>
              <a:t>E.g. key-value stores, databases, distributed memory</a:t>
            </a:r>
          </a:p>
          <a:p>
            <a:r>
              <a:rPr lang="en-US" dirty="0" smtClean="0"/>
              <a:t>Requires replicating data or update logs across nodes for fault tolerance</a:t>
            </a:r>
          </a:p>
          <a:p>
            <a:pPr lvl="1"/>
            <a:r>
              <a:rPr lang="en-US" dirty="0" smtClean="0"/>
              <a:t>Expensive for data-intensive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8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dirty="0" smtClean="0"/>
              <a:t>Solution: Resilient Distributed Datasets (RDDs)</a:t>
            </a:r>
            <a:endParaRPr lang="en-US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534400" cy="3962400"/>
          </a:xfrm>
        </p:spPr>
        <p:txBody>
          <a:bodyPr/>
          <a:lstStyle/>
          <a:p>
            <a:r>
              <a:rPr lang="en-US" dirty="0" smtClean="0"/>
              <a:t>Offer an interface based on </a:t>
            </a:r>
            <a:r>
              <a:rPr lang="en-US" i="1" dirty="0" smtClean="0"/>
              <a:t>coarse-grained</a:t>
            </a:r>
            <a:r>
              <a:rPr lang="en-US" dirty="0" smtClean="0"/>
              <a:t> transformations (e.g. map, group-by, join)</a:t>
            </a:r>
            <a:endParaRPr lang="en-US" dirty="0"/>
          </a:p>
          <a:p>
            <a:r>
              <a:rPr lang="en-US" dirty="0" smtClean="0"/>
              <a:t>Allows for efficient fault recovery using </a:t>
            </a:r>
            <a:r>
              <a:rPr lang="en-US" i="1" dirty="0" smtClean="0"/>
              <a:t>lineage</a:t>
            </a:r>
          </a:p>
          <a:p>
            <a:pPr lvl="1"/>
            <a:r>
              <a:rPr lang="en-US" dirty="0" smtClean="0"/>
              <a:t>Log </a:t>
            </a:r>
            <a:r>
              <a:rPr lang="en-US" i="1" dirty="0" smtClean="0"/>
              <a:t>one</a:t>
            </a:r>
            <a:r>
              <a:rPr lang="en-US" dirty="0" smtClean="0"/>
              <a:t> operation to apply to many elements</a:t>
            </a:r>
          </a:p>
          <a:p>
            <a:pPr lvl="1"/>
            <a:r>
              <a:rPr lang="en-US" dirty="0" err="1" smtClean="0"/>
              <a:t>Recompute</a:t>
            </a:r>
            <a:r>
              <a:rPr lang="en-US" dirty="0" smtClean="0"/>
              <a:t> lost partitions of dataset on failure</a:t>
            </a:r>
            <a:endParaRPr lang="en-US" dirty="0"/>
          </a:p>
          <a:p>
            <a:pPr lvl="1"/>
            <a:r>
              <a:rPr lang="en-US" dirty="0" smtClean="0"/>
              <a:t>No cost if nothing fails</a:t>
            </a:r>
          </a:p>
        </p:txBody>
      </p:sp>
    </p:spTree>
    <p:extLst>
      <p:ext uri="{BB962C8B-B14F-4D97-AF65-F5344CB8AC3E}">
        <p14:creationId xmlns:p14="http://schemas.microsoft.com/office/powerpoint/2010/main" val="2884214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38278</TotalTime>
  <Words>2108</Words>
  <Application>Microsoft Macintosh PowerPoint</Application>
  <PresentationFormat>On-screen Show (4:3)</PresentationFormat>
  <Paragraphs>433</Paragraphs>
  <Slides>42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Spark</vt:lpstr>
      <vt:lpstr>Motivation</vt:lpstr>
      <vt:lpstr>Motivation</vt:lpstr>
      <vt:lpstr>Motivation</vt:lpstr>
      <vt:lpstr>Example: Iterative Apps</vt:lpstr>
      <vt:lpstr>Goal: Keep Working Set in RAM</vt:lpstr>
      <vt:lpstr>Challenge</vt:lpstr>
      <vt:lpstr>Challenge</vt:lpstr>
      <vt:lpstr>Solution: Resilient Distributed Datasets (RDDs)</vt:lpstr>
      <vt:lpstr>RDD Recovery</vt:lpstr>
      <vt:lpstr>Generality of RDDs</vt:lpstr>
      <vt:lpstr>Outline</vt:lpstr>
      <vt:lpstr>Spark Programming Interface</vt:lpstr>
      <vt:lpstr>Example: Log Mining</vt:lpstr>
      <vt:lpstr>RDD Fault Tolerance</vt:lpstr>
      <vt:lpstr>Example: Logistic Regression</vt:lpstr>
      <vt:lpstr>Logistic Regression Code</vt:lpstr>
      <vt:lpstr>Logistic Regression Performance</vt:lpstr>
      <vt:lpstr>RDDs in More Detail</vt:lpstr>
      <vt:lpstr>RDDs vs Distributed Shared Memory</vt:lpstr>
      <vt:lpstr>Spark Applications</vt:lpstr>
      <vt:lpstr>Mobile Millennium App</vt:lpstr>
      <vt:lpstr>Sample Data</vt:lpstr>
      <vt:lpstr>Implementation</vt:lpstr>
      <vt:lpstr>Conviva GeoReport</vt:lpstr>
      <vt:lpstr>Implementation</vt:lpstr>
      <vt:lpstr>RDD Representation</vt:lpstr>
      <vt:lpstr>Scheduler</vt:lpstr>
      <vt:lpstr>Language Integration</vt:lpstr>
      <vt:lpstr>Interactive Spark</vt:lpstr>
      <vt:lpstr>Outline</vt:lpstr>
      <vt:lpstr>Spark Debugger</vt:lpstr>
      <vt:lpstr>Conclusion</vt:lpstr>
      <vt:lpstr>Related Work</vt:lpstr>
      <vt:lpstr>Spark Operations</vt:lpstr>
      <vt:lpstr>Fault Recovery Results</vt:lpstr>
      <vt:lpstr>Behavior with Not Enough RAM</vt:lpstr>
      <vt:lpstr>PageRank Results</vt:lpstr>
      <vt:lpstr>Pregel</vt:lpstr>
      <vt:lpstr>Pregel Using RDDs</vt:lpstr>
      <vt:lpstr>Pregel Using RDDs</vt:lpstr>
      <vt:lpstr>Placement Optimizations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Konwinski</dc:creator>
  <cp:lastModifiedBy>Matei Zaharia</cp:lastModifiedBy>
  <cp:revision>2007</cp:revision>
  <dcterms:created xsi:type="dcterms:W3CDTF">2010-06-28T20:28:41Z</dcterms:created>
  <dcterms:modified xsi:type="dcterms:W3CDTF">2011-10-13T23:41:23Z</dcterms:modified>
</cp:coreProperties>
</file>