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92" r:id="rId2"/>
    <p:sldId id="496" r:id="rId3"/>
    <p:sldId id="512" r:id="rId4"/>
    <p:sldId id="497" r:id="rId5"/>
    <p:sldId id="513" r:id="rId6"/>
    <p:sldId id="514" r:id="rId7"/>
    <p:sldId id="517" r:id="rId8"/>
    <p:sldId id="518" r:id="rId9"/>
    <p:sldId id="519" r:id="rId10"/>
    <p:sldId id="451" r:id="rId11"/>
    <p:sldId id="520" r:id="rId12"/>
    <p:sldId id="499" r:id="rId13"/>
    <p:sldId id="500" r:id="rId14"/>
    <p:sldId id="510" r:id="rId15"/>
    <p:sldId id="505" r:id="rId16"/>
    <p:sldId id="521" r:id="rId17"/>
    <p:sldId id="522" r:id="rId18"/>
    <p:sldId id="523" r:id="rId19"/>
    <p:sldId id="525" r:id="rId20"/>
    <p:sldId id="526" r:id="rId21"/>
    <p:sldId id="527" r:id="rId22"/>
    <p:sldId id="528" r:id="rId23"/>
    <p:sldId id="532" r:id="rId24"/>
    <p:sldId id="530" r:id="rId25"/>
    <p:sldId id="543" r:id="rId26"/>
    <p:sldId id="534" r:id="rId27"/>
    <p:sldId id="546" r:id="rId28"/>
    <p:sldId id="547" r:id="rId29"/>
    <p:sldId id="507" r:id="rId30"/>
    <p:sldId id="536" r:id="rId31"/>
    <p:sldId id="535" r:id="rId32"/>
    <p:sldId id="537" r:id="rId33"/>
    <p:sldId id="542" r:id="rId34"/>
    <p:sldId id="504" r:id="rId35"/>
    <p:sldId id="544" r:id="rId36"/>
    <p:sldId id="548" r:id="rId3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4F2"/>
    <a:srgbClr val="8000FF"/>
    <a:srgbClr val="FF0080"/>
    <a:srgbClr val="FFCC66"/>
    <a:srgbClr val="4F81BA"/>
    <a:srgbClr val="D0AD36"/>
    <a:srgbClr val="FFFF33"/>
    <a:srgbClr val="00FFFF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8925" autoAdjust="0"/>
  </p:normalViewPr>
  <p:slideViewPr>
    <p:cSldViewPr snapToObjects="1">
      <p:cViewPr varScale="1">
        <p:scale>
          <a:sx n="95" d="100"/>
          <a:sy n="95" d="100"/>
        </p:scale>
        <p:origin x="-416" y="-120"/>
      </p:cViewPr>
      <p:guideLst>
        <p:guide orient="horz" pos="2160"/>
        <p:guide pos="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128.0</c:v>
                </c:pt>
                <c:pt idx="1">
                  <c:v>637.0</c:v>
                </c:pt>
                <c:pt idx="2">
                  <c:v>1245.0</c:v>
                </c:pt>
                <c:pt idx="3">
                  <c:v>2559.0</c:v>
                </c:pt>
                <c:pt idx="4">
                  <c:v>3818.0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1.0</c:v>
                </c:pt>
                <c:pt idx="1">
                  <c:v>5.0</c:v>
                </c:pt>
                <c:pt idx="2">
                  <c:v>10.0</c:v>
                </c:pt>
                <c:pt idx="3">
                  <c:v>20.0</c:v>
                </c:pt>
                <c:pt idx="4">
                  <c:v>30.0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174.0</c:v>
                </c:pt>
                <c:pt idx="1">
                  <c:v>214.0</c:v>
                </c:pt>
                <c:pt idx="2">
                  <c:v>242.0</c:v>
                </c:pt>
                <c:pt idx="3">
                  <c:v>283.0</c:v>
                </c:pt>
                <c:pt idx="4">
                  <c:v>354.0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7526776"/>
        <c:axId val="2137529752"/>
      </c:barChart>
      <c:catAx>
        <c:axId val="2137526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Iterations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529752"/>
        <c:crosses val="autoZero"/>
        <c:auto val="1"/>
        <c:lblAlgn val="ctr"/>
        <c:lblOffset val="100"/>
        <c:noMultiLvlLbl val="0"/>
      </c:catAx>
      <c:valAx>
        <c:axId val="213752975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Running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75267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32366489903"/>
          <c:y val="0.352077224233517"/>
          <c:w val="0.159472253468316"/>
          <c:h val="0.18151684299252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300"/>
            </a:pPr>
            <a:r>
              <a:rPr lang="en-US" sz="2300" dirty="0" smtClean="0"/>
              <a:t>PageRank Performance</a:t>
            </a:r>
            <a:endParaRPr lang="en-US" sz="2300" dirty="0"/>
          </a:p>
        </c:rich>
      </c:tx>
      <c:layout>
        <c:manualLayout>
          <c:xMode val="edge"/>
          <c:yMode val="edge"/>
          <c:x val="0.255200989239377"/>
          <c:y val="0.008352729862850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67305063429571"/>
          <c:y val="0.225333961213079"/>
          <c:w val="0.439890253298533"/>
          <c:h val="0.623443153096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results'!$A$6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16025641025641"/>
                  <c:y val="-0.012121212121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80769230769231"/>
                  <c:y val="-0.009090909090909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val>
            <c:numRef>
              <c:f>'New results'!$B$6:$B$6</c:f>
              <c:numCache>
                <c:formatCode>General</c:formatCode>
                <c:ptCount val="1"/>
                <c:pt idx="0">
                  <c:v>170.75</c:v>
                </c:pt>
              </c:numCache>
            </c:numRef>
          </c:val>
        </c:ser>
        <c:ser>
          <c:idx val="1"/>
          <c:order val="1"/>
          <c:tx>
            <c:strRef>
              <c:f>'New results'!$A$7</c:f>
              <c:strCache>
                <c:ptCount val="1"/>
                <c:pt idx="0">
                  <c:v>Basic Spark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961538461538461"/>
                  <c:y val="-0.02424242424242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val>
            <c:numRef>
              <c:f>'New results'!$B$7</c:f>
              <c:numCache>
                <c:formatCode>General</c:formatCode>
                <c:ptCount val="1"/>
                <c:pt idx="0">
                  <c:v>72.0286857142856</c:v>
                </c:pt>
              </c:numCache>
            </c:numRef>
          </c:val>
        </c:ser>
        <c:ser>
          <c:idx val="2"/>
          <c:order val="2"/>
          <c:tx>
            <c:strRef>
              <c:f>'New results'!$A$8</c:f>
              <c:strCache>
                <c:ptCount val="1"/>
                <c:pt idx="0">
                  <c:v>Spark + Controlled Partitioning</c:v>
                </c:pt>
              </c:strCache>
            </c:strRef>
          </c:tx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plus>
            <c:minus>
              <c:numRef>
                <c:f>'New results'!$E$8:$F$8</c:f>
                <c:numCache>
                  <c:formatCode>General</c:formatCode>
                  <c:ptCount val="2"/>
                  <c:pt idx="0">
                    <c:v>1.31</c:v>
                  </c:pt>
                  <c:pt idx="1">
                    <c:v>1.14</c:v>
                  </c:pt>
                </c:numCache>
              </c:numRef>
            </c:minus>
          </c:errBars>
          <c:val>
            <c:numRef>
              <c:f>'New results'!$B$8</c:f>
              <c:numCache>
                <c:formatCode>General</c:formatCode>
                <c:ptCount val="1"/>
                <c:pt idx="0">
                  <c:v>23.01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656344"/>
        <c:axId val="2130659576"/>
      </c:barChart>
      <c:catAx>
        <c:axId val="2130656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2130659576"/>
        <c:crosses val="autoZero"/>
        <c:auto val="1"/>
        <c:lblAlgn val="ctr"/>
        <c:lblOffset val="100"/>
        <c:noMultiLvlLbl val="0"/>
      </c:catAx>
      <c:valAx>
        <c:axId val="21306595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Iteration time (s)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397351193169819"/>
              <c:y val="0.20303809173665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306563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05896302497261"/>
          <c:y val="0.229351334934357"/>
          <c:w val="0.394103697502739"/>
          <c:h val="0.610364697324078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51137779029"/>
          <c:y val="0.0904233850430125"/>
          <c:w val="0.744142956167618"/>
          <c:h val="0.596894666100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Spark</c:v>
                </c:pt>
                <c:pt idx="1">
                  <c:v>Hive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20.0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124502616"/>
        <c:axId val="2124505624"/>
      </c:barChart>
      <c:catAx>
        <c:axId val="212450261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124505624"/>
        <c:crosses val="autoZero"/>
        <c:auto val="1"/>
        <c:lblAlgn val="ctr"/>
        <c:lblOffset val="100"/>
        <c:noMultiLvlLbl val="0"/>
      </c:catAx>
      <c:valAx>
        <c:axId val="2124505624"/>
        <c:scaling>
          <c:orientation val="minMax"/>
          <c:max val="20.0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124502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5.194533299851274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5.194533299851274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136514168"/>
        <c:axId val="2136631112"/>
      </c:barChart>
      <c:catAx>
        <c:axId val="2136514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% of working set in </a:t>
                </a:r>
                <a:r>
                  <a:rPr lang="en-US" dirty="0" smtClean="0"/>
                  <a:t>memory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36631112"/>
        <c:crosses val="autoZero"/>
        <c:auto val="1"/>
        <c:lblAlgn val="ctr"/>
        <c:lblOffset val="100"/>
        <c:noMultiLvlLbl val="0"/>
      </c:catAx>
      <c:valAx>
        <c:axId val="2136631112"/>
        <c:scaling>
          <c:orientation val="minMax"/>
          <c:max val="10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65141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t>6/14/12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6/14/12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DC69FE-82EB-ED4A-895C-6DF3FE534FB7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iteration is, for example, a </a:t>
            </a:r>
            <a:r>
              <a:rPr lang="en-US" dirty="0" err="1" smtClean="0"/>
              <a:t>MapReduce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2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E12695-0717-744A-A738-2CC9BB29FA2B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for a 29 GB dataset on 20 EC2 m1.xlarge machines (4 cores each)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will show interactive search on 50 GB of Wikipedia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planning is also better in Shark</a:t>
            </a:r>
            <a:r>
              <a:rPr lang="en-US" baseline="0" dirty="0" smtClean="0"/>
              <a:t> due to (1) more optimizations and (2) use of more optimized Spark operators such as hash-based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will show interactive search on 50 GB of Wikipedia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orbel" charset="0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6000" b="1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-project.org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traffic.berkeley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hark.cs.berkeley.edu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park-project.org" TargetMode="External"/><Relationship Id="rId3" Type="http://schemas.openxmlformats.org/officeDocument/2006/relationships/hyperlink" Target="http://www.meetup.com/spark-users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hart" Target="../charts/char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552941" y="3810000"/>
            <a:ext cx="8307819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Matei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Zaharia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in collaboration with</a:t>
            </a:r>
          </a:p>
          <a:p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Mosharaf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Chowdhury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Tathagata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Das,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Ankur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Dave, Cliff Engle, Michael Franklin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Haoyuan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Li, 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Antonio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Lupher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Justin Ma, Murphy McCauley, Scott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Shenker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Ion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Stoica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Reynold</a:t>
            </a:r>
            <a:r>
              <a:rPr lang="en-US" sz="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Xin</a:t>
            </a:r>
            <a:endParaRPr lang="en-US" sz="2300" dirty="0" smtClean="0">
              <a:solidFill>
                <a:schemeClr val="tx1">
                  <a:lumMod val="75000"/>
                  <a:lumOff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</a:rPr>
              <a:t>UC Berkeley</a:t>
            </a:r>
          </a:p>
          <a:p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rbel" charset="0"/>
                <a:ea typeface="Corbel" charset="0"/>
                <a:cs typeface="Corbel" charset="0"/>
                <a:hlinkClick r:id="rId3"/>
              </a:rPr>
              <a:t>spark-project.org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ctrTitle"/>
          </p:nvPr>
        </p:nvSpPr>
        <p:spPr>
          <a:xfrm>
            <a:off x="533400" y="946800"/>
            <a:ext cx="7772400" cy="1066800"/>
          </a:xfrm>
        </p:spPr>
        <p:txBody>
          <a:bodyPr/>
          <a:lstStyle/>
          <a:p>
            <a:r>
              <a:rPr lang="en-US" sz="7500" dirty="0" smtClean="0">
                <a:ea typeface="ＭＳ Ｐゴシック" charset="-128"/>
                <a:cs typeface="ＭＳ Ｐゴシック" charset="-128"/>
              </a:rPr>
              <a:t>Spark and Shark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536865" y="2209800"/>
            <a:ext cx="7768935" cy="133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High-Speed In-Memory Analytics</a:t>
            </a:r>
            <a:b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</a:br>
            <a:r>
              <a:rPr lang="en-US" sz="3800" dirty="0" smtClean="0">
                <a:solidFill>
                  <a:srgbClr val="3366FF"/>
                </a:solidFill>
                <a:ea typeface="Corbel" charset="0"/>
                <a:cs typeface="Corbel" charset="0"/>
              </a:rPr>
              <a:t>over Hadoop and Hive Data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181600" y="5334000"/>
            <a:ext cx="3624179" cy="1191317"/>
            <a:chOff x="4953000" y="5181600"/>
            <a:chExt cx="4000688" cy="1342241"/>
          </a:xfrm>
        </p:grpSpPr>
        <p:pic>
          <p:nvPicPr>
            <p:cNvPr id="6" name="Picture 5" descr="amplab_hire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181600"/>
              <a:ext cx="4000688" cy="134224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11706" y="6132997"/>
              <a:ext cx="134249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rgbClr val="F2A736"/>
                  </a:solidFill>
                  <a:latin typeface="Corbel"/>
                  <a:cs typeface="Corbel"/>
                </a:rPr>
                <a:t>UC BERKELEY</a:t>
              </a:r>
              <a:endParaRPr lang="en-US" sz="1500" dirty="0">
                <a:solidFill>
                  <a:srgbClr val="F2A736"/>
                </a:solidFill>
                <a:latin typeface="Corbel"/>
                <a:cs typeface="Corbel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700" dirty="0" smtClean="0"/>
              <a:t>Example: Log Mining</a:t>
            </a:r>
            <a:endParaRPr lang="en-US" sz="5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600"/>
          </a:xfrm>
        </p:spPr>
        <p:txBody>
          <a:bodyPr/>
          <a:lstStyle/>
          <a:p>
            <a:pPr marL="0">
              <a:buNone/>
            </a:pPr>
            <a:r>
              <a:rPr lang="en-US" sz="3000" dirty="0" smtClean="0"/>
              <a:t>Load error messages from a log into memory, then interactively search for various patterns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667000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lines = </a:t>
            </a:r>
            <a:r>
              <a:rPr lang="en-US" sz="1600" dirty="0" err="1" smtClean="0">
                <a:latin typeface="Lucida Console"/>
                <a:cs typeface="Lucida Console"/>
              </a:rPr>
              <a:t>spark.textFile(“hdfs</a:t>
            </a:r>
            <a:r>
              <a:rPr lang="en-US" sz="1600" dirty="0" smtClean="0">
                <a:latin typeface="Lucida Console"/>
                <a:cs typeface="Lucida Console"/>
              </a:rPr>
              <a:t>://...”)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errors = </a:t>
            </a:r>
            <a:r>
              <a:rPr lang="en-US" sz="1600" dirty="0" err="1" smtClean="0">
                <a:latin typeface="Lucida Console"/>
                <a:cs typeface="Lucida Console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”)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600" dirty="0" smtClean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</a:t>
            </a:r>
            <a:r>
              <a:rPr lang="en-US" sz="1600" dirty="0" smtClean="0">
                <a:latin typeface="Lucida Console"/>
                <a:cs typeface="Lucida Console"/>
              </a:rPr>
              <a:t> = </a:t>
            </a:r>
            <a:r>
              <a:rPr lang="en-US" sz="1600" dirty="0" err="1" smtClean="0">
                <a:latin typeface="Lucida Console"/>
                <a:cs typeface="Lucida Console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600" dirty="0" smtClean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615710" y="2743323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644049" y="3345025"/>
            <a:ext cx="791061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1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7526286" y="5395008"/>
            <a:ext cx="819727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2</a:t>
            </a:r>
            <a:endParaRPr lang="en-US" sz="1500" dirty="0"/>
          </a:p>
        </p:txBody>
      </p:sp>
      <p:sp>
        <p:nvSpPr>
          <p:cNvPr id="23" name="Rectangle 22"/>
          <p:cNvSpPr/>
          <p:nvPr/>
        </p:nvSpPr>
        <p:spPr>
          <a:xfrm>
            <a:off x="5680365" y="6056686"/>
            <a:ext cx="806782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Block 3</a:t>
            </a:r>
            <a:endParaRPr lang="en-US" sz="15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19801" y="3042352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638800" y="2707533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Worker</a:t>
              </a:r>
              <a:endParaRPr lang="en-US" sz="1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Driver</a:t>
              </a:r>
              <a:endParaRPr lang="en-US" sz="18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8601" y="4248011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err="1" smtClean="0">
                <a:latin typeface="Lucida Console"/>
                <a:cs typeface="Lucida Console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_.contains(“foo”)</a:t>
            </a:r>
            <a:r>
              <a:rPr lang="en-US" sz="1600" dirty="0" err="1" smtClean="0">
                <a:latin typeface="Lucida Console"/>
                <a:cs typeface="Lucida Console"/>
              </a:rPr>
              <a:t>).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endParaRPr lang="en-US" sz="1600" dirty="0" smtClean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306291" y="4456545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742550" y="3840020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2941777"/>
            <a:ext cx="909784" cy="494145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28600" y="4572000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err="1" smtClean="0">
                <a:latin typeface="Lucida Console"/>
                <a:cs typeface="Lucida Console"/>
              </a:rPr>
              <a:t>cachedMsgs.</a:t>
            </a:r>
            <a:r>
              <a:rPr lang="en-US" sz="1600" dirty="0" err="1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600" dirty="0" smtClean="0">
                <a:latin typeface="Lucida Console"/>
                <a:cs typeface="Lucida Console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_.contains(“bar”)</a:t>
            </a:r>
            <a:r>
              <a:rPr lang="en-US" sz="1600" dirty="0" smtClean="0">
                <a:latin typeface="Lucida Console"/>
                <a:cs typeface="Lucida Console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4919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7814" y="3242846"/>
            <a:ext cx="62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tasks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77000" y="2873391"/>
            <a:ext cx="74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rbel"/>
                <a:cs typeface="Corbel"/>
              </a:rPr>
              <a:t>results</a:t>
            </a:r>
            <a:endParaRPr lang="en-US" sz="1600" dirty="0">
              <a:latin typeface="Corbel"/>
              <a:cs typeface="Corbe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11836" y="2449945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1</a:t>
            </a:r>
            <a:endParaRPr lang="en-US" sz="1500" dirty="0"/>
          </a:p>
        </p:txBody>
      </p:sp>
      <p:sp>
        <p:nvSpPr>
          <p:cNvPr id="24" name="Rectangle 23"/>
          <p:cNvSpPr/>
          <p:nvPr/>
        </p:nvSpPr>
        <p:spPr>
          <a:xfrm>
            <a:off x="8047181" y="4523264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2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6195291" y="5161729"/>
            <a:ext cx="727364" cy="32059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smtClean="0"/>
              <a:t>Cache 3</a:t>
            </a:r>
            <a:endParaRPr lang="en-US" sz="15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234708" y="2505364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Base RDD</a:t>
            </a:r>
            <a:endParaRPr lang="en-US" sz="1700" dirty="0"/>
          </a:p>
        </p:txBody>
      </p:sp>
      <p:sp>
        <p:nvSpPr>
          <p:cNvPr id="71" name="Rectangular Callout 70"/>
          <p:cNvSpPr/>
          <p:nvPr/>
        </p:nvSpPr>
        <p:spPr>
          <a:xfrm>
            <a:off x="5644327" y="2590800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Transformed RDD</a:t>
            </a:r>
            <a:endParaRPr lang="en-US" sz="1700" dirty="0"/>
          </a:p>
        </p:txBody>
      </p:sp>
      <p:sp>
        <p:nvSpPr>
          <p:cNvPr id="73" name="Rectangular Callout 72"/>
          <p:cNvSpPr/>
          <p:nvPr/>
        </p:nvSpPr>
        <p:spPr>
          <a:xfrm>
            <a:off x="5849835" y="4038600"/>
            <a:ext cx="1058965" cy="311727"/>
          </a:xfrm>
          <a:prstGeom prst="wedgeRectCallout">
            <a:avLst>
              <a:gd name="adj1" fmla="val -77556"/>
              <a:gd name="adj2" fmla="val 52132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Action</a:t>
            </a:r>
            <a:endParaRPr lang="en-US" sz="1700" dirty="0"/>
          </a:p>
        </p:txBody>
      </p:sp>
      <p:sp>
        <p:nvSpPr>
          <p:cNvPr id="38" name="Rounded Rectangle 37"/>
          <p:cNvSpPr/>
          <p:nvPr/>
        </p:nvSpPr>
        <p:spPr>
          <a:xfrm>
            <a:off x="399302" y="5486400"/>
            <a:ext cx="4777508" cy="849407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full-text search of Wikipedia in &lt;1 sec (</a:t>
            </a:r>
            <a:r>
              <a:rPr lang="en-US" dirty="0" err="1" smtClean="0"/>
              <a:t>vs</a:t>
            </a:r>
            <a:r>
              <a:rPr lang="en-US" dirty="0" smtClean="0"/>
              <a:t> 20 sec for on-disk data)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99302" y="5486400"/>
            <a:ext cx="4777508" cy="849406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Result:</a:t>
            </a:r>
            <a:r>
              <a:rPr lang="en-US" dirty="0" smtClean="0"/>
              <a:t> scaled to 1 TB data in 5-7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170 sec for on-disk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0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3542520" y="3891681"/>
            <a:ext cx="1981200" cy="614649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490"/>
            <a:ext cx="8305800" cy="416791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series of transformations used to build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E.g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1400"/>
              </a:spcBef>
              <a:buFontTx/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2293" y="3051434"/>
            <a:ext cx="757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Lucida Console"/>
                <a:cs typeface="Lucida Console"/>
              </a:rPr>
              <a:t>messages = </a:t>
            </a:r>
            <a:r>
              <a:rPr lang="en-US" sz="1800" dirty="0" err="1" smtClean="0">
                <a:latin typeface="Lucida Console"/>
                <a:cs typeface="Lucida Console"/>
              </a:rPr>
              <a:t>textFile</a:t>
            </a:r>
            <a:r>
              <a:rPr lang="en-US" sz="1800" dirty="0" smtClean="0">
                <a:latin typeface="Lucida Console"/>
                <a:cs typeface="Lucida Console"/>
              </a:rPr>
              <a:t>(...).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_.contains(“error”)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.</a:t>
            </a:r>
            <a:r>
              <a:rPr lang="en-US" sz="1800" dirty="0" smtClean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 smtClean="0">
                <a:latin typeface="Lucida Console"/>
                <a:cs typeface="Lucida Console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latin typeface="Lucida Console"/>
                <a:cs typeface="Lucida Console"/>
              </a:rPr>
              <a:t>_.split(‘\t’)(2)</a:t>
            </a:r>
            <a:r>
              <a:rPr lang="en-US" sz="18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1800" dirty="0" smtClean="0">
                <a:latin typeface="Lucida Console"/>
                <a:cs typeface="Lucida Console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992958" y="4729908"/>
            <a:ext cx="7085298" cy="871974"/>
            <a:chOff x="1039465" y="4756967"/>
            <a:chExt cx="5107436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HadoopRDD</a:t>
              </a:r>
              <a:endParaRPr lang="en-US" sz="2200" dirty="0" smtClean="0"/>
            </a:p>
            <a:p>
              <a:pPr algn="ctr"/>
              <a:r>
                <a:rPr lang="en-US" sz="1600" dirty="0" smtClean="0"/>
                <a:t>path = </a:t>
              </a:r>
              <a:r>
                <a:rPr lang="en-US" sz="1600" dirty="0" err="1" smtClean="0"/>
                <a:t>hdfs</a:t>
              </a:r>
              <a:r>
                <a:rPr lang="en-US" sz="1600" dirty="0" smtClean="0"/>
                <a:t>://…</a:t>
              </a:r>
              <a:endParaRPr lang="en-US" sz="16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FilteredRDD</a:t>
              </a:r>
              <a:endParaRPr lang="en-US" sz="22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_.contains(...)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err="1" smtClean="0"/>
                <a:t>MappedRDD</a:t>
              </a:r>
              <a:endParaRPr lang="en-US" sz="2200" dirty="0" smtClean="0"/>
            </a:p>
            <a:p>
              <a:pPr algn="ctr"/>
              <a:r>
                <a:rPr lang="en-US" sz="1600" dirty="0" err="1" smtClean="0"/>
                <a:t>func</a:t>
              </a:r>
              <a:r>
                <a:rPr lang="en-US" sz="1600" dirty="0" smtClean="0"/>
                <a:t> = _.split(…)</a:t>
              </a:r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rot="10800000">
              <a:off x="2438705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rot="10800000">
              <a:off x="4292803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853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ea typeface="ＭＳ Ｐゴシック" charset="-128"/>
                <a:cs typeface="ＭＳ Ｐゴシック" charset="-128"/>
              </a:rPr>
              <a:t>Example: Logistic Regression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221162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data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spark.textFile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(...).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readPoint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cache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Vector.random(D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for (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gradient =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data.</a:t>
            </a:r>
            <a:r>
              <a:rPr lang="en-US" sz="1900" dirty="0" err="1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 =&gt;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(1 / (1 +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exp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(-p.y*(w dot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))) - 1)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p.y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* </a:t>
            </a:r>
            <a:r>
              <a:rPr lang="en-US" sz="1900" dirty="0" err="1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p.x</a:t>
            </a:r>
            <a:endParaRPr lang="en-US" sz="1900" dirty="0" smtClean="0">
              <a:solidFill>
                <a:srgbClr val="FF0080"/>
              </a:solidFill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).</a:t>
            </a:r>
            <a:r>
              <a:rPr lang="en-US" sz="1900" dirty="0" smtClean="0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-= gradient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900" dirty="0" smtClean="0">
              <a:latin typeface="Lucida Console"/>
              <a:ea typeface="Consolas" charset="0"/>
              <a:cs typeface="Lucida Console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println("Final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: " + </a:t>
            </a:r>
            <a:r>
              <a:rPr lang="en-US" sz="1900" dirty="0" err="1" smtClean="0">
                <a:latin typeface="Lucida Console"/>
                <a:ea typeface="Consolas" charset="0"/>
                <a:cs typeface="Lucida Console"/>
              </a:rPr>
              <a:t>w</a:t>
            </a:r>
            <a:r>
              <a:rPr lang="en-US" sz="1900" dirty="0" smtClean="0">
                <a:latin typeface="Lucida Console"/>
                <a:ea typeface="Consolas" charset="0"/>
                <a:cs typeface="Lucida Console"/>
              </a:rPr>
              <a:t>)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661712" y="2644840"/>
            <a:ext cx="2586485" cy="381394"/>
          </a:xfrm>
          <a:prstGeom prst="wedgeRectCallout">
            <a:avLst>
              <a:gd name="adj1" fmla="val -70977"/>
              <a:gd name="adj2" fmla="val -2587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Initial parameter vector</a:t>
            </a:r>
            <a:endParaRPr lang="en-US" sz="1900" dirty="0"/>
          </a:p>
        </p:txBody>
      </p:sp>
      <p:sp>
        <p:nvSpPr>
          <p:cNvPr id="5" name="Rectangular Callout 4"/>
          <p:cNvSpPr/>
          <p:nvPr/>
        </p:nvSpPr>
        <p:spPr>
          <a:xfrm>
            <a:off x="4594152" y="4267200"/>
            <a:ext cx="3132840" cy="641780"/>
          </a:xfrm>
          <a:prstGeom prst="wedgeRectCallout">
            <a:avLst>
              <a:gd name="adj1" fmla="val -68983"/>
              <a:gd name="adj2" fmla="val -4881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Repeated </a:t>
            </a:r>
            <a:r>
              <a:rPr lang="en-US" sz="1900" dirty="0" err="1" smtClean="0"/>
              <a:t>MapReduce</a:t>
            </a:r>
            <a:r>
              <a:rPr lang="en-US" sz="1900" dirty="0" smtClean="0"/>
              <a:t> steps</a:t>
            </a:r>
            <a:br>
              <a:rPr lang="en-US" sz="1900" dirty="0" smtClean="0"/>
            </a:br>
            <a:r>
              <a:rPr lang="en-US" sz="1900" dirty="0" smtClean="0"/>
              <a:t>to do gradient descent</a:t>
            </a:r>
            <a:endParaRPr lang="en-US" sz="1900" dirty="0"/>
          </a:p>
        </p:txBody>
      </p:sp>
      <p:sp>
        <p:nvSpPr>
          <p:cNvPr id="6" name="Rectangular Callout 5"/>
          <p:cNvSpPr/>
          <p:nvPr/>
        </p:nvSpPr>
        <p:spPr>
          <a:xfrm>
            <a:off x="5969531" y="2438006"/>
            <a:ext cx="2907613" cy="381394"/>
          </a:xfrm>
          <a:prstGeom prst="wedgeRectCallout">
            <a:avLst>
              <a:gd name="adj1" fmla="val -65030"/>
              <a:gd name="adj2" fmla="val -5775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smtClean="0"/>
              <a:t>Load data in memory once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9821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Logistic Regression Performance</a:t>
            </a:r>
            <a:endParaRPr lang="en-US" sz="45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51038"/>
          <a:ext cx="7467600" cy="422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962681" y="2463168"/>
            <a:ext cx="1851119" cy="965833"/>
            <a:chOff x="7021694" y="2615568"/>
            <a:chExt cx="1850936" cy="965833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6972455" y="3238508"/>
              <a:ext cx="533400" cy="1523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021694" y="2615568"/>
              <a:ext cx="1850936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127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/ </a:t>
              </a:r>
              <a:r>
                <a:rPr lang="en-US" sz="2100" dirty="0">
                  <a:latin typeface="Corbel"/>
                  <a:ea typeface="Calibri" charset="0"/>
                  <a:cs typeface="Corbel"/>
                </a:rPr>
                <a:t>iteration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542088" y="4267200"/>
            <a:ext cx="2525712" cy="1195388"/>
            <a:chOff x="6565901" y="4635502"/>
            <a:chExt cx="2525596" cy="1195776"/>
          </a:xfrm>
        </p:grpSpPr>
        <p:cxnSp>
          <p:nvCxnSpPr>
            <p:cNvPr id="9" name="Straight Arrow Connector 8"/>
            <p:cNvCxnSpPr/>
            <p:nvPr/>
          </p:nvCxnSpPr>
          <p:spPr>
            <a:xfrm rot="16200000" flipV="1">
              <a:off x="6966897" y="4784813"/>
              <a:ext cx="501813" cy="203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0"/>
            <p:cNvSpPr txBox="1">
              <a:spLocks noChangeArrowheads="1"/>
            </p:cNvSpPr>
            <p:nvPr/>
          </p:nvSpPr>
          <p:spPr bwMode="auto">
            <a:xfrm>
              <a:off x="6565901" y="5092703"/>
              <a:ext cx="2525596" cy="738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first iteration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174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 smtClean="0">
                <a:latin typeface="Corbel"/>
                <a:ea typeface="Calibri" charset="0"/>
                <a:cs typeface="Corbel"/>
              </a:endParaRPr>
            </a:p>
            <a:p>
              <a:pPr algn="ctr"/>
              <a:r>
                <a:rPr lang="en-US" sz="2100" dirty="0">
                  <a:latin typeface="Corbel"/>
                  <a:ea typeface="Calibri" charset="0"/>
                  <a:cs typeface="Corbel"/>
                </a:rPr>
                <a:t>further iterations</a:t>
              </a:r>
              <a:r>
                <a:rPr lang="en-US" sz="2100" dirty="0" smtClean="0">
                  <a:latin typeface="Corbel"/>
                  <a:ea typeface="Calibri" charset="0"/>
                  <a:cs typeface="Corbel"/>
                </a:rPr>
                <a:t> 6 </a:t>
              </a:r>
              <a:r>
                <a:rPr lang="en-US" sz="2100" dirty="0" err="1" smtClean="0">
                  <a:latin typeface="Corbel"/>
                  <a:ea typeface="Calibri" charset="0"/>
                  <a:cs typeface="Corbel"/>
                </a:rPr>
                <a:t>s</a:t>
              </a:r>
              <a:endParaRPr lang="en-US" sz="2100" dirty="0">
                <a:latin typeface="Corbel"/>
                <a:ea typeface="Calibri" charset="0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1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2162513"/>
            <a:ext cx="4038600" cy="4221163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leftOuterJoin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rightOuterJoin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2162513"/>
            <a:ext cx="4038600" cy="4221163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reduceByKey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groupByKey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first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cross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2132350"/>
            <a:ext cx="2743200" cy="422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cogroup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take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err="1" smtClean="0">
                <a:latin typeface="Lucida Console"/>
                <a:cs typeface="Lucida Console"/>
              </a:rPr>
              <a:t>partitionBy</a:t>
            </a:r>
            <a:endParaRPr lang="en-US" sz="2200" dirty="0" smtClean="0">
              <a:latin typeface="Lucida Console"/>
              <a:cs typeface="Lucida Console"/>
            </a:endParaRP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600"/>
              </a:spcBef>
            </a:pPr>
            <a:r>
              <a:rPr lang="en-US" sz="2200" dirty="0" smtClean="0">
                <a:latin typeface="Lucida Console"/>
                <a:cs typeface="Lucida Console"/>
              </a:rPr>
              <a:t>save</a:t>
            </a:r>
          </a:p>
          <a:p>
            <a:pPr>
              <a:spcBef>
                <a:spcPts val="1600"/>
              </a:spcBef>
            </a:pPr>
            <a:r>
              <a:rPr lang="en-US" sz="2200" b="1" dirty="0" smtClean="0">
                <a:latin typeface="Lucida Console"/>
                <a:cs typeface="Lucida Console"/>
              </a:rPr>
              <a:t>...</a:t>
            </a:r>
            <a:endParaRPr lang="en-US" sz="2200" b="1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59890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Other Engine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21162"/>
          </a:xfrm>
        </p:spPr>
        <p:txBody>
          <a:bodyPr/>
          <a:lstStyle/>
          <a:p>
            <a:r>
              <a:rPr lang="en-US" sz="2800" dirty="0" smtClean="0"/>
              <a:t>General graphs of operators (e.g. map-reduce-reduce)</a:t>
            </a:r>
          </a:p>
          <a:p>
            <a:r>
              <a:rPr lang="en-US" sz="2800" dirty="0" smtClean="0"/>
              <a:t>Hash-based reduces (faster than </a:t>
            </a:r>
            <a:r>
              <a:rPr lang="en-US" sz="2800" dirty="0" err="1" smtClean="0"/>
              <a:t>Hadoop’s</a:t>
            </a:r>
            <a:r>
              <a:rPr lang="en-US" sz="2800" dirty="0" smtClean="0"/>
              <a:t> sort)</a:t>
            </a:r>
          </a:p>
          <a:p>
            <a:r>
              <a:rPr lang="en-US" sz="2800" dirty="0" smtClean="0"/>
              <a:t>Controlled data partitioning to lower communication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6379318"/>
              </p:ext>
            </p:extLst>
          </p:nvPr>
        </p:nvGraphicFramePr>
        <p:xfrm>
          <a:off x="1471436" y="3739444"/>
          <a:ext cx="6201128" cy="3040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2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rsquar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96" y="2080319"/>
            <a:ext cx="4098189" cy="1651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Spark Users</a:t>
            </a:r>
            <a:endParaRPr lang="en-US" dirty="0"/>
          </a:p>
        </p:txBody>
      </p:sp>
      <p:pic>
        <p:nvPicPr>
          <p:cNvPr id="4" name="Picture 3" descr="conviva-logo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145"/>
          <a:stretch/>
        </p:blipFill>
        <p:spPr>
          <a:xfrm>
            <a:off x="707711" y="2483189"/>
            <a:ext cx="3864289" cy="714847"/>
          </a:xfrm>
          <a:prstGeom prst="rect">
            <a:avLst/>
          </a:prstGeom>
        </p:spPr>
      </p:pic>
      <p:pic>
        <p:nvPicPr>
          <p:cNvPr id="5" name="Picture 4" descr="yahoo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86" y="3684060"/>
            <a:ext cx="2875118" cy="986643"/>
          </a:xfrm>
          <a:prstGeom prst="rect">
            <a:avLst/>
          </a:prstGeom>
        </p:spPr>
      </p:pic>
      <p:pic>
        <p:nvPicPr>
          <p:cNvPr id="6" name="Picture 5" descr="klou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14" y="3941304"/>
            <a:ext cx="2647862" cy="558983"/>
          </a:xfrm>
          <a:prstGeom prst="rect">
            <a:avLst/>
          </a:prstGeom>
        </p:spPr>
      </p:pic>
      <p:pic>
        <p:nvPicPr>
          <p:cNvPr id="7" name="Picture 6" descr="quantifind_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5" y="3615144"/>
            <a:ext cx="2900753" cy="956856"/>
          </a:xfrm>
          <a:prstGeom prst="rect">
            <a:avLst/>
          </a:prstGeom>
        </p:spPr>
      </p:pic>
      <p:pic>
        <p:nvPicPr>
          <p:cNvPr id="8" name="Picture 7" descr="ucsf_logo_K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6" t="26811" r="18823" b="28302"/>
          <a:stretch/>
        </p:blipFill>
        <p:spPr>
          <a:xfrm>
            <a:off x="6836076" y="5201488"/>
            <a:ext cx="1696630" cy="847756"/>
          </a:xfrm>
          <a:prstGeom prst="rect">
            <a:avLst/>
          </a:prstGeom>
        </p:spPr>
      </p:pic>
      <p:pic>
        <p:nvPicPr>
          <p:cNvPr id="11" name="Picture 10" descr="logo_princeton_292x8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06" y="5249947"/>
            <a:ext cx="2906008" cy="796166"/>
          </a:xfrm>
          <a:prstGeom prst="rect">
            <a:avLst/>
          </a:prstGeom>
        </p:spPr>
      </p:pic>
      <p:pic>
        <p:nvPicPr>
          <p:cNvPr id="13" name="Picture 12" descr="berkeley_logo80-1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298196"/>
            <a:ext cx="2658471" cy="80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951038"/>
            <a:ext cx="8458201" cy="42211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</a:t>
            </a:r>
            <a:r>
              <a:rPr lang="en-US" dirty="0"/>
              <a:t>-memory </a:t>
            </a:r>
            <a:r>
              <a:rPr lang="en-US" dirty="0" smtClean="0"/>
              <a:t>analytics &amp; anomaly detection </a:t>
            </a:r>
            <a:r>
              <a:rPr lang="en-US" dirty="0"/>
              <a:t>(</a:t>
            </a:r>
            <a:r>
              <a:rPr lang="en-US" dirty="0" err="1"/>
              <a:t>Conviva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Interactive queries on data streams (</a:t>
            </a:r>
            <a:r>
              <a:rPr lang="en-US" dirty="0" err="1" smtClean="0"/>
              <a:t>Quantifind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Exploratory log analysis (Foursquare)</a:t>
            </a:r>
          </a:p>
          <a:p>
            <a:r>
              <a:rPr lang="en-US" dirty="0" smtClean="0"/>
              <a:t>Traffic estimation w/ GPS data (Mobile Millennium)</a:t>
            </a:r>
          </a:p>
          <a:p>
            <a:pPr marL="0" indent="0">
              <a:buNone/>
            </a:pPr>
            <a:r>
              <a:rPr lang="en-US" dirty="0" smtClean="0"/>
              <a:t>Twitter spam classification (Monarch)</a:t>
            </a:r>
          </a:p>
          <a:p>
            <a:pPr marL="0" indent="0">
              <a:buNone/>
            </a:pPr>
            <a:r>
              <a:rPr lang="en-US" dirty="0" smtClean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Conviva</a:t>
            </a:r>
            <a:r>
              <a:rPr lang="en-US" dirty="0" smtClean="0"/>
              <a:t> </a:t>
            </a:r>
            <a:r>
              <a:rPr lang="en-US" dirty="0" err="1" smtClean="0"/>
              <a:t>GeoReport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4008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Group aggregations on many keys w/ same filter</a:t>
            </a:r>
          </a:p>
          <a:p>
            <a:pPr>
              <a:spcBef>
                <a:spcPts val="1400"/>
              </a:spcBef>
            </a:pPr>
            <a:r>
              <a:rPr lang="en-US" dirty="0" smtClean="0"/>
              <a:t>40× gain over Hive from avoiding repeated reading, deserialization and filtering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83889074"/>
              </p:ext>
            </p:extLst>
          </p:nvPr>
        </p:nvGraphicFramePr>
        <p:xfrm>
          <a:off x="526954" y="1828800"/>
          <a:ext cx="7228725" cy="2226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19040" y="3130223"/>
            <a:ext cx="1838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Time (hours)</a:t>
            </a:r>
            <a:endParaRPr lang="en-US" sz="2200" b="1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9196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 smtClean="0"/>
              <a:t>Mobile Millennium Project</a:t>
            </a:r>
            <a:endParaRPr lang="en-US" sz="5500" dirty="0"/>
          </a:p>
        </p:txBody>
      </p:sp>
      <p:sp>
        <p:nvSpPr>
          <p:cNvPr id="5" name="TextBox 4"/>
          <p:cNvSpPr txBox="1"/>
          <p:nvPr/>
        </p:nvSpPr>
        <p:spPr>
          <a:xfrm>
            <a:off x="1" y="65502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Credit: Tim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Hunter, with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support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of the Mobile Millennium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team; P.I. Alex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Bayen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; </a:t>
            </a:r>
            <a:r>
              <a:rPr 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  <a:hlinkClick r:id="rId2"/>
              </a:rPr>
              <a:t>traffic.berkeley.edu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8200" y="2667000"/>
            <a:ext cx="4038600" cy="3840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18288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dirty="0" smtClean="0"/>
              <a:t>Iterative EM algorithm scaling to 160 nodes</a:t>
            </a:r>
            <a:endParaRPr lang="en-US" sz="3100" dirty="0"/>
          </a:p>
        </p:txBody>
      </p:sp>
      <p:sp>
        <p:nvSpPr>
          <p:cNvPr id="8" name="Rectangle 7"/>
          <p:cNvSpPr/>
          <p:nvPr/>
        </p:nvSpPr>
        <p:spPr>
          <a:xfrm>
            <a:off x="0" y="2331072"/>
            <a:ext cx="4191000" cy="41212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715962"/>
          </a:xfrm>
        </p:spPr>
        <p:txBody>
          <a:bodyPr/>
          <a:lstStyle/>
          <a:p>
            <a:r>
              <a:rPr lang="en-US" sz="3100" dirty="0" smtClean="0"/>
              <a:t>Estimate city traffic from </a:t>
            </a:r>
            <a:r>
              <a:rPr lang="en-US" sz="3100" dirty="0" err="1" smtClean="0"/>
              <a:t>crowdsourced</a:t>
            </a:r>
            <a:r>
              <a:rPr lang="en-US" sz="3100" dirty="0" smtClean="0"/>
              <a:t> GPS data</a:t>
            </a:r>
            <a:endParaRPr lang="en-US" sz="3100" dirty="0"/>
          </a:p>
        </p:txBody>
      </p:sp>
      <p:pic>
        <p:nvPicPr>
          <p:cNvPr id="6" name="Content Placeholder 3" descr="Screen Shot 2011-12-17 at 1.23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40" b="-8140"/>
          <a:stretch>
            <a:fillRect/>
          </a:stretch>
        </p:blipFill>
        <p:spPr bwMode="auto">
          <a:xfrm>
            <a:off x="4624700" y="4038599"/>
            <a:ext cx="4063282" cy="232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creen Shot 2012-06-14 at 10.43.12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9"/>
          <a:stretch/>
        </p:blipFill>
        <p:spPr>
          <a:xfrm>
            <a:off x="0" y="2667000"/>
            <a:ext cx="4572000" cy="39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smtClean="0"/>
              <a:t>Not a modified version of Hadoop</a:t>
            </a:r>
          </a:p>
          <a:p>
            <a:r>
              <a:rPr lang="en-US" dirty="0" smtClean="0"/>
              <a:t>Separate, fast, </a:t>
            </a:r>
            <a:r>
              <a:rPr lang="en-US" dirty="0" err="1" smtClean="0"/>
              <a:t>MapReduce</a:t>
            </a:r>
            <a:r>
              <a:rPr lang="en-US" dirty="0" smtClean="0"/>
              <a:t>-like engine</a:t>
            </a:r>
          </a:p>
          <a:p>
            <a:pPr lvl="1"/>
            <a:r>
              <a:rPr lang="en-US" dirty="0" smtClean="0"/>
              <a:t>In-memory data storage for very fast iterative queries</a:t>
            </a:r>
          </a:p>
          <a:p>
            <a:pPr lvl="1"/>
            <a:r>
              <a:rPr lang="en-US" dirty="0" smtClean="0"/>
              <a:t>General execution graphs and powerful optimizations</a:t>
            </a:r>
          </a:p>
          <a:p>
            <a:pPr lvl="1"/>
            <a:r>
              <a:rPr lang="en-US" dirty="0" smtClean="0"/>
              <a:t>Up to 40x faster than Hadoop</a:t>
            </a:r>
          </a:p>
          <a:p>
            <a:r>
              <a:rPr lang="en-US" dirty="0" smtClean="0"/>
              <a:t>Compatible with </a:t>
            </a:r>
            <a:r>
              <a:rPr lang="en-US" dirty="0" err="1" smtClean="0"/>
              <a:t>Hadoop’s</a:t>
            </a:r>
            <a:r>
              <a:rPr lang="en-US" dirty="0" smtClean="0"/>
              <a:t> storage APIs</a:t>
            </a:r>
          </a:p>
          <a:p>
            <a:pPr lvl="1"/>
            <a:r>
              <a:rPr lang="en-US" dirty="0" smtClean="0"/>
              <a:t>Can read/write to any Hadoop-supported system, including HDFS, </a:t>
            </a:r>
            <a:r>
              <a:rPr lang="en-US" dirty="0" err="1" smtClean="0"/>
              <a:t>HBase</a:t>
            </a:r>
            <a:r>
              <a:rPr lang="en-US" dirty="0" smtClean="0"/>
              <a:t>, </a:t>
            </a:r>
            <a:r>
              <a:rPr lang="en-US" dirty="0" err="1" smtClean="0"/>
              <a:t>SequenceFiles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Shark: Hive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is great, but </a:t>
            </a:r>
            <a:r>
              <a:rPr lang="en-US" dirty="0" err="1" smtClean="0"/>
              <a:t>Hadoop’s</a:t>
            </a:r>
            <a:r>
              <a:rPr lang="en-US" dirty="0" smtClean="0"/>
              <a:t> execution engine makes even the smallest queries take minutes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is good for programmers, but many data users only know SQL</a:t>
            </a:r>
          </a:p>
          <a:p>
            <a:r>
              <a:rPr lang="en-US" b="1" dirty="0" smtClean="0"/>
              <a:t>Can we extend Hive to run on Spark?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14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1545490" cy="3505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Meta store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762000" y="5715001"/>
            <a:ext cx="7565290" cy="53163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HDFS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764690" y="2057399"/>
            <a:ext cx="5562600" cy="281634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800" dirty="0"/>
          </a:p>
          <a:p>
            <a:r>
              <a:rPr lang="en-US" sz="2600" dirty="0" smtClean="0"/>
              <a:t>  Client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2993290" y="2836561"/>
            <a:ext cx="5105400" cy="609600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Driver</a:t>
            </a:r>
            <a:endParaRPr 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2993290" y="3446161"/>
            <a:ext cx="1143000" cy="1206544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SQL Parser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4136290" y="3446160"/>
            <a:ext cx="1752600" cy="1206545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Query Optimizer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5888890" y="3446161"/>
            <a:ext cx="2209800" cy="609600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Physical Plan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5888890" y="4045751"/>
            <a:ext cx="2209800" cy="609600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Execution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4898290" y="2226961"/>
            <a:ext cx="1600200" cy="609600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CLI</a:t>
            </a:r>
            <a:endParaRPr lang="en-US" sz="2600" dirty="0"/>
          </a:p>
        </p:txBody>
      </p:sp>
      <p:sp>
        <p:nvSpPr>
          <p:cNvPr id="15" name="Rectangle 14"/>
          <p:cNvSpPr/>
          <p:nvPr/>
        </p:nvSpPr>
        <p:spPr>
          <a:xfrm>
            <a:off x="6498490" y="2226961"/>
            <a:ext cx="1600200" cy="609600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JDBC</a:t>
            </a:r>
            <a:endParaRPr lang="en-US" sz="2600" dirty="0"/>
          </a:p>
        </p:txBody>
      </p:sp>
      <p:sp>
        <p:nvSpPr>
          <p:cNvPr id="17" name="Rectangle 16"/>
          <p:cNvSpPr/>
          <p:nvPr/>
        </p:nvSpPr>
        <p:spPr>
          <a:xfrm>
            <a:off x="2764690" y="5030964"/>
            <a:ext cx="5562600" cy="53163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MapReduce</a:t>
            </a:r>
            <a:endParaRPr lang="en-US" sz="2600" dirty="0"/>
          </a:p>
        </p:txBody>
      </p:sp>
      <p:sp>
        <p:nvSpPr>
          <p:cNvPr id="18" name="Left-Right Arrow 17"/>
          <p:cNvSpPr/>
          <p:nvPr/>
        </p:nvSpPr>
        <p:spPr>
          <a:xfrm>
            <a:off x="2190955" y="3276600"/>
            <a:ext cx="670317" cy="374612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16200000">
            <a:off x="6683385" y="4670416"/>
            <a:ext cx="571445" cy="374614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16200000">
            <a:off x="6692153" y="5453106"/>
            <a:ext cx="553909" cy="374614"/>
          </a:xfrm>
          <a:prstGeom prst="leftRightArrow">
            <a:avLst/>
          </a:prstGeom>
          <a:solidFill>
            <a:srgbClr val="F2DCDB"/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1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Shark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057400"/>
            <a:ext cx="1545490" cy="350520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Meta store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762000" y="5715001"/>
            <a:ext cx="7565290" cy="53163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HDFS</a:t>
            </a:r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764690" y="2057399"/>
            <a:ext cx="5562600" cy="281634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800" dirty="0"/>
          </a:p>
          <a:p>
            <a:r>
              <a:rPr lang="en-US" sz="2600" dirty="0" smtClean="0"/>
              <a:t>  Client</a:t>
            </a:r>
            <a:endParaRPr lang="en-US" sz="2600" dirty="0"/>
          </a:p>
        </p:txBody>
      </p:sp>
      <p:sp>
        <p:nvSpPr>
          <p:cNvPr id="7" name="Rectangle 6"/>
          <p:cNvSpPr/>
          <p:nvPr/>
        </p:nvSpPr>
        <p:spPr>
          <a:xfrm>
            <a:off x="2993290" y="2836561"/>
            <a:ext cx="5105400" cy="609600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Driver</a:t>
            </a:r>
            <a:endParaRPr lang="en-US" sz="2600" dirty="0"/>
          </a:p>
        </p:txBody>
      </p:sp>
      <p:sp>
        <p:nvSpPr>
          <p:cNvPr id="8" name="Rectangle 7"/>
          <p:cNvSpPr/>
          <p:nvPr/>
        </p:nvSpPr>
        <p:spPr>
          <a:xfrm>
            <a:off x="2993290" y="3446161"/>
            <a:ext cx="1143000" cy="1206544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SQL Parser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4136290" y="3446160"/>
            <a:ext cx="1752600" cy="1206545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5888890" y="3446161"/>
            <a:ext cx="2209800" cy="609600"/>
          </a:xfrm>
          <a:prstGeom prst="rect">
            <a:avLst/>
          </a:prstGeom>
          <a:ln>
            <a:solidFill>
              <a:schemeClr val="accent4"/>
            </a:solidFill>
            <a:headEnd type="none" w="med" len="med"/>
            <a:tailEnd type="none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Physical Plan</a:t>
            </a:r>
            <a:endParaRPr lang="en-US" sz="2600" dirty="0"/>
          </a:p>
        </p:txBody>
      </p:sp>
      <p:sp>
        <p:nvSpPr>
          <p:cNvPr id="14" name="Rectangle 13"/>
          <p:cNvSpPr/>
          <p:nvPr/>
        </p:nvSpPr>
        <p:spPr>
          <a:xfrm>
            <a:off x="5888890" y="4045751"/>
            <a:ext cx="2209800" cy="609600"/>
          </a:xfrm>
          <a:prstGeom prst="rect">
            <a:avLst/>
          </a:prstGeom>
          <a:ln>
            <a:solidFill>
              <a:schemeClr val="accent4"/>
            </a:solidFill>
            <a:headEnd type="none" w="med" len="med"/>
            <a:tailEnd type="none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Execution</a:t>
            </a:r>
            <a:endParaRPr 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4898290" y="2226961"/>
            <a:ext cx="1600200" cy="609600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CLI</a:t>
            </a:r>
            <a:endParaRPr lang="en-US" sz="2600" dirty="0"/>
          </a:p>
        </p:txBody>
      </p:sp>
      <p:sp>
        <p:nvSpPr>
          <p:cNvPr id="15" name="Rectangle 14"/>
          <p:cNvSpPr/>
          <p:nvPr/>
        </p:nvSpPr>
        <p:spPr>
          <a:xfrm>
            <a:off x="6498490" y="2226961"/>
            <a:ext cx="1600200" cy="609600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JDBC</a:t>
            </a:r>
            <a:endParaRPr lang="en-US" sz="2600" dirty="0"/>
          </a:p>
        </p:txBody>
      </p:sp>
      <p:sp>
        <p:nvSpPr>
          <p:cNvPr id="17" name="Rectangle 16"/>
          <p:cNvSpPr/>
          <p:nvPr/>
        </p:nvSpPr>
        <p:spPr>
          <a:xfrm>
            <a:off x="2764690" y="5030964"/>
            <a:ext cx="5562600" cy="53163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Spark</a:t>
            </a:r>
            <a:endParaRPr lang="en-US" sz="2600" dirty="0"/>
          </a:p>
        </p:txBody>
      </p:sp>
      <p:sp>
        <p:nvSpPr>
          <p:cNvPr id="16" name="Rectangle 15"/>
          <p:cNvSpPr/>
          <p:nvPr/>
        </p:nvSpPr>
        <p:spPr>
          <a:xfrm>
            <a:off x="6324600" y="2836560"/>
            <a:ext cx="1774090" cy="609600"/>
          </a:xfrm>
          <a:prstGeom prst="rect">
            <a:avLst/>
          </a:prstGeom>
          <a:ln>
            <a:solidFill>
              <a:schemeClr val="accent4"/>
            </a:solidFill>
            <a:headEnd type="none" w="med" len="med"/>
            <a:tailEnd type="none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Cache Mgr.</a:t>
            </a:r>
            <a:endParaRPr lang="en-US" sz="2600" dirty="0"/>
          </a:p>
        </p:txBody>
      </p:sp>
      <p:sp>
        <p:nvSpPr>
          <p:cNvPr id="18" name="Left-Right Arrow 17"/>
          <p:cNvSpPr/>
          <p:nvPr/>
        </p:nvSpPr>
        <p:spPr>
          <a:xfrm>
            <a:off x="2190955" y="3276600"/>
            <a:ext cx="670317" cy="374612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 rot="16200000">
            <a:off x="6683385" y="4670416"/>
            <a:ext cx="571445" cy="374614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36290" y="3446888"/>
            <a:ext cx="1752600" cy="1219200"/>
          </a:xfrm>
          <a:prstGeom prst="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  <a:alpha val="50000"/>
                </a:schemeClr>
              </a:gs>
              <a:gs pos="35000">
                <a:schemeClr val="accent5">
                  <a:tint val="37000"/>
                  <a:satMod val="300000"/>
                  <a:alpha val="50000"/>
                </a:schemeClr>
              </a:gs>
              <a:gs pos="100000">
                <a:schemeClr val="accent5">
                  <a:tint val="15000"/>
                  <a:satMod val="350000"/>
                  <a:alpha val="5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  <a:headEnd type="none" w="med" len="med"/>
            <a:tailEnd type="none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Query Optimizer</a:t>
            </a:r>
            <a:endParaRPr lang="en-US" sz="2600" dirty="0"/>
          </a:p>
        </p:txBody>
      </p:sp>
      <p:sp>
        <p:nvSpPr>
          <p:cNvPr id="22" name="Left-Right Arrow 21"/>
          <p:cNvSpPr/>
          <p:nvPr/>
        </p:nvSpPr>
        <p:spPr>
          <a:xfrm rot="16200000">
            <a:off x="6692153" y="5453106"/>
            <a:ext cx="553909" cy="374614"/>
          </a:xfrm>
          <a:prstGeom prst="leftRightArrow">
            <a:avLst/>
          </a:prstGeom>
          <a:solidFill>
            <a:srgbClr val="DBEEF4"/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91450" y="6427113"/>
            <a:ext cx="33525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orbel"/>
                <a:cs typeface="Corbel"/>
              </a:rPr>
              <a:t>[Engle et al, SIGMOD 2012]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28417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000" dirty="0" smtClean="0"/>
              <a:t>Efficient In-Memory Storage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21162"/>
          </a:xfrm>
        </p:spPr>
        <p:txBody>
          <a:bodyPr/>
          <a:lstStyle/>
          <a:p>
            <a:r>
              <a:rPr lang="en-US" dirty="0" smtClean="0"/>
              <a:t>Simply caching Hive records as Java objects is inefficient due to high per-object overhead</a:t>
            </a:r>
          </a:p>
          <a:p>
            <a:r>
              <a:rPr lang="en-US" dirty="0" smtClean="0"/>
              <a:t>Instead, Shark employs column-oriented storage using </a:t>
            </a:r>
            <a:r>
              <a:rPr lang="en-US" b="1" dirty="0" smtClean="0"/>
              <a:t>arrays of primitive types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87312" y="4876800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6820" y="4038600"/>
            <a:ext cx="3695701" cy="990600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Column Storage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762720" y="4876800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448520" y="4876800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115021" y="5465618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john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5790429" y="5465618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mike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448520" y="5465618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sally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5104631" y="6035159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4.1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5780039" y="6035159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3.5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6448520" y="6035159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6.4</a:t>
            </a:r>
            <a:endParaRPr lang="en-US" sz="18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4400" y="4038600"/>
            <a:ext cx="3695701" cy="990600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Row Storage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1727583" y="4876800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2413383" y="4876800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john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3099183" y="4876800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4.1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1727583" y="5465618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413383" y="5465618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mike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3099183" y="5465618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3.5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727583" y="6035159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2413383" y="6035159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sally</a:t>
            </a:r>
            <a:endParaRPr lang="en-US" sz="1800" dirty="0"/>
          </a:p>
        </p:txBody>
      </p:sp>
      <p:sp>
        <p:nvSpPr>
          <p:cNvPr id="34" name="Rectangle 33"/>
          <p:cNvSpPr/>
          <p:nvPr/>
        </p:nvSpPr>
        <p:spPr>
          <a:xfrm>
            <a:off x="3099183" y="6035159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6.4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4779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5000" dirty="0" smtClean="0"/>
              <a:t>Efficient In-Memory Storage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21162"/>
          </a:xfrm>
        </p:spPr>
        <p:txBody>
          <a:bodyPr/>
          <a:lstStyle/>
          <a:p>
            <a:r>
              <a:rPr lang="en-US" dirty="0" smtClean="0"/>
              <a:t>Simply caching Hive records as Java objects is inefficient due to high per-object overhead</a:t>
            </a:r>
          </a:p>
          <a:p>
            <a:r>
              <a:rPr lang="en-US" dirty="0" smtClean="0"/>
              <a:t>Instead, Shark employs column-oriented storage using </a:t>
            </a:r>
            <a:r>
              <a:rPr lang="en-US" b="1" dirty="0" smtClean="0"/>
              <a:t>arrays of primitive types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87312" y="4876800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76820" y="4038600"/>
            <a:ext cx="3695701" cy="990600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Column Storage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762720" y="4876800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448520" y="4876800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5115021" y="5465618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john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5790429" y="5465618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mike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6448520" y="5465618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sally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5104631" y="6035159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4.1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5780039" y="6035159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3.5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6448520" y="6035159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6.4</a:t>
            </a:r>
            <a:endParaRPr lang="en-US" sz="18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4400" y="4038600"/>
            <a:ext cx="3695701" cy="990600"/>
          </a:xfrm>
          <a:prstGeom prst="rect">
            <a:avLst/>
          </a:prstGeom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Row Storage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1727583" y="4876800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2413383" y="4876800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john</a:t>
            </a: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3099183" y="4876800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4.1</a:t>
            </a:r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1727583" y="5465618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413383" y="5465618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mike</a:t>
            </a:r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3099183" y="5465618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3.5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727583" y="6035159"/>
            <a:ext cx="685800" cy="4572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2413383" y="6035159"/>
            <a:ext cx="685800" cy="457200"/>
          </a:xfrm>
          <a:prstGeom prst="rect">
            <a:avLst/>
          </a:prstGeom>
          <a:solidFill>
            <a:schemeClr val="accent2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sally</a:t>
            </a:r>
            <a:endParaRPr lang="en-US" sz="1800" dirty="0"/>
          </a:p>
        </p:txBody>
      </p:sp>
      <p:sp>
        <p:nvSpPr>
          <p:cNvPr id="34" name="Rectangle 33"/>
          <p:cNvSpPr/>
          <p:nvPr/>
        </p:nvSpPr>
        <p:spPr>
          <a:xfrm>
            <a:off x="3099183" y="6035159"/>
            <a:ext cx="685800" cy="457200"/>
          </a:xfrm>
          <a:prstGeom prst="rect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6.4</a:t>
            </a:r>
            <a:endParaRPr lang="en-US" sz="1800" dirty="0"/>
          </a:p>
        </p:txBody>
      </p:sp>
      <p:sp>
        <p:nvSpPr>
          <p:cNvPr id="24" name="Rectangle 23"/>
          <p:cNvSpPr/>
          <p:nvPr/>
        </p:nvSpPr>
        <p:spPr>
          <a:xfrm>
            <a:off x="0" y="4267200"/>
            <a:ext cx="9143999" cy="2590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00749" y="4800600"/>
            <a:ext cx="8342503" cy="1409170"/>
          </a:xfrm>
          <a:prstGeom prst="roundRect">
            <a:avLst>
              <a:gd name="adj" fmla="val 10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100" b="1" dirty="0" smtClean="0"/>
              <a:t>Benefit:</a:t>
            </a:r>
            <a:r>
              <a:rPr lang="en-US" sz="3100" dirty="0" smtClean="0"/>
              <a:t> similarly compact size to serialized data,</a:t>
            </a:r>
            <a:br>
              <a:rPr lang="en-US" sz="3100" dirty="0" smtClean="0"/>
            </a:br>
            <a:r>
              <a:rPr lang="en-US" sz="3100" dirty="0" smtClean="0"/>
              <a:t>but &gt;5x faster to access</a:t>
            </a: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159594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latin typeface="Lucida Console"/>
                <a:cs typeface="Lucida Console"/>
              </a:rPr>
              <a:t>CREATE TABLE </a:t>
            </a:r>
            <a:r>
              <a:rPr lang="en-US" sz="2600" dirty="0" err="1" smtClean="0">
                <a:latin typeface="Lucida Console"/>
                <a:cs typeface="Lucida Console"/>
              </a:rPr>
              <a:t>mydata_cached</a:t>
            </a:r>
            <a:r>
              <a:rPr lang="en-US" sz="2600" dirty="0" smtClean="0">
                <a:latin typeface="Lucida Console"/>
                <a:cs typeface="Lucida Console"/>
              </a:rPr>
              <a:t> AS SELECT …</a:t>
            </a:r>
          </a:p>
          <a:p>
            <a:endParaRPr lang="en-US" sz="100" dirty="0" smtClean="0"/>
          </a:p>
          <a:p>
            <a:r>
              <a:rPr lang="en-US" dirty="0" smtClean="0"/>
              <a:t>Run standard </a:t>
            </a:r>
            <a:r>
              <a:rPr lang="en-US" dirty="0" err="1" smtClean="0"/>
              <a:t>HiveQL</a:t>
            </a:r>
            <a:r>
              <a:rPr lang="en-US" dirty="0" smtClean="0"/>
              <a:t> on it, including UDFs</a:t>
            </a:r>
          </a:p>
          <a:p>
            <a:pPr lvl="1"/>
            <a:r>
              <a:rPr lang="en-US" dirty="0" smtClean="0"/>
              <a:t>A few esoteric features are not yet supported</a:t>
            </a:r>
          </a:p>
          <a:p>
            <a:r>
              <a:rPr lang="en-US" dirty="0" smtClean="0"/>
              <a:t>Can also call from </a:t>
            </a:r>
            <a:r>
              <a:rPr lang="en-US" dirty="0" err="1" smtClean="0"/>
              <a:t>Scala</a:t>
            </a:r>
            <a:r>
              <a:rPr lang="en-US" dirty="0" smtClean="0"/>
              <a:t> to mix with Spark</a:t>
            </a:r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640156" y="5276752"/>
            <a:ext cx="7863688" cy="716028"/>
          </a:xfrm>
          <a:prstGeom prst="roundRect">
            <a:avLst>
              <a:gd name="adj" fmla="val 19774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/>
              <a:t>Early alpha </a:t>
            </a:r>
            <a:r>
              <a:rPr lang="en-US" sz="3200" dirty="0" smtClean="0"/>
              <a:t>release at </a:t>
            </a:r>
            <a:r>
              <a:rPr lang="en-US" sz="3200" dirty="0">
                <a:hlinkClick r:id="rId2"/>
              </a:rPr>
              <a:t>shark.cs.berkeley.edu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228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Benchmark Query 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133600"/>
            <a:ext cx="8456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latin typeface="Lucida Console"/>
                <a:cs typeface="Lucida Console"/>
              </a:rPr>
              <a:t>SELECT * FROM </a:t>
            </a:r>
            <a:r>
              <a:rPr lang="en-US" sz="2400" dirty="0" err="1" smtClean="0">
                <a:latin typeface="Lucida Console"/>
                <a:cs typeface="Lucida Console"/>
              </a:rPr>
              <a:t>grep</a:t>
            </a:r>
            <a:r>
              <a:rPr lang="en-US" sz="2400" dirty="0" smtClean="0">
                <a:latin typeface="Lucida Console"/>
                <a:cs typeface="Lucida Console"/>
              </a:rPr>
              <a:t> WHERE field LIKE ‘%XYZ%’;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95600"/>
            <a:ext cx="7772400" cy="36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Benchmark Query 2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379410" cy="4221162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Lucida Console"/>
                <a:cs typeface="Lucida Console"/>
              </a:rPr>
              <a:t>SELECT </a:t>
            </a:r>
            <a:r>
              <a:rPr lang="en-US" sz="1700" dirty="0" err="1">
                <a:latin typeface="Lucida Console"/>
                <a:cs typeface="Lucida Console"/>
              </a:rPr>
              <a:t>sourceIP</a:t>
            </a:r>
            <a:r>
              <a:rPr lang="en-US" sz="1700" dirty="0">
                <a:latin typeface="Lucida Console"/>
                <a:cs typeface="Lucida Console"/>
              </a:rPr>
              <a:t>, AVG(</a:t>
            </a:r>
            <a:r>
              <a:rPr lang="en-US" sz="1700" dirty="0" err="1" smtClean="0">
                <a:latin typeface="Lucida Console"/>
                <a:cs typeface="Lucida Console"/>
              </a:rPr>
              <a:t>pageRank</a:t>
            </a:r>
            <a:r>
              <a:rPr lang="en-US" sz="1700" dirty="0" smtClean="0">
                <a:latin typeface="Lucida Console"/>
                <a:cs typeface="Lucida Console"/>
              </a:rPr>
              <a:t>), </a:t>
            </a:r>
            <a:r>
              <a:rPr lang="en-US" sz="1700" dirty="0">
                <a:latin typeface="Lucida Console"/>
                <a:cs typeface="Lucida Console"/>
              </a:rPr>
              <a:t>SUM(</a:t>
            </a:r>
            <a:r>
              <a:rPr lang="en-US" sz="1700" dirty="0" err="1">
                <a:latin typeface="Lucida Console"/>
                <a:cs typeface="Lucida Console"/>
              </a:rPr>
              <a:t>adRevenue</a:t>
            </a:r>
            <a:r>
              <a:rPr lang="en-US" sz="1700" dirty="0" smtClean="0">
                <a:latin typeface="Lucida Console"/>
                <a:cs typeface="Lucida Console"/>
              </a:rPr>
              <a:t>) AS earnings</a:t>
            </a:r>
            <a:r>
              <a:rPr lang="en-US" sz="1700" dirty="0">
                <a:latin typeface="Lucida Console"/>
                <a:cs typeface="Lucida Console"/>
              </a:rPr>
              <a:t/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en-US" sz="1700" dirty="0" smtClean="0">
                <a:latin typeface="Lucida Console"/>
                <a:cs typeface="Lucida Console"/>
              </a:rPr>
              <a:t>FROM </a:t>
            </a:r>
            <a:r>
              <a:rPr lang="en-US" sz="1700" dirty="0">
                <a:latin typeface="Lucida Console"/>
                <a:cs typeface="Lucida Console"/>
              </a:rPr>
              <a:t>rankings AS R, </a:t>
            </a:r>
            <a:r>
              <a:rPr lang="en-US" sz="1700" dirty="0" err="1" smtClean="0">
                <a:latin typeface="Lucida Console"/>
                <a:cs typeface="Lucida Console"/>
              </a:rPr>
              <a:t>userVisits</a:t>
            </a:r>
            <a:r>
              <a:rPr lang="en-US" sz="1700" dirty="0" smtClean="0">
                <a:latin typeface="Lucida Console"/>
                <a:cs typeface="Lucida Console"/>
              </a:rPr>
              <a:t> </a:t>
            </a:r>
            <a:r>
              <a:rPr lang="en-US" sz="1700" dirty="0">
                <a:latin typeface="Lucida Console"/>
                <a:cs typeface="Lucida Console"/>
              </a:rPr>
              <a:t>AS </a:t>
            </a:r>
            <a:r>
              <a:rPr lang="en-US" sz="1700" dirty="0" smtClean="0">
                <a:latin typeface="Lucida Console"/>
                <a:cs typeface="Lucida Console"/>
              </a:rPr>
              <a:t>V </a:t>
            </a:r>
            <a:r>
              <a:rPr lang="en-US" sz="1700" dirty="0">
                <a:latin typeface="Lucida Console"/>
                <a:cs typeface="Lucida Console"/>
              </a:rPr>
              <a:t>ON </a:t>
            </a:r>
            <a:r>
              <a:rPr lang="en-US" sz="1700" dirty="0" err="1">
                <a:latin typeface="Lucida Console"/>
                <a:cs typeface="Lucida Console"/>
              </a:rPr>
              <a:t>R.pageURL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 smtClean="0">
                <a:latin typeface="Lucida Console"/>
                <a:cs typeface="Lucida Console"/>
              </a:rPr>
              <a:t>V.destURL</a:t>
            </a:r>
            <a:r>
              <a:rPr lang="en-US" sz="1700" dirty="0">
                <a:latin typeface="Lucida Console"/>
                <a:cs typeface="Lucida Console"/>
              </a:rPr>
              <a:t/>
            </a:r>
            <a:br>
              <a:rPr lang="en-US" sz="1700" dirty="0">
                <a:latin typeface="Lucida Console"/>
                <a:cs typeface="Lucida Console"/>
              </a:rPr>
            </a:br>
            <a:r>
              <a:rPr lang="fr-FR" sz="1700" dirty="0" smtClean="0">
                <a:latin typeface="Lucida Console"/>
                <a:cs typeface="Lucida Console"/>
              </a:rPr>
              <a:t>WHERE </a:t>
            </a:r>
            <a:r>
              <a:rPr lang="fr-FR" sz="1700" dirty="0" err="1" smtClean="0">
                <a:latin typeface="Lucida Console"/>
                <a:cs typeface="Lucida Console"/>
              </a:rPr>
              <a:t>V.visitDate</a:t>
            </a:r>
            <a:r>
              <a:rPr lang="fr-FR" sz="1700" dirty="0" smtClean="0">
                <a:latin typeface="Lucida Console"/>
                <a:cs typeface="Lucida Console"/>
              </a:rPr>
              <a:t> </a:t>
            </a:r>
            <a:r>
              <a:rPr lang="fr-FR" sz="1700" dirty="0">
                <a:latin typeface="Lucida Console"/>
                <a:cs typeface="Lucida Console"/>
              </a:rPr>
              <a:t>BETWEEN </a:t>
            </a:r>
            <a:r>
              <a:rPr lang="fr-FR" sz="1700" dirty="0" smtClean="0">
                <a:latin typeface="Lucida Console"/>
                <a:cs typeface="Lucida Console"/>
              </a:rPr>
              <a:t>‘</a:t>
            </a:r>
            <a:r>
              <a:rPr lang="fr-FR" sz="1700" dirty="0">
                <a:latin typeface="Lucida Console"/>
                <a:cs typeface="Lucida Console"/>
              </a:rPr>
              <a:t>1999-01-01</a:t>
            </a:r>
            <a:r>
              <a:rPr lang="fr-FR" sz="1700" dirty="0" smtClean="0">
                <a:latin typeface="Lucida Console"/>
                <a:cs typeface="Lucida Console"/>
              </a:rPr>
              <a:t>’ </a:t>
            </a:r>
            <a:r>
              <a:rPr lang="fr-FR" sz="1700" dirty="0">
                <a:latin typeface="Lucida Console"/>
                <a:cs typeface="Lucida Console"/>
              </a:rPr>
              <a:t>AND </a:t>
            </a:r>
            <a:r>
              <a:rPr lang="fr-FR" sz="1700" dirty="0" smtClean="0">
                <a:latin typeface="Lucida Console"/>
                <a:cs typeface="Lucida Console"/>
              </a:rPr>
              <a:t>‘</a:t>
            </a:r>
            <a:r>
              <a:rPr lang="fr-FR" sz="1700" dirty="0">
                <a:latin typeface="Lucida Console"/>
                <a:cs typeface="Lucida Console"/>
              </a:rPr>
              <a:t>2000-01-01</a:t>
            </a:r>
            <a:r>
              <a:rPr lang="fr-FR" sz="1700" dirty="0" smtClean="0">
                <a:latin typeface="Lucida Console"/>
                <a:cs typeface="Lucida Console"/>
              </a:rPr>
              <a:t>’</a:t>
            </a:r>
            <a:br>
              <a:rPr lang="fr-FR" sz="1700" dirty="0" smtClean="0">
                <a:latin typeface="Lucida Console"/>
                <a:cs typeface="Lucida Console"/>
              </a:rPr>
            </a:br>
            <a:r>
              <a:rPr lang="fr-FR" sz="1700" dirty="0" smtClean="0">
                <a:latin typeface="Lucida Console"/>
                <a:cs typeface="Lucida Console"/>
              </a:rPr>
              <a:t>GROUP </a:t>
            </a:r>
            <a:r>
              <a:rPr lang="fr-FR" sz="1700" dirty="0">
                <a:latin typeface="Lucida Console"/>
                <a:cs typeface="Lucida Console"/>
              </a:rPr>
              <a:t>BY </a:t>
            </a:r>
            <a:r>
              <a:rPr lang="fr-FR" sz="1700" dirty="0" err="1" smtClean="0">
                <a:latin typeface="Lucida Console"/>
                <a:cs typeface="Lucida Console"/>
              </a:rPr>
              <a:t>V.sourceIP</a:t>
            </a:r>
            <a:r>
              <a:rPr lang="fr-FR" sz="1700" dirty="0">
                <a:latin typeface="Lucida Console"/>
                <a:cs typeface="Lucida Console"/>
              </a:rPr>
              <a:t/>
            </a:r>
            <a:br>
              <a:rPr lang="fr-FR" sz="1700" dirty="0">
                <a:latin typeface="Lucida Console"/>
                <a:cs typeface="Lucida Console"/>
              </a:rPr>
            </a:br>
            <a:r>
              <a:rPr lang="fr-FR" sz="1700" dirty="0" smtClean="0">
                <a:latin typeface="Lucida Console"/>
                <a:cs typeface="Lucida Console"/>
              </a:rPr>
              <a:t>ORDER BY </a:t>
            </a:r>
            <a:r>
              <a:rPr lang="en-US" sz="1700" dirty="0" smtClean="0">
                <a:latin typeface="Lucida Console"/>
                <a:cs typeface="Lucida Console"/>
              </a:rPr>
              <a:t>earnings </a:t>
            </a:r>
            <a:r>
              <a:rPr lang="fr-FR" sz="1700" dirty="0" smtClean="0">
                <a:latin typeface="Lucida Console"/>
                <a:cs typeface="Lucida Console"/>
              </a:rPr>
              <a:t>DESC</a:t>
            </a:r>
            <a:br>
              <a:rPr lang="fr-FR" sz="1700" dirty="0" smtClean="0">
                <a:latin typeface="Lucida Console"/>
                <a:cs typeface="Lucida Console"/>
              </a:rPr>
            </a:br>
            <a:r>
              <a:rPr lang="fr-FR" sz="1700" dirty="0" smtClean="0">
                <a:latin typeface="Lucida Console"/>
                <a:cs typeface="Lucida Console"/>
              </a:rPr>
              <a:t>LIMIT 1;</a:t>
            </a:r>
          </a:p>
          <a:p>
            <a:endParaRPr lang="en-US" sz="1700" dirty="0">
              <a:latin typeface="Lucida Console"/>
              <a:cs typeface="Lucida Consol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3203190"/>
            <a:ext cx="7391399" cy="35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Shark?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of Apache Hive to run on Spark</a:t>
            </a:r>
          </a:p>
          <a:p>
            <a:r>
              <a:rPr lang="en-US" dirty="0" smtClean="0"/>
              <a:t>Compatible with existing Hive data, </a:t>
            </a:r>
            <a:r>
              <a:rPr lang="en-US" dirty="0" err="1" smtClean="0"/>
              <a:t>metastores</a:t>
            </a:r>
            <a:r>
              <a:rPr lang="en-US" dirty="0" smtClean="0"/>
              <a:t>, and queries (</a:t>
            </a:r>
            <a:r>
              <a:rPr lang="en-US" dirty="0" err="1" smtClean="0"/>
              <a:t>HiveQL</a:t>
            </a:r>
            <a:r>
              <a:rPr lang="en-US" dirty="0" smtClean="0"/>
              <a:t>, UDFs,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Similar speedups of up to 40x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7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smtClean="0"/>
              <a:t>Recall that Spark’s model was motivated by two emerging uses (interactive and multi-stage apps)</a:t>
            </a:r>
          </a:p>
          <a:p>
            <a:r>
              <a:rPr lang="en-US" dirty="0" smtClean="0"/>
              <a:t>Another emerging use case that needs fast data sharing is </a:t>
            </a:r>
            <a:r>
              <a:rPr lang="en-US" b="1" dirty="0" smtClean="0"/>
              <a:t>stream processing</a:t>
            </a:r>
          </a:p>
          <a:p>
            <a:pPr lvl="1"/>
            <a:r>
              <a:rPr lang="en-US" dirty="0" smtClean="0"/>
              <a:t>Track and update state in memory as events arrive</a:t>
            </a:r>
          </a:p>
          <a:p>
            <a:pPr lvl="1"/>
            <a:r>
              <a:rPr lang="en-US" dirty="0" smtClean="0"/>
              <a:t>Large-scale reporting, click analysis, spam filtering,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Streaming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382"/>
            <a:ext cx="8229600" cy="2380818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Extends Spark to perform streaming computations</a:t>
            </a:r>
          </a:p>
          <a:p>
            <a:r>
              <a:rPr lang="en-US" sz="3000" dirty="0" smtClean="0"/>
              <a:t>Runs as a series of small (~1 s) batch jobs, keeping state in memory as fault-tolerant RDDs</a:t>
            </a:r>
          </a:p>
          <a:p>
            <a:r>
              <a:rPr lang="en-US" sz="3000" dirty="0" smtClean="0"/>
              <a:t>Intermix seamlessly with batch and ad-hoc queries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1014" y="4609514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 err="1" smtClean="0">
                <a:latin typeface="Lucida Console" charset="0"/>
                <a:ea typeface="Consolas" charset="0"/>
                <a:cs typeface="Consolas" charset="0"/>
              </a:rPr>
              <a:t>tweetStream</a:t>
            </a:r>
            <a:endParaRPr lang="en-US" sz="1900" dirty="0" smtClean="0">
              <a:latin typeface="Lucida Console" charset="0"/>
              <a:ea typeface="Consolas" charset="0"/>
              <a:cs typeface="Consolas" charset="0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.</a:t>
            </a:r>
            <a:r>
              <a:rPr lang="en-US" sz="1900" dirty="0" err="1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flatMap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_.</a:t>
            </a:r>
            <a:r>
              <a:rPr lang="en-US" sz="1900" dirty="0" err="1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toLower.split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.</a:t>
            </a:r>
            <a:r>
              <a:rPr lang="en-US" sz="1900" dirty="0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map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word =&gt; (word, 1)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  <a:b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</a:b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 .</a:t>
            </a:r>
            <a:r>
              <a:rPr lang="en-US" sz="1900" dirty="0" err="1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reduceByWindow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(“5s”, 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_ + _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 rot="16200000">
            <a:off x="7306762" y="5069384"/>
            <a:ext cx="298598" cy="665240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62992" y="4498311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13742" y="4498311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375" y="455351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44461" y="449831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8375" y="493109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4461" y="487589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40684" y="449831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84329" y="487589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28729" y="455351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28729" y="493109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5963053" y="4640920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2"/>
          </p:cNvCxnSpPr>
          <p:nvPr/>
        </p:nvCxnSpPr>
        <p:spPr>
          <a:xfrm>
            <a:off x="5963053" y="5018500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2" idx="2"/>
          </p:cNvCxnSpPr>
          <p:nvPr/>
        </p:nvCxnSpPr>
        <p:spPr>
          <a:xfrm>
            <a:off x="6530712" y="4640920"/>
            <a:ext cx="60997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6530712" y="5018500"/>
            <a:ext cx="95361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4" idx="1"/>
          </p:cNvCxnSpPr>
          <p:nvPr/>
        </p:nvCxnSpPr>
        <p:spPr>
          <a:xfrm>
            <a:off x="7426935" y="4640920"/>
            <a:ext cx="701793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5" idx="1"/>
          </p:cNvCxnSpPr>
          <p:nvPr/>
        </p:nvCxnSpPr>
        <p:spPr>
          <a:xfrm>
            <a:off x="7770580" y="5018500"/>
            <a:ext cx="35814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3" idx="2"/>
          </p:cNvCxnSpPr>
          <p:nvPr/>
        </p:nvCxnSpPr>
        <p:spPr>
          <a:xfrm>
            <a:off x="6530712" y="4640920"/>
            <a:ext cx="953617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2" idx="2"/>
          </p:cNvCxnSpPr>
          <p:nvPr/>
        </p:nvCxnSpPr>
        <p:spPr>
          <a:xfrm flipV="1">
            <a:off x="6530712" y="4640920"/>
            <a:ext cx="609972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062992" y="5645972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13742" y="5645972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8375" y="570117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44461" y="564597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78375" y="607875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44461" y="602355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40684" y="564597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484329" y="602355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28729" y="570117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28729" y="607875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34" name="Straight Arrow Connector 33"/>
          <p:cNvCxnSpPr>
            <a:stCxn id="26" idx="3"/>
            <a:endCxn id="27" idx="2"/>
          </p:cNvCxnSpPr>
          <p:nvPr/>
        </p:nvCxnSpPr>
        <p:spPr>
          <a:xfrm>
            <a:off x="5963053" y="5788581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29" idx="2"/>
          </p:cNvCxnSpPr>
          <p:nvPr/>
        </p:nvCxnSpPr>
        <p:spPr>
          <a:xfrm>
            <a:off x="5963053" y="6166161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30" idx="2"/>
          </p:cNvCxnSpPr>
          <p:nvPr/>
        </p:nvCxnSpPr>
        <p:spPr>
          <a:xfrm>
            <a:off x="6530712" y="5788581"/>
            <a:ext cx="60997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6"/>
            <a:endCxn id="31" idx="2"/>
          </p:cNvCxnSpPr>
          <p:nvPr/>
        </p:nvCxnSpPr>
        <p:spPr>
          <a:xfrm>
            <a:off x="6530712" y="6166161"/>
            <a:ext cx="95361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6"/>
            <a:endCxn id="32" idx="1"/>
          </p:cNvCxnSpPr>
          <p:nvPr/>
        </p:nvCxnSpPr>
        <p:spPr>
          <a:xfrm>
            <a:off x="7426935" y="5788581"/>
            <a:ext cx="701793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6"/>
            <a:endCxn id="33" idx="1"/>
          </p:cNvCxnSpPr>
          <p:nvPr/>
        </p:nvCxnSpPr>
        <p:spPr>
          <a:xfrm>
            <a:off x="7770580" y="6166161"/>
            <a:ext cx="35814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6"/>
            <a:endCxn id="31" idx="2"/>
          </p:cNvCxnSpPr>
          <p:nvPr/>
        </p:nvCxnSpPr>
        <p:spPr>
          <a:xfrm>
            <a:off x="6530712" y="5788581"/>
            <a:ext cx="953617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6"/>
            <a:endCxn id="30" idx="2"/>
          </p:cNvCxnSpPr>
          <p:nvPr/>
        </p:nvCxnSpPr>
        <p:spPr>
          <a:xfrm flipV="1">
            <a:off x="6530712" y="5788581"/>
            <a:ext cx="609972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59613" y="4669430"/>
            <a:ext cx="53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T=1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613" y="5829982"/>
            <a:ext cx="5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T=2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0635" y="6359428"/>
            <a:ext cx="47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…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91471" y="5313257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35116" y="5307391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47" name="Straight Arrow Connector 46"/>
          <p:cNvCxnSpPr>
            <a:stCxn id="12" idx="4"/>
            <a:endCxn id="45" idx="0"/>
          </p:cNvCxnSpPr>
          <p:nvPr/>
        </p:nvCxnSpPr>
        <p:spPr>
          <a:xfrm>
            <a:off x="7283810" y="4783528"/>
            <a:ext cx="0" cy="5297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4"/>
            <a:endCxn id="46" idx="0"/>
          </p:cNvCxnSpPr>
          <p:nvPr/>
        </p:nvCxnSpPr>
        <p:spPr>
          <a:xfrm>
            <a:off x="7627455" y="5161108"/>
            <a:ext cx="0" cy="14628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30" idx="0"/>
          </p:cNvCxnSpPr>
          <p:nvPr/>
        </p:nvCxnSpPr>
        <p:spPr>
          <a:xfrm>
            <a:off x="7283810" y="5488067"/>
            <a:ext cx="0" cy="15790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31" idx="0"/>
          </p:cNvCxnSpPr>
          <p:nvPr/>
        </p:nvCxnSpPr>
        <p:spPr>
          <a:xfrm>
            <a:off x="7627455" y="5482202"/>
            <a:ext cx="0" cy="54135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4"/>
          </p:cNvCxnSpPr>
          <p:nvPr/>
        </p:nvCxnSpPr>
        <p:spPr>
          <a:xfrm>
            <a:off x="7283810" y="5931189"/>
            <a:ext cx="0" cy="51562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4"/>
          </p:cNvCxnSpPr>
          <p:nvPr/>
        </p:nvCxnSpPr>
        <p:spPr>
          <a:xfrm>
            <a:off x="7627455" y="6308769"/>
            <a:ext cx="0" cy="13804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4097" y="4114529"/>
            <a:ext cx="6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map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08924" y="4114528"/>
            <a:ext cx="18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rbel"/>
                <a:cs typeface="Corbel"/>
              </a:rPr>
              <a:t>reduceByWindow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Down Arrow 55"/>
          <p:cNvSpPr/>
          <p:nvPr/>
        </p:nvSpPr>
        <p:spPr>
          <a:xfrm rot="16200000">
            <a:off x="4524396" y="5153713"/>
            <a:ext cx="1015547" cy="51019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6427113"/>
            <a:ext cx="366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[Zaharia et al, </a:t>
            </a:r>
            <a:r>
              <a:rPr lang="en-US" sz="2200" dirty="0" err="1" smtClean="0">
                <a:latin typeface="Corbel"/>
                <a:cs typeface="Corbel"/>
              </a:rPr>
              <a:t>HotCloud</a:t>
            </a:r>
            <a:r>
              <a:rPr lang="en-US" sz="2200" dirty="0" smtClean="0">
                <a:latin typeface="Corbel"/>
                <a:cs typeface="Corbel"/>
              </a:rPr>
              <a:t> 2012]</a:t>
            </a:r>
            <a:endParaRPr lang="en-US" sz="2200" dirty="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39515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Streaming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382"/>
            <a:ext cx="8229600" cy="2380818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Extends Spark to perform streaming computations</a:t>
            </a:r>
          </a:p>
          <a:p>
            <a:r>
              <a:rPr lang="en-US" sz="3000" dirty="0" smtClean="0"/>
              <a:t>Runs as a series of small (~1 s) batch jobs, keeping state in memory as fault-tolerant RDDs</a:t>
            </a:r>
          </a:p>
          <a:p>
            <a:r>
              <a:rPr lang="en-US" sz="3000" dirty="0" smtClean="0"/>
              <a:t>Intermix seamlessly with batch and ad-hoc queries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1014" y="4609514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 err="1" smtClean="0">
                <a:latin typeface="Lucida Console" charset="0"/>
                <a:ea typeface="Consolas" charset="0"/>
                <a:cs typeface="Consolas" charset="0"/>
              </a:rPr>
              <a:t>tweetStream</a:t>
            </a:r>
            <a:endParaRPr lang="en-US" sz="1900" dirty="0" smtClean="0">
              <a:latin typeface="Lucida Console" charset="0"/>
              <a:ea typeface="Consolas" charset="0"/>
              <a:cs typeface="Consolas" charset="0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.</a:t>
            </a:r>
            <a:r>
              <a:rPr lang="en-US" sz="1900" dirty="0" err="1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flatMap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_.</a:t>
            </a:r>
            <a:r>
              <a:rPr lang="en-US" sz="1900" dirty="0" err="1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toLower.split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.</a:t>
            </a:r>
            <a:r>
              <a:rPr lang="en-US" sz="1900" dirty="0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map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word =&gt; (word, 1)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  <a:b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</a:b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 .</a:t>
            </a:r>
            <a:r>
              <a:rPr lang="en-US" sz="1900" dirty="0" err="1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reduceByWindow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(5, 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_ + _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 rot="16200000">
            <a:off x="7306762" y="5069384"/>
            <a:ext cx="298598" cy="665240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62992" y="4498311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13742" y="4498311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375" y="455351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44461" y="449831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8375" y="493109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4461" y="487589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40684" y="449831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84329" y="487589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28729" y="455351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28729" y="493109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5963053" y="4640920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2"/>
          </p:cNvCxnSpPr>
          <p:nvPr/>
        </p:nvCxnSpPr>
        <p:spPr>
          <a:xfrm>
            <a:off x="5963053" y="5018500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2" idx="2"/>
          </p:cNvCxnSpPr>
          <p:nvPr/>
        </p:nvCxnSpPr>
        <p:spPr>
          <a:xfrm>
            <a:off x="6530712" y="4640920"/>
            <a:ext cx="60997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6530712" y="5018500"/>
            <a:ext cx="95361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4" idx="1"/>
          </p:cNvCxnSpPr>
          <p:nvPr/>
        </p:nvCxnSpPr>
        <p:spPr>
          <a:xfrm>
            <a:off x="7426935" y="4640920"/>
            <a:ext cx="701793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5" idx="1"/>
          </p:cNvCxnSpPr>
          <p:nvPr/>
        </p:nvCxnSpPr>
        <p:spPr>
          <a:xfrm>
            <a:off x="7770580" y="5018500"/>
            <a:ext cx="35814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3" idx="2"/>
          </p:cNvCxnSpPr>
          <p:nvPr/>
        </p:nvCxnSpPr>
        <p:spPr>
          <a:xfrm>
            <a:off x="6530712" y="4640920"/>
            <a:ext cx="953617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2" idx="2"/>
          </p:cNvCxnSpPr>
          <p:nvPr/>
        </p:nvCxnSpPr>
        <p:spPr>
          <a:xfrm flipV="1">
            <a:off x="6530712" y="4640920"/>
            <a:ext cx="609972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062992" y="5645972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13742" y="5645972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8375" y="570117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44461" y="564597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78375" y="607875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44461" y="602355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40684" y="564597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484329" y="602355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28729" y="570117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28729" y="607875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34" name="Straight Arrow Connector 33"/>
          <p:cNvCxnSpPr>
            <a:stCxn id="26" idx="3"/>
            <a:endCxn id="27" idx="2"/>
          </p:cNvCxnSpPr>
          <p:nvPr/>
        </p:nvCxnSpPr>
        <p:spPr>
          <a:xfrm>
            <a:off x="5963053" y="5788581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29" idx="2"/>
          </p:cNvCxnSpPr>
          <p:nvPr/>
        </p:nvCxnSpPr>
        <p:spPr>
          <a:xfrm>
            <a:off x="5963053" y="6166161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30" idx="2"/>
          </p:cNvCxnSpPr>
          <p:nvPr/>
        </p:nvCxnSpPr>
        <p:spPr>
          <a:xfrm>
            <a:off x="6530712" y="5788581"/>
            <a:ext cx="60997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6"/>
            <a:endCxn id="31" idx="2"/>
          </p:cNvCxnSpPr>
          <p:nvPr/>
        </p:nvCxnSpPr>
        <p:spPr>
          <a:xfrm>
            <a:off x="6530712" y="6166161"/>
            <a:ext cx="95361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6"/>
            <a:endCxn id="32" idx="1"/>
          </p:cNvCxnSpPr>
          <p:nvPr/>
        </p:nvCxnSpPr>
        <p:spPr>
          <a:xfrm>
            <a:off x="7426935" y="5788581"/>
            <a:ext cx="701793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6"/>
            <a:endCxn id="33" idx="1"/>
          </p:cNvCxnSpPr>
          <p:nvPr/>
        </p:nvCxnSpPr>
        <p:spPr>
          <a:xfrm>
            <a:off x="7770580" y="6166161"/>
            <a:ext cx="35814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6"/>
            <a:endCxn id="31" idx="2"/>
          </p:cNvCxnSpPr>
          <p:nvPr/>
        </p:nvCxnSpPr>
        <p:spPr>
          <a:xfrm>
            <a:off x="6530712" y="5788581"/>
            <a:ext cx="953617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6"/>
            <a:endCxn id="30" idx="2"/>
          </p:cNvCxnSpPr>
          <p:nvPr/>
        </p:nvCxnSpPr>
        <p:spPr>
          <a:xfrm flipV="1">
            <a:off x="6530712" y="5788581"/>
            <a:ext cx="609972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59613" y="4669430"/>
            <a:ext cx="53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T=1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613" y="5829982"/>
            <a:ext cx="5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T=2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0635" y="6359428"/>
            <a:ext cx="47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…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91471" y="5313257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35116" y="5307391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47" name="Straight Arrow Connector 46"/>
          <p:cNvCxnSpPr>
            <a:stCxn id="12" idx="4"/>
            <a:endCxn id="45" idx="0"/>
          </p:cNvCxnSpPr>
          <p:nvPr/>
        </p:nvCxnSpPr>
        <p:spPr>
          <a:xfrm>
            <a:off x="7283810" y="4783528"/>
            <a:ext cx="0" cy="5297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4"/>
            <a:endCxn id="46" idx="0"/>
          </p:cNvCxnSpPr>
          <p:nvPr/>
        </p:nvCxnSpPr>
        <p:spPr>
          <a:xfrm>
            <a:off x="7627455" y="5161108"/>
            <a:ext cx="0" cy="14628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30" idx="0"/>
          </p:cNvCxnSpPr>
          <p:nvPr/>
        </p:nvCxnSpPr>
        <p:spPr>
          <a:xfrm>
            <a:off x="7283810" y="5488067"/>
            <a:ext cx="0" cy="15790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31" idx="0"/>
          </p:cNvCxnSpPr>
          <p:nvPr/>
        </p:nvCxnSpPr>
        <p:spPr>
          <a:xfrm>
            <a:off x="7627455" y="5482202"/>
            <a:ext cx="0" cy="54135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4"/>
          </p:cNvCxnSpPr>
          <p:nvPr/>
        </p:nvCxnSpPr>
        <p:spPr>
          <a:xfrm>
            <a:off x="7283810" y="5931189"/>
            <a:ext cx="0" cy="51562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4"/>
          </p:cNvCxnSpPr>
          <p:nvPr/>
        </p:nvCxnSpPr>
        <p:spPr>
          <a:xfrm>
            <a:off x="7627455" y="6308769"/>
            <a:ext cx="0" cy="13804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4097" y="4114529"/>
            <a:ext cx="6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map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08924" y="4114528"/>
            <a:ext cx="18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rbel"/>
                <a:cs typeface="Corbel"/>
              </a:rPr>
              <a:t>reduceByWindow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Down Arrow 55"/>
          <p:cNvSpPr/>
          <p:nvPr/>
        </p:nvSpPr>
        <p:spPr>
          <a:xfrm rot="16200000">
            <a:off x="4271541" y="5082599"/>
            <a:ext cx="1138653" cy="55692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6427113"/>
            <a:ext cx="366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[Zaharia et al, </a:t>
            </a:r>
            <a:r>
              <a:rPr lang="en-US" sz="2200" dirty="0" err="1" smtClean="0">
                <a:latin typeface="Corbel"/>
                <a:cs typeface="Corbel"/>
              </a:rPr>
              <a:t>HotCloud</a:t>
            </a:r>
            <a:r>
              <a:rPr lang="en-US" sz="2200" dirty="0" smtClean="0">
                <a:latin typeface="Corbel"/>
                <a:cs typeface="Corbel"/>
              </a:rPr>
              <a:t> 2012]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0" y="4114529"/>
            <a:ext cx="9143999" cy="274347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0749" y="4800600"/>
            <a:ext cx="8342503" cy="1409170"/>
          </a:xfrm>
          <a:prstGeom prst="roundRect">
            <a:avLst>
              <a:gd name="adj" fmla="val 10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100" b="1" dirty="0" smtClean="0"/>
              <a:t>Result:</a:t>
            </a:r>
            <a:r>
              <a:rPr lang="en-US" sz="3100" dirty="0" smtClean="0"/>
              <a:t> can process </a:t>
            </a:r>
            <a:r>
              <a:rPr lang="en-US" sz="3100" b="1" dirty="0" smtClean="0"/>
              <a:t>42 million</a:t>
            </a:r>
            <a:r>
              <a:rPr lang="en-US" sz="3100" dirty="0" smtClean="0"/>
              <a:t> records/second</a:t>
            </a:r>
            <a:br>
              <a:rPr lang="en-US" sz="3100" dirty="0" smtClean="0"/>
            </a:br>
            <a:r>
              <a:rPr lang="en-US" sz="3100" dirty="0" smtClean="0"/>
              <a:t>(4 GB/s) on 100 nodes at </a:t>
            </a:r>
            <a:r>
              <a:rPr lang="en-US" sz="3100" b="1" dirty="0" smtClean="0"/>
              <a:t>sub-second</a:t>
            </a:r>
            <a:r>
              <a:rPr lang="en-US" sz="3100" dirty="0" smtClean="0"/>
              <a:t> latency</a:t>
            </a: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337696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Streaming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382"/>
            <a:ext cx="8229600" cy="2380818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Extends Spark to perform streaming computations</a:t>
            </a:r>
          </a:p>
          <a:p>
            <a:r>
              <a:rPr lang="en-US" sz="3000" dirty="0" smtClean="0"/>
              <a:t>Runs as a series of small (~1 s) batch jobs, keeping state in memory as fault-tolerant RDDs</a:t>
            </a:r>
          </a:p>
          <a:p>
            <a:r>
              <a:rPr lang="en-US" sz="3000" dirty="0" smtClean="0"/>
              <a:t>Intermix seamlessly with batch and ad-hoc queries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31014" y="4609514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 err="1" smtClean="0">
                <a:latin typeface="Lucida Console" charset="0"/>
                <a:ea typeface="Consolas" charset="0"/>
                <a:cs typeface="Consolas" charset="0"/>
              </a:rPr>
              <a:t>tweetStream</a:t>
            </a:r>
            <a:endParaRPr lang="en-US" sz="1900" dirty="0" smtClean="0">
              <a:latin typeface="Lucida Console" charset="0"/>
              <a:ea typeface="Consolas" charset="0"/>
              <a:cs typeface="Consolas" charset="0"/>
            </a:endParaRP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.</a:t>
            </a:r>
            <a:r>
              <a:rPr lang="en-US" sz="1900" dirty="0" err="1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flatMap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_.</a:t>
            </a:r>
            <a:r>
              <a:rPr lang="en-US" sz="1900" dirty="0" err="1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toLower.split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Lucida Console" charset="0"/>
                <a:ea typeface="Consolas" charset="0"/>
                <a:cs typeface="Consolas" charset="0"/>
              </a:rPr>
              <a:t> 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.</a:t>
            </a:r>
            <a:r>
              <a:rPr lang="en-US" sz="1900" dirty="0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map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word =&gt; (word, 1)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  <a:b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</a:b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 .</a:t>
            </a:r>
            <a:r>
              <a:rPr lang="en-US" sz="1900" dirty="0" err="1" smtClean="0">
                <a:solidFill>
                  <a:srgbClr val="3366FF"/>
                </a:solidFill>
                <a:latin typeface="Lucida Console" charset="0"/>
                <a:ea typeface="Consolas" charset="0"/>
                <a:cs typeface="Consolas" charset="0"/>
              </a:rPr>
              <a:t>reduceByWindow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(5, </a:t>
            </a:r>
            <a:r>
              <a:rPr lang="en-US" sz="1900" dirty="0" smtClean="0">
                <a:solidFill>
                  <a:srgbClr val="FF0080"/>
                </a:solidFill>
                <a:latin typeface="Lucida Console" charset="0"/>
                <a:ea typeface="Consolas" charset="0"/>
                <a:cs typeface="Consolas" charset="0"/>
              </a:rPr>
              <a:t>_ + _</a:t>
            </a:r>
            <a:r>
              <a:rPr lang="en-US" sz="1900" dirty="0" smtClean="0">
                <a:latin typeface="Lucida Console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 rot="16200000">
            <a:off x="7306762" y="5069384"/>
            <a:ext cx="298598" cy="665240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062992" y="4498311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13742" y="4498311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375" y="455351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44461" y="449831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8375" y="493109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244461" y="487589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40684" y="449831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484329" y="4875891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28729" y="455351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28729" y="4931094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16" name="Straight Arrow Connector 15"/>
          <p:cNvCxnSpPr>
            <a:stCxn id="8" idx="3"/>
            <a:endCxn id="9" idx="2"/>
          </p:cNvCxnSpPr>
          <p:nvPr/>
        </p:nvCxnSpPr>
        <p:spPr>
          <a:xfrm>
            <a:off x="5963053" y="4640920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2"/>
          </p:cNvCxnSpPr>
          <p:nvPr/>
        </p:nvCxnSpPr>
        <p:spPr>
          <a:xfrm>
            <a:off x="5963053" y="5018500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2" idx="2"/>
          </p:cNvCxnSpPr>
          <p:nvPr/>
        </p:nvCxnSpPr>
        <p:spPr>
          <a:xfrm>
            <a:off x="6530712" y="4640920"/>
            <a:ext cx="60997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3" idx="2"/>
          </p:cNvCxnSpPr>
          <p:nvPr/>
        </p:nvCxnSpPr>
        <p:spPr>
          <a:xfrm>
            <a:off x="6530712" y="5018500"/>
            <a:ext cx="95361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4" idx="1"/>
          </p:cNvCxnSpPr>
          <p:nvPr/>
        </p:nvCxnSpPr>
        <p:spPr>
          <a:xfrm>
            <a:off x="7426935" y="4640920"/>
            <a:ext cx="701793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5" idx="1"/>
          </p:cNvCxnSpPr>
          <p:nvPr/>
        </p:nvCxnSpPr>
        <p:spPr>
          <a:xfrm>
            <a:off x="7770580" y="5018500"/>
            <a:ext cx="35814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3" idx="2"/>
          </p:cNvCxnSpPr>
          <p:nvPr/>
        </p:nvCxnSpPr>
        <p:spPr>
          <a:xfrm>
            <a:off x="6530712" y="4640920"/>
            <a:ext cx="953617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12" idx="2"/>
          </p:cNvCxnSpPr>
          <p:nvPr/>
        </p:nvCxnSpPr>
        <p:spPr>
          <a:xfrm flipV="1">
            <a:off x="6530712" y="4640920"/>
            <a:ext cx="609972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062992" y="5645972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13742" y="5645972"/>
            <a:ext cx="305815" cy="662797"/>
          </a:xfrm>
          <a:prstGeom prst="roundRect">
            <a:avLst>
              <a:gd name="adj" fmla="val 0"/>
            </a:avLst>
          </a:prstGeom>
          <a:ln w="1905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78375" y="570117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244461" y="564597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778375" y="607875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244461" y="602355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140684" y="564597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484329" y="6023552"/>
            <a:ext cx="286251" cy="285217"/>
          </a:xfrm>
          <a:prstGeom prst="ellipse">
            <a:avLst/>
          </a:prstGeom>
          <a:ln w="9525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28729" y="570117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28729" y="6078755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34" name="Straight Arrow Connector 33"/>
          <p:cNvCxnSpPr>
            <a:stCxn id="26" idx="3"/>
            <a:endCxn id="27" idx="2"/>
          </p:cNvCxnSpPr>
          <p:nvPr/>
        </p:nvCxnSpPr>
        <p:spPr>
          <a:xfrm>
            <a:off x="5963053" y="5788581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3"/>
            <a:endCxn id="29" idx="2"/>
          </p:cNvCxnSpPr>
          <p:nvPr/>
        </p:nvCxnSpPr>
        <p:spPr>
          <a:xfrm>
            <a:off x="5963053" y="6166161"/>
            <a:ext cx="281408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6"/>
            <a:endCxn id="30" idx="2"/>
          </p:cNvCxnSpPr>
          <p:nvPr/>
        </p:nvCxnSpPr>
        <p:spPr>
          <a:xfrm>
            <a:off x="6530712" y="5788581"/>
            <a:ext cx="60997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6"/>
            <a:endCxn id="31" idx="2"/>
          </p:cNvCxnSpPr>
          <p:nvPr/>
        </p:nvCxnSpPr>
        <p:spPr>
          <a:xfrm>
            <a:off x="6530712" y="6166161"/>
            <a:ext cx="953617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6"/>
            <a:endCxn id="32" idx="1"/>
          </p:cNvCxnSpPr>
          <p:nvPr/>
        </p:nvCxnSpPr>
        <p:spPr>
          <a:xfrm>
            <a:off x="7426935" y="5788581"/>
            <a:ext cx="701793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6"/>
            <a:endCxn id="33" idx="1"/>
          </p:cNvCxnSpPr>
          <p:nvPr/>
        </p:nvCxnSpPr>
        <p:spPr>
          <a:xfrm>
            <a:off x="7770580" y="6166161"/>
            <a:ext cx="358149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6"/>
            <a:endCxn id="31" idx="2"/>
          </p:cNvCxnSpPr>
          <p:nvPr/>
        </p:nvCxnSpPr>
        <p:spPr>
          <a:xfrm>
            <a:off x="6530712" y="5788581"/>
            <a:ext cx="953617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6"/>
            <a:endCxn id="30" idx="2"/>
          </p:cNvCxnSpPr>
          <p:nvPr/>
        </p:nvCxnSpPr>
        <p:spPr>
          <a:xfrm flipV="1">
            <a:off x="6530712" y="5788581"/>
            <a:ext cx="609972" cy="37758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159613" y="4669430"/>
            <a:ext cx="53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T=1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613" y="5829982"/>
            <a:ext cx="5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T=2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0635" y="6359428"/>
            <a:ext cx="47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…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91471" y="5313257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35116" y="5307391"/>
            <a:ext cx="184678" cy="174811"/>
          </a:xfrm>
          <a:prstGeom prst="rect">
            <a:avLst/>
          </a:prstGeom>
          <a:ln w="9525" cmpd="sng"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>
              <a:latin typeface="Corbel"/>
              <a:cs typeface="Corbel"/>
            </a:endParaRPr>
          </a:p>
        </p:txBody>
      </p:sp>
      <p:cxnSp>
        <p:nvCxnSpPr>
          <p:cNvPr id="47" name="Straight Arrow Connector 46"/>
          <p:cNvCxnSpPr>
            <a:stCxn id="12" idx="4"/>
            <a:endCxn id="45" idx="0"/>
          </p:cNvCxnSpPr>
          <p:nvPr/>
        </p:nvCxnSpPr>
        <p:spPr>
          <a:xfrm>
            <a:off x="7283810" y="4783528"/>
            <a:ext cx="0" cy="52972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4"/>
            <a:endCxn id="46" idx="0"/>
          </p:cNvCxnSpPr>
          <p:nvPr/>
        </p:nvCxnSpPr>
        <p:spPr>
          <a:xfrm>
            <a:off x="7627455" y="5161108"/>
            <a:ext cx="0" cy="146283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2"/>
            <a:endCxn id="30" idx="0"/>
          </p:cNvCxnSpPr>
          <p:nvPr/>
        </p:nvCxnSpPr>
        <p:spPr>
          <a:xfrm>
            <a:off x="7283810" y="5488067"/>
            <a:ext cx="0" cy="15790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2"/>
            <a:endCxn id="31" idx="0"/>
          </p:cNvCxnSpPr>
          <p:nvPr/>
        </p:nvCxnSpPr>
        <p:spPr>
          <a:xfrm>
            <a:off x="7627455" y="5482202"/>
            <a:ext cx="0" cy="54135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0" idx="4"/>
          </p:cNvCxnSpPr>
          <p:nvPr/>
        </p:nvCxnSpPr>
        <p:spPr>
          <a:xfrm>
            <a:off x="7283810" y="5931189"/>
            <a:ext cx="0" cy="51562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1" idx="4"/>
          </p:cNvCxnSpPr>
          <p:nvPr/>
        </p:nvCxnSpPr>
        <p:spPr>
          <a:xfrm>
            <a:off x="7627455" y="6308769"/>
            <a:ext cx="0" cy="13804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4097" y="4114529"/>
            <a:ext cx="6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rbel"/>
                <a:cs typeface="Corbel"/>
              </a:rPr>
              <a:t>map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08924" y="4114528"/>
            <a:ext cx="187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rbel"/>
                <a:cs typeface="Corbel"/>
              </a:rPr>
              <a:t>reduceByWindow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6" name="Down Arrow 55"/>
          <p:cNvSpPr/>
          <p:nvPr/>
        </p:nvSpPr>
        <p:spPr>
          <a:xfrm rot="16200000">
            <a:off x="4271541" y="5082599"/>
            <a:ext cx="1138653" cy="55692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6427113"/>
            <a:ext cx="3664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[Zaharia et al, </a:t>
            </a:r>
            <a:r>
              <a:rPr lang="en-US" sz="2200" dirty="0" err="1" smtClean="0">
                <a:latin typeface="Corbel"/>
                <a:cs typeface="Corbel"/>
              </a:rPr>
              <a:t>HotCloud</a:t>
            </a:r>
            <a:r>
              <a:rPr lang="en-US" sz="2200" dirty="0" smtClean="0">
                <a:latin typeface="Corbel"/>
                <a:cs typeface="Corbel"/>
              </a:rPr>
              <a:t> 2012]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0" y="4114529"/>
            <a:ext cx="9143999" cy="274347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018286" y="5025710"/>
            <a:ext cx="7107428" cy="733028"/>
          </a:xfrm>
          <a:prstGeom prst="roundRect">
            <a:avLst>
              <a:gd name="adj" fmla="val 19774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200" dirty="0" smtClean="0"/>
              <a:t>Alpha coming this summer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362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951038"/>
            <a:ext cx="8458201" cy="4449762"/>
          </a:xfrm>
        </p:spPr>
        <p:txBody>
          <a:bodyPr/>
          <a:lstStyle/>
          <a:p>
            <a:r>
              <a:rPr lang="en-US" dirty="0" smtClean="0"/>
              <a:t>Spark and Shark speed up your interactive and complex analytics on Hadoop data</a:t>
            </a:r>
          </a:p>
          <a:p>
            <a:r>
              <a:rPr lang="en-US" dirty="0" smtClean="0"/>
              <a:t>Download and docs: </a:t>
            </a:r>
            <a:r>
              <a:rPr lang="en-US" dirty="0" smtClean="0">
                <a:hlinkClick r:id="rId2"/>
              </a:rPr>
              <a:t>www.spark-project.org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Easy to run locally, on EC2, or on Mesos and soon YARN</a:t>
            </a:r>
          </a:p>
          <a:p>
            <a:r>
              <a:rPr lang="en-US" dirty="0" smtClean="0"/>
              <a:t>User </a:t>
            </a:r>
            <a:r>
              <a:rPr lang="en-US" dirty="0" err="1" smtClean="0"/>
              <a:t>meetup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meetup.com/spark-users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Training camp</a:t>
            </a:r>
            <a:r>
              <a:rPr lang="en-US" dirty="0" smtClean="0"/>
              <a:t> at Berkeley in August!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6019800"/>
            <a:ext cx="518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rbel"/>
                <a:cs typeface="Corbel"/>
              </a:rPr>
              <a:t>matei@berkeley.edu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rbel"/>
                <a:cs typeface="Corbel"/>
              </a:rPr>
              <a:t> / 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rbel"/>
                <a:cs typeface="Corbel"/>
              </a:rPr>
              <a:t>matei_zaharia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2566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 smtClean="0"/>
              <a:t>Behavior with Not Enough RAM</a:t>
            </a:r>
            <a:endParaRPr lang="en-US" sz="45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245876"/>
              </p:ext>
            </p:extLst>
          </p:nvPr>
        </p:nvGraphicFramePr>
        <p:xfrm>
          <a:off x="457200" y="1905000"/>
          <a:ext cx="8229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26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Software Stack</a:t>
            </a:r>
            <a:endParaRPr lang="en-US" sz="6000" b="1" dirty="0"/>
          </a:p>
        </p:txBody>
      </p:sp>
      <p:sp>
        <p:nvSpPr>
          <p:cNvPr id="4" name="Rectangle 3"/>
          <p:cNvSpPr/>
          <p:nvPr/>
        </p:nvSpPr>
        <p:spPr>
          <a:xfrm>
            <a:off x="1402918" y="4467866"/>
            <a:ext cx="1471135" cy="107501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Local mode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2916" y="3627149"/>
            <a:ext cx="6498022" cy="700688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Spark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3080" y="2286000"/>
            <a:ext cx="1889913" cy="1200157"/>
          </a:xfrm>
          <a:prstGeom prst="rect">
            <a:avLst/>
          </a:prstGeom>
          <a:gradFill rotWithShape="1">
            <a:gsLst>
              <a:gs pos="0">
                <a:srgbClr val="86B637"/>
              </a:gs>
              <a:gs pos="100000">
                <a:srgbClr val="A9E670"/>
              </a:gs>
            </a:gsLst>
            <a:lin ang="16200000" scaled="0"/>
          </a:gradFill>
          <a:ln w="9525" cap="flat" cmpd="sng" algn="ctr">
            <a:solidFill>
              <a:srgbClr val="86B637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Bagel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Pregel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on Spark)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9428" y="2299476"/>
            <a:ext cx="1892928" cy="1200157"/>
          </a:xfrm>
          <a:prstGeom prst="rect">
            <a:avLst/>
          </a:prstGeom>
          <a:gradFill rotWithShape="1">
            <a:gsLst>
              <a:gs pos="0">
                <a:srgbClr val="86B637"/>
              </a:gs>
              <a:gs pos="100000">
                <a:srgbClr val="A9E670"/>
              </a:gs>
            </a:gsLst>
            <a:lin ang="16200000" scaled="0"/>
          </a:gradFill>
          <a:ln w="9525" cap="flat" cmpd="sng" algn="ctr">
            <a:solidFill>
              <a:srgbClr val="86B637"/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Shark</a:t>
            </a:r>
            <a:r>
              <a:rPr lang="en-US" sz="2500" kern="0" dirty="0">
                <a:solidFill>
                  <a:sysClr val="window" lastClr="FFFFFF"/>
                </a:solidFill>
                <a:latin typeface="Corbel"/>
                <a:ea typeface="+mn-ea"/>
                <a:cs typeface="+mn-cs"/>
              </a:rPr>
              <a:t/>
            </a:r>
            <a:br>
              <a:rPr lang="en-US" sz="2500" kern="0" dirty="0">
                <a:solidFill>
                  <a:sysClr val="window" lastClr="FFFFFF"/>
                </a:solidFill>
                <a:latin typeface="Corbel"/>
                <a:ea typeface="+mn-ea"/>
                <a:cs typeface="+mn-cs"/>
              </a:rPr>
            </a:b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(Hive on Spark)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96645" y="3052081"/>
            <a:ext cx="522236" cy="553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3">
                    <a:lumMod val="75000"/>
                  </a:schemeClr>
                </a:solidFill>
                <a:latin typeface="Corbel"/>
                <a:cs typeface="Corbel"/>
              </a:rPr>
              <a:t>…</a:t>
            </a:r>
            <a:endParaRPr lang="en-US" sz="3000" b="1" dirty="0">
              <a:solidFill>
                <a:schemeClr val="accent3">
                  <a:lumMod val="75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2" y="2296308"/>
            <a:ext cx="1847707" cy="1200157"/>
          </a:xfrm>
          <a:prstGeom prst="rect">
            <a:avLst/>
          </a:prstGeom>
          <a:gradFill flip="none" rotWithShape="1">
            <a:gsLst>
              <a:gs pos="0">
                <a:srgbClr val="86B637">
                  <a:alpha val="73000"/>
                </a:srgbClr>
              </a:gs>
              <a:gs pos="100000">
                <a:srgbClr val="A9E670">
                  <a:alpha val="73000"/>
                </a:srgbClr>
              </a:gs>
            </a:gsLst>
            <a:lin ang="16200000" scaled="0"/>
            <a:tileRect/>
          </a:gradFill>
          <a:ln w="19050" cap="flat" cmpd="sng" algn="ctr">
            <a:solidFill>
              <a:schemeClr val="accent3">
                <a:lumMod val="75000"/>
              </a:schemeClr>
            </a:solidFill>
            <a:prstDash val="dash"/>
            <a:headEnd type="none" w="med" len="med"/>
            <a:tailEnd type="none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Streaming Spark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0388" y="4472002"/>
            <a:ext cx="1451900" cy="107501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EC2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04231" y="4472002"/>
            <a:ext cx="1567969" cy="1075010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Apache Mesos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01038" y="4472002"/>
            <a:ext cx="1599899" cy="1075010"/>
          </a:xfrm>
          <a:prstGeom prst="rect">
            <a:avLst/>
          </a:prstGeom>
          <a:gradFill flip="none" rotWithShape="1">
            <a:gsLst>
              <a:gs pos="0">
                <a:srgbClr val="8064A2">
                  <a:tint val="100000"/>
                  <a:shade val="100000"/>
                  <a:satMod val="130000"/>
                  <a:alpha val="73000"/>
                </a:srgbClr>
              </a:gs>
              <a:gs pos="100000">
                <a:srgbClr val="8064A2">
                  <a:tint val="50000"/>
                  <a:shade val="100000"/>
                  <a:satMod val="350000"/>
                  <a:alpha val="73000"/>
                </a:srgbClr>
              </a:gs>
            </a:gsLst>
            <a:lin ang="16200000" scaled="0"/>
            <a:tileRect/>
          </a:gradFill>
          <a:ln w="19050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YARN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86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82000" cy="4221162"/>
          </a:xfrm>
        </p:spPr>
        <p:txBody>
          <a:bodyPr/>
          <a:lstStyle/>
          <a:p>
            <a:r>
              <a:rPr lang="en-US" dirty="0" smtClean="0"/>
              <a:t>Spark project started in 2009, open sourced 2010</a:t>
            </a:r>
          </a:p>
          <a:p>
            <a:r>
              <a:rPr lang="en-US" dirty="0" smtClean="0"/>
              <a:t>Shark started summer 2011, alpha April 2012</a:t>
            </a:r>
          </a:p>
          <a:p>
            <a:r>
              <a:rPr lang="en-US" dirty="0" smtClean="0"/>
              <a:t>In use at Berkeley, Princeton, </a:t>
            </a:r>
            <a:r>
              <a:rPr lang="en-US" dirty="0" err="1" smtClean="0"/>
              <a:t>Klout</a:t>
            </a:r>
            <a:r>
              <a:rPr lang="en-US" dirty="0" smtClean="0"/>
              <a:t>, Foursquare, </a:t>
            </a:r>
            <a:r>
              <a:rPr lang="en-US" dirty="0" err="1" smtClean="0"/>
              <a:t>Conviva</a:t>
            </a:r>
            <a:r>
              <a:rPr lang="en-US" dirty="0" smtClean="0"/>
              <a:t>, </a:t>
            </a:r>
            <a:r>
              <a:rPr lang="en-US" dirty="0" err="1" smtClean="0"/>
              <a:t>Quantifind</a:t>
            </a:r>
            <a:r>
              <a:rPr lang="en-US" dirty="0" smtClean="0"/>
              <a:t>, Yahoo! Research &amp; others</a:t>
            </a:r>
          </a:p>
          <a:p>
            <a:r>
              <a:rPr lang="en-US" dirty="0" smtClean="0"/>
              <a:t>200+ member </a:t>
            </a:r>
            <a:r>
              <a:rPr lang="en-US" dirty="0" err="1" smtClean="0"/>
              <a:t>meetup</a:t>
            </a:r>
            <a:r>
              <a:rPr lang="en-US" dirty="0" smtClean="0"/>
              <a:t>, 500+ watchers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3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635" y="1974127"/>
            <a:ext cx="8305800" cy="616673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programming model</a:t>
            </a:r>
          </a:p>
          <a:p>
            <a:r>
              <a:rPr lang="en-US" dirty="0" smtClean="0"/>
              <a:t>User applications</a:t>
            </a:r>
          </a:p>
          <a:p>
            <a:r>
              <a:rPr lang="en-US" dirty="0" smtClean="0"/>
              <a:t>Shark overview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Next major addition: Streaming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Why a New Programming Model?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8382000" cy="422116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big data analysis</a:t>
            </a:r>
          </a:p>
          <a:p>
            <a:r>
              <a:rPr lang="en-US" dirty="0" smtClean="0"/>
              <a:t>But as soon as it got popular, users wanted more:</a:t>
            </a:r>
          </a:p>
          <a:p>
            <a:pPr lvl="1"/>
            <a:r>
              <a:rPr lang="en-US" dirty="0" smtClean="0"/>
              <a:t>More </a:t>
            </a:r>
            <a:r>
              <a:rPr lang="en-US" b="1" dirty="0" smtClean="0"/>
              <a:t>complex</a:t>
            </a:r>
            <a:r>
              <a:rPr lang="en-US" dirty="0" smtClean="0"/>
              <a:t>, multi-stage applications (e.g.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iterative graph algorithms </a:t>
            </a:r>
            <a:r>
              <a:rPr lang="en-US" dirty="0" smtClean="0"/>
              <a:t>and machine learning)</a:t>
            </a:r>
          </a:p>
          <a:p>
            <a:pPr lvl="1"/>
            <a:r>
              <a:rPr lang="en-US" dirty="0" smtClean="0"/>
              <a:t>More </a:t>
            </a:r>
            <a:r>
              <a:rPr lang="en-US" b="1" dirty="0" smtClean="0"/>
              <a:t>interactive</a:t>
            </a:r>
            <a:r>
              <a:rPr lang="en-US" dirty="0" smtClean="0"/>
              <a:t> ad-hoc queries</a:t>
            </a:r>
          </a:p>
          <a:p>
            <a:r>
              <a:rPr lang="en-US" dirty="0" smtClean="0"/>
              <a:t>Both multi-stage and interactive apps require faster </a:t>
            </a:r>
            <a:r>
              <a:rPr lang="en-US" b="1" dirty="0" smtClean="0"/>
              <a:t>data sharing </a:t>
            </a:r>
            <a:r>
              <a:rPr lang="en-US" dirty="0" smtClean="0"/>
              <a:t>across parallel jobs</a:t>
            </a:r>
          </a:p>
        </p:txBody>
      </p:sp>
    </p:spTree>
    <p:extLst>
      <p:ext uri="{BB962C8B-B14F-4D97-AF65-F5344CB8AC3E}">
        <p14:creationId xmlns:p14="http://schemas.microsoft.com/office/powerpoint/2010/main" val="366678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5300" dirty="0" smtClean="0"/>
              <a:t>Data Sharing in </a:t>
            </a:r>
            <a:r>
              <a:rPr lang="en-US" sz="5300" dirty="0" err="1" smtClean="0"/>
              <a:t>MapReduce</a:t>
            </a:r>
            <a:endParaRPr lang="en-US" sz="5300" dirty="0"/>
          </a:p>
        </p:txBody>
      </p:sp>
      <p:sp>
        <p:nvSpPr>
          <p:cNvPr id="25" name="Can 24"/>
          <p:cNvSpPr/>
          <p:nvPr/>
        </p:nvSpPr>
        <p:spPr>
          <a:xfrm>
            <a:off x="1060824" y="1854399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/>
          <p:cNvCxnSpPr>
            <a:stCxn id="25" idx="4"/>
            <a:endCxn id="29" idx="1"/>
          </p:cNvCxnSpPr>
          <p:nvPr/>
        </p:nvCxnSpPr>
        <p:spPr>
          <a:xfrm>
            <a:off x="1843208" y="2266438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81003" y="204258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32" name="Straight Arrow Connector 31"/>
          <p:cNvCxnSpPr>
            <a:stCxn id="29" idx="3"/>
          </p:cNvCxnSpPr>
          <p:nvPr/>
        </p:nvCxnSpPr>
        <p:spPr>
          <a:xfrm>
            <a:off x="3291008" y="2266438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1"/>
          </p:cNvCxnSpPr>
          <p:nvPr/>
        </p:nvCxnSpPr>
        <p:spPr>
          <a:xfrm flipV="1">
            <a:off x="4573315" y="2266438"/>
            <a:ext cx="537795" cy="51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111110" y="2042588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6021115" y="2266438"/>
            <a:ext cx="496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6924" y="2271625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22131" y="2047775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0824" y="2687536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6632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35112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86579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read</a:t>
            </a:r>
            <a:endParaRPr lang="en-US" sz="1800" dirty="0">
              <a:latin typeface="Corbel"/>
              <a:cs typeface="Corbe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65445" y="1429912"/>
            <a:ext cx="73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orbel"/>
                <a:cs typeface="Corbel"/>
              </a:rPr>
              <a:t>HDFS</a:t>
            </a:r>
            <a:br>
              <a:rPr lang="en-US" sz="1800" dirty="0" smtClean="0">
                <a:latin typeface="Corbel"/>
                <a:cs typeface="Corbel"/>
              </a:rPr>
            </a:br>
            <a:r>
              <a:rPr lang="en-US" sz="1800" dirty="0" smtClean="0">
                <a:latin typeface="Corbel"/>
                <a:cs typeface="Corbel"/>
              </a:rPr>
              <a:t>write</a:t>
            </a:r>
            <a:endParaRPr lang="en-US" sz="1800" dirty="0">
              <a:latin typeface="Corbel"/>
              <a:cs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0824" y="3258712"/>
            <a:ext cx="6025776" cy="2739103"/>
            <a:chOff x="1060824" y="3276600"/>
            <a:chExt cx="6025776" cy="2739103"/>
          </a:xfrm>
        </p:grpSpPr>
        <p:sp>
          <p:nvSpPr>
            <p:cNvPr id="56" name="TextBox 55"/>
            <p:cNvSpPr txBox="1"/>
            <p:nvPr/>
          </p:nvSpPr>
          <p:spPr>
            <a:xfrm>
              <a:off x="1060824" y="5215168"/>
              <a:ext cx="8002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Input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57" name="Straight Arrow Connector 56"/>
            <p:cNvCxnSpPr>
              <a:stCxn id="74" idx="3"/>
              <a:endCxn id="66" idx="1"/>
            </p:cNvCxnSpPr>
            <p:nvPr/>
          </p:nvCxnSpPr>
          <p:spPr>
            <a:xfrm flipV="1">
              <a:off x="1622181" y="3566054"/>
              <a:ext cx="1838610" cy="12142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74" idx="3"/>
              <a:endCxn id="67" idx="1"/>
            </p:cNvCxnSpPr>
            <p:nvPr/>
          </p:nvCxnSpPr>
          <p:spPr>
            <a:xfrm flipV="1">
              <a:off x="1622181" y="4391916"/>
              <a:ext cx="1838610" cy="3883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74" idx="3"/>
              <a:endCxn id="68" idx="1"/>
            </p:cNvCxnSpPr>
            <p:nvPr/>
          </p:nvCxnSpPr>
          <p:spPr>
            <a:xfrm>
              <a:off x="1622181" y="4780260"/>
              <a:ext cx="1838610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63" idx="1"/>
            </p:cNvCxnSpPr>
            <p:nvPr/>
          </p:nvCxnSpPr>
          <p:spPr>
            <a:xfrm>
              <a:off x="4949773" y="3566054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4" idx="1"/>
            </p:cNvCxnSpPr>
            <p:nvPr/>
          </p:nvCxnSpPr>
          <p:spPr>
            <a:xfrm>
              <a:off x="4949773" y="4391916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5" idx="1"/>
            </p:cNvCxnSpPr>
            <p:nvPr/>
          </p:nvCxnSpPr>
          <p:spPr>
            <a:xfrm>
              <a:off x="4949773" y="5205702"/>
              <a:ext cx="5681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Folded Corner 62"/>
            <p:cNvSpPr/>
            <p:nvPr/>
          </p:nvSpPr>
          <p:spPr>
            <a:xfrm>
              <a:off x="5517971" y="3276600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4" name="Folded Corner 63"/>
            <p:cNvSpPr/>
            <p:nvPr/>
          </p:nvSpPr>
          <p:spPr>
            <a:xfrm>
              <a:off x="5517971" y="4102462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5" name="Folded Corner 64"/>
            <p:cNvSpPr/>
            <p:nvPr/>
          </p:nvSpPr>
          <p:spPr>
            <a:xfrm>
              <a:off x="5517971" y="4916248"/>
              <a:ext cx="492900" cy="578908"/>
            </a:xfrm>
            <a:prstGeom prst="foldedCorner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460791" y="3342204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1</a:t>
              </a:r>
              <a:endParaRPr lang="en-US" sz="2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460791" y="4168066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 smtClean="0"/>
                <a:t>query 2</a:t>
              </a:r>
              <a:endParaRPr lang="en-US" sz="2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460791" y="4979885"/>
              <a:ext cx="1488982" cy="447699"/>
            </a:xfrm>
            <a:prstGeom prst="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200" dirty="0"/>
                <a:t>query 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043013" y="3331109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1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43013" y="4150078"/>
              <a:ext cx="104358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2</a:t>
              </a:r>
              <a:endParaRPr lang="en-US" sz="2200" dirty="0">
                <a:latin typeface="Corbel"/>
                <a:cs typeface="Corbe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043013" y="4981852"/>
              <a:ext cx="10273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Corbel"/>
                  <a:cs typeface="Corbel"/>
                </a:rPr>
                <a:t>result 3</a:t>
              </a:r>
              <a:endParaRPr lang="en-US" sz="2200" dirty="0">
                <a:latin typeface="Corbel"/>
                <a:cs typeface="Corbel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1622181" y="4780260"/>
              <a:ext cx="1839138" cy="11378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422040" y="5584816"/>
              <a:ext cx="1488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 smtClean="0">
                  <a:latin typeface="Corbel"/>
                  <a:cs typeface="Corbel"/>
                </a:rPr>
                <a:t>.  .  .</a:t>
              </a:r>
              <a:endParaRPr lang="en-US" sz="2200" b="1" dirty="0">
                <a:latin typeface="Corbel"/>
                <a:cs typeface="Corbel"/>
              </a:endParaRPr>
            </a:p>
          </p:txBody>
        </p:sp>
        <p:sp>
          <p:nvSpPr>
            <p:cNvPr id="74" name="Diamond 73"/>
            <p:cNvSpPr/>
            <p:nvPr/>
          </p:nvSpPr>
          <p:spPr>
            <a:xfrm>
              <a:off x="1332535" y="4694939"/>
              <a:ext cx="289646" cy="170641"/>
            </a:xfrm>
            <a:prstGeom prst="diamond">
              <a:avLst/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5" name="Can 74"/>
            <p:cNvSpPr/>
            <p:nvPr/>
          </p:nvSpPr>
          <p:spPr>
            <a:xfrm>
              <a:off x="1060824" y="4370344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8891" y="3466450"/>
              <a:ext cx="7681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dirty="0" smtClean="0">
                  <a:latin typeface="Corbel"/>
                  <a:cs typeface="Corbel"/>
                </a:rPr>
                <a:t>HDFS</a:t>
              </a:r>
              <a:br>
                <a:rPr lang="en-US" sz="1900" dirty="0" smtClean="0">
                  <a:latin typeface="Corbel"/>
                  <a:cs typeface="Corbel"/>
                </a:rPr>
              </a:br>
              <a:r>
                <a:rPr lang="en-US" sz="1900" dirty="0" smtClean="0">
                  <a:latin typeface="Corbel"/>
                  <a:cs typeface="Corbel"/>
                </a:rPr>
                <a:t>read</a:t>
              </a:r>
              <a:endParaRPr lang="en-US" sz="1900" dirty="0">
                <a:latin typeface="Corbel"/>
                <a:cs typeface="Corbel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57201" y="6091714"/>
            <a:ext cx="8229599" cy="631285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 w="19050" cmpd="sng"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/>
              <a:t>Slow</a:t>
            </a:r>
            <a:r>
              <a:rPr lang="en-US" sz="3000" dirty="0" smtClean="0"/>
              <a:t> due to replication, serialization, and disk IO</a:t>
            </a:r>
            <a:endParaRPr lang="en-US" sz="300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787525" y="1888265"/>
            <a:ext cx="812362" cy="851158"/>
            <a:chOff x="3787526" y="1872287"/>
            <a:chExt cx="974180" cy="1020705"/>
          </a:xfrm>
        </p:grpSpPr>
        <p:sp>
          <p:nvSpPr>
            <p:cNvPr id="47" name="Can 4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8" name="Can 4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9" name="Can 4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6517633" y="1888265"/>
            <a:ext cx="812362" cy="851158"/>
            <a:chOff x="3787526" y="1872287"/>
            <a:chExt cx="974180" cy="1020705"/>
          </a:xfrm>
        </p:grpSpPr>
        <p:sp>
          <p:nvSpPr>
            <p:cNvPr id="77" name="Can 76"/>
            <p:cNvSpPr/>
            <p:nvPr/>
          </p:nvSpPr>
          <p:spPr>
            <a:xfrm>
              <a:off x="3787526" y="1872287"/>
              <a:ext cx="782384" cy="824077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8" name="Can 77"/>
            <p:cNvSpPr/>
            <p:nvPr/>
          </p:nvSpPr>
          <p:spPr>
            <a:xfrm>
              <a:off x="3882738" y="1962980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79" name="Can 78"/>
            <p:cNvSpPr/>
            <p:nvPr/>
          </p:nvSpPr>
          <p:spPr>
            <a:xfrm>
              <a:off x="3979322" y="2068916"/>
              <a:ext cx="782384" cy="824076"/>
            </a:xfrm>
            <a:prstGeom prst="can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035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/>
          <p:cNvSpPr/>
          <p:nvPr/>
        </p:nvSpPr>
        <p:spPr>
          <a:xfrm>
            <a:off x="1066800" y="1828800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75" name="Straight Arrow Connector 74"/>
          <p:cNvCxnSpPr>
            <a:stCxn id="74" idx="4"/>
            <a:endCxn id="76" idx="1"/>
          </p:cNvCxnSpPr>
          <p:nvPr/>
        </p:nvCxnSpPr>
        <p:spPr>
          <a:xfrm>
            <a:off x="1849184" y="2240839"/>
            <a:ext cx="5377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386979" y="20169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1</a:t>
            </a:r>
            <a:endParaRPr lang="en-US" sz="2200" dirty="0"/>
          </a:p>
        </p:txBody>
      </p:sp>
      <p:cxnSp>
        <p:nvCxnSpPr>
          <p:cNvPr id="77" name="Straight Arrow Connector 76"/>
          <p:cNvCxnSpPr>
            <a:stCxn id="76" idx="3"/>
          </p:cNvCxnSpPr>
          <p:nvPr/>
        </p:nvCxnSpPr>
        <p:spPr>
          <a:xfrm flipV="1">
            <a:off x="3296984" y="2240838"/>
            <a:ext cx="32215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9" idx="1"/>
          </p:cNvCxnSpPr>
          <p:nvPr/>
        </p:nvCxnSpPr>
        <p:spPr>
          <a:xfrm>
            <a:off x="4495800" y="2240838"/>
            <a:ext cx="62128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17086" y="2016989"/>
            <a:ext cx="910005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 err="1" smtClean="0"/>
              <a:t>iter</a:t>
            </a:r>
            <a:r>
              <a:rPr lang="en-US" sz="2200" dirty="0" smtClean="0"/>
              <a:t>. 2</a:t>
            </a:r>
            <a:endParaRPr lang="en-US" sz="2200" dirty="0"/>
          </a:p>
        </p:txBody>
      </p:sp>
      <p:cxnSp>
        <p:nvCxnSpPr>
          <p:cNvPr id="80" name="Straight Arrow Connector 79"/>
          <p:cNvCxnSpPr>
            <a:stCxn id="79" idx="3"/>
          </p:cNvCxnSpPr>
          <p:nvPr/>
        </p:nvCxnSpPr>
        <p:spPr>
          <a:xfrm flipV="1">
            <a:off x="6027091" y="2240838"/>
            <a:ext cx="33832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239000" y="2251214"/>
            <a:ext cx="5916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828107" y="2027364"/>
            <a:ext cx="726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66800" y="2667125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98" name="Title 11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/>
          <a:lstStyle/>
          <a:p>
            <a:r>
              <a:rPr lang="en-US" sz="5300" dirty="0" smtClean="0"/>
              <a:t>Data Sharing in Spark</a:t>
            </a:r>
            <a:endParaRPr lang="en-US" sz="5300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3573767" y="1447800"/>
            <a:ext cx="1312636" cy="1724328"/>
            <a:chOff x="2784930" y="2345019"/>
            <a:chExt cx="1312636" cy="1724328"/>
          </a:xfrm>
        </p:grpSpPr>
        <p:pic>
          <p:nvPicPr>
            <p:cNvPr id="116" name="Picture 11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18" name="Picture 11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19" name="Picture 11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307364" y="1456325"/>
            <a:ext cx="1312636" cy="1724328"/>
            <a:chOff x="2784930" y="2345019"/>
            <a:chExt cx="1312636" cy="1724328"/>
          </a:xfrm>
        </p:grpSpPr>
        <p:pic>
          <p:nvPicPr>
            <p:cNvPr id="121" name="Picture 12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22" name="Picture 12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23" name="Picture 12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2286000" y="5231956"/>
            <a:ext cx="2293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rbel"/>
                <a:cs typeface="Corbel"/>
              </a:rPr>
              <a:t>Distributed</a:t>
            </a:r>
            <a:br>
              <a:rPr lang="en-US" sz="2200" dirty="0" smtClean="0">
                <a:latin typeface="Corbel"/>
                <a:cs typeface="Corbel"/>
              </a:rPr>
            </a:br>
            <a:r>
              <a:rPr lang="en-US" sz="2200" dirty="0" smtClean="0">
                <a:latin typeface="Corbel"/>
                <a:cs typeface="Corbel"/>
              </a:rPr>
              <a:t>memory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66800" y="5182020"/>
            <a:ext cx="8002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rbel"/>
                <a:cs typeface="Corbel"/>
              </a:rPr>
              <a:t>Input</a:t>
            </a:r>
            <a:endParaRPr lang="en-US" sz="2200" dirty="0">
              <a:latin typeface="Corbel"/>
              <a:cs typeface="Corbel"/>
            </a:endParaRPr>
          </a:p>
        </p:txBody>
      </p:sp>
      <p:cxnSp>
        <p:nvCxnSpPr>
          <p:cNvPr id="49" name="Straight Arrow Connector 48"/>
          <p:cNvCxnSpPr>
            <a:stCxn id="91" idx="3"/>
            <a:endCxn id="84" idx="1"/>
          </p:cNvCxnSpPr>
          <p:nvPr/>
        </p:nvCxnSpPr>
        <p:spPr>
          <a:xfrm flipV="1">
            <a:off x="3714737" y="3532906"/>
            <a:ext cx="1158154" cy="12142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1" idx="3"/>
            <a:endCxn id="87" idx="1"/>
          </p:cNvCxnSpPr>
          <p:nvPr/>
        </p:nvCxnSpPr>
        <p:spPr>
          <a:xfrm flipV="1">
            <a:off x="3714737" y="4358768"/>
            <a:ext cx="1158154" cy="3883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1" idx="3"/>
            <a:endCxn id="88" idx="1"/>
          </p:cNvCxnSpPr>
          <p:nvPr/>
        </p:nvCxnSpPr>
        <p:spPr>
          <a:xfrm>
            <a:off x="3714737" y="4747112"/>
            <a:ext cx="1158154" cy="4234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54102" y="3548252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69" idx="1"/>
          </p:cNvCxnSpPr>
          <p:nvPr/>
        </p:nvCxnSpPr>
        <p:spPr>
          <a:xfrm>
            <a:off x="6254102" y="4358768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83" idx="1"/>
          </p:cNvCxnSpPr>
          <p:nvPr/>
        </p:nvCxnSpPr>
        <p:spPr>
          <a:xfrm>
            <a:off x="6254102" y="5172554"/>
            <a:ext cx="5681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olded Corner 67"/>
          <p:cNvSpPr/>
          <p:nvPr/>
        </p:nvSpPr>
        <p:spPr>
          <a:xfrm>
            <a:off x="6822300" y="3243452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69" name="Folded Corner 68"/>
          <p:cNvSpPr/>
          <p:nvPr/>
        </p:nvSpPr>
        <p:spPr>
          <a:xfrm>
            <a:off x="6822300" y="4069314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3" name="Folded Corner 82"/>
          <p:cNvSpPr/>
          <p:nvPr/>
        </p:nvSpPr>
        <p:spPr>
          <a:xfrm>
            <a:off x="6822300" y="4883100"/>
            <a:ext cx="492900" cy="578908"/>
          </a:xfrm>
          <a:prstGeom prst="foldedCorner">
            <a:avLst/>
          </a:prstGeom>
          <a:ln>
            <a:headEnd type="none" w="med" len="med"/>
            <a:tailEnd type="none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84" name="Rectangle 83"/>
          <p:cNvSpPr/>
          <p:nvPr/>
        </p:nvSpPr>
        <p:spPr>
          <a:xfrm>
            <a:off x="4872891" y="3309056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872891" y="4134918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8" name="Rectangle 87"/>
          <p:cNvSpPr/>
          <p:nvPr/>
        </p:nvSpPr>
        <p:spPr>
          <a:xfrm>
            <a:off x="4872891" y="4946737"/>
            <a:ext cx="1488982" cy="447699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200" dirty="0"/>
              <a:t>query 3</a:t>
            </a:r>
          </a:p>
        </p:txBody>
      </p:sp>
      <p:cxnSp>
        <p:nvCxnSpPr>
          <p:cNvPr id="89" name="Straight Arrow Connector 88"/>
          <p:cNvCxnSpPr>
            <a:stCxn id="91" idx="3"/>
            <a:endCxn id="90" idx="1"/>
          </p:cNvCxnSpPr>
          <p:nvPr/>
        </p:nvCxnSpPr>
        <p:spPr>
          <a:xfrm>
            <a:off x="3714737" y="4747112"/>
            <a:ext cx="1158682" cy="9977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873419" y="55294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rbel"/>
                <a:cs typeface="Corbel"/>
              </a:rPr>
              <a:t>.  .  .</a:t>
            </a:r>
            <a:endParaRPr lang="en-US" sz="2200" b="1" dirty="0">
              <a:latin typeface="Corbel"/>
              <a:cs typeface="Corbel"/>
            </a:endParaRPr>
          </a:p>
        </p:txBody>
      </p:sp>
      <p:sp>
        <p:nvSpPr>
          <p:cNvPr id="91" name="Diamond 90"/>
          <p:cNvSpPr/>
          <p:nvPr/>
        </p:nvSpPr>
        <p:spPr>
          <a:xfrm>
            <a:off x="3425091" y="4661791"/>
            <a:ext cx="289646" cy="170641"/>
          </a:xfrm>
          <a:prstGeom prst="diamond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92" name="Can 91"/>
          <p:cNvSpPr/>
          <p:nvPr/>
        </p:nvSpPr>
        <p:spPr>
          <a:xfrm>
            <a:off x="1066800" y="4337196"/>
            <a:ext cx="782384" cy="824077"/>
          </a:xfrm>
          <a:prstGeom prst="can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94" name="Straight Arrow Connector 93"/>
          <p:cNvCxnSpPr>
            <a:stCxn id="92" idx="4"/>
          </p:cNvCxnSpPr>
          <p:nvPr/>
        </p:nvCxnSpPr>
        <p:spPr>
          <a:xfrm flipV="1">
            <a:off x="1849184" y="4747112"/>
            <a:ext cx="999947" cy="21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781742" y="3750936"/>
            <a:ext cx="12649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Corbel"/>
                <a:cs typeface="Corbel"/>
              </a:rPr>
              <a:t>one-time</a:t>
            </a:r>
            <a:br>
              <a:rPr lang="en-US" sz="1900" dirty="0" smtClean="0">
                <a:latin typeface="Corbel"/>
                <a:cs typeface="Corbel"/>
              </a:rPr>
            </a:br>
            <a:r>
              <a:rPr lang="en-US" sz="1900" dirty="0" smtClean="0">
                <a:latin typeface="Corbel"/>
                <a:cs typeface="Corbel"/>
              </a:rPr>
              <a:t>processing</a:t>
            </a:r>
            <a:endParaRPr lang="en-US" sz="1900" dirty="0">
              <a:latin typeface="Corbel"/>
              <a:cs typeface="Corbel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2784930" y="3835871"/>
            <a:ext cx="1312636" cy="1724328"/>
            <a:chOff x="2784930" y="2345019"/>
            <a:chExt cx="1312636" cy="1724328"/>
          </a:xfrm>
        </p:grpSpPr>
        <p:pic>
          <p:nvPicPr>
            <p:cNvPr id="100" name="Picture 9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101" name="Picture 10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102" name="Picture 10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46" name="Rounded Rectangle 45"/>
          <p:cNvSpPr/>
          <p:nvPr/>
        </p:nvSpPr>
        <p:spPr>
          <a:xfrm>
            <a:off x="523208" y="6091714"/>
            <a:ext cx="8097584" cy="631285"/>
          </a:xfrm>
          <a:prstGeom prst="roundRect">
            <a:avLst>
              <a:gd name="adj" fmla="val 16408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0" bIns="45720" rtlCol="0" anchor="ctr"/>
          <a:lstStyle/>
          <a:p>
            <a:pPr algn="ctr"/>
            <a:r>
              <a:rPr lang="en-US" sz="3000" b="1" dirty="0" smtClean="0"/>
              <a:t>10-100</a:t>
            </a:r>
            <a:r>
              <a:rPr lang="en-US" sz="3200" b="1" dirty="0" smtClean="0"/>
              <a:t>×</a:t>
            </a:r>
            <a:r>
              <a:rPr lang="en-US" sz="3000" b="1" dirty="0" smtClean="0"/>
              <a:t> </a:t>
            </a:r>
            <a:r>
              <a:rPr lang="en-US" sz="3000" dirty="0" smtClean="0"/>
              <a:t>faster than network and disk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4740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 smtClean="0"/>
              <a:t>Spark Programming Model</a:t>
            </a:r>
            <a:endParaRPr lang="en-US" sz="5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</a:t>
            </a:r>
            <a:r>
              <a:rPr lang="en-US" i="1" dirty="0" smtClean="0"/>
              <a:t>resilient distributed datasets (RDDs)</a:t>
            </a:r>
          </a:p>
          <a:p>
            <a:pPr lvl="1"/>
            <a:r>
              <a:rPr lang="en-US" dirty="0" smtClean="0"/>
              <a:t>Distributed collections of objects that can be cached in memory across cluster nodes</a:t>
            </a:r>
          </a:p>
          <a:p>
            <a:pPr lvl="1"/>
            <a:r>
              <a:rPr lang="en-US" dirty="0" smtClean="0"/>
              <a:t>Manipulated through various parallel operators</a:t>
            </a:r>
          </a:p>
          <a:p>
            <a:pPr lvl="1"/>
            <a:r>
              <a:rPr lang="en-US" dirty="0" smtClean="0"/>
              <a:t>Automatically rebuilt on failure</a:t>
            </a:r>
          </a:p>
          <a:p>
            <a:r>
              <a:rPr lang="en-US" dirty="0" smtClean="0"/>
              <a:t>Interface</a:t>
            </a:r>
          </a:p>
          <a:p>
            <a:pPr lvl="1"/>
            <a:r>
              <a:rPr lang="en-US" dirty="0" smtClean="0"/>
              <a:t>Clean language-integrated API in </a:t>
            </a:r>
            <a:r>
              <a:rPr lang="en-US" dirty="0" err="1" smtClean="0"/>
              <a:t>Scala</a:t>
            </a:r>
            <a:endParaRPr lang="en-US" dirty="0" smtClean="0"/>
          </a:p>
          <a:p>
            <a:pPr lvl="1"/>
            <a:r>
              <a:rPr lang="en-US" dirty="0" smtClean="0"/>
              <a:t>Can be used </a:t>
            </a:r>
            <a:r>
              <a:rPr lang="en-US" i="1" dirty="0" smtClean="0"/>
              <a:t>interactively</a:t>
            </a:r>
            <a:r>
              <a:rPr lang="en-US" dirty="0" smtClean="0"/>
              <a:t> from </a:t>
            </a:r>
            <a:r>
              <a:rPr lang="en-US" dirty="0" err="1" smtClean="0"/>
              <a:t>Scala</a:t>
            </a:r>
            <a:r>
              <a:rPr lang="en-US" dirty="0" smtClean="0"/>
              <a:t>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7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47840</TotalTime>
  <Words>1738</Words>
  <Application>Microsoft Macintosh PowerPoint</Application>
  <PresentationFormat>On-screen Show (4:3)</PresentationFormat>
  <Paragraphs>362</Paragraphs>
  <Slides>36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Spark and Shark</vt:lpstr>
      <vt:lpstr>What is Spark?</vt:lpstr>
      <vt:lpstr>What is Shark?</vt:lpstr>
      <vt:lpstr>Project History</vt:lpstr>
      <vt:lpstr>This Talk</vt:lpstr>
      <vt:lpstr>Why a New Programming Model?</vt:lpstr>
      <vt:lpstr>Data Sharing in MapReduce</vt:lpstr>
      <vt:lpstr>Data Sharing in Spark</vt:lpstr>
      <vt:lpstr>Spark Programming Model</vt:lpstr>
      <vt:lpstr>Example: Log Mining</vt:lpstr>
      <vt:lpstr>Fault Tolerance</vt:lpstr>
      <vt:lpstr>Example: Logistic Regression</vt:lpstr>
      <vt:lpstr>Logistic Regression Performance</vt:lpstr>
      <vt:lpstr>Supported Operators</vt:lpstr>
      <vt:lpstr>Other Engine Features</vt:lpstr>
      <vt:lpstr>Spark Users</vt:lpstr>
      <vt:lpstr>User Applications</vt:lpstr>
      <vt:lpstr>Conviva GeoReport</vt:lpstr>
      <vt:lpstr>Mobile Millennium Project</vt:lpstr>
      <vt:lpstr>Shark: Hive on Spark</vt:lpstr>
      <vt:lpstr>Motivation</vt:lpstr>
      <vt:lpstr>Hive Architecture</vt:lpstr>
      <vt:lpstr>Shark Architecture</vt:lpstr>
      <vt:lpstr>Efficient In-Memory Storage</vt:lpstr>
      <vt:lpstr>Efficient In-Memory Storage</vt:lpstr>
      <vt:lpstr>Using Shark</vt:lpstr>
      <vt:lpstr>Benchmark Query 1</vt:lpstr>
      <vt:lpstr>Benchmark Query 2</vt:lpstr>
      <vt:lpstr>Demo</vt:lpstr>
      <vt:lpstr>What’s Next?</vt:lpstr>
      <vt:lpstr>Streaming Spark</vt:lpstr>
      <vt:lpstr>Streaming Spark</vt:lpstr>
      <vt:lpstr>Streaming Spark</vt:lpstr>
      <vt:lpstr>Conclusion</vt:lpstr>
      <vt:lpstr>Behavior with Not Enough RAM</vt:lpstr>
      <vt:lpstr>Software Stack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Matei Zaharia</cp:lastModifiedBy>
  <cp:revision>2349</cp:revision>
  <dcterms:created xsi:type="dcterms:W3CDTF">2010-06-28T20:28:41Z</dcterms:created>
  <dcterms:modified xsi:type="dcterms:W3CDTF">2012-06-15T05:44:20Z</dcterms:modified>
</cp:coreProperties>
</file>