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58" r:id="rId5"/>
    <p:sldId id="259" r:id="rId6"/>
    <p:sldId id="271" r:id="rId7"/>
    <p:sldId id="260" r:id="rId8"/>
    <p:sldId id="261" r:id="rId9"/>
    <p:sldId id="262" r:id="rId10"/>
    <p:sldId id="270" r:id="rId11"/>
    <p:sldId id="274" r:id="rId12"/>
    <p:sldId id="275" r:id="rId13"/>
    <p:sldId id="276" r:id="rId14"/>
    <p:sldId id="263" r:id="rId15"/>
    <p:sldId id="267" r:id="rId16"/>
    <p:sldId id="268" r:id="rId17"/>
    <p:sldId id="269" r:id="rId18"/>
    <p:sldId id="264" r:id="rId19"/>
    <p:sldId id="273"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218369-EAF8-422D-91D9-12A89A9CCBD4}">
          <p14:sldIdLst>
            <p14:sldId id="272"/>
            <p14:sldId id="256"/>
            <p14:sldId id="257"/>
            <p14:sldId id="258"/>
            <p14:sldId id="259"/>
            <p14:sldId id="271"/>
            <p14:sldId id="260"/>
            <p14:sldId id="261"/>
            <p14:sldId id="262"/>
            <p14:sldId id="270"/>
            <p14:sldId id="274"/>
            <p14:sldId id="275"/>
            <p14:sldId id="276"/>
            <p14:sldId id="263"/>
            <p14:sldId id="267"/>
            <p14:sldId id="268"/>
            <p14:sldId id="269"/>
            <p14:sldId id="264"/>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6FD57C-7074-4D78-B284-759C22DDB1A6}"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338937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FD57C-7074-4D78-B284-759C22DDB1A6}"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62948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FD57C-7074-4D78-B284-759C22DDB1A6}"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31511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FD57C-7074-4D78-B284-759C22DDB1A6}"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9683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FD57C-7074-4D78-B284-759C22DDB1A6}"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21220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6FD57C-7074-4D78-B284-759C22DDB1A6}"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324408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6FD57C-7074-4D78-B284-759C22DDB1A6}"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418146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FD57C-7074-4D78-B284-759C22DDB1A6}"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294556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FD57C-7074-4D78-B284-759C22DDB1A6}"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255038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6FD57C-7074-4D78-B284-759C22DDB1A6}"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266583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6FD57C-7074-4D78-B284-759C22DDB1A6}"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67CE0-0DC1-4B79-9E5B-116B776465C9}" type="slidenum">
              <a:rPr lang="en-IN" smtClean="0"/>
              <a:t>‹#›</a:t>
            </a:fld>
            <a:endParaRPr lang="en-IN"/>
          </a:p>
        </p:txBody>
      </p:sp>
    </p:spTree>
    <p:extLst>
      <p:ext uri="{BB962C8B-B14F-4D97-AF65-F5344CB8AC3E}">
        <p14:creationId xmlns:p14="http://schemas.microsoft.com/office/powerpoint/2010/main" val="323340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FD57C-7074-4D78-B284-759C22DDB1A6}" type="datetimeFigureOut">
              <a:rPr lang="en-IN" smtClean="0"/>
              <a:t>06-01-2022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67CE0-0DC1-4B79-9E5B-116B776465C9}" type="slidenum">
              <a:rPr lang="en-IN" smtClean="0"/>
              <a:t>‹#›</a:t>
            </a:fld>
            <a:endParaRPr lang="en-IN"/>
          </a:p>
        </p:txBody>
      </p:sp>
    </p:spTree>
    <p:extLst>
      <p:ext uri="{BB962C8B-B14F-4D97-AF65-F5344CB8AC3E}">
        <p14:creationId xmlns:p14="http://schemas.microsoft.com/office/powerpoint/2010/main" val="3824435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3858F93-2967-4EA3-A6BD-2CDEA9BB783D}"/>
              </a:ext>
            </a:extLst>
          </p:cNvPr>
          <p:cNvSpPr>
            <a:spLocks noGrp="1"/>
          </p:cNvSpPr>
          <p:nvPr>
            <p:ph type="title"/>
          </p:nvPr>
        </p:nvSpPr>
        <p:spPr>
          <a:xfrm>
            <a:off x="2075542" y="246743"/>
            <a:ext cx="10624458" cy="1885690"/>
          </a:xfrm>
        </p:spPr>
        <p:txBody>
          <a:bodyPr>
            <a:normAutofit/>
          </a:bodyPr>
          <a:lstStyle/>
          <a:p>
            <a:r>
              <a:rPr lang="en-IN" b="0" i="0" dirty="0">
                <a:solidFill>
                  <a:srgbClr val="FFFFFF"/>
                </a:solidFill>
                <a:effectLst/>
                <a:latin typeface="Lora" panose="020B0604020202020204" pitchFamily="2" charset="0"/>
              </a:rPr>
              <a:t> </a:t>
            </a:r>
            <a:endParaRPr lang="en-IN" sz="4400" b="1" dirty="0">
              <a:solidFill>
                <a:schemeClr val="tx1">
                  <a:lumMod val="85000"/>
                  <a:lumOff val="15000"/>
                </a:schemeClr>
              </a:solidFill>
            </a:endParaRPr>
          </a:p>
        </p:txBody>
      </p:sp>
      <p:sp>
        <p:nvSpPr>
          <p:cNvPr id="13" name="Text Placeholder 12">
            <a:extLst>
              <a:ext uri="{FF2B5EF4-FFF2-40B4-BE49-F238E27FC236}">
                <a16:creationId xmlns:a16="http://schemas.microsoft.com/office/drawing/2014/main" id="{2099877F-0E01-4251-BB9B-D8A6B2BA7C82}"/>
              </a:ext>
            </a:extLst>
          </p:cNvPr>
          <p:cNvSpPr>
            <a:spLocks noGrp="1"/>
          </p:cNvSpPr>
          <p:nvPr>
            <p:ph type="body" idx="1"/>
          </p:nvPr>
        </p:nvSpPr>
        <p:spPr>
          <a:xfrm>
            <a:off x="831850" y="2445549"/>
            <a:ext cx="10515600" cy="4165708"/>
          </a:xfrm>
        </p:spPr>
        <p:txBody>
          <a:bodyPr>
            <a:normAutofit/>
          </a:bodyPr>
          <a:lstStyle/>
          <a:p>
            <a:r>
              <a:rPr lang="en-US" sz="3900" b="1" dirty="0">
                <a:solidFill>
                  <a:srgbClr val="FF0000"/>
                </a:solidFill>
                <a:latin typeface="Bahnschrift" panose="020B0502040204020203" pitchFamily="34" charset="0"/>
              </a:rPr>
              <a:t>          Department of Computer Engineering</a:t>
            </a:r>
          </a:p>
          <a:p>
            <a:r>
              <a:rPr lang="en-US" dirty="0"/>
              <a:t>    </a:t>
            </a:r>
            <a:r>
              <a:rPr lang="en-US" sz="3200" b="1" dirty="0">
                <a:solidFill>
                  <a:schemeClr val="accent4">
                    <a:lumMod val="75000"/>
                  </a:schemeClr>
                </a:solidFill>
              </a:rPr>
              <a:t>Title - An Integrated XSS-Based Attack Detection Technique</a:t>
            </a:r>
          </a:p>
          <a:p>
            <a:endParaRPr lang="en-US" b="1" dirty="0">
              <a:solidFill>
                <a:schemeClr val="accent4">
                  <a:lumMod val="75000"/>
                </a:schemeClr>
              </a:solidFill>
            </a:endParaRPr>
          </a:p>
          <a:p>
            <a:pPr marL="0" indent="0" algn="ctr">
              <a:buNone/>
            </a:pPr>
            <a:r>
              <a:rPr lang="en-US" b="1" dirty="0">
                <a:solidFill>
                  <a:schemeClr val="accent4">
                    <a:lumMod val="75000"/>
                  </a:schemeClr>
                </a:solidFill>
              </a:rPr>
              <a:t>  </a:t>
            </a:r>
            <a:r>
              <a:rPr lang="en-US" b="1" dirty="0">
                <a:solidFill>
                  <a:schemeClr val="tx1"/>
                </a:solidFill>
                <a:cs typeface="Calibri" panose="020F0502020204030204" pitchFamily="34" charset="0"/>
              </a:rPr>
              <a:t>Name : Take Swapnil Rajendra </a:t>
            </a:r>
          </a:p>
          <a:p>
            <a:pPr marL="0" indent="0" algn="ctr">
              <a:buNone/>
            </a:pPr>
            <a:r>
              <a:rPr lang="en-US" b="1" dirty="0">
                <a:solidFill>
                  <a:schemeClr val="tx1"/>
                </a:solidFill>
              </a:rPr>
              <a:t>Class  : TE</a:t>
            </a:r>
          </a:p>
          <a:p>
            <a:pPr marL="0" indent="0" algn="ctr">
              <a:buNone/>
            </a:pPr>
            <a:r>
              <a:rPr lang="en-US" b="1" dirty="0">
                <a:solidFill>
                  <a:schemeClr val="tx1"/>
                </a:solidFill>
              </a:rPr>
              <a:t>Roll no. : 38</a:t>
            </a:r>
          </a:p>
          <a:p>
            <a:pPr marL="0" indent="0" algn="ctr">
              <a:buNone/>
            </a:pPr>
            <a:r>
              <a:rPr lang="en-US" b="1" dirty="0">
                <a:solidFill>
                  <a:schemeClr val="tx1"/>
                </a:solidFill>
              </a:rPr>
              <a:t>Guided by-:  Prof. </a:t>
            </a:r>
            <a:r>
              <a:rPr lang="en-US" b="1" dirty="0" err="1">
                <a:solidFill>
                  <a:schemeClr val="tx1"/>
                </a:solidFill>
              </a:rPr>
              <a:t>Pachhade.R.C</a:t>
            </a:r>
            <a:endParaRPr lang="en-US" b="1" dirty="0">
              <a:solidFill>
                <a:schemeClr val="tx1"/>
              </a:solidFill>
            </a:endParaRPr>
          </a:p>
          <a:p>
            <a:endParaRPr lang="en-IN" b="1" dirty="0">
              <a:solidFill>
                <a:schemeClr val="accent4">
                  <a:lumMod val="75000"/>
                </a:schemeClr>
              </a:solidFill>
            </a:endParaRPr>
          </a:p>
        </p:txBody>
      </p:sp>
      <p:pic>
        <p:nvPicPr>
          <p:cNvPr id="3" name="Picture 2">
            <a:extLst>
              <a:ext uri="{FF2B5EF4-FFF2-40B4-BE49-F238E27FC236}">
                <a16:creationId xmlns:a16="http://schemas.microsoft.com/office/drawing/2014/main" id="{5E46A329-79DB-4409-A36C-839C6C02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 y="246743"/>
            <a:ext cx="11912958" cy="2198806"/>
          </a:xfrm>
          <a:prstGeom prst="rect">
            <a:avLst/>
          </a:prstGeom>
        </p:spPr>
      </p:pic>
    </p:spTree>
    <p:extLst>
      <p:ext uri="{BB962C8B-B14F-4D97-AF65-F5344CB8AC3E}">
        <p14:creationId xmlns:p14="http://schemas.microsoft.com/office/powerpoint/2010/main" val="127400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a:extLst>
              <a:ext uri="{FF2B5EF4-FFF2-40B4-BE49-F238E27FC236}">
                <a16:creationId xmlns:a16="http://schemas.microsoft.com/office/drawing/2014/main" id="{26C93892-4E68-4006-AE16-35360AD39008}"/>
              </a:ext>
            </a:extLst>
          </p:cNvPr>
          <p:cNvSpPr txBox="1"/>
          <p:nvPr/>
        </p:nvSpPr>
        <p:spPr>
          <a:xfrm>
            <a:off x="2987160" y="217250"/>
            <a:ext cx="6217679" cy="584775"/>
          </a:xfrm>
          <a:prstGeom prst="rect">
            <a:avLst/>
          </a:prstGeom>
          <a:noFill/>
        </p:spPr>
        <p:txBody>
          <a:bodyPr wrap="square">
            <a:spAutoFit/>
          </a:bodyPr>
          <a:lstStyle/>
          <a:p>
            <a:r>
              <a:rPr lang="en-US" sz="3200" dirty="0"/>
              <a:t> </a:t>
            </a:r>
            <a:r>
              <a:rPr lang="en-US" sz="3200" b="1" dirty="0"/>
              <a:t>Proposed System Architecture</a:t>
            </a:r>
            <a:endParaRPr lang="en-IN" sz="3200" dirty="0"/>
          </a:p>
        </p:txBody>
      </p:sp>
      <p:pic>
        <p:nvPicPr>
          <p:cNvPr id="3" name="Picture 2">
            <a:extLst>
              <a:ext uri="{FF2B5EF4-FFF2-40B4-BE49-F238E27FC236}">
                <a16:creationId xmlns:a16="http://schemas.microsoft.com/office/drawing/2014/main" id="{98E222B8-0AA6-4514-991A-D86AE3D84B6C}"/>
              </a:ext>
            </a:extLst>
          </p:cNvPr>
          <p:cNvPicPr>
            <a:picLocks noChangeAspect="1"/>
          </p:cNvPicPr>
          <p:nvPr/>
        </p:nvPicPr>
        <p:blipFill>
          <a:blip r:embed="rId2"/>
          <a:stretch>
            <a:fillRect/>
          </a:stretch>
        </p:blipFill>
        <p:spPr>
          <a:xfrm>
            <a:off x="900752" y="839215"/>
            <a:ext cx="10849969" cy="5801535"/>
          </a:xfrm>
          <a:prstGeom prst="rect">
            <a:avLst/>
          </a:prstGeom>
        </p:spPr>
      </p:pic>
    </p:spTree>
    <p:extLst>
      <p:ext uri="{BB962C8B-B14F-4D97-AF65-F5344CB8AC3E}">
        <p14:creationId xmlns:p14="http://schemas.microsoft.com/office/powerpoint/2010/main" val="286519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795C8-F90B-44AC-8605-EEAD61C63CA6}"/>
              </a:ext>
            </a:extLst>
          </p:cNvPr>
          <p:cNvSpPr txBox="1"/>
          <p:nvPr/>
        </p:nvSpPr>
        <p:spPr>
          <a:xfrm>
            <a:off x="3729251" y="178600"/>
            <a:ext cx="6093724" cy="461665"/>
          </a:xfrm>
          <a:prstGeom prst="rect">
            <a:avLst/>
          </a:prstGeom>
          <a:noFill/>
        </p:spPr>
        <p:txBody>
          <a:bodyPr wrap="square">
            <a:spAutoFit/>
          </a:bodyPr>
          <a:lstStyle/>
          <a:p>
            <a:r>
              <a:rPr lang="en-IN" sz="2400" b="1" dirty="0"/>
              <a:t>HTML Based FEATURE SUB-Model</a:t>
            </a:r>
          </a:p>
        </p:txBody>
      </p:sp>
      <p:sp>
        <p:nvSpPr>
          <p:cNvPr id="5" name="TextBox 4">
            <a:extLst>
              <a:ext uri="{FF2B5EF4-FFF2-40B4-BE49-F238E27FC236}">
                <a16:creationId xmlns:a16="http://schemas.microsoft.com/office/drawing/2014/main" id="{578E60D2-81BE-4BE3-93A1-662C24FEF2AD}"/>
              </a:ext>
            </a:extLst>
          </p:cNvPr>
          <p:cNvSpPr txBox="1"/>
          <p:nvPr/>
        </p:nvSpPr>
        <p:spPr>
          <a:xfrm>
            <a:off x="682389" y="640265"/>
            <a:ext cx="6093724" cy="6001643"/>
          </a:xfrm>
          <a:prstGeom prst="rect">
            <a:avLst/>
          </a:prstGeom>
          <a:noFill/>
        </p:spPr>
        <p:txBody>
          <a:bodyPr wrap="square">
            <a:spAutoFit/>
          </a:bodyPr>
          <a:lstStyle/>
          <a:p>
            <a:r>
              <a:rPr lang="en-IN" sz="1600" dirty="0"/>
              <a:t>Algorithm 1: Parsing HTML Documents </a:t>
            </a:r>
          </a:p>
          <a:p>
            <a:r>
              <a:rPr lang="en-IN" sz="1600" dirty="0"/>
              <a:t>Input: set of web pages WP {wp1,wp2...</a:t>
            </a:r>
            <a:r>
              <a:rPr lang="en-IN" sz="1600" dirty="0" err="1"/>
              <a:t>wpn</a:t>
            </a:r>
            <a:r>
              <a:rPr lang="en-IN" sz="1600" dirty="0"/>
              <a:t>} </a:t>
            </a:r>
          </a:p>
          <a:p>
            <a:r>
              <a:rPr lang="en-IN" sz="1600" dirty="0"/>
              <a:t>Output: Html-based Feature Vector (HFV)</a:t>
            </a:r>
          </a:p>
          <a:p>
            <a:r>
              <a:rPr lang="en-IN" sz="1600" dirty="0"/>
              <a:t> TG[ ] ← list representing HTML tags</a:t>
            </a:r>
          </a:p>
          <a:p>
            <a:r>
              <a:rPr lang="en-IN" sz="1600" dirty="0"/>
              <a:t> AT[ ] ← list representing HTML attributes</a:t>
            </a:r>
          </a:p>
          <a:p>
            <a:r>
              <a:rPr lang="en-IN" sz="1600" dirty="0"/>
              <a:t> EV[ ] ← list representing HTML events</a:t>
            </a:r>
          </a:p>
          <a:p>
            <a:r>
              <a:rPr lang="en-IN" sz="1600" dirty="0"/>
              <a:t> KE[ ] ← list representing </a:t>
            </a:r>
            <a:r>
              <a:rPr lang="en-IN" sz="1600" dirty="0" err="1"/>
              <a:t>keywords_evil</a:t>
            </a:r>
            <a:r>
              <a:rPr lang="en-IN" sz="1600" dirty="0"/>
              <a:t> </a:t>
            </a:r>
          </a:p>
          <a:p>
            <a:r>
              <a:rPr lang="en-IN" sz="1600" dirty="0"/>
              <a:t>P ← Null </a:t>
            </a:r>
          </a:p>
          <a:p>
            <a:r>
              <a:rPr lang="en-IN" sz="1600" dirty="0"/>
              <a:t>HFV {} ← Ø</a:t>
            </a:r>
          </a:p>
          <a:p>
            <a:r>
              <a:rPr lang="en-IN" sz="1600" dirty="0"/>
              <a:t> for each 𝑤𝑝𝑖∈𝑊𝑃 do traversal </a:t>
            </a:r>
          </a:p>
          <a:p>
            <a:r>
              <a:rPr lang="en-IN" sz="1600" dirty="0" err="1"/>
              <a:t>P←parse_html</a:t>
            </a:r>
            <a:r>
              <a:rPr lang="en-IN" sz="1600" dirty="0"/>
              <a:t> (</a:t>
            </a:r>
            <a:r>
              <a:rPr lang="en-IN" sz="1600" dirty="0" err="1"/>
              <a:t>wpi</a:t>
            </a:r>
            <a:r>
              <a:rPr lang="en-IN" sz="1600" dirty="0"/>
              <a:t>) </a:t>
            </a:r>
          </a:p>
          <a:p>
            <a:r>
              <a:rPr lang="en-IN" sz="1600" dirty="0"/>
              <a:t>for 𝑒𝑎𝑐ℎ 𝑛𝑜𝑑𝑒 𝑖 ∈ 𝑃 do </a:t>
            </a:r>
          </a:p>
          <a:p>
            <a:r>
              <a:rPr lang="en-IN" sz="1600" dirty="0"/>
              <a:t>for each 𝑡𝑖 ∈ 𝑇𝐺 do </a:t>
            </a:r>
          </a:p>
          <a:p>
            <a:r>
              <a:rPr lang="en-IN" sz="1600" dirty="0"/>
              <a:t>𝐻[𝑡𝑖]=</a:t>
            </a:r>
            <a:r>
              <a:rPr lang="el-GR" sz="1600" dirty="0"/>
              <a:t>Σ𝑡𝑖 ,𝑡𝑖 𝑖𝑛 𝑛𝑜𝑑𝑒 𝑖 </a:t>
            </a:r>
            <a:endParaRPr lang="en-US" sz="1600" dirty="0"/>
          </a:p>
          <a:p>
            <a:r>
              <a:rPr lang="en-IN" sz="1600" dirty="0"/>
              <a:t>for each 𝑎𝑖 ∈ 𝐴𝑇 do </a:t>
            </a:r>
          </a:p>
          <a:p>
            <a:r>
              <a:rPr lang="en-IN" sz="1600" dirty="0"/>
              <a:t>𝐻[𝑎𝑖]=</a:t>
            </a:r>
            <a:r>
              <a:rPr lang="el-GR" sz="1600" dirty="0"/>
              <a:t>Σ𝑎𝑖 ,𝑎𝑖 𝑖𝑛 𝑛𝑜𝑑𝑒 𝑖</a:t>
            </a:r>
            <a:endParaRPr lang="en-US" sz="1600" dirty="0"/>
          </a:p>
          <a:p>
            <a:r>
              <a:rPr lang="el-GR" sz="1600" dirty="0"/>
              <a:t> </a:t>
            </a:r>
            <a:r>
              <a:rPr lang="en-IN" sz="1600" dirty="0"/>
              <a:t>for each 𝑒𝑖 ∈𝐸𝑉 do </a:t>
            </a:r>
          </a:p>
          <a:p>
            <a:r>
              <a:rPr lang="en-IN" sz="1600" dirty="0"/>
              <a:t>𝐻[𝑒𝑖]=</a:t>
            </a:r>
            <a:r>
              <a:rPr lang="el-GR" sz="1600" dirty="0"/>
              <a:t>Σ𝑒𝑖 ,𝑒𝑖 𝑖𝑛 𝑛𝑜𝑑𝑒 𝑖</a:t>
            </a:r>
            <a:endParaRPr lang="en-US" sz="1600" dirty="0"/>
          </a:p>
          <a:p>
            <a:r>
              <a:rPr lang="el-GR" sz="1600" dirty="0"/>
              <a:t> </a:t>
            </a:r>
            <a:r>
              <a:rPr lang="en-IN" sz="1600" dirty="0"/>
              <a:t>for each 𝑘𝑖 ∈ 𝐾𝐸 do</a:t>
            </a:r>
          </a:p>
          <a:p>
            <a:r>
              <a:rPr lang="en-IN" sz="1600" dirty="0"/>
              <a:t> 𝐻[𝑘𝑖]=</a:t>
            </a:r>
            <a:r>
              <a:rPr lang="el-GR" sz="1600" dirty="0"/>
              <a:t>Σ𝑘𝑖 ,𝑘𝑖 𝑖𝑛 𝑛𝑜𝑑𝑒 𝑖 </a:t>
            </a:r>
            <a:endParaRPr lang="en-US" sz="1600" dirty="0"/>
          </a:p>
          <a:p>
            <a:r>
              <a:rPr lang="en-IN" sz="1600" dirty="0"/>
              <a:t>end for</a:t>
            </a:r>
          </a:p>
          <a:p>
            <a:r>
              <a:rPr lang="en-IN" sz="1600" dirty="0"/>
              <a:t> HFV [hl] = </a:t>
            </a:r>
            <a:r>
              <a:rPr lang="en-IN" sz="1600" dirty="0" err="1"/>
              <a:t>len</a:t>
            </a:r>
            <a:r>
              <a:rPr lang="en-IN" sz="1600" dirty="0"/>
              <a:t>(p) // html length</a:t>
            </a:r>
          </a:p>
          <a:p>
            <a:r>
              <a:rPr lang="en-IN" sz="1600" dirty="0"/>
              <a:t> end for</a:t>
            </a:r>
          </a:p>
          <a:p>
            <a:r>
              <a:rPr lang="en-IN" sz="1600" dirty="0"/>
              <a:t> Returns features vector (HFV) for future model uses</a:t>
            </a:r>
          </a:p>
        </p:txBody>
      </p:sp>
    </p:spTree>
    <p:extLst>
      <p:ext uri="{BB962C8B-B14F-4D97-AF65-F5344CB8AC3E}">
        <p14:creationId xmlns:p14="http://schemas.microsoft.com/office/powerpoint/2010/main" val="218152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7BE58-5A80-4A58-9C40-57F20C143090}"/>
              </a:ext>
            </a:extLst>
          </p:cNvPr>
          <p:cNvSpPr txBox="1"/>
          <p:nvPr/>
        </p:nvSpPr>
        <p:spPr>
          <a:xfrm>
            <a:off x="3442648" y="0"/>
            <a:ext cx="6093724" cy="461665"/>
          </a:xfrm>
          <a:prstGeom prst="rect">
            <a:avLst/>
          </a:prstGeom>
          <a:noFill/>
        </p:spPr>
        <p:txBody>
          <a:bodyPr wrap="square">
            <a:spAutoFit/>
          </a:bodyPr>
          <a:lstStyle/>
          <a:p>
            <a:r>
              <a:rPr lang="en-IN" sz="2400" b="1" dirty="0" err="1"/>
              <a:t>Javascript</a:t>
            </a:r>
            <a:r>
              <a:rPr lang="en-IN" sz="2400" b="1" dirty="0"/>
              <a:t> Based Feature SUB-MODEL </a:t>
            </a:r>
          </a:p>
        </p:txBody>
      </p:sp>
      <p:sp>
        <p:nvSpPr>
          <p:cNvPr id="7" name="TextBox 6">
            <a:extLst>
              <a:ext uri="{FF2B5EF4-FFF2-40B4-BE49-F238E27FC236}">
                <a16:creationId xmlns:a16="http://schemas.microsoft.com/office/drawing/2014/main" id="{D1E20F31-445B-4A1D-BCEB-A7D87704F84D}"/>
              </a:ext>
            </a:extLst>
          </p:cNvPr>
          <p:cNvSpPr txBox="1"/>
          <p:nvPr/>
        </p:nvSpPr>
        <p:spPr>
          <a:xfrm>
            <a:off x="395786" y="461665"/>
            <a:ext cx="6093724" cy="6247864"/>
          </a:xfrm>
          <a:prstGeom prst="rect">
            <a:avLst/>
          </a:prstGeom>
          <a:noFill/>
        </p:spPr>
        <p:txBody>
          <a:bodyPr wrap="square">
            <a:spAutoFit/>
          </a:bodyPr>
          <a:lstStyle/>
          <a:p>
            <a:r>
              <a:rPr lang="en-IN" sz="1600" dirty="0"/>
              <a:t>DO[ ] ← list representing </a:t>
            </a:r>
            <a:r>
              <a:rPr lang="en-IN" sz="1600" dirty="0" err="1"/>
              <a:t>domObjects</a:t>
            </a:r>
            <a:endParaRPr lang="en-IN" sz="1600" dirty="0"/>
          </a:p>
          <a:p>
            <a:r>
              <a:rPr lang="en-IN" sz="1600" dirty="0"/>
              <a:t> JP[ ] ← list representing JS properties </a:t>
            </a:r>
          </a:p>
          <a:p>
            <a:r>
              <a:rPr lang="en-IN" sz="1600" dirty="0"/>
              <a:t>JM[ ] ← list representing JS methods </a:t>
            </a:r>
          </a:p>
          <a:p>
            <a:r>
              <a:rPr lang="en-IN" sz="1600" dirty="0"/>
              <a:t>TG[ ] ← list representing HTML tags </a:t>
            </a:r>
          </a:p>
          <a:p>
            <a:r>
              <a:rPr lang="en-IN" sz="1600" dirty="0"/>
              <a:t>EV[ ] ← list </a:t>
            </a:r>
            <a:r>
              <a:rPr lang="en-IN" sz="1600" dirty="0" err="1"/>
              <a:t>representingHTML</a:t>
            </a:r>
            <a:r>
              <a:rPr lang="en-IN" sz="1600" dirty="0"/>
              <a:t> events</a:t>
            </a:r>
          </a:p>
          <a:p>
            <a:r>
              <a:rPr lang="en-IN" sz="1600" dirty="0"/>
              <a:t> AT[ ] ← list representing HTML attributes </a:t>
            </a:r>
          </a:p>
          <a:p>
            <a:r>
              <a:rPr lang="en-IN" sz="1600" dirty="0"/>
              <a:t>P ← Null</a:t>
            </a:r>
          </a:p>
          <a:p>
            <a:r>
              <a:rPr lang="en-IN" sz="1600" dirty="0"/>
              <a:t> </a:t>
            </a:r>
            <a:r>
              <a:rPr lang="en-IN" sz="1600" dirty="0" err="1"/>
              <a:t>js</a:t>
            </a:r>
            <a:r>
              <a:rPr lang="en-IN" sz="1600" dirty="0"/>
              <a:t> ← Null</a:t>
            </a:r>
          </a:p>
          <a:p>
            <a:r>
              <a:rPr lang="en-IN" sz="1600" dirty="0"/>
              <a:t> </a:t>
            </a:r>
            <a:r>
              <a:rPr lang="en-IN" sz="1600" dirty="0" err="1"/>
              <a:t>JS_strings</a:t>
            </a:r>
            <a:r>
              <a:rPr lang="en-IN" sz="1600" dirty="0"/>
              <a:t> = [] </a:t>
            </a:r>
          </a:p>
          <a:p>
            <a:r>
              <a:rPr lang="en-IN" sz="1600" dirty="0"/>
              <a:t>JSFV {} ← Ø </a:t>
            </a:r>
          </a:p>
          <a:p>
            <a:r>
              <a:rPr lang="en-IN" sz="1600" dirty="0"/>
              <a:t>for each 𝑤𝑝𝑖∈𝑊𝑃 do</a:t>
            </a:r>
          </a:p>
          <a:p>
            <a:r>
              <a:rPr lang="en-IN" sz="1600" dirty="0"/>
              <a:t> </a:t>
            </a:r>
            <a:r>
              <a:rPr lang="en-IN" sz="1600" dirty="0" err="1"/>
              <a:t>P←parse_html</a:t>
            </a:r>
            <a:r>
              <a:rPr lang="en-IN" sz="1600" dirty="0"/>
              <a:t> (𝑤𝑝𝑖) with</a:t>
            </a:r>
          </a:p>
          <a:p>
            <a:r>
              <a:rPr lang="en-IN" sz="1600" dirty="0"/>
              <a:t> P do for 𝑡𝑖 ∈ 𝑇𝐺 do </a:t>
            </a:r>
          </a:p>
          <a:p>
            <a:r>
              <a:rPr lang="en-IN" sz="1600" dirty="0"/>
              <a:t>if ( 𝑡𝑖==𝑠𝑐𝑟𝑖𝑝𝑡 𝑎𝑛𝑑 𝐴𝑇[𝑠𝑟𝑐]==𝑓𝑎𝑙𝑠𝑒) </a:t>
            </a:r>
          </a:p>
          <a:p>
            <a:r>
              <a:rPr lang="en-IN" sz="1600" dirty="0"/>
              <a:t>then </a:t>
            </a:r>
            <a:r>
              <a:rPr lang="en-IN" sz="1600" dirty="0" err="1"/>
              <a:t>js</a:t>
            </a:r>
            <a:r>
              <a:rPr lang="en-IN" sz="1600" dirty="0"/>
              <a:t> = 𝑡𝑖.𝑠𝑡𝑟𝑖𝑛𝑔 if (𝑗𝑠≠ Ø) </a:t>
            </a:r>
          </a:p>
          <a:p>
            <a:r>
              <a:rPr lang="en-IN" sz="1600" dirty="0"/>
              <a:t>then </a:t>
            </a:r>
            <a:r>
              <a:rPr lang="en-IN" sz="1600" dirty="0" err="1"/>
              <a:t>JS_strings.append</a:t>
            </a:r>
            <a:r>
              <a:rPr lang="en-IN" sz="1600" dirty="0"/>
              <a:t> (𝑗𝑠) </a:t>
            </a:r>
          </a:p>
          <a:p>
            <a:r>
              <a:rPr lang="en-IN" sz="1600" dirty="0"/>
              <a:t>if ( 𝑡𝑖==a 𝑎𝑛𝑑 𝐴𝑇[ℎ𝑟𝑒𝑓]==𝑡𝑟𝑢𝑒 ) </a:t>
            </a:r>
          </a:p>
          <a:p>
            <a:r>
              <a:rPr lang="en-IN" sz="1600" dirty="0"/>
              <a:t>then </a:t>
            </a:r>
            <a:r>
              <a:rPr lang="en-IN" sz="1600" dirty="0" err="1"/>
              <a:t>js</a:t>
            </a:r>
            <a:r>
              <a:rPr lang="en-IN" sz="1600" dirty="0"/>
              <a:t> = 𝑡𝑖.𝑠𝑡𝑟𝑖𝑛𝑔 if (𝑗𝑠 ≠ Ø) </a:t>
            </a:r>
          </a:p>
          <a:p>
            <a:r>
              <a:rPr lang="en-IN" sz="1600" dirty="0"/>
              <a:t>then </a:t>
            </a:r>
            <a:r>
              <a:rPr lang="en-IN" sz="1600" dirty="0" err="1"/>
              <a:t>JS_strings.append</a:t>
            </a:r>
            <a:r>
              <a:rPr lang="en-IN" sz="1600" dirty="0"/>
              <a:t>(𝑗𝑠)</a:t>
            </a:r>
          </a:p>
          <a:p>
            <a:r>
              <a:rPr lang="en-IN" sz="1600" dirty="0"/>
              <a:t> if ( 𝑡𝑖==𝑓𝑜𝑟𝑚 𝑎𝑛𝑑 𝐴𝑇[𝑎𝑐𝑡𝑖𝑜𝑛]==𝑡𝑟𝑢𝑒 )</a:t>
            </a:r>
          </a:p>
          <a:p>
            <a:r>
              <a:rPr lang="en-IN" sz="1600" dirty="0"/>
              <a:t>then </a:t>
            </a:r>
            <a:r>
              <a:rPr lang="en-IN" sz="1600" dirty="0" err="1"/>
              <a:t>js</a:t>
            </a:r>
            <a:r>
              <a:rPr lang="en-IN" sz="1600" dirty="0"/>
              <a:t> = 𝑡𝑖.𝑠𝑡𝑟𝑖𝑛𝑔 if (</a:t>
            </a:r>
            <a:r>
              <a:rPr lang="en-IN" sz="1600" dirty="0" err="1"/>
              <a:t>js</a:t>
            </a:r>
            <a:r>
              <a:rPr lang="en-IN" sz="1600" dirty="0"/>
              <a:t> ≠ Ø) </a:t>
            </a:r>
          </a:p>
          <a:p>
            <a:r>
              <a:rPr lang="en-IN" sz="1600" dirty="0"/>
              <a:t>then </a:t>
            </a:r>
            <a:r>
              <a:rPr lang="en-IN" sz="1600" dirty="0" err="1"/>
              <a:t>JS_strings.append</a:t>
            </a:r>
            <a:r>
              <a:rPr lang="en-IN" sz="1600" dirty="0"/>
              <a:t>(𝑗𝑠)</a:t>
            </a:r>
          </a:p>
          <a:p>
            <a:r>
              <a:rPr lang="en-IN" sz="1600" dirty="0"/>
              <a:t> if ( 𝑡𝑖==𝑖𝑓𝑟𝑎𝑚𝑒 𝑎𝑛𝑑 𝐴𝑇[𝑠𝑟𝑐]==𝑡𝑟𝑢𝑒) </a:t>
            </a:r>
          </a:p>
          <a:p>
            <a:r>
              <a:rPr lang="en-IN" sz="1600" dirty="0"/>
              <a:t>then </a:t>
            </a:r>
            <a:r>
              <a:rPr lang="en-IN" sz="1600" dirty="0" err="1"/>
              <a:t>js</a:t>
            </a:r>
            <a:r>
              <a:rPr lang="en-IN" sz="1600" dirty="0"/>
              <a:t> = 𝑡𝑖.𝑠𝑡𝑟𝑖𝑛𝑔 if (𝑗𝑠 ≠ Ø)</a:t>
            </a:r>
          </a:p>
          <a:p>
            <a:r>
              <a:rPr lang="en-IN" sz="1600" dirty="0"/>
              <a:t> then </a:t>
            </a:r>
            <a:r>
              <a:rPr lang="en-IN" sz="1600" dirty="0" err="1"/>
              <a:t>JS_strings.append</a:t>
            </a:r>
            <a:r>
              <a:rPr lang="en-IN" sz="1600" dirty="0"/>
              <a:t>(𝑗𝑠) </a:t>
            </a:r>
          </a:p>
        </p:txBody>
      </p:sp>
      <p:sp>
        <p:nvSpPr>
          <p:cNvPr id="9" name="TextBox 8">
            <a:extLst>
              <a:ext uri="{FF2B5EF4-FFF2-40B4-BE49-F238E27FC236}">
                <a16:creationId xmlns:a16="http://schemas.microsoft.com/office/drawing/2014/main" id="{4D630014-6C7F-40C6-9E7F-E5E78A7B5B1C}"/>
              </a:ext>
            </a:extLst>
          </p:cNvPr>
          <p:cNvSpPr txBox="1"/>
          <p:nvPr/>
        </p:nvSpPr>
        <p:spPr>
          <a:xfrm>
            <a:off x="5811672" y="461665"/>
            <a:ext cx="6093724" cy="5755422"/>
          </a:xfrm>
          <a:prstGeom prst="rect">
            <a:avLst/>
          </a:prstGeom>
          <a:noFill/>
        </p:spPr>
        <p:txBody>
          <a:bodyPr wrap="square">
            <a:spAutoFit/>
          </a:bodyPr>
          <a:lstStyle/>
          <a:p>
            <a:r>
              <a:rPr lang="en-IN" sz="1600" dirty="0"/>
              <a:t>E-Object =</a:t>
            </a:r>
            <a:r>
              <a:rPr lang="en-IN" sz="1600" dirty="0" err="1"/>
              <a:t>esprima.parseScript</a:t>
            </a:r>
            <a:r>
              <a:rPr lang="en-IN" sz="1600" dirty="0"/>
              <a:t>(</a:t>
            </a:r>
            <a:r>
              <a:rPr lang="en-IN" sz="1600" dirty="0" err="1"/>
              <a:t>JS_strings</a:t>
            </a:r>
            <a:r>
              <a:rPr lang="en-IN" sz="1600" dirty="0"/>
              <a:t>)</a:t>
            </a:r>
          </a:p>
          <a:p>
            <a:r>
              <a:rPr lang="en-IN" sz="1600" dirty="0"/>
              <a:t> for 𝑒𝑎𝑐ℎ 𝑇𝐿𝑖 ∈ E-Object[body] </a:t>
            </a:r>
          </a:p>
          <a:p>
            <a:r>
              <a:rPr lang="en-IN" sz="1600" dirty="0"/>
              <a:t>do for 𝑒𝑎𝑐ℎ </a:t>
            </a:r>
          </a:p>
          <a:p>
            <a:r>
              <a:rPr lang="en-IN" sz="1600" dirty="0"/>
              <a:t>𝑁𝐷𝑖 ∈𝑇𝐿𝑖 do</a:t>
            </a:r>
          </a:p>
          <a:p>
            <a:r>
              <a:rPr lang="en-IN" sz="1600" dirty="0"/>
              <a:t> if (𝑁𝐷𝑖 [𝑡𝑦𝑝𝑒]𝑖𝑛 {𝐹𝑢𝑛𝑐𝑡𝑖𝑜𝑛𝐷𝑒𝑐𝑙𝑎𝑟𝑎𝑡𝑖𝑜𝑛})</a:t>
            </a:r>
          </a:p>
          <a:p>
            <a:r>
              <a:rPr lang="en-IN" sz="1600" dirty="0"/>
              <a:t> then JSFV [</a:t>
            </a:r>
            <a:r>
              <a:rPr lang="en-IN" sz="1600" dirty="0" err="1"/>
              <a:t>js_define_function</a:t>
            </a:r>
            <a:r>
              <a:rPr lang="en-IN" sz="1600" dirty="0"/>
              <a:t>]+=1 </a:t>
            </a:r>
          </a:p>
          <a:p>
            <a:r>
              <a:rPr lang="en-IN" sz="1600" dirty="0"/>
              <a:t>else if (𝑁𝐷𝑖 [𝑡𝑦𝑝𝑒]𝑖𝑛 {𝐶𝑎𝑙𝑙𝐸𝑥𝑝𝑟𝑒𝑠𝑠𝑖𝑜𝑛,𝐹𝑢𝑛𝑐𝑡𝑖𝑜𝑛𝐸𝑥𝑝𝑟𝑒𝑠𝑠𝑖𝑜𝑛}) then JSFV [</a:t>
            </a:r>
            <a:r>
              <a:rPr lang="en-IN" sz="1600" dirty="0" err="1"/>
              <a:t>js_function_calls</a:t>
            </a:r>
            <a:r>
              <a:rPr lang="en-IN" sz="1600" dirty="0"/>
              <a:t>] += 1 </a:t>
            </a:r>
          </a:p>
          <a:p>
            <a:r>
              <a:rPr lang="en-IN" sz="1600" dirty="0"/>
              <a:t>end for</a:t>
            </a:r>
          </a:p>
          <a:p>
            <a:r>
              <a:rPr lang="en-IN" sz="1600" dirty="0"/>
              <a:t> end for </a:t>
            </a:r>
          </a:p>
          <a:p>
            <a:r>
              <a:rPr lang="en-IN" sz="1600" dirty="0"/>
              <a:t>tokens = E-Object[tokens] </a:t>
            </a:r>
          </a:p>
          <a:p>
            <a:r>
              <a:rPr lang="en-IN" sz="1600" dirty="0"/>
              <a:t>for 𝑇𝐾𝑖 𝑖𝑛 𝑡𝑜𝑘𝑒𝑛𝑠 do if (𝑇𝐾𝑖[𝑡𝑦𝑝𝑒]== 𝐼𝑑𝑒𝑛𝑡𝑖𝑓𝑖𝑒𝑟 ) </a:t>
            </a:r>
          </a:p>
          <a:p>
            <a:r>
              <a:rPr lang="en-IN" sz="1600" dirty="0"/>
              <a:t>then if (𝑇𝐾[𝑣𝑎𝑙𝑢𝑒] ∈ 𝐷𝑂)</a:t>
            </a:r>
          </a:p>
          <a:p>
            <a:r>
              <a:rPr lang="en-IN" sz="1600" dirty="0"/>
              <a:t> then JSFV [</a:t>
            </a:r>
            <a:r>
              <a:rPr lang="en-IN" sz="1600" dirty="0" err="1"/>
              <a:t>DO_Tki</a:t>
            </a:r>
            <a:r>
              <a:rPr lang="en-IN" sz="1600" dirty="0"/>
              <a:t>[value]]+=1</a:t>
            </a:r>
          </a:p>
          <a:p>
            <a:r>
              <a:rPr lang="en-IN" sz="1600" dirty="0"/>
              <a:t>else if (𝑇𝐾𝑖[𝑣𝑎𝑙𝑢𝑒] ∈𝐽𝑃) then JSFV [</a:t>
            </a:r>
            <a:r>
              <a:rPr lang="en-IN" sz="1600" dirty="0" err="1"/>
              <a:t>JP_Tki</a:t>
            </a:r>
            <a:r>
              <a:rPr lang="en-IN" sz="1600" dirty="0"/>
              <a:t>[value]]+=1</a:t>
            </a:r>
          </a:p>
          <a:p>
            <a:r>
              <a:rPr lang="en-IN" sz="1600" dirty="0"/>
              <a:t> else if (𝑇𝐾𝑖[𝑣𝑎𝑙𝑢𝑒] ∈𝐽𝑀) then JSFV [</a:t>
            </a:r>
            <a:r>
              <a:rPr lang="en-IN" sz="1600" dirty="0" err="1"/>
              <a:t>JM_Tki</a:t>
            </a:r>
            <a:r>
              <a:rPr lang="en-IN" sz="1600" dirty="0"/>
              <a:t>[value]]+=1 </a:t>
            </a:r>
          </a:p>
          <a:p>
            <a:r>
              <a:rPr lang="en-IN" sz="1600" dirty="0"/>
              <a:t>else if (𝑇𝐾𝑖[𝑣𝑎𝑙𝑢𝑒]==𝑠𝑡𝑟𝑖𝑛𝑔) </a:t>
            </a:r>
          </a:p>
          <a:p>
            <a:r>
              <a:rPr lang="en-IN" sz="1600" dirty="0"/>
              <a:t>then </a:t>
            </a:r>
            <a:r>
              <a:rPr lang="en-IN" sz="1600" dirty="0" err="1"/>
              <a:t>Stringlist.append</a:t>
            </a:r>
            <a:r>
              <a:rPr lang="en-IN" sz="1600" dirty="0"/>
              <a:t>(</a:t>
            </a:r>
            <a:r>
              <a:rPr lang="en-IN" sz="1600" dirty="0" err="1"/>
              <a:t>TKi</a:t>
            </a:r>
            <a:r>
              <a:rPr lang="en-IN" sz="1600" dirty="0"/>
              <a:t>[value])</a:t>
            </a:r>
          </a:p>
          <a:p>
            <a:r>
              <a:rPr lang="en-IN" sz="1600" dirty="0"/>
              <a:t> end for if </a:t>
            </a:r>
            <a:r>
              <a:rPr lang="en-IN" sz="1600" dirty="0" err="1"/>
              <a:t>Stringlist</a:t>
            </a:r>
            <a:r>
              <a:rPr lang="en-IN" sz="1600" dirty="0"/>
              <a:t> &gt;0 </a:t>
            </a:r>
          </a:p>
          <a:p>
            <a:r>
              <a:rPr lang="en-IN" sz="1600" dirty="0"/>
              <a:t>then JSFV [</a:t>
            </a:r>
            <a:r>
              <a:rPr lang="en-IN" sz="1600" dirty="0" err="1"/>
              <a:t>min_length</a:t>
            </a:r>
            <a:r>
              <a:rPr lang="en-IN" sz="1600" dirty="0"/>
              <a:t> ]= 𝑚𝑖𝑛 (𝑙𝑒𝑛(𝑆𝑡𝑟𝑖𝑛𝑔𝑙𝑖𝑠𝑡 ))</a:t>
            </a:r>
          </a:p>
          <a:p>
            <a:r>
              <a:rPr lang="en-IN" sz="1600" dirty="0"/>
              <a:t> JSFV [</a:t>
            </a:r>
            <a:r>
              <a:rPr lang="en-IN" sz="1600" dirty="0" err="1"/>
              <a:t>max_length</a:t>
            </a:r>
            <a:r>
              <a:rPr lang="en-IN" sz="1600" dirty="0"/>
              <a:t> ]= 𝑚𝑎𝑥 (𝑙𝑒𝑛(𝑆𝑡𝑟𝑖𝑛𝑔𝑙𝑖𝑠𝑡 )) </a:t>
            </a:r>
          </a:p>
          <a:p>
            <a:r>
              <a:rPr lang="en-IN" sz="1600" dirty="0"/>
              <a:t>end for </a:t>
            </a:r>
          </a:p>
          <a:p>
            <a:r>
              <a:rPr lang="en-IN" sz="1600" dirty="0"/>
              <a:t>Returns features vector (JSFV) for future model use</a:t>
            </a:r>
          </a:p>
        </p:txBody>
      </p:sp>
    </p:spTree>
    <p:extLst>
      <p:ext uri="{BB962C8B-B14F-4D97-AF65-F5344CB8AC3E}">
        <p14:creationId xmlns:p14="http://schemas.microsoft.com/office/powerpoint/2010/main" val="31911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E2719D-A8F5-433E-80E7-2EACE9C90F64}"/>
              </a:ext>
            </a:extLst>
          </p:cNvPr>
          <p:cNvSpPr txBox="1"/>
          <p:nvPr/>
        </p:nvSpPr>
        <p:spPr>
          <a:xfrm>
            <a:off x="4370697" y="198820"/>
            <a:ext cx="6093724" cy="400110"/>
          </a:xfrm>
          <a:prstGeom prst="rect">
            <a:avLst/>
          </a:prstGeom>
          <a:noFill/>
        </p:spPr>
        <p:txBody>
          <a:bodyPr wrap="square">
            <a:spAutoFit/>
          </a:bodyPr>
          <a:lstStyle/>
          <a:p>
            <a:r>
              <a:rPr lang="en-IN" sz="2000" b="1" dirty="0"/>
              <a:t>PARSING URL ADDRESS </a:t>
            </a:r>
          </a:p>
        </p:txBody>
      </p:sp>
      <p:sp>
        <p:nvSpPr>
          <p:cNvPr id="5" name="TextBox 4">
            <a:extLst>
              <a:ext uri="{FF2B5EF4-FFF2-40B4-BE49-F238E27FC236}">
                <a16:creationId xmlns:a16="http://schemas.microsoft.com/office/drawing/2014/main" id="{7FDBEA42-FA25-4E90-B0A6-7DBD6CC2A085}"/>
              </a:ext>
            </a:extLst>
          </p:cNvPr>
          <p:cNvSpPr txBox="1"/>
          <p:nvPr/>
        </p:nvSpPr>
        <p:spPr>
          <a:xfrm>
            <a:off x="399198" y="670903"/>
            <a:ext cx="6093724" cy="5909310"/>
          </a:xfrm>
          <a:prstGeom prst="rect">
            <a:avLst/>
          </a:prstGeom>
          <a:noFill/>
        </p:spPr>
        <p:txBody>
          <a:bodyPr wrap="square">
            <a:spAutoFit/>
          </a:bodyPr>
          <a:lstStyle/>
          <a:p>
            <a:r>
              <a:rPr lang="en-IN" dirty="0"/>
              <a:t>Input: Pages URL</a:t>
            </a:r>
          </a:p>
          <a:p>
            <a:r>
              <a:rPr lang="en-IN" dirty="0"/>
              <a:t> Output: URL-based Feature vector (UFV) </a:t>
            </a:r>
          </a:p>
          <a:p>
            <a:r>
              <a:rPr lang="en-IN" dirty="0"/>
              <a:t>URD[ ] ← list representing URL redirection</a:t>
            </a:r>
          </a:p>
          <a:p>
            <a:r>
              <a:rPr lang="en-IN" dirty="0"/>
              <a:t> UFP[ ] ← list representing URL frequent parameters</a:t>
            </a:r>
          </a:p>
          <a:p>
            <a:r>
              <a:rPr lang="en-IN" dirty="0"/>
              <a:t> KE[ ] ← list representing keywords evil</a:t>
            </a:r>
          </a:p>
          <a:p>
            <a:r>
              <a:rPr lang="en-IN" dirty="0"/>
              <a:t> TG[ ] ← list representing HTML tags </a:t>
            </a:r>
          </a:p>
          <a:p>
            <a:r>
              <a:rPr lang="en-IN" dirty="0"/>
              <a:t>EV[ ] ← list representing HTML events</a:t>
            </a:r>
          </a:p>
          <a:p>
            <a:r>
              <a:rPr lang="en-IN" dirty="0"/>
              <a:t> AT[ ] ←list representing HTML attributes </a:t>
            </a:r>
          </a:p>
          <a:p>
            <a:r>
              <a:rPr lang="en-IN" dirty="0"/>
              <a:t>UFV {} ← Ø </a:t>
            </a:r>
            <a:r>
              <a:rPr lang="en-IN" dirty="0" err="1"/>
              <a:t>UStr</a:t>
            </a:r>
            <a:r>
              <a:rPr lang="en-IN" dirty="0"/>
              <a:t> [] for each page[</a:t>
            </a:r>
            <a:r>
              <a:rPr lang="en-IN" dirty="0" err="1"/>
              <a:t>URLi</a:t>
            </a:r>
            <a:r>
              <a:rPr lang="en-IN" dirty="0"/>
              <a:t>]</a:t>
            </a:r>
          </a:p>
          <a:p>
            <a:r>
              <a:rPr lang="en-IN" dirty="0"/>
              <a:t> do Collect encode-length 𝑈𝑆𝑡𝑟= </a:t>
            </a:r>
            <a:r>
              <a:rPr lang="en-IN" dirty="0" err="1"/>
              <a:t>urldecode</a:t>
            </a:r>
            <a:r>
              <a:rPr lang="en-IN" dirty="0"/>
              <a:t>(</a:t>
            </a:r>
            <a:r>
              <a:rPr lang="en-IN" dirty="0" err="1"/>
              <a:t>URLi</a:t>
            </a:r>
            <a:r>
              <a:rPr lang="en-IN" dirty="0"/>
              <a:t>)</a:t>
            </a:r>
          </a:p>
          <a:p>
            <a:r>
              <a:rPr lang="en-IN" dirty="0"/>
              <a:t> 𝑈𝐹𝑉 [</a:t>
            </a:r>
            <a:r>
              <a:rPr lang="en-IN" dirty="0" err="1"/>
              <a:t>url_length</a:t>
            </a:r>
            <a:r>
              <a:rPr lang="en-IN" dirty="0"/>
              <a:t>]= Len(𝑈𝑆𝑡𝑟) </a:t>
            </a:r>
          </a:p>
          <a:p>
            <a:r>
              <a:rPr lang="en-IN" dirty="0"/>
              <a:t>for 𝑡𝑖 ∈ 𝑇𝐺 do if (𝑡𝑖 𝑒𝑥𝑖𝑠𝑡 𝑖𝑛 𝑈𝑆𝑡𝑟) </a:t>
            </a:r>
          </a:p>
          <a:p>
            <a:r>
              <a:rPr lang="en-IN" dirty="0"/>
              <a:t>Then 𝑈𝐹𝑉 [</a:t>
            </a:r>
            <a:r>
              <a:rPr lang="en-IN" dirty="0" err="1"/>
              <a:t>url_tag</a:t>
            </a:r>
            <a:r>
              <a:rPr lang="en-IN" dirty="0"/>
              <a:t>[𝑡𝑖]] = True</a:t>
            </a:r>
          </a:p>
          <a:p>
            <a:r>
              <a:rPr lang="en-IN" dirty="0"/>
              <a:t>else 𝑈𝐹𝑉 [</a:t>
            </a:r>
            <a:r>
              <a:rPr lang="en-IN" dirty="0" err="1"/>
              <a:t>url_tag</a:t>
            </a:r>
            <a:r>
              <a:rPr lang="en-IN" dirty="0"/>
              <a:t>[</a:t>
            </a:r>
            <a:r>
              <a:rPr lang="en-IN" dirty="0" err="1"/>
              <a:t>ti</a:t>
            </a:r>
            <a:r>
              <a:rPr lang="en-IN" dirty="0"/>
              <a:t>]] = False </a:t>
            </a:r>
          </a:p>
          <a:p>
            <a:r>
              <a:rPr lang="en-IN" dirty="0"/>
              <a:t>end for // check tag, event, and attributes existing in URL </a:t>
            </a:r>
          </a:p>
          <a:p>
            <a:r>
              <a:rPr lang="en-IN" dirty="0"/>
              <a:t>for each 𝑎𝑖 ∈ 𝐴𝑇 do</a:t>
            </a:r>
          </a:p>
          <a:p>
            <a:r>
              <a:rPr lang="en-IN" dirty="0"/>
              <a:t> if (𝑎𝑖 𝑒𝑥𝑖𝑠𝑡 𝑖𝑛 𝑈𝑆𝑡𝑟) </a:t>
            </a:r>
          </a:p>
          <a:p>
            <a:r>
              <a:rPr lang="en-IN" dirty="0"/>
              <a:t>then 𝑈𝐹𝑉 [</a:t>
            </a:r>
            <a:r>
              <a:rPr lang="en-IN" dirty="0" err="1"/>
              <a:t>url</a:t>
            </a:r>
            <a:r>
              <a:rPr lang="en-IN" dirty="0"/>
              <a:t>_ parameter[𝑎𝑖]] = True</a:t>
            </a:r>
          </a:p>
          <a:p>
            <a:r>
              <a:rPr lang="en-IN" dirty="0"/>
              <a:t> else 𝑈𝐹𝑉 [</a:t>
            </a:r>
            <a:r>
              <a:rPr lang="en-IN" dirty="0" err="1"/>
              <a:t>url</a:t>
            </a:r>
            <a:r>
              <a:rPr lang="en-IN" dirty="0"/>
              <a:t>_ parameter[𝑎𝑖]] = False </a:t>
            </a:r>
          </a:p>
          <a:p>
            <a:r>
              <a:rPr lang="en-IN" dirty="0"/>
              <a:t>end for </a:t>
            </a:r>
          </a:p>
          <a:p>
            <a:r>
              <a:rPr lang="en-IN" dirty="0"/>
              <a:t>for each 𝑒𝑖 ∈ 𝐸𝑉 do if (𝑒𝑖 𝑒𝑥𝑖𝑠𝑡 𝑖𝑛 𝑈𝑆𝑡𝑟) then</a:t>
            </a:r>
          </a:p>
        </p:txBody>
      </p:sp>
      <p:sp>
        <p:nvSpPr>
          <p:cNvPr id="7" name="TextBox 6">
            <a:extLst>
              <a:ext uri="{FF2B5EF4-FFF2-40B4-BE49-F238E27FC236}">
                <a16:creationId xmlns:a16="http://schemas.microsoft.com/office/drawing/2014/main" id="{1551D26A-E7ED-415E-B760-0F0E20A18E59}"/>
              </a:ext>
            </a:extLst>
          </p:cNvPr>
          <p:cNvSpPr txBox="1"/>
          <p:nvPr/>
        </p:nvSpPr>
        <p:spPr>
          <a:xfrm>
            <a:off x="5912893" y="670903"/>
            <a:ext cx="6093724" cy="5909310"/>
          </a:xfrm>
          <a:prstGeom prst="rect">
            <a:avLst/>
          </a:prstGeom>
          <a:noFill/>
        </p:spPr>
        <p:txBody>
          <a:bodyPr wrap="square">
            <a:spAutoFit/>
          </a:bodyPr>
          <a:lstStyle/>
          <a:p>
            <a:r>
              <a:rPr lang="en-IN" dirty="0"/>
              <a:t>𝑈𝐹𝑉 [</a:t>
            </a:r>
            <a:r>
              <a:rPr lang="en-IN" dirty="0" err="1"/>
              <a:t>url</a:t>
            </a:r>
            <a:r>
              <a:rPr lang="en-IN" dirty="0"/>
              <a:t>_ event[𝑒𝑖]] = True </a:t>
            </a:r>
          </a:p>
          <a:p>
            <a:r>
              <a:rPr lang="en-IN" dirty="0"/>
              <a:t>else 𝑈𝐹𝑉 [</a:t>
            </a:r>
            <a:r>
              <a:rPr lang="en-IN" dirty="0" err="1"/>
              <a:t>url</a:t>
            </a:r>
            <a:r>
              <a:rPr lang="en-IN" dirty="0"/>
              <a:t>_ event[𝑒𝑖]] = False </a:t>
            </a:r>
          </a:p>
          <a:p>
            <a:r>
              <a:rPr lang="en-IN" dirty="0"/>
              <a:t>end for // find any URL redirection parameters</a:t>
            </a:r>
          </a:p>
          <a:p>
            <a:r>
              <a:rPr lang="en-IN" dirty="0"/>
              <a:t> if (𝑎𝑛𝑦 (𝑢𝑟𝑑𝑖 ∈ 𝑈𝑅𝐷 𝑒𝑥𝑖𝑠𝑡 𝑖𝑛 𝑈𝑆𝑡𝑟))</a:t>
            </a:r>
          </a:p>
          <a:p>
            <a:r>
              <a:rPr lang="en-IN" dirty="0"/>
              <a:t> then 𝑈𝐹𝑉 [URD] = True</a:t>
            </a:r>
          </a:p>
          <a:p>
            <a:r>
              <a:rPr lang="en-IN" dirty="0"/>
              <a:t> else 𝑈𝐹𝑉 [URD] = False</a:t>
            </a:r>
          </a:p>
          <a:p>
            <a:r>
              <a:rPr lang="en-IN" dirty="0"/>
              <a:t> if (𝑑𝑜𝑐𝑢𝑚𝑒𝑛𝑡.𝐶𝑜𝑜𝑘𝑖𝑒 𝑒𝑥𝑖𝑠𝑡 𝑖𝑛 𝑈𝑆𝑡𝑟)</a:t>
            </a:r>
          </a:p>
          <a:p>
            <a:r>
              <a:rPr lang="en-IN" dirty="0"/>
              <a:t> then 𝑈𝐹𝑉 [</a:t>
            </a:r>
            <a:r>
              <a:rPr lang="en-IN" dirty="0" err="1"/>
              <a:t>url_cookie</a:t>
            </a:r>
            <a:r>
              <a:rPr lang="en-IN" dirty="0"/>
              <a:t>] = True </a:t>
            </a:r>
          </a:p>
          <a:p>
            <a:r>
              <a:rPr lang="en-IN" dirty="0"/>
              <a:t>else 𝑈𝐹𝑉 [</a:t>
            </a:r>
            <a:r>
              <a:rPr lang="en-IN" dirty="0" err="1"/>
              <a:t>url_cookie</a:t>
            </a:r>
            <a:r>
              <a:rPr lang="en-IN" dirty="0"/>
              <a:t>] = False</a:t>
            </a:r>
          </a:p>
          <a:p>
            <a:r>
              <a:rPr lang="en-IN" dirty="0"/>
              <a:t> for each 𝑢𝑓𝑝𝑖 ∈ 𝑈𝐹𝑃 do // Collect URL frequent parameters existing in </a:t>
            </a:r>
            <a:r>
              <a:rPr lang="en-IN" dirty="0" err="1"/>
              <a:t>UStr</a:t>
            </a:r>
            <a:r>
              <a:rPr lang="en-IN" dirty="0"/>
              <a:t> 𝑈𝐹[𝑢𝑓𝑝𝑖]=</a:t>
            </a:r>
            <a:r>
              <a:rPr lang="el-GR" dirty="0"/>
              <a:t>Σ𝑢𝑓𝑝𝑖 ,𝑢𝑓𝑝𝑖 𝑖𝑛 𝑈𝑆𝑡𝑟</a:t>
            </a:r>
            <a:endParaRPr lang="en-US" dirty="0"/>
          </a:p>
          <a:p>
            <a:r>
              <a:rPr lang="el-GR" dirty="0"/>
              <a:t> </a:t>
            </a:r>
            <a:r>
              <a:rPr lang="en-IN" dirty="0"/>
              <a:t>for each 𝑘𝑖 ∈ 𝐾𝐸 do </a:t>
            </a:r>
          </a:p>
          <a:p>
            <a:r>
              <a:rPr lang="en-IN" dirty="0"/>
              <a:t>// Collect URL keywords evil existing in </a:t>
            </a:r>
            <a:r>
              <a:rPr lang="en-IN" dirty="0" err="1"/>
              <a:t>UStr</a:t>
            </a:r>
            <a:r>
              <a:rPr lang="en-IN" dirty="0"/>
              <a:t> 𝑈𝐹[𝑘𝑖]=</a:t>
            </a:r>
            <a:r>
              <a:rPr lang="el-GR" dirty="0"/>
              <a:t>Σ𝑘𝑖 ,𝑘𝑖 𝑖𝑛 𝑈𝑆𝑡𝑟 </a:t>
            </a:r>
            <a:endParaRPr lang="en-US" dirty="0"/>
          </a:p>
          <a:p>
            <a:r>
              <a:rPr lang="en-IN" dirty="0"/>
              <a:t>for each 𝑑𝑜𝑚𝑎𝑖𝑛𝑖 𝑓𝑜𝑢𝑛𝑑 𝑖𝑛 𝑈𝑆𝑡𝑟 do </a:t>
            </a:r>
          </a:p>
          <a:p>
            <a:r>
              <a:rPr lang="en-IN" dirty="0"/>
              <a:t>// Collect the number of domain </a:t>
            </a:r>
          </a:p>
          <a:p>
            <a:r>
              <a:rPr lang="en-IN" dirty="0"/>
              <a:t>𝑈𝐹[𝑛𝑢𝑚𝑏𝑒𝑟_𝑑𝑜𝑚𝑎𝑖𝑛]+=1 </a:t>
            </a:r>
          </a:p>
          <a:p>
            <a:r>
              <a:rPr lang="en-IN" dirty="0"/>
              <a:t>for each 𝐼𝑃𝑖 𝑓𝑜𝑢𝑛𝑑 𝑖𝑛 𝑈𝑆𝑡𝑟 do </a:t>
            </a:r>
          </a:p>
          <a:p>
            <a:r>
              <a:rPr lang="en-IN" dirty="0"/>
              <a:t>// Collect a number of IPs </a:t>
            </a:r>
          </a:p>
          <a:p>
            <a:r>
              <a:rPr lang="en-IN" dirty="0"/>
              <a:t>𝑈𝐹[𝑛𝑢𝑚𝑏𝑒𝑟_𝐼𝑃]+=1 end for</a:t>
            </a:r>
          </a:p>
          <a:p>
            <a:r>
              <a:rPr lang="en-IN" dirty="0"/>
              <a:t>Returns features vector (UFV) for future model uses </a:t>
            </a:r>
          </a:p>
        </p:txBody>
      </p:sp>
    </p:spTree>
    <p:extLst>
      <p:ext uri="{BB962C8B-B14F-4D97-AF65-F5344CB8AC3E}">
        <p14:creationId xmlns:p14="http://schemas.microsoft.com/office/powerpoint/2010/main" val="387364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63A-4626-4DB7-8031-A3A03BFDDEF8}"/>
              </a:ext>
            </a:extLst>
          </p:cNvPr>
          <p:cNvSpPr>
            <a:spLocks noGrp="1"/>
          </p:cNvSpPr>
          <p:nvPr>
            <p:ph type="title"/>
          </p:nvPr>
        </p:nvSpPr>
        <p:spPr/>
        <p:txBody>
          <a:bodyPr/>
          <a:lstStyle/>
          <a:p>
            <a:r>
              <a:rPr lang="en-US" dirty="0"/>
              <a:t>          </a:t>
            </a:r>
            <a:r>
              <a:rPr lang="en-US" b="1" dirty="0"/>
              <a:t>Advantages of Proposed System</a:t>
            </a:r>
            <a:br>
              <a:rPr lang="en-US" dirty="0"/>
            </a:br>
            <a:endParaRPr lang="en-IN" dirty="0"/>
          </a:p>
        </p:txBody>
      </p:sp>
      <p:sp>
        <p:nvSpPr>
          <p:cNvPr id="3" name="Content Placeholder 2">
            <a:extLst>
              <a:ext uri="{FF2B5EF4-FFF2-40B4-BE49-F238E27FC236}">
                <a16:creationId xmlns:a16="http://schemas.microsoft.com/office/drawing/2014/main" id="{EC810005-7C65-4D33-BDF2-3D7BAF37D1DE}"/>
              </a:ext>
            </a:extLst>
          </p:cNvPr>
          <p:cNvSpPr>
            <a:spLocks noGrp="1"/>
          </p:cNvSpPr>
          <p:nvPr>
            <p:ph idx="1"/>
          </p:nvPr>
        </p:nvSpPr>
        <p:spPr>
          <a:xfrm>
            <a:off x="838200" y="1378424"/>
            <a:ext cx="10148248" cy="5114451"/>
          </a:xfrm>
        </p:spPr>
        <p:txBody>
          <a:bodyPr>
            <a:normAutofit/>
          </a:bodyPr>
          <a:lstStyle/>
          <a:p>
            <a:r>
              <a:rPr lang="en-US" dirty="0"/>
              <a:t>138,569 unique records to detect XSS attacks.</a:t>
            </a:r>
          </a:p>
          <a:p>
            <a:r>
              <a:rPr lang="en-US" dirty="0"/>
              <a:t>A dynamic-feature: acts as a layer for extracting. </a:t>
            </a:r>
          </a:p>
          <a:p>
            <a:r>
              <a:rPr lang="en-US" dirty="0"/>
              <a:t>Robust, high precision and low complexity.</a:t>
            </a:r>
          </a:p>
          <a:p>
            <a:r>
              <a:rPr lang="en-US" dirty="0"/>
              <a:t>platform independent For detecting XSS-based attack. </a:t>
            </a:r>
            <a:endParaRPr lang="en-IN" dirty="0"/>
          </a:p>
        </p:txBody>
      </p:sp>
    </p:spTree>
    <p:extLst>
      <p:ext uri="{BB962C8B-B14F-4D97-AF65-F5344CB8AC3E}">
        <p14:creationId xmlns:p14="http://schemas.microsoft.com/office/powerpoint/2010/main" val="45684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8AB7-646F-49B7-8108-10A18D9AC977}"/>
              </a:ext>
            </a:extLst>
          </p:cNvPr>
          <p:cNvSpPr>
            <a:spLocks noGrp="1"/>
          </p:cNvSpPr>
          <p:nvPr>
            <p:ph type="title"/>
          </p:nvPr>
        </p:nvSpPr>
        <p:spPr/>
        <p:txBody>
          <a:bodyPr/>
          <a:lstStyle/>
          <a:p>
            <a:r>
              <a:rPr lang="en-US" dirty="0"/>
              <a:t>           S/W and H/W Requirement</a:t>
            </a:r>
            <a:br>
              <a:rPr lang="en-US" dirty="0"/>
            </a:br>
            <a:endParaRPr lang="en-IN" dirty="0"/>
          </a:p>
        </p:txBody>
      </p:sp>
      <p:sp>
        <p:nvSpPr>
          <p:cNvPr id="3" name="Content Placeholder 2">
            <a:extLst>
              <a:ext uri="{FF2B5EF4-FFF2-40B4-BE49-F238E27FC236}">
                <a16:creationId xmlns:a16="http://schemas.microsoft.com/office/drawing/2014/main" id="{F32B98D2-9E55-46A9-A122-3D4DC9FAA544}"/>
              </a:ext>
            </a:extLst>
          </p:cNvPr>
          <p:cNvSpPr>
            <a:spLocks noGrp="1"/>
          </p:cNvSpPr>
          <p:nvPr>
            <p:ph idx="1"/>
          </p:nvPr>
        </p:nvSpPr>
        <p:spPr/>
        <p:txBody>
          <a:bodyPr/>
          <a:lstStyle/>
          <a:p>
            <a:pPr algn="l">
              <a:buFont typeface="Arial" panose="020B0604020202020204" pitchFamily="34" charset="0"/>
              <a:buChar char="•"/>
            </a:pPr>
            <a:r>
              <a:rPr lang="en-US" b="0" i="0" dirty="0">
                <a:solidFill>
                  <a:srgbClr val="1A1D38"/>
                </a:solidFill>
                <a:effectLst/>
              </a:rPr>
              <a:t>Windows 7, 8, 10, and Server 2012 and newer releases.</a:t>
            </a:r>
          </a:p>
          <a:p>
            <a:pPr algn="l">
              <a:buFont typeface="Arial" panose="020B0604020202020204" pitchFamily="34" charset="0"/>
              <a:buChar char="•"/>
            </a:pPr>
            <a:r>
              <a:rPr lang="en-US" b="0" i="0" dirty="0">
                <a:solidFill>
                  <a:srgbClr val="1A1D38"/>
                </a:solidFill>
                <a:effectLst/>
              </a:rPr>
              <a:t>2GHz Pentium 4 processor or higher.</a:t>
            </a:r>
          </a:p>
          <a:p>
            <a:pPr algn="l">
              <a:buFont typeface="Arial" panose="020B0604020202020204" pitchFamily="34" charset="0"/>
              <a:buChar char="•"/>
            </a:pPr>
            <a:r>
              <a:rPr lang="en-US" b="0" i="0" dirty="0">
                <a:solidFill>
                  <a:srgbClr val="1A1D38"/>
                </a:solidFill>
                <a:effectLst/>
              </a:rPr>
              <a:t>2GB RAM or higher.</a:t>
            </a:r>
          </a:p>
          <a:p>
            <a:pPr algn="l">
              <a:buFont typeface="Arial" panose="020B0604020202020204" pitchFamily="34" charset="0"/>
              <a:buChar char="•"/>
            </a:pPr>
            <a:r>
              <a:rPr lang="en-US" dirty="0">
                <a:solidFill>
                  <a:srgbClr val="1A1D38"/>
                </a:solidFill>
              </a:rPr>
              <a:t>Internet Browser</a:t>
            </a:r>
            <a:endParaRPr lang="en-US" b="0" i="0" dirty="0">
              <a:solidFill>
                <a:srgbClr val="1A1D38"/>
              </a:solidFill>
              <a:effectLst/>
            </a:endParaRPr>
          </a:p>
          <a:p>
            <a:pPr algn="l">
              <a:buFont typeface="Arial" panose="020B0604020202020204" pitchFamily="34" charset="0"/>
              <a:buChar char="•"/>
            </a:pPr>
            <a:r>
              <a:rPr lang="en-US" b="0" i="0" dirty="0">
                <a:solidFill>
                  <a:srgbClr val="1A1D38"/>
                </a:solidFill>
                <a:effectLst/>
              </a:rPr>
              <a:t>An internet connection for software download, updates, and activation.</a:t>
            </a:r>
          </a:p>
          <a:p>
            <a:pPr marL="0" indent="0">
              <a:buNone/>
            </a:pPr>
            <a:endParaRPr lang="en-US" dirty="0"/>
          </a:p>
        </p:txBody>
      </p:sp>
    </p:spTree>
    <p:extLst>
      <p:ext uri="{BB962C8B-B14F-4D97-AF65-F5344CB8AC3E}">
        <p14:creationId xmlns:p14="http://schemas.microsoft.com/office/powerpoint/2010/main" val="204981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0B7C-95A4-4177-8226-817665AD21E7}"/>
              </a:ext>
            </a:extLst>
          </p:cNvPr>
          <p:cNvSpPr>
            <a:spLocks noGrp="1"/>
          </p:cNvSpPr>
          <p:nvPr>
            <p:ph type="title"/>
          </p:nvPr>
        </p:nvSpPr>
        <p:spPr>
          <a:xfrm>
            <a:off x="838200" y="1"/>
            <a:ext cx="10515600" cy="1091820"/>
          </a:xfrm>
        </p:spPr>
        <p:txBody>
          <a:bodyPr/>
          <a:lstStyle/>
          <a:p>
            <a:r>
              <a:rPr lang="en-US" dirty="0"/>
              <a:t>                            Applications</a:t>
            </a:r>
            <a:endParaRPr lang="en-IN" dirty="0"/>
          </a:p>
        </p:txBody>
      </p:sp>
      <p:sp>
        <p:nvSpPr>
          <p:cNvPr id="3" name="Content Placeholder 2">
            <a:extLst>
              <a:ext uri="{FF2B5EF4-FFF2-40B4-BE49-F238E27FC236}">
                <a16:creationId xmlns:a16="http://schemas.microsoft.com/office/drawing/2014/main" id="{17C109D8-162A-4E15-912A-80549B15FAD7}"/>
              </a:ext>
            </a:extLst>
          </p:cNvPr>
          <p:cNvSpPr>
            <a:spLocks noGrp="1"/>
          </p:cNvSpPr>
          <p:nvPr>
            <p:ph idx="1"/>
          </p:nvPr>
        </p:nvSpPr>
        <p:spPr>
          <a:xfrm>
            <a:off x="838200" y="1091821"/>
            <a:ext cx="11600597" cy="5431809"/>
          </a:xfrm>
        </p:spPr>
        <p:txBody>
          <a:bodyPr>
            <a:normAutofit/>
          </a:bodyPr>
          <a:lstStyle/>
          <a:p>
            <a:r>
              <a:rPr lang="en-US" sz="3600" dirty="0"/>
              <a:t>Filter input on arrival.</a:t>
            </a:r>
          </a:p>
          <a:p>
            <a:r>
              <a:rPr lang="en-US" sz="3600" dirty="0"/>
              <a:t>Encode data on output</a:t>
            </a:r>
          </a:p>
          <a:p>
            <a:r>
              <a:rPr lang="en-US" sz="3600" dirty="0"/>
              <a:t>Use appropriate response headers.</a:t>
            </a:r>
          </a:p>
          <a:p>
            <a:r>
              <a:rPr lang="en-US" sz="3600" dirty="0"/>
              <a:t>Content Security Policy.</a:t>
            </a:r>
            <a:endParaRPr lang="en-IN" sz="3600" dirty="0"/>
          </a:p>
        </p:txBody>
      </p:sp>
    </p:spTree>
    <p:extLst>
      <p:ext uri="{BB962C8B-B14F-4D97-AF65-F5344CB8AC3E}">
        <p14:creationId xmlns:p14="http://schemas.microsoft.com/office/powerpoint/2010/main" val="201390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F8EF-2D08-4F8A-A54F-C38DE852B0A0}"/>
              </a:ext>
            </a:extLst>
          </p:cNvPr>
          <p:cNvSpPr>
            <a:spLocks noGrp="1"/>
          </p:cNvSpPr>
          <p:nvPr>
            <p:ph type="title"/>
          </p:nvPr>
        </p:nvSpPr>
        <p:spPr/>
        <p:txBody>
          <a:bodyPr/>
          <a:lstStyle/>
          <a:p>
            <a:r>
              <a:rPr lang="en-US" dirty="0"/>
              <a:t>          Limitation of proposed system</a:t>
            </a:r>
            <a:br>
              <a:rPr lang="en-US" dirty="0"/>
            </a:br>
            <a:endParaRPr lang="en-IN" dirty="0"/>
          </a:p>
        </p:txBody>
      </p:sp>
      <p:sp>
        <p:nvSpPr>
          <p:cNvPr id="3" name="Content Placeholder 2">
            <a:extLst>
              <a:ext uri="{FF2B5EF4-FFF2-40B4-BE49-F238E27FC236}">
                <a16:creationId xmlns:a16="http://schemas.microsoft.com/office/drawing/2014/main" id="{B82A6EBC-41EB-4B63-AC29-D5C515E767E4}"/>
              </a:ext>
            </a:extLst>
          </p:cNvPr>
          <p:cNvSpPr>
            <a:spLocks noGrp="1"/>
          </p:cNvSpPr>
          <p:nvPr>
            <p:ph idx="1"/>
          </p:nvPr>
        </p:nvSpPr>
        <p:spPr>
          <a:xfrm>
            <a:off x="838200" y="1253331"/>
            <a:ext cx="10515600" cy="4351338"/>
          </a:xfrm>
        </p:spPr>
        <p:txBody>
          <a:bodyPr/>
          <a:lstStyle/>
          <a:p>
            <a:r>
              <a:rPr lang="en-US" dirty="0"/>
              <a:t>detection is possible in near real time. But, a server-side defense mechanism is limited to detecting only reflected and stored XSS attacks.</a:t>
            </a:r>
          </a:p>
          <a:p>
            <a:r>
              <a:rPr lang="en-US" dirty="0"/>
              <a:t>The results were excellent in term of accuracy, the detection rate is between 93% and 95%,But Non Detecting attacks are between 5% to  7%.</a:t>
            </a:r>
            <a:endParaRPr lang="en-IN" dirty="0"/>
          </a:p>
        </p:txBody>
      </p:sp>
    </p:spTree>
    <p:extLst>
      <p:ext uri="{BB962C8B-B14F-4D97-AF65-F5344CB8AC3E}">
        <p14:creationId xmlns:p14="http://schemas.microsoft.com/office/powerpoint/2010/main" val="26578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6B0A-4A1E-4A81-8547-FB3E0761F96C}"/>
              </a:ext>
            </a:extLst>
          </p:cNvPr>
          <p:cNvSpPr>
            <a:spLocks noGrp="1"/>
          </p:cNvSpPr>
          <p:nvPr>
            <p:ph type="title"/>
          </p:nvPr>
        </p:nvSpPr>
        <p:spPr/>
        <p:txBody>
          <a:bodyPr/>
          <a:lstStyle/>
          <a:p>
            <a:r>
              <a:rPr lang="en-US" b="1" dirty="0"/>
              <a:t>                          Future Scope</a:t>
            </a:r>
            <a:br>
              <a:rPr lang="en-US" b="1" dirty="0"/>
            </a:br>
            <a:endParaRPr lang="en-IN" b="1" dirty="0"/>
          </a:p>
        </p:txBody>
      </p:sp>
      <p:sp>
        <p:nvSpPr>
          <p:cNvPr id="3" name="Content Placeholder 2">
            <a:extLst>
              <a:ext uri="{FF2B5EF4-FFF2-40B4-BE49-F238E27FC236}">
                <a16:creationId xmlns:a16="http://schemas.microsoft.com/office/drawing/2014/main" id="{01D9B9B4-CEB5-4785-AA1B-9AC1D9D35E9F}"/>
              </a:ext>
            </a:extLst>
          </p:cNvPr>
          <p:cNvSpPr>
            <a:spLocks noGrp="1"/>
          </p:cNvSpPr>
          <p:nvPr>
            <p:ph idx="1"/>
          </p:nvPr>
        </p:nvSpPr>
        <p:spPr>
          <a:xfrm>
            <a:off x="838200" y="1187355"/>
            <a:ext cx="10515600" cy="4989608"/>
          </a:xfrm>
        </p:spPr>
        <p:txBody>
          <a:bodyPr>
            <a:normAutofit/>
          </a:bodyPr>
          <a:lstStyle/>
          <a:p>
            <a:r>
              <a:rPr lang="en-US" sz="3200" dirty="0"/>
              <a:t>Combined traditional approaches can detect XSS attacks with a higher accuracy.</a:t>
            </a:r>
          </a:p>
          <a:p>
            <a:r>
              <a:rPr lang="en-US" sz="3200" dirty="0"/>
              <a:t> If combined the traditional method of using WAF with ML to detect XSS attacks in web applications. </a:t>
            </a:r>
          </a:p>
          <a:p>
            <a:r>
              <a:rPr lang="en-US" sz="3200" dirty="0"/>
              <a:t>The future scope of this approach is that ML approaches can be combined with other traditional approach like static analysis, dynamic and hybrid analysis to detect and prevent XSS attacks in web applications.</a:t>
            </a:r>
            <a:endParaRPr lang="en-IN" sz="3200" dirty="0"/>
          </a:p>
        </p:txBody>
      </p:sp>
    </p:spTree>
    <p:extLst>
      <p:ext uri="{BB962C8B-B14F-4D97-AF65-F5344CB8AC3E}">
        <p14:creationId xmlns:p14="http://schemas.microsoft.com/office/powerpoint/2010/main" val="250970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B360E-5AD4-4CDB-8FEF-DDB55E3253E7}"/>
              </a:ext>
            </a:extLst>
          </p:cNvPr>
          <p:cNvSpPr txBox="1"/>
          <p:nvPr/>
        </p:nvSpPr>
        <p:spPr>
          <a:xfrm>
            <a:off x="245660" y="616257"/>
            <a:ext cx="11723427" cy="5632311"/>
          </a:xfrm>
          <a:prstGeom prst="rect">
            <a:avLst/>
          </a:prstGeom>
          <a:noFill/>
        </p:spPr>
        <p:txBody>
          <a:bodyPr wrap="square">
            <a:spAutoFit/>
          </a:bodyPr>
          <a:lstStyle/>
          <a:p>
            <a:pPr marL="285750" indent="-285750">
              <a:buFont typeface="Arial" panose="020B0604020202020204" pitchFamily="34" charset="0"/>
              <a:buChar char="•"/>
            </a:pPr>
            <a:r>
              <a:rPr lang="en-US" sz="2400" dirty="0"/>
              <a:t>In this seminar, the ANN-based scheme is used to detect the XSS-based web applications attack. Three models are designed in a novel manner. The first model is concerned with the quality of the raw data and random crawling.</a:t>
            </a:r>
          </a:p>
          <a:p>
            <a:pPr marL="285750" indent="-285750">
              <a:buFont typeface="Arial" panose="020B0604020202020204" pitchFamily="34" charset="0"/>
              <a:buChar char="•"/>
            </a:pPr>
            <a:r>
              <a:rPr lang="en-US" sz="2400" dirty="0"/>
              <a:t>  The second model deals with extracting digital data as features of raw data and providing neural networks with these digital features, and the third is ANN-based multilayer perceptron model that takes the digital data, processes and classifies the final prediction result of XSS-attack problem.</a:t>
            </a:r>
          </a:p>
          <a:p>
            <a:pPr marL="285750" indent="-285750">
              <a:buFont typeface="Arial" panose="020B0604020202020204" pitchFamily="34" charset="0"/>
              <a:buChar char="•"/>
            </a:pPr>
            <a:r>
              <a:rPr lang="en-US" sz="2400" dirty="0"/>
              <a:t>  This model performs a prediction of security threats such as XSS attack, which can reflect in the form of a warning to users who can cancel the subsequent treatment of the pages.</a:t>
            </a:r>
          </a:p>
          <a:p>
            <a:pPr marL="285750" indent="-285750">
              <a:buFont typeface="Arial" panose="020B0604020202020204" pitchFamily="34" charset="0"/>
              <a:buChar char="•"/>
            </a:pPr>
            <a:r>
              <a:rPr lang="en-US" sz="2400" dirty="0"/>
              <a:t>  It acts as a security layer either for the client-side or the server side. The experiments were conducted effectively on the test dataset, and the comparison was performed on existing methods.</a:t>
            </a:r>
          </a:p>
          <a:p>
            <a:pPr marL="285750" indent="-285750">
              <a:buFont typeface="Arial" panose="020B0604020202020204" pitchFamily="34" charset="0"/>
              <a:buChar char="•"/>
            </a:pPr>
            <a:r>
              <a:rPr lang="en-US" sz="2400" dirty="0"/>
              <a:t>Based on the results, it can be concluded that the proposed scheme outperformed the state-of-the-art techniques in different aspects of measurements. In our future work, we will improve and apply this scheme to detect XSS attacks in the real-time detection system.</a:t>
            </a:r>
            <a:endParaRPr lang="en-IN" sz="2400" dirty="0"/>
          </a:p>
        </p:txBody>
      </p:sp>
      <p:sp>
        <p:nvSpPr>
          <p:cNvPr id="7" name="TextBox 6">
            <a:extLst>
              <a:ext uri="{FF2B5EF4-FFF2-40B4-BE49-F238E27FC236}">
                <a16:creationId xmlns:a16="http://schemas.microsoft.com/office/drawing/2014/main" id="{9DB0DB35-3B07-478F-A917-F8CBEFEE4EE9}"/>
              </a:ext>
            </a:extLst>
          </p:cNvPr>
          <p:cNvSpPr txBox="1"/>
          <p:nvPr/>
        </p:nvSpPr>
        <p:spPr>
          <a:xfrm>
            <a:off x="4793777" y="31482"/>
            <a:ext cx="6093724" cy="584775"/>
          </a:xfrm>
          <a:prstGeom prst="rect">
            <a:avLst/>
          </a:prstGeom>
          <a:noFill/>
        </p:spPr>
        <p:txBody>
          <a:bodyPr wrap="square">
            <a:spAutoFit/>
          </a:bodyPr>
          <a:lstStyle/>
          <a:p>
            <a:r>
              <a:rPr lang="en-US" sz="3200" b="1" dirty="0"/>
              <a:t>Conclusion</a:t>
            </a:r>
            <a:endParaRPr lang="en-IN" sz="3200" dirty="0"/>
          </a:p>
        </p:txBody>
      </p:sp>
    </p:spTree>
    <p:extLst>
      <p:ext uri="{BB962C8B-B14F-4D97-AF65-F5344CB8AC3E}">
        <p14:creationId xmlns:p14="http://schemas.microsoft.com/office/powerpoint/2010/main" val="37105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1330A-F1D7-4414-A86E-F56401FB94E6}"/>
              </a:ext>
            </a:extLst>
          </p:cNvPr>
          <p:cNvSpPr>
            <a:spLocks noGrp="1"/>
          </p:cNvSpPr>
          <p:nvPr>
            <p:ph type="title"/>
          </p:nvPr>
        </p:nvSpPr>
        <p:spPr>
          <a:xfrm>
            <a:off x="838200" y="365126"/>
            <a:ext cx="10515600" cy="617514"/>
          </a:xfrm>
        </p:spPr>
        <p:txBody>
          <a:bodyPr>
            <a:normAutofit fontScale="90000"/>
          </a:bodyPr>
          <a:lstStyle/>
          <a:p>
            <a:r>
              <a:rPr lang="en-US" b="1" dirty="0"/>
              <a:t>                                     INDEX</a:t>
            </a:r>
            <a:endParaRPr lang="en-IN" b="1" dirty="0"/>
          </a:p>
        </p:txBody>
      </p:sp>
      <p:sp>
        <p:nvSpPr>
          <p:cNvPr id="5" name="Content Placeholder 4">
            <a:extLst>
              <a:ext uri="{FF2B5EF4-FFF2-40B4-BE49-F238E27FC236}">
                <a16:creationId xmlns:a16="http://schemas.microsoft.com/office/drawing/2014/main" id="{980C3377-059A-477B-AE87-611D4D1E8E04}"/>
              </a:ext>
            </a:extLst>
          </p:cNvPr>
          <p:cNvSpPr>
            <a:spLocks noGrp="1"/>
          </p:cNvSpPr>
          <p:nvPr>
            <p:ph idx="1"/>
          </p:nvPr>
        </p:nvSpPr>
        <p:spPr>
          <a:xfrm>
            <a:off x="838200" y="982640"/>
            <a:ext cx="10515600" cy="5510234"/>
          </a:xfrm>
        </p:spPr>
        <p:txBody>
          <a:bodyPr>
            <a:normAutofit fontScale="92500" lnSpcReduction="20000"/>
          </a:bodyPr>
          <a:lstStyle/>
          <a:p>
            <a:r>
              <a:rPr lang="en-US" dirty="0"/>
              <a:t>Objective</a:t>
            </a:r>
          </a:p>
          <a:p>
            <a:r>
              <a:rPr lang="en-US" dirty="0"/>
              <a:t>Introduction</a:t>
            </a:r>
          </a:p>
          <a:p>
            <a:r>
              <a:rPr lang="en-US" dirty="0"/>
              <a:t>Literature survey</a:t>
            </a:r>
          </a:p>
          <a:p>
            <a:r>
              <a:rPr lang="en-US" dirty="0"/>
              <a:t>Existing system</a:t>
            </a:r>
          </a:p>
          <a:p>
            <a:r>
              <a:rPr lang="en-US" dirty="0"/>
              <a:t>Limitations of Existing System</a:t>
            </a:r>
          </a:p>
          <a:p>
            <a:r>
              <a:rPr lang="en-US" dirty="0"/>
              <a:t>Proposed system Architecture</a:t>
            </a:r>
          </a:p>
          <a:p>
            <a:r>
              <a:rPr lang="en-US" dirty="0"/>
              <a:t>Advantages of Proposed System</a:t>
            </a:r>
          </a:p>
          <a:p>
            <a:r>
              <a:rPr lang="en-US" dirty="0"/>
              <a:t>S/W and H/W Requirement</a:t>
            </a:r>
          </a:p>
          <a:p>
            <a:r>
              <a:rPr lang="en-US" dirty="0"/>
              <a:t>Applications</a:t>
            </a:r>
          </a:p>
          <a:p>
            <a:r>
              <a:rPr lang="en-US" dirty="0"/>
              <a:t>Limitation of proposed system</a:t>
            </a:r>
          </a:p>
          <a:p>
            <a:r>
              <a:rPr lang="en-US" dirty="0"/>
              <a:t>Future Scope</a:t>
            </a:r>
          </a:p>
          <a:p>
            <a:r>
              <a:rPr lang="en-US" dirty="0"/>
              <a:t>Conclusion</a:t>
            </a:r>
          </a:p>
          <a:p>
            <a:r>
              <a:rPr lang="en-US" dirty="0"/>
              <a:t>References</a:t>
            </a:r>
            <a:endParaRPr lang="en-IN" dirty="0"/>
          </a:p>
        </p:txBody>
      </p:sp>
    </p:spTree>
    <p:extLst>
      <p:ext uri="{BB962C8B-B14F-4D97-AF65-F5344CB8AC3E}">
        <p14:creationId xmlns:p14="http://schemas.microsoft.com/office/powerpoint/2010/main" val="117006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4025-FC47-4A25-B18F-6203A970DE14}"/>
              </a:ext>
            </a:extLst>
          </p:cNvPr>
          <p:cNvSpPr>
            <a:spLocks noGrp="1"/>
          </p:cNvSpPr>
          <p:nvPr>
            <p:ph type="title"/>
          </p:nvPr>
        </p:nvSpPr>
        <p:spPr/>
        <p:txBody>
          <a:bodyPr/>
          <a:lstStyle/>
          <a:p>
            <a:r>
              <a:rPr lang="en-US" dirty="0"/>
              <a:t>                             </a:t>
            </a:r>
            <a:r>
              <a:rPr lang="en-US" b="1" dirty="0"/>
              <a:t>References</a:t>
            </a:r>
            <a:br>
              <a:rPr lang="en-IN" dirty="0"/>
            </a:br>
            <a:endParaRPr lang="en-IN" dirty="0"/>
          </a:p>
        </p:txBody>
      </p:sp>
      <p:sp>
        <p:nvSpPr>
          <p:cNvPr id="3" name="Content Placeholder 2">
            <a:extLst>
              <a:ext uri="{FF2B5EF4-FFF2-40B4-BE49-F238E27FC236}">
                <a16:creationId xmlns:a16="http://schemas.microsoft.com/office/drawing/2014/main" id="{64FF29B4-E892-4547-BAD6-E9B5F47F0D25}"/>
              </a:ext>
            </a:extLst>
          </p:cNvPr>
          <p:cNvSpPr>
            <a:spLocks noGrp="1"/>
          </p:cNvSpPr>
          <p:nvPr>
            <p:ph idx="1"/>
          </p:nvPr>
        </p:nvSpPr>
        <p:spPr>
          <a:xfrm>
            <a:off x="838200" y="1160060"/>
            <a:ext cx="10726003" cy="5221619"/>
          </a:xfrm>
        </p:spPr>
        <p:txBody>
          <a:bodyPr>
            <a:normAutofit fontScale="92500" lnSpcReduction="20000"/>
          </a:bodyPr>
          <a:lstStyle/>
          <a:p>
            <a:r>
              <a:rPr lang="en-US" sz="2800" b="1" dirty="0">
                <a:latin typeface="+mj-lt"/>
              </a:rPr>
              <a:t> </a:t>
            </a:r>
            <a:r>
              <a:rPr lang="en-IN" dirty="0"/>
              <a:t>[1] </a:t>
            </a:r>
            <a:r>
              <a:rPr lang="en-IN" dirty="0" err="1"/>
              <a:t>XSSClassifier</a:t>
            </a:r>
            <a:r>
              <a:rPr lang="en-IN" dirty="0"/>
              <a:t>: Shailendra Rathore, Pradip Kumar Sharma, Jong Hyuk Park, ”An Efficient XSS Attack Detection Approach Based on Machine Learning Classifier on SNSs,” Journal of Information Processing Systems Vol. 13, No. 4, pp. 1014-1028, Aug. 2017 </a:t>
            </a:r>
          </a:p>
          <a:p>
            <a:r>
              <a:rPr lang="en-IN" dirty="0"/>
              <a:t> [2] </a:t>
            </a:r>
            <a:r>
              <a:rPr lang="en-IN" dirty="0" err="1"/>
              <a:t>Ib´eria</a:t>
            </a:r>
            <a:r>
              <a:rPr lang="en-IN" dirty="0"/>
              <a:t> Medeiros, Nuno Neves and Miguel Correia , “Detecting and Removing Web Application Vulnerabilities with Static Analysis and Data Mining ,” </a:t>
            </a:r>
          </a:p>
          <a:p>
            <a:r>
              <a:rPr lang="en-IN" dirty="0"/>
              <a:t>[3] Yao Pan, </a:t>
            </a:r>
            <a:r>
              <a:rPr lang="en-IN" dirty="0" err="1"/>
              <a:t>Fangzhou</a:t>
            </a:r>
            <a:r>
              <a:rPr lang="en-IN" dirty="0"/>
              <a:t> Sun, Jules White, Douglas C. Schmidt, Jacob Staples, and Lee Krause, “Detecting Web Attacks with End-to-End Deep Learning,” in Vanderbilt University, Melbourne, FL, </a:t>
            </a:r>
            <a:r>
              <a:rPr lang="en-IN" dirty="0" err="1"/>
              <a:t>USA,Eighth</a:t>
            </a:r>
            <a:r>
              <a:rPr lang="en-IN" dirty="0"/>
              <a:t> International Conference on. IEEE, 2018, pp.</a:t>
            </a:r>
          </a:p>
          <a:p>
            <a:r>
              <a:rPr lang="en-IN" dirty="0"/>
              <a:t>[4] Miao Liu, </a:t>
            </a:r>
            <a:r>
              <a:rPr lang="en-IN" dirty="0" err="1"/>
              <a:t>Boyu</a:t>
            </a:r>
            <a:r>
              <a:rPr lang="en-IN" dirty="0"/>
              <a:t> Zhang, </a:t>
            </a:r>
            <a:r>
              <a:rPr lang="en-IN" dirty="0" err="1"/>
              <a:t>Wenbin</a:t>
            </a:r>
            <a:r>
              <a:rPr lang="en-IN" dirty="0"/>
              <a:t> Chen and </a:t>
            </a:r>
            <a:r>
              <a:rPr lang="en-IN" dirty="0" err="1"/>
              <a:t>Xunlai</a:t>
            </a:r>
            <a:r>
              <a:rPr lang="en-IN" dirty="0"/>
              <a:t> Zhang, “A survey of exploitation and detection methods of XSS </a:t>
            </a:r>
            <a:r>
              <a:rPr lang="en-IN" dirty="0" err="1"/>
              <a:t>vulnerabilities,”IEEE</a:t>
            </a:r>
            <a:r>
              <a:rPr lang="en-IN" dirty="0"/>
              <a:t>, 2017. </a:t>
            </a:r>
          </a:p>
          <a:p>
            <a:r>
              <a:rPr lang="en-IN" dirty="0"/>
              <a:t>[5] Upasana </a:t>
            </a:r>
            <a:r>
              <a:rPr lang="en-IN" dirty="0" err="1"/>
              <a:t>Sarmaha</a:t>
            </a:r>
            <a:r>
              <a:rPr lang="en-IN" dirty="0"/>
              <a:t>, D.K. </a:t>
            </a:r>
            <a:r>
              <a:rPr lang="en-IN" dirty="0" err="1"/>
              <a:t>Bhattacharyyaa</a:t>
            </a:r>
            <a:r>
              <a:rPr lang="en-IN" dirty="0"/>
              <a:t>, J.K. </a:t>
            </a:r>
            <a:r>
              <a:rPr lang="en-IN" dirty="0" err="1"/>
              <a:t>Kalitab</a:t>
            </a:r>
            <a:r>
              <a:rPr lang="en-IN" dirty="0"/>
              <a:t>, “A Survey of Detection Methods for XSS Attacks,” IEEE Access, 2018 .</a:t>
            </a:r>
          </a:p>
        </p:txBody>
      </p:sp>
    </p:spTree>
    <p:extLst>
      <p:ext uri="{BB962C8B-B14F-4D97-AF65-F5344CB8AC3E}">
        <p14:creationId xmlns:p14="http://schemas.microsoft.com/office/powerpoint/2010/main" val="93489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96ADC7-81C5-450E-AC24-A3B60BCB9906}"/>
              </a:ext>
            </a:extLst>
          </p:cNvPr>
          <p:cNvSpPr>
            <a:spLocks noGrp="1"/>
          </p:cNvSpPr>
          <p:nvPr>
            <p:ph type="title"/>
          </p:nvPr>
        </p:nvSpPr>
        <p:spPr>
          <a:xfrm>
            <a:off x="838200" y="365125"/>
            <a:ext cx="10515600" cy="999651"/>
          </a:xfrm>
        </p:spPr>
        <p:txBody>
          <a:bodyPr/>
          <a:lstStyle/>
          <a:p>
            <a:r>
              <a:rPr lang="en-US" dirty="0"/>
              <a:t>                               </a:t>
            </a:r>
            <a:r>
              <a:rPr lang="en-US" b="1" dirty="0">
                <a:cs typeface="Times New Roman" panose="02020603050405020304" pitchFamily="18" charset="0"/>
              </a:rPr>
              <a:t>Objective</a:t>
            </a:r>
            <a:endParaRPr lang="en-IN" b="1" dirty="0">
              <a:cs typeface="Times New Roman" panose="02020603050405020304" pitchFamily="18" charset="0"/>
            </a:endParaRPr>
          </a:p>
        </p:txBody>
      </p:sp>
      <p:sp>
        <p:nvSpPr>
          <p:cNvPr id="5" name="Content Placeholder 4">
            <a:extLst>
              <a:ext uri="{FF2B5EF4-FFF2-40B4-BE49-F238E27FC236}">
                <a16:creationId xmlns:a16="http://schemas.microsoft.com/office/drawing/2014/main" id="{08C7D1E2-D59D-48AD-A89C-087E8E4BC493}"/>
              </a:ext>
            </a:extLst>
          </p:cNvPr>
          <p:cNvSpPr>
            <a:spLocks noGrp="1"/>
          </p:cNvSpPr>
          <p:nvPr>
            <p:ph idx="1"/>
          </p:nvPr>
        </p:nvSpPr>
        <p:spPr>
          <a:xfrm>
            <a:off x="647131" y="1566317"/>
            <a:ext cx="10515600" cy="4351338"/>
          </a:xfrm>
        </p:spPr>
        <p:txBody>
          <a:bodyPr>
            <a:normAutofit/>
          </a:bodyPr>
          <a:lstStyle/>
          <a:p>
            <a:r>
              <a:rPr lang="en-US" sz="3600" dirty="0"/>
              <a:t>To analyze, classify and discuss the current situation of XSS problem. </a:t>
            </a:r>
          </a:p>
          <a:p>
            <a:pPr marL="0" indent="0">
              <a:buNone/>
            </a:pPr>
            <a:r>
              <a:rPr lang="en-US" sz="3600" dirty="0"/>
              <a:t>• To identify, build and test the components of the proposed tool.</a:t>
            </a:r>
          </a:p>
          <a:p>
            <a:r>
              <a:rPr lang="en-US" sz="3600" dirty="0"/>
              <a:t>To determine the capability, accuracy and performance.</a:t>
            </a:r>
            <a:r>
              <a:rPr lang="en-US" sz="3600" b="1" dirty="0">
                <a:cs typeface="Times New Roman" panose="02020603050405020304" pitchFamily="18" charset="0"/>
              </a:rPr>
              <a:t> </a:t>
            </a:r>
            <a:endParaRPr lang="en-US" sz="3600" dirty="0">
              <a:cs typeface="Times New Roman" panose="02020603050405020304" pitchFamily="18" charset="0"/>
            </a:endParaRPr>
          </a:p>
        </p:txBody>
      </p:sp>
    </p:spTree>
    <p:extLst>
      <p:ext uri="{BB962C8B-B14F-4D97-AF65-F5344CB8AC3E}">
        <p14:creationId xmlns:p14="http://schemas.microsoft.com/office/powerpoint/2010/main" val="402394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AE56-7A88-40AF-AFF0-175DBD7A7A80}"/>
              </a:ext>
            </a:extLst>
          </p:cNvPr>
          <p:cNvSpPr>
            <a:spLocks noGrp="1"/>
          </p:cNvSpPr>
          <p:nvPr>
            <p:ph type="title"/>
          </p:nvPr>
        </p:nvSpPr>
        <p:spPr/>
        <p:txBody>
          <a:bodyPr>
            <a:normAutofit/>
          </a:bodyPr>
          <a:lstStyle/>
          <a:p>
            <a:r>
              <a:rPr lang="en-US" b="1" dirty="0"/>
              <a:t>                          Introduction</a:t>
            </a:r>
            <a:br>
              <a:rPr lang="en-US" dirty="0"/>
            </a:br>
            <a:endParaRPr lang="en-IN" dirty="0"/>
          </a:p>
        </p:txBody>
      </p:sp>
      <p:sp>
        <p:nvSpPr>
          <p:cNvPr id="11" name="Content Placeholder 10">
            <a:extLst>
              <a:ext uri="{FF2B5EF4-FFF2-40B4-BE49-F238E27FC236}">
                <a16:creationId xmlns:a16="http://schemas.microsoft.com/office/drawing/2014/main" id="{1D21E595-4490-4AE6-A935-3934DA0D2FEA}"/>
              </a:ext>
            </a:extLst>
          </p:cNvPr>
          <p:cNvSpPr>
            <a:spLocks noGrp="1"/>
          </p:cNvSpPr>
          <p:nvPr>
            <p:ph idx="1"/>
          </p:nvPr>
        </p:nvSpPr>
        <p:spPr/>
        <p:txBody>
          <a:bodyPr/>
          <a:lstStyle/>
          <a:p>
            <a:r>
              <a:rPr lang="en-US" dirty="0"/>
              <a:t>In this seminar, the ANN based technique is developed in order to detect the XSS vulnerable web applications.</a:t>
            </a:r>
          </a:p>
          <a:p>
            <a:r>
              <a:rPr lang="en-US" dirty="0"/>
              <a:t>XSS is a common attack vector that injects malicious code into a vulnerable web application.</a:t>
            </a:r>
          </a:p>
          <a:p>
            <a:r>
              <a:rPr lang="en-US" dirty="0"/>
              <a:t>There are primarily three types of XSS attack viz. Reflected, Stored and DOM based XSS attack.</a:t>
            </a:r>
            <a:endParaRPr lang="en-IN" dirty="0"/>
          </a:p>
        </p:txBody>
      </p:sp>
    </p:spTree>
    <p:extLst>
      <p:ext uri="{BB962C8B-B14F-4D97-AF65-F5344CB8AC3E}">
        <p14:creationId xmlns:p14="http://schemas.microsoft.com/office/powerpoint/2010/main" val="215669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4A63-D6A4-4FCA-8E96-3CDDD78C0F42}"/>
              </a:ext>
            </a:extLst>
          </p:cNvPr>
          <p:cNvSpPr>
            <a:spLocks noGrp="1"/>
          </p:cNvSpPr>
          <p:nvPr>
            <p:ph type="title"/>
          </p:nvPr>
        </p:nvSpPr>
        <p:spPr>
          <a:xfrm>
            <a:off x="838200" y="0"/>
            <a:ext cx="10515600" cy="1323833"/>
          </a:xfrm>
        </p:spPr>
        <p:txBody>
          <a:bodyPr>
            <a:normAutofit/>
          </a:bodyPr>
          <a:lstStyle/>
          <a:p>
            <a:r>
              <a:rPr lang="en-US"/>
              <a:t>                            Literature </a:t>
            </a:r>
            <a:r>
              <a:rPr lang="en-US" dirty="0"/>
              <a:t>survey</a:t>
            </a:r>
            <a:br>
              <a:rPr lang="en-US" dirty="0"/>
            </a:br>
            <a:endParaRPr lang="en-IN" dirty="0"/>
          </a:p>
        </p:txBody>
      </p:sp>
      <p:graphicFrame>
        <p:nvGraphicFramePr>
          <p:cNvPr id="4" name="Table 4">
            <a:extLst>
              <a:ext uri="{FF2B5EF4-FFF2-40B4-BE49-F238E27FC236}">
                <a16:creationId xmlns:a16="http://schemas.microsoft.com/office/drawing/2014/main" id="{843B2EF3-9FA9-4B23-BB94-A374DD35BCDA}"/>
              </a:ext>
            </a:extLst>
          </p:cNvPr>
          <p:cNvGraphicFramePr>
            <a:graphicFrameLocks noGrp="1"/>
          </p:cNvGraphicFramePr>
          <p:nvPr>
            <p:ph idx="1"/>
            <p:extLst>
              <p:ext uri="{D42A27DB-BD31-4B8C-83A1-F6EECF244321}">
                <p14:modId xmlns:p14="http://schemas.microsoft.com/office/powerpoint/2010/main" val="1023000054"/>
              </p:ext>
            </p:extLst>
          </p:nvPr>
        </p:nvGraphicFramePr>
        <p:xfrm>
          <a:off x="259307" y="709684"/>
          <a:ext cx="11532359" cy="5882186"/>
        </p:xfrm>
        <a:graphic>
          <a:graphicData uri="http://schemas.openxmlformats.org/drawingml/2006/table">
            <a:tbl>
              <a:tblPr firstRow="1" bandRow="1">
                <a:tableStyleId>{5C22544A-7EE6-4342-B048-85BDC9FD1C3A}</a:tableStyleId>
              </a:tblPr>
              <a:tblGrid>
                <a:gridCol w="736980">
                  <a:extLst>
                    <a:ext uri="{9D8B030D-6E8A-4147-A177-3AD203B41FA5}">
                      <a16:colId xmlns:a16="http://schemas.microsoft.com/office/drawing/2014/main" val="3558875257"/>
                    </a:ext>
                  </a:extLst>
                </a:gridCol>
                <a:gridCol w="3017450">
                  <a:extLst>
                    <a:ext uri="{9D8B030D-6E8A-4147-A177-3AD203B41FA5}">
                      <a16:colId xmlns:a16="http://schemas.microsoft.com/office/drawing/2014/main" val="363492473"/>
                    </a:ext>
                  </a:extLst>
                </a:gridCol>
                <a:gridCol w="3519827">
                  <a:extLst>
                    <a:ext uri="{9D8B030D-6E8A-4147-A177-3AD203B41FA5}">
                      <a16:colId xmlns:a16="http://schemas.microsoft.com/office/drawing/2014/main" val="1384718216"/>
                    </a:ext>
                  </a:extLst>
                </a:gridCol>
                <a:gridCol w="4258102">
                  <a:extLst>
                    <a:ext uri="{9D8B030D-6E8A-4147-A177-3AD203B41FA5}">
                      <a16:colId xmlns:a16="http://schemas.microsoft.com/office/drawing/2014/main" val="3219883168"/>
                    </a:ext>
                  </a:extLst>
                </a:gridCol>
              </a:tblGrid>
              <a:tr h="641867">
                <a:tc>
                  <a:txBody>
                    <a:bodyPr/>
                    <a:lstStyle/>
                    <a:p>
                      <a:r>
                        <a:rPr lang="en-US" dirty="0"/>
                        <a:t> Sr No</a:t>
                      </a:r>
                      <a:endParaRPr lang="en-IN" dirty="0"/>
                    </a:p>
                  </a:txBody>
                  <a:tcPr/>
                </a:tc>
                <a:tc>
                  <a:txBody>
                    <a:bodyPr/>
                    <a:lstStyle/>
                    <a:p>
                      <a:r>
                        <a:rPr lang="en-US" dirty="0"/>
                        <a:t>      Paper Name </a:t>
                      </a:r>
                      <a:endParaRPr lang="en-IN" dirty="0"/>
                    </a:p>
                  </a:txBody>
                  <a:tcPr/>
                </a:tc>
                <a:tc>
                  <a:txBody>
                    <a:bodyPr/>
                    <a:lstStyle/>
                    <a:p>
                      <a:r>
                        <a:rPr lang="en-US" dirty="0"/>
                        <a:t>          Description</a:t>
                      </a:r>
                      <a:endParaRPr lang="en-IN" dirty="0"/>
                    </a:p>
                  </a:txBody>
                  <a:tcPr/>
                </a:tc>
                <a:tc>
                  <a:txBody>
                    <a:bodyPr/>
                    <a:lstStyle/>
                    <a:p>
                      <a:r>
                        <a:rPr lang="en-US" dirty="0"/>
                        <a:t>                                 Result</a:t>
                      </a:r>
                      <a:endParaRPr lang="en-IN" dirty="0"/>
                    </a:p>
                  </a:txBody>
                  <a:tcPr/>
                </a:tc>
                <a:extLst>
                  <a:ext uri="{0D108BD9-81ED-4DB2-BD59-A6C34878D82A}">
                    <a16:rowId xmlns:a16="http://schemas.microsoft.com/office/drawing/2014/main" val="588822720"/>
                  </a:ext>
                </a:extLst>
              </a:tr>
              <a:tr h="1742211">
                <a:tc>
                  <a:txBody>
                    <a:bodyPr/>
                    <a:lstStyle/>
                    <a:p>
                      <a:r>
                        <a:rPr lang="en-US" dirty="0"/>
                        <a:t> 1.</a:t>
                      </a:r>
                      <a:endParaRPr lang="en-IN" dirty="0"/>
                    </a:p>
                  </a:txBody>
                  <a:tcPr/>
                </a:tc>
                <a:tc>
                  <a:txBody>
                    <a:bodyPr/>
                    <a:lstStyle/>
                    <a:p>
                      <a:r>
                        <a:rPr lang="en-US" dirty="0" err="1"/>
                        <a:t>XSSClassifier</a:t>
                      </a:r>
                      <a:r>
                        <a:rPr lang="en-US" dirty="0"/>
                        <a:t> : An Efficient XSS Attack Detection Approach Based on Machine Learning </a:t>
                      </a:r>
                      <a:r>
                        <a:rPr lang="en-US" dirty="0" err="1"/>
                        <a:t>CShailendra</a:t>
                      </a:r>
                      <a:r>
                        <a:rPr lang="en-US" dirty="0"/>
                        <a:t> Rathore, Pradip Kumar Sharma, and Jong Hyuk Park. (2017) </a:t>
                      </a:r>
                      <a:endParaRPr lang="en-IN" dirty="0"/>
                    </a:p>
                  </a:txBody>
                  <a:tcPr/>
                </a:tc>
                <a:tc>
                  <a:txBody>
                    <a:bodyPr/>
                    <a:lstStyle/>
                    <a:p>
                      <a:r>
                        <a:rPr lang="en-US" dirty="0"/>
                        <a:t>. </a:t>
                      </a:r>
                      <a:endParaRPr lang="en-IN" dirty="0"/>
                    </a:p>
                  </a:txBody>
                  <a:tcPr/>
                </a:tc>
                <a:tc>
                  <a:txBody>
                    <a:bodyPr/>
                    <a:lstStyle/>
                    <a:p>
                      <a:r>
                        <a:rPr lang="en-US" dirty="0"/>
                        <a:t>• An analysis of the recent characteristics of SNS webpages and recommended a novel set of XSS features on SNSs. • A novel machine learning based approach for detecting XSS attacks on SNSs.</a:t>
                      </a:r>
                      <a:endParaRPr lang="en-IN" dirty="0"/>
                    </a:p>
                  </a:txBody>
                  <a:tcPr/>
                </a:tc>
                <a:extLst>
                  <a:ext uri="{0D108BD9-81ED-4DB2-BD59-A6C34878D82A}">
                    <a16:rowId xmlns:a16="http://schemas.microsoft.com/office/drawing/2014/main" val="2462936217"/>
                  </a:ext>
                </a:extLst>
              </a:tr>
              <a:tr h="1749054">
                <a:tc>
                  <a:txBody>
                    <a:bodyPr/>
                    <a:lstStyle/>
                    <a:p>
                      <a:r>
                        <a:rPr lang="en-US" dirty="0"/>
                        <a:t>2.</a:t>
                      </a:r>
                      <a:endParaRPr lang="en-IN" dirty="0"/>
                    </a:p>
                  </a:txBody>
                  <a:tcPr/>
                </a:tc>
                <a:tc>
                  <a:txBody>
                    <a:bodyPr/>
                    <a:lstStyle/>
                    <a:p>
                      <a:r>
                        <a:rPr lang="en-US" dirty="0"/>
                        <a:t>Detecting and Removing Web Application Vulnerabilities with Static Analysis and Data Mining.</a:t>
                      </a:r>
                      <a:r>
                        <a:rPr lang="pt-BR" dirty="0"/>
                        <a:t> Ibéria Medeiros, Nuno Neves and Miguel Correia (2018)</a:t>
                      </a:r>
                      <a:endParaRPr lang="en-IN" dirty="0"/>
                    </a:p>
                  </a:txBody>
                  <a:tcPr/>
                </a:tc>
                <a:tc>
                  <a:txBody>
                    <a:bodyPr/>
                    <a:lstStyle/>
                    <a:p>
                      <a:endParaRPr lang="en-IN" dirty="0"/>
                    </a:p>
                  </a:txBody>
                  <a:tcPr/>
                </a:tc>
                <a:tc>
                  <a:txBody>
                    <a:bodyPr/>
                    <a:lstStyle/>
                    <a:p>
                      <a:r>
                        <a:rPr lang="en-US" dirty="0"/>
                        <a:t>• An approach for finding and correcting vulnerabilities in web applications. • A tool that implements the approach for PHP programs and input validation vulnerabilities.</a:t>
                      </a:r>
                      <a:endParaRPr lang="en-IN" dirty="0"/>
                    </a:p>
                  </a:txBody>
                  <a:tcPr/>
                </a:tc>
                <a:extLst>
                  <a:ext uri="{0D108BD9-81ED-4DB2-BD59-A6C34878D82A}">
                    <a16:rowId xmlns:a16="http://schemas.microsoft.com/office/drawing/2014/main" val="1136526890"/>
                  </a:ext>
                </a:extLst>
              </a:tr>
              <a:tr h="1749054">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Detecting DOM-Sourced Cross-Site Scripting in Browser Extensions. </a:t>
                      </a:r>
                      <a:r>
                        <a:rPr lang="en-IN" dirty="0" err="1"/>
                        <a:t>Jinkun</a:t>
                      </a:r>
                      <a:r>
                        <a:rPr lang="en-IN" dirty="0"/>
                        <a:t> Pan and Xiaoguang Mao (2017)</a:t>
                      </a:r>
                    </a:p>
                    <a:p>
                      <a:endParaRPr lang="en-IN" dirty="0"/>
                    </a:p>
                  </a:txBody>
                  <a:tcPr/>
                </a:tc>
                <a:tc>
                  <a:txBody>
                    <a:bodyPr/>
                    <a:lstStyle/>
                    <a:p>
                      <a:endParaRPr lang="en-IN" dirty="0"/>
                    </a:p>
                  </a:txBody>
                  <a:tcPr/>
                </a:tc>
                <a:tc>
                  <a:txBody>
                    <a:bodyPr/>
                    <a:lstStyle/>
                    <a:p>
                      <a:r>
                        <a:rPr lang="en-US" dirty="0"/>
                        <a:t>• a hybrid detection approach combining lightweight static analysis and dynamic symbolic execution. •The shadow DOM technique is introduced to tackle the problem of hierarchical document input</a:t>
                      </a:r>
                      <a:endParaRPr lang="en-IN" dirty="0"/>
                    </a:p>
                  </a:txBody>
                  <a:tcPr/>
                </a:tc>
                <a:extLst>
                  <a:ext uri="{0D108BD9-81ED-4DB2-BD59-A6C34878D82A}">
                    <a16:rowId xmlns:a16="http://schemas.microsoft.com/office/drawing/2014/main" val="2226189548"/>
                  </a:ext>
                </a:extLst>
              </a:tr>
            </a:tbl>
          </a:graphicData>
        </a:graphic>
      </p:graphicFrame>
    </p:spTree>
    <p:extLst>
      <p:ext uri="{BB962C8B-B14F-4D97-AF65-F5344CB8AC3E}">
        <p14:creationId xmlns:p14="http://schemas.microsoft.com/office/powerpoint/2010/main" val="293638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2A228D-7744-4575-9A3A-3F346A068AFA}"/>
              </a:ext>
            </a:extLst>
          </p:cNvPr>
          <p:cNvGraphicFramePr>
            <a:graphicFrameLocks noGrp="1"/>
          </p:cNvGraphicFramePr>
          <p:nvPr>
            <p:extLst>
              <p:ext uri="{D42A27DB-BD31-4B8C-83A1-F6EECF244321}">
                <p14:modId xmlns:p14="http://schemas.microsoft.com/office/powerpoint/2010/main" val="595067745"/>
              </p:ext>
            </p:extLst>
          </p:nvPr>
        </p:nvGraphicFramePr>
        <p:xfrm>
          <a:off x="313899" y="300251"/>
          <a:ext cx="11518709" cy="6264322"/>
        </p:xfrm>
        <a:graphic>
          <a:graphicData uri="http://schemas.openxmlformats.org/drawingml/2006/table">
            <a:tbl>
              <a:tblPr firstRow="1" bandRow="1">
                <a:tableStyleId>{5C22544A-7EE6-4342-B048-85BDC9FD1C3A}</a:tableStyleId>
              </a:tblPr>
              <a:tblGrid>
                <a:gridCol w="1007888">
                  <a:extLst>
                    <a:ext uri="{9D8B030D-6E8A-4147-A177-3AD203B41FA5}">
                      <a16:colId xmlns:a16="http://schemas.microsoft.com/office/drawing/2014/main" val="1229628671"/>
                    </a:ext>
                  </a:extLst>
                </a:gridCol>
                <a:gridCol w="3326671">
                  <a:extLst>
                    <a:ext uri="{9D8B030D-6E8A-4147-A177-3AD203B41FA5}">
                      <a16:colId xmlns:a16="http://schemas.microsoft.com/office/drawing/2014/main" val="2237724109"/>
                    </a:ext>
                  </a:extLst>
                </a:gridCol>
                <a:gridCol w="3214976">
                  <a:extLst>
                    <a:ext uri="{9D8B030D-6E8A-4147-A177-3AD203B41FA5}">
                      <a16:colId xmlns:a16="http://schemas.microsoft.com/office/drawing/2014/main" val="4037086814"/>
                    </a:ext>
                  </a:extLst>
                </a:gridCol>
                <a:gridCol w="3969174">
                  <a:extLst>
                    <a:ext uri="{9D8B030D-6E8A-4147-A177-3AD203B41FA5}">
                      <a16:colId xmlns:a16="http://schemas.microsoft.com/office/drawing/2014/main" val="2832592165"/>
                    </a:ext>
                  </a:extLst>
                </a:gridCol>
              </a:tblGrid>
              <a:tr h="732237">
                <a:tc>
                  <a:txBody>
                    <a:bodyPr/>
                    <a:lstStyle/>
                    <a:p>
                      <a:r>
                        <a:rPr lang="en-US" dirty="0"/>
                        <a:t>  Sr No</a:t>
                      </a:r>
                      <a:endParaRPr lang="en-IN" dirty="0"/>
                    </a:p>
                  </a:txBody>
                  <a:tcPr/>
                </a:tc>
                <a:tc>
                  <a:txBody>
                    <a:bodyPr/>
                    <a:lstStyle/>
                    <a:p>
                      <a:r>
                        <a:rPr lang="en-US" dirty="0"/>
                        <a:t>         Paper Name</a:t>
                      </a:r>
                      <a:endParaRPr lang="en-IN" dirty="0"/>
                    </a:p>
                  </a:txBody>
                  <a:tcPr/>
                </a:tc>
                <a:tc>
                  <a:txBody>
                    <a:bodyPr/>
                    <a:lstStyle/>
                    <a:p>
                      <a:r>
                        <a:rPr lang="en-US" dirty="0"/>
                        <a:t>            Description</a:t>
                      </a:r>
                      <a:endParaRPr lang="en-IN" dirty="0"/>
                    </a:p>
                  </a:txBody>
                  <a:tcPr/>
                </a:tc>
                <a:tc>
                  <a:txBody>
                    <a:bodyPr/>
                    <a:lstStyle/>
                    <a:p>
                      <a:r>
                        <a:rPr lang="en-US" dirty="0"/>
                        <a:t>                         Result</a:t>
                      </a:r>
                      <a:endParaRPr lang="en-IN" dirty="0"/>
                    </a:p>
                  </a:txBody>
                  <a:tcPr/>
                </a:tc>
                <a:extLst>
                  <a:ext uri="{0D108BD9-81ED-4DB2-BD59-A6C34878D82A}">
                    <a16:rowId xmlns:a16="http://schemas.microsoft.com/office/drawing/2014/main" val="1722735197"/>
                  </a:ext>
                </a:extLst>
              </a:tr>
              <a:tr h="1852021">
                <a:tc>
                  <a:txBody>
                    <a:bodyPr/>
                    <a:lstStyle/>
                    <a:p>
                      <a:r>
                        <a:rPr lang="en-US" dirty="0"/>
                        <a:t>1.</a:t>
                      </a:r>
                      <a:endParaRPr lang="en-IN" dirty="0"/>
                    </a:p>
                  </a:txBody>
                  <a:tcPr/>
                </a:tc>
                <a:tc>
                  <a:txBody>
                    <a:bodyPr/>
                    <a:lstStyle/>
                    <a:p>
                      <a:r>
                        <a:rPr lang="en-US" dirty="0"/>
                        <a:t>A survey of exploitation and detection methods of XSS vulnerabilities.</a:t>
                      </a:r>
                      <a:r>
                        <a:rPr lang="en-IN" dirty="0"/>
                        <a:t> Miao Liu, </a:t>
                      </a:r>
                      <a:r>
                        <a:rPr lang="en-IN" dirty="0" err="1"/>
                        <a:t>Boyu</a:t>
                      </a:r>
                      <a:r>
                        <a:rPr lang="en-IN" dirty="0"/>
                        <a:t> Zhang, </a:t>
                      </a:r>
                      <a:r>
                        <a:rPr lang="en-IN" dirty="0" err="1"/>
                        <a:t>Wenbin</a:t>
                      </a:r>
                      <a:r>
                        <a:rPr lang="en-IN" dirty="0"/>
                        <a:t> Chen and </a:t>
                      </a:r>
                      <a:r>
                        <a:rPr lang="en-IN" dirty="0" err="1"/>
                        <a:t>Xunlai</a:t>
                      </a:r>
                      <a:r>
                        <a:rPr lang="en-IN" dirty="0"/>
                        <a:t> Zhang. (2017)</a:t>
                      </a:r>
                    </a:p>
                  </a:txBody>
                  <a:tcPr/>
                </a:tc>
                <a:tc>
                  <a:txBody>
                    <a:bodyPr/>
                    <a:lstStyle/>
                    <a:p>
                      <a:r>
                        <a:rPr lang="en-US" dirty="0"/>
                        <a:t> </a:t>
                      </a:r>
                      <a:endParaRPr lang="en-IN" dirty="0"/>
                    </a:p>
                  </a:txBody>
                  <a:tcPr/>
                </a:tc>
                <a:tc>
                  <a:txBody>
                    <a:bodyPr/>
                    <a:lstStyle/>
                    <a:p>
                      <a:r>
                        <a:rPr lang="en-US" dirty="0"/>
                        <a:t>• The classification of XSS vulnerabilities, and demonstrates some common risks by exploiting them. • A comprehensive survey on recent studies about XSS detection methods.</a:t>
                      </a:r>
                      <a:endParaRPr lang="en-IN" dirty="0"/>
                    </a:p>
                  </a:txBody>
                  <a:tcPr/>
                </a:tc>
                <a:extLst>
                  <a:ext uri="{0D108BD9-81ED-4DB2-BD59-A6C34878D82A}">
                    <a16:rowId xmlns:a16="http://schemas.microsoft.com/office/drawing/2014/main" val="840787085"/>
                  </a:ext>
                </a:extLst>
              </a:tr>
              <a:tr h="1840032">
                <a:tc>
                  <a:txBody>
                    <a:bodyPr/>
                    <a:lstStyle/>
                    <a:p>
                      <a:r>
                        <a:rPr lang="en-US" dirty="0"/>
                        <a:t>2.</a:t>
                      </a:r>
                      <a:endParaRPr lang="en-IN" dirty="0"/>
                    </a:p>
                  </a:txBody>
                  <a:tcPr/>
                </a:tc>
                <a:tc>
                  <a:txBody>
                    <a:bodyPr/>
                    <a:lstStyle/>
                    <a:p>
                      <a:r>
                        <a:rPr lang="en-US" dirty="0"/>
                        <a:t>Detecting Web Attacks with End-to-End Deep Learning.</a:t>
                      </a:r>
                      <a:r>
                        <a:rPr lang="en-IN" dirty="0"/>
                        <a:t> Yao Pan, </a:t>
                      </a:r>
                      <a:r>
                        <a:rPr lang="en-IN" dirty="0" err="1"/>
                        <a:t>Fangzhou</a:t>
                      </a:r>
                      <a:r>
                        <a:rPr lang="en-IN" dirty="0"/>
                        <a:t> Sun, Jules White, Douglas C. Schmidt, Jacob Staples, and Lee Krause. (2018)</a:t>
                      </a:r>
                    </a:p>
                  </a:txBody>
                  <a:tcPr/>
                </a:tc>
                <a:tc>
                  <a:txBody>
                    <a:bodyPr/>
                    <a:lstStyle/>
                    <a:p>
                      <a:endParaRPr lang="en-IN" dirty="0"/>
                    </a:p>
                  </a:txBody>
                  <a:tcPr/>
                </a:tc>
                <a:tc>
                  <a:txBody>
                    <a:bodyPr/>
                    <a:lstStyle/>
                    <a:p>
                      <a:r>
                        <a:rPr lang="en-US"/>
                        <a:t> </a:t>
                      </a:r>
                      <a:r>
                        <a:rPr lang="en-US" dirty="0"/>
                        <a:t>• The architecture and results of applying a unsupervised end-to-end deep learning approach to automatically detect attacks on web applications.</a:t>
                      </a:r>
                      <a:endParaRPr lang="en-IN" dirty="0"/>
                    </a:p>
                  </a:txBody>
                  <a:tcPr/>
                </a:tc>
                <a:extLst>
                  <a:ext uri="{0D108BD9-81ED-4DB2-BD59-A6C34878D82A}">
                    <a16:rowId xmlns:a16="http://schemas.microsoft.com/office/drawing/2014/main" val="579891470"/>
                  </a:ext>
                </a:extLst>
              </a:tr>
              <a:tr h="1840032">
                <a:tc>
                  <a:txBody>
                    <a:bodyPr/>
                    <a:lstStyle/>
                    <a:p>
                      <a:r>
                        <a:rPr lang="en-US" dirty="0"/>
                        <a:t>3.</a:t>
                      </a:r>
                      <a:endParaRPr lang="en-IN" dirty="0"/>
                    </a:p>
                  </a:txBody>
                  <a:tcPr/>
                </a:tc>
                <a:tc>
                  <a:txBody>
                    <a:bodyPr/>
                    <a:lstStyle/>
                    <a:p>
                      <a:r>
                        <a:rPr lang="en-US" dirty="0"/>
                        <a:t>A Survey of Detection Methods for XSS Attacks.</a:t>
                      </a:r>
                      <a:r>
                        <a:rPr lang="en-IN" dirty="0"/>
                        <a:t>Upasana </a:t>
                      </a:r>
                      <a:r>
                        <a:rPr lang="en-IN" dirty="0" err="1"/>
                        <a:t>Sarmaha</a:t>
                      </a:r>
                      <a:r>
                        <a:rPr lang="en-IN" dirty="0"/>
                        <a:t>, D.K. </a:t>
                      </a:r>
                      <a:r>
                        <a:rPr lang="en-IN" dirty="0" err="1"/>
                        <a:t>Bhattacharyyaa</a:t>
                      </a:r>
                      <a:r>
                        <a:rPr lang="en-IN" dirty="0"/>
                        <a:t>, J.K. </a:t>
                      </a:r>
                      <a:r>
                        <a:rPr lang="en-IN" dirty="0" err="1"/>
                        <a:t>Kalitab</a:t>
                      </a:r>
                      <a:r>
                        <a:rPr lang="en-IN" dirty="0"/>
                        <a:t>. (2018)</a:t>
                      </a:r>
                    </a:p>
                  </a:txBody>
                  <a:tcPr/>
                </a:tc>
                <a:tc>
                  <a:txBody>
                    <a:bodyPr/>
                    <a:lstStyle/>
                    <a:p>
                      <a:endParaRPr lang="en-IN" dirty="0"/>
                    </a:p>
                  </a:txBody>
                  <a:tcPr/>
                </a:tc>
                <a:tc>
                  <a:txBody>
                    <a:bodyPr/>
                    <a:lstStyle/>
                    <a:p>
                      <a:r>
                        <a:rPr lang="en-US" dirty="0"/>
                        <a:t>• a comprehensive survey of XSS attack types, the preconditions to successfully launch an XSS attack, detection approaches and a list of tools that support detection of these attacks.</a:t>
                      </a:r>
                      <a:endParaRPr lang="en-IN" dirty="0"/>
                    </a:p>
                  </a:txBody>
                  <a:tcPr/>
                </a:tc>
                <a:extLst>
                  <a:ext uri="{0D108BD9-81ED-4DB2-BD59-A6C34878D82A}">
                    <a16:rowId xmlns:a16="http://schemas.microsoft.com/office/drawing/2014/main" val="3953383008"/>
                  </a:ext>
                </a:extLst>
              </a:tr>
            </a:tbl>
          </a:graphicData>
        </a:graphic>
      </p:graphicFrame>
    </p:spTree>
    <p:extLst>
      <p:ext uri="{BB962C8B-B14F-4D97-AF65-F5344CB8AC3E}">
        <p14:creationId xmlns:p14="http://schemas.microsoft.com/office/powerpoint/2010/main" val="306664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56CB-922A-4079-B37F-F7A10280E574}"/>
              </a:ext>
            </a:extLst>
          </p:cNvPr>
          <p:cNvSpPr>
            <a:spLocks noGrp="1"/>
          </p:cNvSpPr>
          <p:nvPr>
            <p:ph type="title"/>
          </p:nvPr>
        </p:nvSpPr>
        <p:spPr/>
        <p:txBody>
          <a:bodyPr/>
          <a:lstStyle/>
          <a:p>
            <a:r>
              <a:rPr lang="en-US" dirty="0"/>
              <a:t>                          </a:t>
            </a:r>
            <a:r>
              <a:rPr lang="en-US" b="1" dirty="0"/>
              <a:t>Existing system</a:t>
            </a:r>
            <a:br>
              <a:rPr lang="en-US" dirty="0"/>
            </a:br>
            <a:endParaRPr lang="en-IN" dirty="0"/>
          </a:p>
        </p:txBody>
      </p:sp>
      <p:sp>
        <p:nvSpPr>
          <p:cNvPr id="3" name="Content Placeholder 2">
            <a:extLst>
              <a:ext uri="{FF2B5EF4-FFF2-40B4-BE49-F238E27FC236}">
                <a16:creationId xmlns:a16="http://schemas.microsoft.com/office/drawing/2014/main" id="{CA4F24EF-44DC-4B09-BEBB-1CF10903A7B9}"/>
              </a:ext>
            </a:extLst>
          </p:cNvPr>
          <p:cNvSpPr>
            <a:spLocks noGrp="1"/>
          </p:cNvSpPr>
          <p:nvPr>
            <p:ph idx="1"/>
          </p:nvPr>
        </p:nvSpPr>
        <p:spPr>
          <a:xfrm>
            <a:off x="838200" y="1323832"/>
            <a:ext cx="10515600" cy="4967785"/>
          </a:xfrm>
        </p:spPr>
        <p:txBody>
          <a:bodyPr>
            <a:normAutofit/>
          </a:bodyPr>
          <a:lstStyle/>
          <a:p>
            <a:r>
              <a:rPr lang="en-US" sz="3200" b="0" i="0" dirty="0">
                <a:effectLst/>
              </a:rPr>
              <a:t>Traditional methods of defense against XSS attacks include hardware and software-based web application firewalls, most of which are rule and signature-based. </a:t>
            </a:r>
          </a:p>
          <a:p>
            <a:r>
              <a:rPr lang="en-US" sz="3200" b="0" i="0" dirty="0">
                <a:effectLst/>
              </a:rPr>
              <a:t>Rule-based and signature-based web application firewalls can be bypassed by obfuscating the attack payloads. </a:t>
            </a:r>
          </a:p>
          <a:p>
            <a:r>
              <a:rPr lang="en-US" sz="3200" b="0" i="0" dirty="0">
                <a:effectLst/>
              </a:rPr>
              <a:t>As such, rule-based and signature-based web application firewalls are not effective against detecting XSS attacks for payloads designed to bypass web application firewalls</a:t>
            </a:r>
            <a:r>
              <a:rPr lang="en-US" sz="3200" b="0" i="0" dirty="0">
                <a:effectLst/>
                <a:latin typeface="NexusSansWebPro"/>
              </a:rPr>
              <a:t>.</a:t>
            </a:r>
            <a:endParaRPr lang="en-IN" sz="3200" dirty="0"/>
          </a:p>
        </p:txBody>
      </p:sp>
    </p:spTree>
    <p:extLst>
      <p:ext uri="{BB962C8B-B14F-4D97-AF65-F5344CB8AC3E}">
        <p14:creationId xmlns:p14="http://schemas.microsoft.com/office/powerpoint/2010/main" val="265046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B693-DF9A-437D-B655-771B857C646F}"/>
              </a:ext>
            </a:extLst>
          </p:cNvPr>
          <p:cNvSpPr>
            <a:spLocks noGrp="1"/>
          </p:cNvSpPr>
          <p:nvPr>
            <p:ph type="title"/>
          </p:nvPr>
        </p:nvSpPr>
        <p:spPr/>
        <p:txBody>
          <a:bodyPr/>
          <a:lstStyle/>
          <a:p>
            <a:r>
              <a:rPr lang="en-US" dirty="0"/>
              <a:t>            </a:t>
            </a:r>
            <a:r>
              <a:rPr lang="en-US" b="1" dirty="0"/>
              <a:t>Limitations of Existing System</a:t>
            </a:r>
            <a:br>
              <a:rPr lang="en-US" dirty="0"/>
            </a:br>
            <a:endParaRPr lang="en-IN" dirty="0"/>
          </a:p>
        </p:txBody>
      </p:sp>
      <p:sp>
        <p:nvSpPr>
          <p:cNvPr id="3" name="Content Placeholder 2">
            <a:extLst>
              <a:ext uri="{FF2B5EF4-FFF2-40B4-BE49-F238E27FC236}">
                <a16:creationId xmlns:a16="http://schemas.microsoft.com/office/drawing/2014/main" id="{6B1F0D9E-8259-4F2F-BB9C-7AA26AB4FD4B}"/>
              </a:ext>
            </a:extLst>
          </p:cNvPr>
          <p:cNvSpPr>
            <a:spLocks noGrp="1"/>
          </p:cNvSpPr>
          <p:nvPr>
            <p:ph idx="1"/>
          </p:nvPr>
        </p:nvSpPr>
        <p:spPr>
          <a:xfrm>
            <a:off x="627797" y="1132764"/>
            <a:ext cx="10972800" cy="5254388"/>
          </a:xfrm>
        </p:spPr>
        <p:txBody>
          <a:bodyPr>
            <a:normAutofit/>
          </a:bodyPr>
          <a:lstStyle/>
          <a:p>
            <a:r>
              <a:rPr lang="en-US" sz="3200" b="0" i="0" dirty="0">
                <a:effectLst/>
              </a:rPr>
              <a:t>Traditional methods </a:t>
            </a:r>
            <a:r>
              <a:rPr lang="en-US" sz="3200" dirty="0"/>
              <a:t>terms of accuracy and less than in terms of detection rate.</a:t>
            </a:r>
          </a:p>
          <a:p>
            <a:r>
              <a:rPr lang="en-US" sz="3200" b="0" i="0" dirty="0">
                <a:effectLst/>
              </a:rPr>
              <a:t>Traditional methods </a:t>
            </a:r>
            <a:r>
              <a:rPr lang="en-US" sz="3200" b="0" i="0" dirty="0">
                <a:solidFill>
                  <a:srgbClr val="000000"/>
                </a:solidFill>
                <a:effectLst/>
              </a:rPr>
              <a:t>cannot protect if security rules are misconfigured.</a:t>
            </a:r>
          </a:p>
          <a:p>
            <a:r>
              <a:rPr lang="en-US" sz="3200" b="0" i="0" dirty="0">
                <a:effectLst/>
              </a:rPr>
              <a:t>Traditional methods </a:t>
            </a:r>
            <a:r>
              <a:rPr lang="en-US" sz="3200" b="0" i="0" dirty="0">
                <a:solidFill>
                  <a:srgbClr val="000000"/>
                </a:solidFill>
                <a:effectLst/>
              </a:rPr>
              <a:t>cannot stop users from accessing malicious websites, making it vulnerable to internal threats or attacks.</a:t>
            </a:r>
          </a:p>
          <a:p>
            <a:r>
              <a:rPr lang="en-US" sz="3200" b="0" i="0" dirty="0">
                <a:effectLst/>
              </a:rPr>
              <a:t>Traditional methods c</a:t>
            </a:r>
            <a:r>
              <a:rPr lang="en-US" sz="3200" b="0" i="0" dirty="0">
                <a:solidFill>
                  <a:srgbClr val="000000"/>
                </a:solidFill>
                <a:effectLst/>
              </a:rPr>
              <a:t>annot stop or prevent attackers with modems from dialing in to or out of the internal network</a:t>
            </a:r>
            <a:r>
              <a:rPr lang="en-US" sz="3200" b="0" i="0" dirty="0">
                <a:solidFill>
                  <a:srgbClr val="000000"/>
                </a:solidFill>
                <a:effectLst/>
                <a:latin typeface="inter-regular"/>
              </a:rPr>
              <a:t>.</a:t>
            </a:r>
            <a:endParaRPr lang="en-US" sz="3200" dirty="0"/>
          </a:p>
          <a:p>
            <a:endParaRPr lang="en-IN" dirty="0"/>
          </a:p>
        </p:txBody>
      </p:sp>
    </p:spTree>
    <p:extLst>
      <p:ext uri="{BB962C8B-B14F-4D97-AF65-F5344CB8AC3E}">
        <p14:creationId xmlns:p14="http://schemas.microsoft.com/office/powerpoint/2010/main" val="367911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4A41-311B-4B9A-92EB-C6A1ADC8E062}"/>
              </a:ext>
            </a:extLst>
          </p:cNvPr>
          <p:cNvSpPr>
            <a:spLocks noGrp="1"/>
          </p:cNvSpPr>
          <p:nvPr>
            <p:ph type="title"/>
          </p:nvPr>
        </p:nvSpPr>
        <p:spPr/>
        <p:txBody>
          <a:bodyPr/>
          <a:lstStyle/>
          <a:p>
            <a:r>
              <a:rPr lang="en-US" dirty="0"/>
              <a:t>          </a:t>
            </a:r>
            <a:r>
              <a:rPr lang="en-US" b="1" dirty="0"/>
              <a:t>Proposed system Architecture</a:t>
            </a:r>
            <a:br>
              <a:rPr lang="en-US" dirty="0"/>
            </a:br>
            <a:endParaRPr lang="en-IN" dirty="0"/>
          </a:p>
        </p:txBody>
      </p:sp>
      <p:sp>
        <p:nvSpPr>
          <p:cNvPr id="3" name="Content Placeholder 2">
            <a:extLst>
              <a:ext uri="{FF2B5EF4-FFF2-40B4-BE49-F238E27FC236}">
                <a16:creationId xmlns:a16="http://schemas.microsoft.com/office/drawing/2014/main" id="{AF200EBF-1976-4CCC-B6E4-63EA2A556D5C}"/>
              </a:ext>
            </a:extLst>
          </p:cNvPr>
          <p:cNvSpPr>
            <a:spLocks noGrp="1"/>
          </p:cNvSpPr>
          <p:nvPr>
            <p:ph idx="1"/>
          </p:nvPr>
        </p:nvSpPr>
        <p:spPr/>
        <p:txBody>
          <a:bodyPr/>
          <a:lstStyle/>
          <a:p>
            <a:r>
              <a:rPr lang="en-US" dirty="0"/>
              <a:t>For Detection scheme, it consists of three main pillars :</a:t>
            </a:r>
          </a:p>
          <a:p>
            <a:r>
              <a:rPr lang="en-US" dirty="0"/>
              <a:t> 1) Crawling Model </a:t>
            </a:r>
          </a:p>
          <a:p>
            <a:r>
              <a:rPr lang="en-US" dirty="0"/>
              <a:t>2) Dynamic Feature Extraction Model </a:t>
            </a:r>
          </a:p>
          <a:p>
            <a:r>
              <a:rPr lang="en-US" dirty="0"/>
              <a:t>3) ANN Model</a:t>
            </a:r>
            <a:endParaRPr lang="en-IN" dirty="0"/>
          </a:p>
        </p:txBody>
      </p:sp>
    </p:spTree>
    <p:extLst>
      <p:ext uri="{BB962C8B-B14F-4D97-AF65-F5344CB8AC3E}">
        <p14:creationId xmlns:p14="http://schemas.microsoft.com/office/powerpoint/2010/main" val="215500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2396</Words>
  <Application>Microsoft Office PowerPoint</Application>
  <PresentationFormat>Widescreen</PresentationFormat>
  <Paragraphs>223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Calibri</vt:lpstr>
      <vt:lpstr>Calibri Light</vt:lpstr>
      <vt:lpstr>inter-regular</vt:lpstr>
      <vt:lpstr>Lora</vt:lpstr>
      <vt:lpstr>NexusSansWebPro</vt:lpstr>
      <vt:lpstr>Office Theme</vt:lpstr>
      <vt:lpstr> </vt:lpstr>
      <vt:lpstr>                                     INDEX</vt:lpstr>
      <vt:lpstr>                               Objective</vt:lpstr>
      <vt:lpstr>                          Introduction </vt:lpstr>
      <vt:lpstr>                            Literature survey </vt:lpstr>
      <vt:lpstr>PowerPoint Presentation</vt:lpstr>
      <vt:lpstr>                          Existing system </vt:lpstr>
      <vt:lpstr>            Limitations of Existing System </vt:lpstr>
      <vt:lpstr>          Proposed system Architecture </vt:lpstr>
      <vt:lpstr>PowerPoint Presentation</vt:lpstr>
      <vt:lpstr>PowerPoint Presentation</vt:lpstr>
      <vt:lpstr>PowerPoint Presentation</vt:lpstr>
      <vt:lpstr>PowerPoint Presentation</vt:lpstr>
      <vt:lpstr>          Advantages of Proposed System </vt:lpstr>
      <vt:lpstr>           S/W and H/W Requirement </vt:lpstr>
      <vt:lpstr>                            Applications</vt:lpstr>
      <vt:lpstr>          Limitation of proposed system </vt:lpstr>
      <vt:lpstr>                          Future Scope </vt:lpstr>
      <vt:lpstr>PowerPoint Presentation</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dc:title>
  <dc:creator>SWAPNIL RAJENDRA TAKE</dc:creator>
  <cp:lastModifiedBy>SWAPNIL RAJENDRA TAKE</cp:lastModifiedBy>
  <cp:revision>70</cp:revision>
  <dcterms:created xsi:type="dcterms:W3CDTF">2021-12-01T15:32:07Z</dcterms:created>
  <dcterms:modified xsi:type="dcterms:W3CDTF">2022-01-06T04:31:32Z</dcterms:modified>
</cp:coreProperties>
</file>