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3427A6-8FC5-46E4-8840-F8BC08A92F4A}">
  <a:tblStyle styleId="{103427A6-8FC5-46E4-8840-F8BC08A92F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a1e4c0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a1e4c0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4db03e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4db03e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3ac0f9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93ac0f9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94db03e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94db03e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3ac0f9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3ac0f9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3ac0f9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3ac0f9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Usses proximity of given datapoint wrt to given k nearest datapoints to make predictions</a:t>
            </a:r>
            <a:endParaRPr b="1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Simplicity</a:t>
            </a: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KNN is a simple algorithm that is easy to understand and implement.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No assumptions</a:t>
            </a: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KNN makes no assumptions about the underlying data distribution, making it a good choice for datasets where the distribution is unknown.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Flexibility</a:t>
            </a: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KNN can be used for both classification and regression problems.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Adaptability</a:t>
            </a: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KNN can adapt to changes in the data over time, making it a good choice for dynamic datasets.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Effectiveness</a:t>
            </a: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 KNN has been shown to be effective in many real-world applications, including recommendation systems.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8e387cd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8e387cd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based on the movie id  and replace the Nan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train test split to get equal representation of all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data to get a getting acc and </a:t>
            </a:r>
            <a:r>
              <a:rPr lang="en"/>
              <a:t>calculator</a:t>
            </a:r>
            <a:r>
              <a:rPr lang="en"/>
              <a:t> user </a:t>
            </a:r>
            <a:r>
              <a:rPr lang="en"/>
              <a:t>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4db03e1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4db03e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4db03e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4db03e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94db03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94db03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571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MovieLens Recommendation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Team </a:t>
            </a:r>
            <a:r>
              <a:rPr lang="en" sz="1700"/>
              <a:t>Members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Swapnil Shrikrishna Verlekar (sv725)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Sanket Dattakumar Dalvi (sd1482)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Saurabh Sunil Kamble (sk2675)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" y="0"/>
            <a:ext cx="9143998" cy="1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Tasks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a. Transparency and Explainability of Recommender Systems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b. Fairness and Unbiases of Recommender Systems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c. Privacy Protection for Recommender Systems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 ?</a:t>
            </a:r>
            <a:endParaRPr sz="34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goal of this system is to provide personalized movie suggestions.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We will be using the MovieLens </a:t>
            </a:r>
            <a:r>
              <a:rPr lang="en" sz="1500">
                <a:solidFill>
                  <a:schemeClr val="dk2"/>
                </a:solidFill>
              </a:rPr>
              <a:t>dataset</a:t>
            </a:r>
            <a:r>
              <a:rPr lang="en" sz="1500">
                <a:solidFill>
                  <a:schemeClr val="dk2"/>
                </a:solidFill>
              </a:rPr>
              <a:t> as our data source.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Our aim is to provide users with a seamless and enjoyable movie recommendation experience.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Our main emphasis for this system has been on these three key tasks:</a:t>
            </a:r>
            <a:endParaRPr sz="1500">
              <a:solidFill>
                <a:schemeClr val="dk2"/>
              </a:solidFill>
            </a:endParaRPr>
          </a:p>
          <a:p>
            <a:pPr indent="-316985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2"/>
              <a:buAutoNum type="arabicPeriod"/>
            </a:pPr>
            <a:r>
              <a:rPr lang="en" sz="1416">
                <a:solidFill>
                  <a:schemeClr val="dk2"/>
                </a:solidFill>
              </a:rPr>
              <a:t>Data selection and preprocessing</a:t>
            </a:r>
            <a:endParaRPr sz="1416">
              <a:solidFill>
                <a:schemeClr val="dk2"/>
              </a:solidFill>
            </a:endParaRPr>
          </a:p>
          <a:p>
            <a:pPr indent="-318529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6"/>
              <a:buAutoNum type="arabicPeriod"/>
            </a:pPr>
            <a:r>
              <a:rPr lang="en" sz="1416">
                <a:solidFill>
                  <a:schemeClr val="dk2"/>
                </a:solidFill>
              </a:rPr>
              <a:t>Rating Prediction</a:t>
            </a:r>
            <a:endParaRPr sz="1416">
              <a:solidFill>
                <a:schemeClr val="dk2"/>
              </a:solidFill>
            </a:endParaRPr>
          </a:p>
          <a:p>
            <a:pPr indent="-318529" lvl="0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16"/>
              <a:buAutoNum type="arabicPeriod"/>
            </a:pPr>
            <a:r>
              <a:rPr lang="en" sz="1416">
                <a:solidFill>
                  <a:schemeClr val="dk2"/>
                </a:solidFill>
              </a:rPr>
              <a:t>Item Recommendation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MovieLens Dataset (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ml-latest-small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Movies : 9000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Ratings : 100,000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Users : 600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650" y="1564700"/>
            <a:ext cx="4506726" cy="19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791700"/>
            <a:ext cx="267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genres: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9" y="2148625"/>
            <a:ext cx="3056975" cy="27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158900" y="1853850"/>
            <a:ext cx="448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900" y="2235875"/>
            <a:ext cx="3265051" cy="24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975100" y="2808350"/>
            <a:ext cx="59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Rating Prediction - Content Based CF -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What’s KNN?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</a:rPr>
              <a:t>ses proximity to make classifications/predictions about the grouping of an individual data point.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</a:rPr>
              <a:t>Why KNN?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111111"/>
                </a:solidFill>
              </a:rPr>
              <a:t>Simplicity, No assumptions, Flexibility, Adaptability, Effectiveness</a:t>
            </a:r>
            <a:endParaRPr sz="16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499" y="3242299"/>
            <a:ext cx="1810925" cy="1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Rating Prediction - Content Based CF - KNN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853850"/>
            <a:ext cx="76887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194850" y="2015350"/>
            <a:ext cx="1230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Movies and Ratings</a:t>
            </a:r>
            <a:endParaRPr sz="1100"/>
          </a:p>
        </p:txBody>
      </p:sp>
      <p:sp>
        <p:nvSpPr>
          <p:cNvPr id="126" name="Google Shape;126;p18"/>
          <p:cNvSpPr/>
          <p:nvPr/>
        </p:nvSpPr>
        <p:spPr>
          <a:xfrm>
            <a:off x="3548650" y="2015350"/>
            <a:ext cx="1230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Merge movie and rating dataset and preprocessing</a:t>
            </a:r>
            <a:endParaRPr sz="1000"/>
          </a:p>
        </p:txBody>
      </p:sp>
      <p:sp>
        <p:nvSpPr>
          <p:cNvPr id="127" name="Google Shape;127;p18"/>
          <p:cNvSpPr/>
          <p:nvPr/>
        </p:nvSpPr>
        <p:spPr>
          <a:xfrm>
            <a:off x="5815250" y="2015350"/>
            <a:ext cx="1230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Train/ Test Split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8" name="Google Shape;128;p18"/>
          <p:cNvSpPr/>
          <p:nvPr/>
        </p:nvSpPr>
        <p:spPr>
          <a:xfrm>
            <a:off x="5835775" y="3928125"/>
            <a:ext cx="1230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Normalization and Tfidf Matrix</a:t>
            </a:r>
            <a:endParaRPr sz="1000"/>
          </a:p>
        </p:txBody>
      </p:sp>
      <p:sp>
        <p:nvSpPr>
          <p:cNvPr id="129" name="Google Shape;129;p18"/>
          <p:cNvSpPr/>
          <p:nvPr/>
        </p:nvSpPr>
        <p:spPr>
          <a:xfrm>
            <a:off x="1194850" y="3928125"/>
            <a:ext cx="1230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Rating Prediction</a:t>
            </a:r>
            <a:endParaRPr sz="1100"/>
          </a:p>
        </p:txBody>
      </p:sp>
      <p:cxnSp>
        <p:nvCxnSpPr>
          <p:cNvPr id="130" name="Google Shape;130;p18"/>
          <p:cNvCxnSpPr>
            <a:stCxn id="125" idx="3"/>
            <a:endCxn id="126" idx="1"/>
          </p:cNvCxnSpPr>
          <p:nvPr/>
        </p:nvCxnSpPr>
        <p:spPr>
          <a:xfrm>
            <a:off x="2425750" y="2328100"/>
            <a:ext cx="11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6" idx="3"/>
            <a:endCxn id="127" idx="1"/>
          </p:cNvCxnSpPr>
          <p:nvPr/>
        </p:nvCxnSpPr>
        <p:spPr>
          <a:xfrm>
            <a:off x="4779550" y="2328100"/>
            <a:ext cx="10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7" idx="2"/>
            <a:endCxn id="128" idx="0"/>
          </p:cNvCxnSpPr>
          <p:nvPr/>
        </p:nvCxnSpPr>
        <p:spPr>
          <a:xfrm>
            <a:off x="6430700" y="2640850"/>
            <a:ext cx="20400" cy="12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8" idx="1"/>
            <a:endCxn id="134" idx="3"/>
          </p:cNvCxnSpPr>
          <p:nvPr/>
        </p:nvCxnSpPr>
        <p:spPr>
          <a:xfrm rot="10800000">
            <a:off x="4779475" y="4240875"/>
            <a:ext cx="105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36" idx="1"/>
            <a:endCxn id="129" idx="3"/>
          </p:cNvCxnSpPr>
          <p:nvPr/>
        </p:nvCxnSpPr>
        <p:spPr>
          <a:xfrm rot="10800000">
            <a:off x="2425750" y="4240875"/>
            <a:ext cx="11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8"/>
          <p:cNvSpPr/>
          <p:nvPr/>
        </p:nvSpPr>
        <p:spPr>
          <a:xfrm>
            <a:off x="3548650" y="3928125"/>
            <a:ext cx="1230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 matrix to KNN and cluster size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Collaborative Filtering for Movie Recommendations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25" y="2273300"/>
            <a:ext cx="8265750" cy="20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75" y="595775"/>
            <a:ext cx="3108550" cy="9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00" y="1521725"/>
            <a:ext cx="2539301" cy="13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6" y="686100"/>
            <a:ext cx="3946094" cy="21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67450" y="2942100"/>
            <a:ext cx="85896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Pearson’s correlation coefficient is the test statistics that measures the statistical relationship, or association, between two continuous variables. 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Tells magnitude of the association, or correlation, &amp; direction of the relationship.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Coefficient values can range from +1 to -1</a:t>
            </a:r>
            <a:r>
              <a:rPr lang="en" sz="1200"/>
              <a:t>, where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+1 indicates a perfect positive relationship.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-1 indicates a perfect negative relationship.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0 indicates no relationship exists.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Pearson correlation is invariant to scaling, i.e. multiplying all elements by a nonzero constant or adding any constant to all elements.</a:t>
            </a:r>
            <a:endParaRPr sz="1200"/>
          </a:p>
        </p:txBody>
      </p:sp>
      <p:sp>
        <p:nvSpPr>
          <p:cNvPr id="151" name="Google Shape;151;p20"/>
          <p:cNvSpPr txBox="1"/>
          <p:nvPr/>
        </p:nvSpPr>
        <p:spPr>
          <a:xfrm>
            <a:off x="594775" y="0"/>
            <a:ext cx="59253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5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Pearson Correlation Coefficient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/>
              <a:t>Metrics</a:t>
            </a:r>
            <a:endParaRPr/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2803275" y="20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{103427A6-8FC5-46E4-8840-F8BC08A92F4A}</a:tableStyleId>
              </a:tblPr>
              <a:tblGrid>
                <a:gridCol w="1778125"/>
                <a:gridCol w="154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 (k = 100)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(k = 100)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F-Measure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NDCG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