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5"/>
  </p:notesMasterIdLst>
  <p:handoutMasterIdLst>
    <p:handoutMasterId r:id="rId16"/>
  </p:handoutMasterIdLst>
  <p:sldIdLst>
    <p:sldId id="300" r:id="rId4"/>
    <p:sldId id="265" r:id="rId5"/>
    <p:sldId id="264" r:id="rId6"/>
    <p:sldId id="266" r:id="rId7"/>
    <p:sldId id="295" r:id="rId8"/>
    <p:sldId id="296" r:id="rId9"/>
    <p:sldId id="301" r:id="rId10"/>
    <p:sldId id="297" r:id="rId11"/>
    <p:sldId id="298" r:id="rId12"/>
    <p:sldId id="289" r:id="rId13"/>
    <p:sldId id="273"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5759" autoAdjust="0"/>
  </p:normalViewPr>
  <p:slideViewPr>
    <p:cSldViewPr>
      <p:cViewPr varScale="1">
        <p:scale>
          <a:sx n="73" d="100"/>
          <a:sy n="73" d="100"/>
        </p:scale>
        <p:origin x="534"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15/07/2021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15/07/2021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13" Type="http://schemas.openxmlformats.org/officeDocument/2006/relationships/image" Target="../media/image6.png"/><Relationship Id="rId3" Type="http://schemas.openxmlformats.org/officeDocument/2006/relationships/hyperlink" Target="http://www.capgemini.com/in-en" TargetMode="External"/><Relationship Id="rId7" Type="http://schemas.openxmlformats.org/officeDocument/2006/relationships/image" Target="../media/image3.png"/><Relationship Id="rId12" Type="http://schemas.openxmlformats.org/officeDocument/2006/relationships/hyperlink" Target="http://www.facebook.com/capgemini" TargetMode="External"/><Relationship Id="rId2" Type="http://schemas.openxmlformats.org/officeDocument/2006/relationships/hyperlink" Target="http://www.capgemini.com/" TargetMode="External"/><Relationship Id="rId1" Type="http://schemas.openxmlformats.org/officeDocument/2006/relationships/slideMaster" Target="../slideMasters/slideMaster3.xml"/><Relationship Id="rId6" Type="http://schemas.openxmlformats.org/officeDocument/2006/relationships/hyperlink" Target="http://www.slideshare.net/capgemini" TargetMode="Externa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hyperlink" Target="http://www.capgemini.com/about/how-we-work/rightshorer" TargetMode="External"/><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4.png"/><Relationship Id="rId14"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a:extLst>
              <a:ext uri="{FF2B5EF4-FFF2-40B4-BE49-F238E27FC236}">
                <a16:creationId xmlns:a16="http://schemas.microsoft.com/office/drawing/2014/main" id="{43B02BBC-279B-794A-8061-A698B08658E8}"/>
              </a:ext>
            </a:extLst>
          </p:cNvPr>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B730DFBE-C80D-DE41-AF8A-FDC4AC427D0C}"/>
              </a:ext>
            </a:extLst>
          </p:cNvPr>
          <p:cNvSpPr>
            <a:spLocks/>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14">
            <a:extLst>
              <a:ext uri="{FF2B5EF4-FFF2-40B4-BE49-F238E27FC236}">
                <a16:creationId xmlns:a16="http://schemas.microsoft.com/office/drawing/2014/main" id="{74265F70-6418-D241-8FCD-72ABB87AD787}"/>
              </a:ext>
            </a:extLst>
          </p:cNvPr>
          <p:cNvGrpSpPr>
            <a:grpSpLocks noChangeAspect="1"/>
          </p:cNvGrpSpPr>
          <p:nvPr userDrawn="1"/>
        </p:nvGrpSpPr>
        <p:grpSpPr>
          <a:xfrm>
            <a:off x="624000" y="549001"/>
            <a:ext cx="2583573" cy="576000"/>
            <a:chOff x="728663" y="4465638"/>
            <a:chExt cx="5354637" cy="1193800"/>
          </a:xfrm>
        </p:grpSpPr>
        <p:sp>
          <p:nvSpPr>
            <p:cNvPr id="15" name="Freeform 11">
              <a:extLst>
                <a:ext uri="{FF2B5EF4-FFF2-40B4-BE49-F238E27FC236}">
                  <a16:creationId xmlns:a16="http://schemas.microsoft.com/office/drawing/2014/main" id="{4AEAC13C-37A7-9C40-91A0-C1907FE1DB0C}"/>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a:extLst>
                <a:ext uri="{FF2B5EF4-FFF2-40B4-BE49-F238E27FC236}">
                  <a16:creationId xmlns:a16="http://schemas.microsoft.com/office/drawing/2014/main" id="{DE970ED5-5B7A-D244-B68E-2ED08952304A}"/>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a:extLst>
                <a:ext uri="{FF2B5EF4-FFF2-40B4-BE49-F238E27FC236}">
                  <a16:creationId xmlns:a16="http://schemas.microsoft.com/office/drawing/2014/main" id="{A44C1369-78E7-1C4A-BD4F-AE258D59EE9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C9C692AB-7E80-A34B-84EB-693E289B1640}"/>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a:extLst>
                <a:ext uri="{FF2B5EF4-FFF2-40B4-BE49-F238E27FC236}">
                  <a16:creationId xmlns:a16="http://schemas.microsoft.com/office/drawing/2014/main" id="{D69D6F1E-615C-2B41-BAC3-21757FD597B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982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DB0F3C9-BBBF-084D-B583-01D999E2CA79}"/>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a:extLst>
              <a:ext uri="{FF2B5EF4-FFF2-40B4-BE49-F238E27FC236}">
                <a16:creationId xmlns:a16="http://schemas.microsoft.com/office/drawing/2014/main" id="{4C9FB2BD-507C-B046-A4A5-61E23389F87B}"/>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58" name="Group 5">
            <a:extLst>
              <a:ext uri="{FF2B5EF4-FFF2-40B4-BE49-F238E27FC236}">
                <a16:creationId xmlns:a16="http://schemas.microsoft.com/office/drawing/2014/main" id="{EF0CA147-E70A-FF4C-8A25-0DBA05D78C99}"/>
              </a:ext>
            </a:extLst>
          </p:cNvPr>
          <p:cNvGrpSpPr/>
          <p:nvPr userDrawn="1"/>
        </p:nvGrpSpPr>
        <p:grpSpPr>
          <a:xfrm>
            <a:off x="4979035" y="2404110"/>
            <a:ext cx="735013" cy="682321"/>
            <a:chOff x="5662614" y="3032124"/>
            <a:chExt cx="863600" cy="801689"/>
          </a:xfrm>
        </p:grpSpPr>
        <p:sp>
          <p:nvSpPr>
            <p:cNvPr id="59" name="Freeform 9">
              <a:extLst>
                <a:ext uri="{FF2B5EF4-FFF2-40B4-BE49-F238E27FC236}">
                  <a16:creationId xmlns:a16="http://schemas.microsoft.com/office/drawing/2014/main" id="{B9058348-02B8-0446-BB2D-8BB854A47B6B}"/>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1DB38273-AB52-6047-8688-545EA983341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93D012D0-D994-C54A-8220-27164F34F09A}"/>
              </a:ext>
            </a:extLst>
          </p:cNvPr>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p>
        </p:txBody>
      </p:sp>
      <p:sp>
        <p:nvSpPr>
          <p:cNvPr id="62" name="Rectangle 61">
            <a:extLst>
              <a:ext uri="{FF2B5EF4-FFF2-40B4-BE49-F238E27FC236}">
                <a16:creationId xmlns:a16="http://schemas.microsoft.com/office/drawing/2014/main" id="{4DD2A11B-BD97-E34F-B75F-B4451105CF9C}"/>
              </a:ext>
            </a:extLst>
          </p:cNvPr>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64" name="Picture 2" descr="D:\My Work\Template\Icons\Social Media\LinkedIN.png">
            <a:hlinkClick r:id="rId4"/>
            <a:extLst>
              <a:ext uri="{FF2B5EF4-FFF2-40B4-BE49-F238E27FC236}">
                <a16:creationId xmlns:a16="http://schemas.microsoft.com/office/drawing/2014/main" id="{AC46209D-4478-1D46-8C77-15C1907AE10E}"/>
              </a:ext>
            </a:extLst>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a:extLst>
              <a:ext uri="{FF2B5EF4-FFF2-40B4-BE49-F238E27FC236}">
                <a16:creationId xmlns:a16="http://schemas.microsoft.com/office/drawing/2014/main" id="{CED05186-AED3-3E4A-8DDA-86A737120A94}"/>
              </a:ext>
            </a:extLst>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a:extLst>
              <a:ext uri="{FF2B5EF4-FFF2-40B4-BE49-F238E27FC236}">
                <a16:creationId xmlns:a16="http://schemas.microsoft.com/office/drawing/2014/main" id="{D708B969-A749-6148-9BC0-83252A719BB8}"/>
              </a:ext>
            </a:extLst>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a:extLst>
              <a:ext uri="{FF2B5EF4-FFF2-40B4-BE49-F238E27FC236}">
                <a16:creationId xmlns:a16="http://schemas.microsoft.com/office/drawing/2014/main" id="{350A9F1F-8B18-3545-9819-47076EEF3DD5}"/>
              </a:ext>
            </a:extLst>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a:extLst>
              <a:ext uri="{FF2B5EF4-FFF2-40B4-BE49-F238E27FC236}">
                <a16:creationId xmlns:a16="http://schemas.microsoft.com/office/drawing/2014/main" id="{DEC23B89-0720-2B4E-9B48-B9057C261A32}"/>
              </a:ext>
            </a:extLst>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a:extLst>
              <a:ext uri="{FF2B5EF4-FFF2-40B4-BE49-F238E27FC236}">
                <a16:creationId xmlns:a16="http://schemas.microsoft.com/office/drawing/2014/main" id="{49F1B7E6-8DF4-B44B-A419-8B120EBA51E6}"/>
              </a:ext>
            </a:extLst>
          </p:cNvPr>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70" name="Rectangle 69">
            <a:hlinkClick r:id="rId14"/>
            <a:extLst>
              <a:ext uri="{FF2B5EF4-FFF2-40B4-BE49-F238E27FC236}">
                <a16:creationId xmlns:a16="http://schemas.microsoft.com/office/drawing/2014/main" id="{BF6819E3-0046-E349-BA6C-A081AB0703E1}"/>
              </a:ext>
            </a:extLst>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a:extLst>
              <a:ext uri="{FF2B5EF4-FFF2-40B4-BE49-F238E27FC236}">
                <a16:creationId xmlns:a16="http://schemas.microsoft.com/office/drawing/2014/main" id="{B0FC0CBD-6894-3045-B1F8-9DBD45D7B7D0}"/>
              </a:ext>
            </a:extLst>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a:extLst>
              <a:ext uri="{FF2B5EF4-FFF2-40B4-BE49-F238E27FC236}">
                <a16:creationId xmlns:a16="http://schemas.microsoft.com/office/drawing/2014/main" id="{E00F0DC8-E5AB-7C42-B6F0-C06A7C9D5049}"/>
              </a:ext>
            </a:extLst>
          </p:cNvPr>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87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vlada-karpovich?utm_content=attributionCopyText&amp;utm_medium=referral&amp;utm_source=pexels"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https://www.pexels.com/photo/woman-having-coffee-while-using-laptop-4050388/?utm_content=attributionCopyText&amp;utm_medium=referral&amp;utm_source=pexel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luis-gomes-166706?utm_content=attributionCopyText&amp;utm_medium=referral&amp;utm_source=pexels" TargetMode="External"/><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hyperlink" Target="https://www.pexels.com/photo/black-and-gray-laptop-computer-546819/?utm_content=attributionCopyText&amp;utm_medium=referral&amp;utm_source=pexe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shvets-production?utm_content=attributionCopyText&amp;utm_medium=referral&amp;utm_source=pexels" TargetMode="External"/><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hyperlink" Target="https://www.pexels.com/photo/crop-psychologist-writing-on-clipboard-during-psychotherapy-session-7176036/?utm_content=attributionCopyText&amp;utm_medium=referral&amp;utm_source=pexel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rodrigo-342429?utm_content=attributionCopyText&amp;utm_medium=referral&amp;utm_source=pexels" TargetMode="External"/><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hyperlink" Target="https://www.pexels.com/photo/man-climbing-on-gray-concrete-peak-at-daytime-946337/?utm_content=attributionCopyText&amp;utm_medium=referral&amp;utm_source=pexel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5815E5-981E-438E-AF13-838629EE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Tree>
    <p:extLst>
      <p:ext uri="{BB962C8B-B14F-4D97-AF65-F5344CB8AC3E}">
        <p14:creationId xmlns:p14="http://schemas.microsoft.com/office/powerpoint/2010/main" val="4172968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a:spLocks/>
          </p:cNvSpPr>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b="1" dirty="0">
                <a:solidFill>
                  <a:schemeClr val="accent1"/>
                </a:solidFill>
                <a:ea typeface="+mj-ea"/>
                <a:cs typeface="+mj-cs"/>
              </a:rPr>
              <a:t>Thank You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Brief Synopsis</a:t>
            </a:r>
            <a:endParaRPr lang="en-GB" b="1" dirty="0"/>
          </a:p>
        </p:txBody>
      </p:sp>
      <p:sp>
        <p:nvSpPr>
          <p:cNvPr id="5" name="Text Placeholder 4"/>
          <p:cNvSpPr>
            <a:spLocks noGrp="1"/>
          </p:cNvSpPr>
          <p:nvPr>
            <p:ph type="body" sz="quarter" idx="10"/>
          </p:nvPr>
        </p:nvSpPr>
        <p:spPr>
          <a:xfrm>
            <a:off x="216463" y="1295400"/>
            <a:ext cx="11125236" cy="5067300"/>
          </a:xfrm>
        </p:spPr>
        <p:txBody>
          <a:bodyPr>
            <a:normAutofit/>
          </a:bodyPr>
          <a:lstStyle/>
          <a:p>
            <a:pPr algn="just">
              <a:lnSpc>
                <a:spcPct val="120000"/>
              </a:lnSpc>
              <a:spcBef>
                <a:spcPts val="0"/>
              </a:spcBef>
            </a:pPr>
            <a:r>
              <a:rPr lang="en-GB" sz="1600" b="1" dirty="0" smtClean="0">
                <a:solidFill>
                  <a:schemeClr val="accent1"/>
                </a:solidFill>
                <a:ea typeface="+mj-ea"/>
                <a:cs typeface="+mj-cs"/>
              </a:rPr>
              <a:t>Challenge:</a:t>
            </a:r>
            <a:r>
              <a:rPr lang="en-GB" sz="1600" dirty="0" smtClean="0">
                <a:solidFill>
                  <a:schemeClr val="accent1"/>
                </a:solidFill>
                <a:ea typeface="+mj-ea"/>
                <a:cs typeface="+mj-cs"/>
              </a:rPr>
              <a:t> </a:t>
            </a:r>
            <a:r>
              <a:rPr lang="en-US" sz="1400" dirty="0" smtClean="0">
                <a:solidFill>
                  <a:srgbClr val="212121"/>
                </a:solidFill>
                <a:latin typeface="Roboto"/>
              </a:rPr>
              <a:t>To build a robust Recommender System.</a:t>
            </a:r>
          </a:p>
          <a:p>
            <a:pPr algn="just">
              <a:lnSpc>
                <a:spcPct val="120000"/>
              </a:lnSpc>
              <a:spcBef>
                <a:spcPts val="0"/>
              </a:spcBef>
            </a:pPr>
            <a:endParaRPr lang="en-GB" sz="1600" dirty="0" smtClean="0">
              <a:solidFill>
                <a:schemeClr val="accent1"/>
              </a:solidFill>
              <a:ea typeface="+mj-ea"/>
              <a:cs typeface="+mj-cs"/>
            </a:endParaRPr>
          </a:p>
          <a:p>
            <a:pPr algn="just">
              <a:lnSpc>
                <a:spcPct val="120000"/>
              </a:lnSpc>
              <a:spcBef>
                <a:spcPts val="0"/>
              </a:spcBef>
            </a:pPr>
            <a:r>
              <a:rPr lang="en-GB" sz="1600" b="1" dirty="0" smtClean="0">
                <a:solidFill>
                  <a:schemeClr val="accent1"/>
                </a:solidFill>
                <a:ea typeface="+mj-ea"/>
                <a:cs typeface="+mj-cs"/>
              </a:rPr>
              <a:t>Issues:</a:t>
            </a:r>
            <a:r>
              <a:rPr lang="en-GB" sz="1600" dirty="0" smtClean="0">
                <a:solidFill>
                  <a:schemeClr val="accent1"/>
                </a:solidFill>
                <a:ea typeface="+mj-ea"/>
                <a:cs typeface="+mj-cs"/>
              </a:rPr>
              <a:t> </a:t>
            </a:r>
            <a:r>
              <a:rPr lang="en-US" sz="1400" dirty="0">
                <a:solidFill>
                  <a:srgbClr val="212121"/>
                </a:solidFill>
                <a:latin typeface="Roboto"/>
              </a:rPr>
              <a:t>Every day, we browse and buy things on Amazon, watch Netflix, listen to music on Spotify, and so on. For example, when you want to view a new movie, you normally ask your friends for recommendations; they are aware of your tastes and appropriately recommend a suitable film. Because everyone has their unique preferences, it's impossible to keep track of each user's preferences manually.</a:t>
            </a:r>
          </a:p>
          <a:p>
            <a:pPr algn="just">
              <a:lnSpc>
                <a:spcPct val="120000"/>
              </a:lnSpc>
              <a:spcBef>
                <a:spcPts val="0"/>
              </a:spcBef>
            </a:pPr>
            <a:endParaRPr lang="en-GB" sz="1600" dirty="0" smtClean="0">
              <a:solidFill>
                <a:schemeClr val="accent1"/>
              </a:solidFill>
              <a:ea typeface="+mj-ea"/>
              <a:cs typeface="+mj-cs"/>
            </a:endParaRPr>
          </a:p>
          <a:p>
            <a:pPr algn="just"/>
            <a:r>
              <a:rPr lang="en-GB" sz="1600" b="1" dirty="0" smtClean="0">
                <a:solidFill>
                  <a:schemeClr val="accent1"/>
                </a:solidFill>
                <a:ea typeface="+mj-ea"/>
                <a:cs typeface="+mj-cs"/>
              </a:rPr>
              <a:t>Background:</a:t>
            </a:r>
            <a:r>
              <a:rPr lang="en-GB" sz="1600" dirty="0" smtClean="0">
                <a:solidFill>
                  <a:schemeClr val="accent1"/>
                </a:solidFill>
                <a:ea typeface="+mj-ea"/>
                <a:cs typeface="+mj-cs"/>
              </a:rPr>
              <a:t> </a:t>
            </a:r>
            <a:r>
              <a:rPr lang="en-US" sz="1400" dirty="0">
                <a:solidFill>
                  <a:srgbClr val="212121"/>
                </a:solidFill>
                <a:latin typeface="Roboto"/>
              </a:rPr>
              <a:t>Companies have customized Recommendation Engines that offer things to you based on powerful algorithms... Recommendation Systems are similar in that they are nothing more than data filtering tools that employ algorithms to recommend the most relevant items to a certain user.</a:t>
            </a:r>
          </a:p>
          <a:p>
            <a:pPr algn="just"/>
            <a:r>
              <a:rPr lang="en-US" sz="1400" dirty="0">
                <a:solidFill>
                  <a:srgbClr val="212121"/>
                </a:solidFill>
                <a:latin typeface="Roboto"/>
              </a:rPr>
              <a:t>The Internet is a vast ocean of information, with millions of goods and a massive product catalog. Some Users know exactly what they want, while others have no idea what to look for in such a big collection of information, and this is where Recommendation Systems come in handy.</a:t>
            </a:r>
          </a:p>
          <a:p>
            <a:pPr algn="just"/>
            <a:r>
              <a:rPr lang="en-US" sz="1400" dirty="0">
                <a:solidFill>
                  <a:srgbClr val="212121"/>
                </a:solidFill>
                <a:latin typeface="Roboto"/>
              </a:rPr>
              <a:t>Some things may be excellent but have not attained Popularity due to a lack of advertising; recommendation systems aid in the popularity of such items by bringing them to the attention of the public.</a:t>
            </a:r>
          </a:p>
          <a:p>
            <a:pPr algn="just"/>
            <a:r>
              <a:rPr lang="en-US" sz="1400" dirty="0">
                <a:solidFill>
                  <a:srgbClr val="212121"/>
                </a:solidFill>
                <a:latin typeface="Roboto"/>
              </a:rPr>
              <a:t>Ad Targeting is also aided by it. Let's say you're trying to buy a new laptop on the Internet; your recent searches have yielded laptop recommendations, and you'll soon encounter adverts on websites offering laptop savings. So, Ad Targeting is an advertising method that uses specialized software and algorithms to display adverts automatically based on the user's recent searches.</a:t>
            </a:r>
          </a:p>
          <a:p>
            <a:pPr algn="just"/>
            <a:r>
              <a:rPr lang="en-US" sz="1400" dirty="0">
                <a:solidFill>
                  <a:srgbClr val="212121"/>
                </a:solidFill>
                <a:latin typeface="Roboto"/>
              </a:rPr>
              <a:t>According to research published by the Network Advertising Initiative in 2009, ad targeting generated 2.7 times as much money as non-targeted ads. As a result, it also aids the product's organization in increasing revenues.</a:t>
            </a:r>
            <a:endParaRPr lang="en-GB"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a:t>Problem Being Solved</a:t>
            </a:r>
          </a:p>
        </p:txBody>
      </p:sp>
      <p:sp>
        <p:nvSpPr>
          <p:cNvPr id="6" name="Text Placeholder 5"/>
          <p:cNvSpPr txBox="1">
            <a:spLocks/>
          </p:cNvSpPr>
          <p:nvPr/>
        </p:nvSpPr>
        <p:spPr>
          <a:xfrm>
            <a:off x="227349" y="2933700"/>
            <a:ext cx="4344653" cy="1600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Building a recommender system that, based on rating history, will forecast which item to recommend for a person such that sales improve.</a:t>
            </a: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913163" y="1587544"/>
            <a:ext cx="6439422" cy="4292512"/>
          </a:xfrm>
          <a:prstGeom prst="rect">
            <a:avLst/>
          </a:prstGeom>
        </p:spPr>
      </p:pic>
      <p:sp>
        <p:nvSpPr>
          <p:cNvPr id="3" name="TextBox 2"/>
          <p:cNvSpPr txBox="1"/>
          <p:nvPr/>
        </p:nvSpPr>
        <p:spPr>
          <a:xfrm>
            <a:off x="6448759" y="5880056"/>
            <a:ext cx="3368230" cy="307777"/>
          </a:xfrm>
          <a:prstGeom prst="rect">
            <a:avLst/>
          </a:prstGeom>
          <a:noFill/>
        </p:spPr>
        <p:txBody>
          <a:bodyPr wrap="none" rtlCol="0">
            <a:spAutoFit/>
          </a:bodyPr>
          <a:lstStyle/>
          <a:p>
            <a:r>
              <a:rPr lang="en-US" sz="1400" dirty="0">
                <a:solidFill>
                  <a:srgbClr val="1A1A1A"/>
                </a:solidFill>
                <a:latin typeface="-apple-system"/>
              </a:rPr>
              <a:t>Photo by </a:t>
            </a:r>
            <a:r>
              <a:rPr lang="en-US" sz="1400" b="1" dirty="0" err="1">
                <a:solidFill>
                  <a:srgbClr val="1A1A1A"/>
                </a:solidFill>
                <a:latin typeface="-apple-system"/>
                <a:hlinkClick r:id="rId3"/>
              </a:rPr>
              <a:t>Vlada</a:t>
            </a:r>
            <a:r>
              <a:rPr lang="en-US" sz="1400" b="1" dirty="0">
                <a:solidFill>
                  <a:srgbClr val="1A1A1A"/>
                </a:solidFill>
                <a:latin typeface="-apple-system"/>
                <a:hlinkClick r:id="rId3"/>
              </a:rPr>
              <a:t> </a:t>
            </a:r>
            <a:r>
              <a:rPr lang="en-US" sz="1400" b="1" dirty="0" err="1">
                <a:solidFill>
                  <a:srgbClr val="1A1A1A"/>
                </a:solidFill>
                <a:latin typeface="-apple-system"/>
                <a:hlinkClick r:id="rId3"/>
              </a:rPr>
              <a:t>Karpovich</a:t>
            </a:r>
            <a:r>
              <a:rPr lang="en-US" sz="1400" dirty="0">
                <a:solidFill>
                  <a:srgbClr val="1A1A1A"/>
                </a:solidFill>
                <a:latin typeface="-apple-system"/>
              </a:rPr>
              <a:t> </a:t>
            </a:r>
            <a:r>
              <a:rPr lang="en-US" sz="1400" dirty="0" smtClean="0">
                <a:solidFill>
                  <a:srgbClr val="1A1A1A"/>
                </a:solidFill>
                <a:latin typeface="-apple-system"/>
              </a:rPr>
              <a:t>from </a:t>
            </a:r>
            <a:r>
              <a:rPr lang="en-US" sz="1400" b="1" dirty="0" err="1" smtClean="0">
                <a:solidFill>
                  <a:srgbClr val="1A1A1A"/>
                </a:solidFill>
                <a:latin typeface="-apple-system"/>
                <a:hlinkClick r:id="rId4"/>
              </a:rPr>
              <a:t>Pexels</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45690" y="1219200"/>
            <a:ext cx="11106895" cy="4876800"/>
          </a:xfrm>
        </p:spPr>
        <p:txBody>
          <a:bodyPr/>
          <a:lstStyle/>
          <a:p>
            <a:pPr marL="342900" indent="-342900">
              <a:buAutoNum type="arabicParenR"/>
            </a:pPr>
            <a:r>
              <a:rPr lang="en-US" b="0" dirty="0" smtClean="0">
                <a:solidFill>
                  <a:schemeClr val="tx1">
                    <a:lumMod val="95000"/>
                    <a:lumOff val="5000"/>
                  </a:schemeClr>
                </a:solidFill>
              </a:rPr>
              <a:t>Pandas</a:t>
            </a:r>
          </a:p>
          <a:p>
            <a:pPr marL="342900" indent="-342900">
              <a:buAutoNum type="arabicParenR"/>
            </a:pPr>
            <a:r>
              <a:rPr lang="en-US" b="0" dirty="0" err="1" smtClean="0">
                <a:solidFill>
                  <a:schemeClr val="tx1">
                    <a:lumMod val="95000"/>
                    <a:lumOff val="5000"/>
                  </a:schemeClr>
                </a:solidFill>
              </a:rPr>
              <a:t>Numpy</a:t>
            </a:r>
            <a:endParaRPr lang="en-US" b="0" dirty="0" smtClean="0">
              <a:solidFill>
                <a:schemeClr val="tx1">
                  <a:lumMod val="95000"/>
                  <a:lumOff val="5000"/>
                </a:schemeClr>
              </a:solidFill>
            </a:endParaRPr>
          </a:p>
          <a:p>
            <a:pPr marL="342900" indent="-342900">
              <a:buAutoNum type="arabicParenR"/>
            </a:pPr>
            <a:r>
              <a:rPr lang="en-US" b="0" dirty="0" err="1" smtClean="0">
                <a:solidFill>
                  <a:schemeClr val="tx1">
                    <a:lumMod val="95000"/>
                    <a:lumOff val="5000"/>
                  </a:schemeClr>
                </a:solidFill>
              </a:rPr>
              <a:t>Sklearn</a:t>
            </a:r>
            <a:endParaRPr lang="en-US" b="0" dirty="0" smtClean="0">
              <a:solidFill>
                <a:schemeClr val="tx1">
                  <a:lumMod val="95000"/>
                  <a:lumOff val="5000"/>
                </a:schemeClr>
              </a:solidFill>
            </a:endParaRPr>
          </a:p>
          <a:p>
            <a:pPr marL="342900" indent="-342900">
              <a:buAutoNum type="arabicParenR"/>
            </a:pPr>
            <a:r>
              <a:rPr lang="en-US" b="0" dirty="0" err="1" smtClean="0">
                <a:solidFill>
                  <a:schemeClr val="tx1">
                    <a:lumMod val="95000"/>
                    <a:lumOff val="5000"/>
                  </a:schemeClr>
                </a:solidFill>
              </a:rPr>
              <a:t>Matplotlib</a:t>
            </a:r>
            <a:endParaRPr lang="en-US" b="0" dirty="0" smtClean="0">
              <a:solidFill>
                <a:schemeClr val="tx1">
                  <a:lumMod val="95000"/>
                  <a:lumOff val="5000"/>
                </a:schemeClr>
              </a:solidFill>
            </a:endParaRPr>
          </a:p>
          <a:p>
            <a:pPr marL="342900" indent="-342900">
              <a:buAutoNum type="arabicParenR"/>
            </a:pPr>
            <a:r>
              <a:rPr lang="en-US" b="0" dirty="0" err="1" smtClean="0">
                <a:solidFill>
                  <a:schemeClr val="tx1">
                    <a:lumMod val="95000"/>
                    <a:lumOff val="5000"/>
                  </a:schemeClr>
                </a:solidFill>
              </a:rPr>
              <a:t>Seaborn</a:t>
            </a:r>
            <a:endParaRPr lang="en-US" b="0" dirty="0" smtClean="0">
              <a:solidFill>
                <a:schemeClr val="tx1">
                  <a:lumMod val="95000"/>
                  <a:lumOff val="5000"/>
                </a:schemeClr>
              </a:solidFill>
            </a:endParaRPr>
          </a:p>
          <a:p>
            <a:pPr marL="342900" indent="-342900">
              <a:buAutoNum type="arabicParenR"/>
            </a:pPr>
            <a:r>
              <a:rPr lang="en-US" b="0" dirty="0" smtClean="0">
                <a:solidFill>
                  <a:schemeClr val="tx1">
                    <a:lumMod val="95000"/>
                    <a:lumOff val="5000"/>
                  </a:schemeClr>
                </a:solidFill>
              </a:rPr>
              <a:t>Surprise</a:t>
            </a:r>
          </a:p>
          <a:p>
            <a:pPr marL="342900" indent="-342900">
              <a:buAutoNum type="arabicParenR"/>
            </a:pPr>
            <a:r>
              <a:rPr lang="en-US" b="0" dirty="0" err="1" smtClean="0">
                <a:solidFill>
                  <a:schemeClr val="tx1">
                    <a:lumMod val="95000"/>
                    <a:lumOff val="5000"/>
                  </a:schemeClr>
                </a:solidFill>
              </a:rPr>
              <a:t>KNNWithMeans</a:t>
            </a:r>
            <a:endParaRPr lang="en-US" b="0" dirty="0" smtClean="0">
              <a:solidFill>
                <a:schemeClr val="tx1">
                  <a:lumMod val="95000"/>
                  <a:lumOff val="5000"/>
                </a:schemeClr>
              </a:solidFill>
            </a:endParaRPr>
          </a:p>
          <a:p>
            <a:pPr marL="342900" indent="-342900">
              <a:buAutoNum type="arabicParenR"/>
            </a:pPr>
            <a:r>
              <a:rPr lang="en-US" b="0" dirty="0" smtClean="0">
                <a:solidFill>
                  <a:schemeClr val="tx1">
                    <a:lumMod val="95000"/>
                    <a:lumOff val="5000"/>
                  </a:schemeClr>
                </a:solidFill>
              </a:rPr>
              <a:t>SVD</a:t>
            </a:r>
          </a:p>
          <a:p>
            <a:pPr marL="342900" indent="-342900">
              <a:buAutoNum type="arabicParenR"/>
            </a:pPr>
            <a:r>
              <a:rPr lang="en-US" b="0" dirty="0" smtClean="0">
                <a:solidFill>
                  <a:schemeClr val="tx1">
                    <a:lumMod val="95000"/>
                    <a:lumOff val="5000"/>
                  </a:schemeClr>
                </a:solidFill>
              </a:rPr>
              <a:t>NMF</a:t>
            </a:r>
            <a:endParaRPr lang="en-US" b="0" dirty="0">
              <a:solidFill>
                <a:schemeClr val="tx1">
                  <a:lumMod val="95000"/>
                  <a:lumOff val="5000"/>
                </a:schemeClr>
              </a:solidFill>
            </a:endParaRPr>
          </a:p>
        </p:txBody>
      </p:sp>
      <p:sp>
        <p:nvSpPr>
          <p:cNvPr id="4" name="Title 3"/>
          <p:cNvSpPr>
            <a:spLocks noGrp="1"/>
          </p:cNvSpPr>
          <p:nvPr>
            <p:ph type="title"/>
          </p:nvPr>
        </p:nvSpPr>
        <p:spPr/>
        <p:txBody>
          <a:bodyPr/>
          <a:lstStyle/>
          <a:p>
            <a:r>
              <a:rPr lang="en-US" b="1" dirty="0"/>
              <a:t>Technology/Tool/Stack</a:t>
            </a: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42185" y="1329519"/>
            <a:ext cx="7010400" cy="4656162"/>
          </a:xfrm>
          <a:prstGeom prst="rect">
            <a:avLst/>
          </a:prstGeom>
        </p:spPr>
      </p:pic>
      <p:sp>
        <p:nvSpPr>
          <p:cNvPr id="3" name="TextBox 2"/>
          <p:cNvSpPr txBox="1"/>
          <p:nvPr/>
        </p:nvSpPr>
        <p:spPr>
          <a:xfrm>
            <a:off x="6588066" y="6012660"/>
            <a:ext cx="2518638" cy="276999"/>
          </a:xfrm>
          <a:prstGeom prst="rect">
            <a:avLst/>
          </a:prstGeom>
          <a:noFill/>
        </p:spPr>
        <p:txBody>
          <a:bodyPr wrap="none" rtlCol="0">
            <a:spAutoFit/>
          </a:bodyPr>
          <a:lstStyle/>
          <a:p>
            <a:r>
              <a:rPr lang="en-US" sz="1200" dirty="0">
                <a:solidFill>
                  <a:srgbClr val="1A1A1A"/>
                </a:solidFill>
                <a:latin typeface="-apple-system"/>
              </a:rPr>
              <a:t>Photo by </a:t>
            </a:r>
            <a:r>
              <a:rPr lang="en-US" sz="1200" b="1" dirty="0" err="1">
                <a:solidFill>
                  <a:srgbClr val="1A1A1A"/>
                </a:solidFill>
                <a:latin typeface="-apple-system"/>
                <a:hlinkClick r:id="rId3"/>
              </a:rPr>
              <a:t>luis</a:t>
            </a:r>
            <a:r>
              <a:rPr lang="en-US" sz="1200" b="1" dirty="0">
                <a:solidFill>
                  <a:srgbClr val="1A1A1A"/>
                </a:solidFill>
                <a:latin typeface="-apple-system"/>
                <a:hlinkClick r:id="rId3"/>
              </a:rPr>
              <a:t> </a:t>
            </a:r>
            <a:r>
              <a:rPr lang="en-US" sz="1200" b="1" dirty="0" err="1">
                <a:solidFill>
                  <a:srgbClr val="1A1A1A"/>
                </a:solidFill>
                <a:latin typeface="-apple-system"/>
                <a:hlinkClick r:id="rId3"/>
              </a:rPr>
              <a:t>gomes</a:t>
            </a:r>
            <a:r>
              <a:rPr lang="en-US" sz="1200" dirty="0">
                <a:solidFill>
                  <a:srgbClr val="1A1A1A"/>
                </a:solidFill>
                <a:latin typeface="-apple-system"/>
              </a:rPr>
              <a:t> from </a:t>
            </a:r>
            <a:r>
              <a:rPr lang="en-US" sz="1200" b="1" dirty="0" err="1">
                <a:solidFill>
                  <a:srgbClr val="1A1A1A"/>
                </a:solidFill>
                <a:latin typeface="-apple-system"/>
                <a:hlinkClick r:id="rId4"/>
              </a:rPr>
              <a:t>Pexels</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Solution Architecture</a:t>
            </a:r>
          </a:p>
        </p:txBody>
      </p:sp>
      <p:sp>
        <p:nvSpPr>
          <p:cNvPr id="8" name="Rectangle 3"/>
          <p:cNvSpPr>
            <a:spLocks noChangeArrowheads="1"/>
          </p:cNvSpPr>
          <p:nvPr/>
        </p:nvSpPr>
        <p:spPr bwMode="auto">
          <a:xfrm>
            <a:off x="227349" y="2286000"/>
            <a:ext cx="7240251" cy="302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12121"/>
                </a:solidFill>
                <a:effectLst/>
                <a:latin typeface="Arial Unicode MS" panose="020B0604020202020204" pitchFamily="34" charset="-128"/>
              </a:rPr>
              <a:t>For a given item and user we need to predict the rating would be given by him/her to the item. </a:t>
            </a:r>
          </a:p>
          <a:p>
            <a:pPr marL="342900" indent="-342900" algn="just">
              <a:buAutoNum type="arabicPeriod"/>
            </a:pPr>
            <a:r>
              <a:rPr lang="en-US" sz="1600" dirty="0" smtClean="0">
                <a:solidFill>
                  <a:srgbClr val="212121"/>
                </a:solidFill>
                <a:latin typeface="Roboto"/>
              </a:rPr>
              <a:t>Building Model-based </a:t>
            </a:r>
            <a:r>
              <a:rPr lang="en-US" sz="1600" dirty="0">
                <a:solidFill>
                  <a:srgbClr val="212121"/>
                </a:solidFill>
                <a:latin typeface="Roboto"/>
              </a:rPr>
              <a:t>collaborative filtering </a:t>
            </a:r>
            <a:r>
              <a:rPr lang="en-US" sz="1600" dirty="0" smtClean="0">
                <a:solidFill>
                  <a:srgbClr val="212121"/>
                </a:solidFill>
                <a:latin typeface="Roboto"/>
              </a:rPr>
              <a:t>system.</a:t>
            </a:r>
          </a:p>
          <a:p>
            <a:pPr marL="342900" indent="-342900" algn="just">
              <a:buAutoNum type="arabicPeriod"/>
            </a:pPr>
            <a:r>
              <a:rPr lang="en-US" sz="1600" dirty="0" smtClean="0">
                <a:solidFill>
                  <a:srgbClr val="212121"/>
                </a:solidFill>
                <a:latin typeface="Roboto"/>
              </a:rPr>
              <a:t>Splitting the dataset into train &amp; test as 80:20 ratio.</a:t>
            </a:r>
          </a:p>
          <a:p>
            <a:pPr marL="342900" indent="-342900" algn="just">
              <a:buAutoNum type="arabicPeriod"/>
            </a:pPr>
            <a:r>
              <a:rPr lang="en-US" altLang="en-US" sz="1600" dirty="0">
                <a:solidFill>
                  <a:srgbClr val="212121"/>
                </a:solidFill>
                <a:latin typeface="Arial Unicode MS" panose="020B0604020202020204" pitchFamily="34" charset="-128"/>
              </a:rPr>
              <a:t>Trying both user-based </a:t>
            </a:r>
            <a:r>
              <a:rPr lang="en-US" altLang="en-US" sz="1600" dirty="0" smtClean="0">
                <a:solidFill>
                  <a:srgbClr val="212121"/>
                </a:solidFill>
                <a:latin typeface="Arial Unicode MS" panose="020B0604020202020204" pitchFamily="34" charset="-128"/>
              </a:rPr>
              <a:t>and </a:t>
            </a:r>
            <a:r>
              <a:rPr lang="en-US" altLang="en-US" sz="1600" dirty="0">
                <a:solidFill>
                  <a:srgbClr val="212121"/>
                </a:solidFill>
                <a:latin typeface="Arial Unicode MS" panose="020B0604020202020204" pitchFamily="34" charset="-128"/>
              </a:rPr>
              <a:t>item-based collaborative </a:t>
            </a:r>
            <a:r>
              <a:rPr lang="en-US" altLang="en-US" sz="1600" dirty="0" smtClean="0">
                <a:solidFill>
                  <a:srgbClr val="212121"/>
                </a:solidFill>
                <a:latin typeface="Arial Unicode MS" panose="020B0604020202020204" pitchFamily="34" charset="-128"/>
              </a:rPr>
              <a:t>filtering approach with KNN.</a:t>
            </a:r>
          </a:p>
          <a:p>
            <a:pPr marL="342900" indent="-342900" algn="just">
              <a:buAutoNum type="arabicPeriod"/>
            </a:pPr>
            <a:r>
              <a:rPr lang="en-US" altLang="en-US" sz="1600" dirty="0" smtClean="0">
                <a:solidFill>
                  <a:srgbClr val="212121"/>
                </a:solidFill>
                <a:latin typeface="Arial Unicode MS" panose="020B0604020202020204" pitchFamily="34" charset="-128"/>
              </a:rPr>
              <a:t>Evaluate both the models using RMSE (Root Mean Squared Error) as a performance matrix.</a:t>
            </a:r>
          </a:p>
          <a:p>
            <a:pPr marL="342900" indent="-342900" algn="just">
              <a:buAutoNum type="arabicPeriod"/>
            </a:pPr>
            <a:r>
              <a:rPr lang="en-US" altLang="en-US" sz="1600" dirty="0" smtClean="0">
                <a:solidFill>
                  <a:srgbClr val="212121"/>
                </a:solidFill>
                <a:latin typeface="Arial Unicode MS" panose="020B0604020202020204" pitchFamily="34" charset="-128"/>
              </a:rPr>
              <a:t>Tuning the hyper-parameters for better result using </a:t>
            </a:r>
            <a:r>
              <a:rPr lang="en-US" altLang="en-US" sz="1600" dirty="0" err="1" smtClean="0">
                <a:solidFill>
                  <a:srgbClr val="212121"/>
                </a:solidFill>
                <a:latin typeface="Arial Unicode MS" panose="020B0604020202020204" pitchFamily="34" charset="-128"/>
              </a:rPr>
              <a:t>GridSearchCV</a:t>
            </a:r>
            <a:r>
              <a:rPr lang="en-US" altLang="en-US" sz="1600" dirty="0" smtClean="0">
                <a:solidFill>
                  <a:srgbClr val="212121"/>
                </a:solidFill>
                <a:latin typeface="Arial Unicode MS" panose="020B0604020202020204" pitchFamily="34" charset="-128"/>
              </a:rPr>
              <a:t>.</a:t>
            </a:r>
          </a:p>
          <a:p>
            <a:pPr marL="342900" indent="-342900" algn="just">
              <a:buAutoNum type="arabicPeriod"/>
            </a:pPr>
            <a:r>
              <a:rPr lang="en-US" altLang="en-US" sz="1600" dirty="0" smtClean="0">
                <a:solidFill>
                  <a:srgbClr val="212121"/>
                </a:solidFill>
                <a:latin typeface="Arial Unicode MS" panose="020B0604020202020204" pitchFamily="34" charset="-128"/>
              </a:rPr>
              <a:t>Applying SVD (Singular Vector Decomposition) and NMF (Non-Negative Matrix Factorization) to build and compare different models.</a:t>
            </a:r>
          </a:p>
        </p:txBody>
      </p:sp>
      <p:pic>
        <p:nvPicPr>
          <p:cNvPr id="9" name="Picture 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999785" y="1135380"/>
            <a:ext cx="3352800" cy="5029200"/>
          </a:xfrm>
          <a:prstGeom prst="rect">
            <a:avLst/>
          </a:prstGeom>
        </p:spPr>
      </p:pic>
      <p:sp>
        <p:nvSpPr>
          <p:cNvPr id="10" name="TextBox 9"/>
          <p:cNvSpPr txBox="1"/>
          <p:nvPr/>
        </p:nvSpPr>
        <p:spPr>
          <a:xfrm>
            <a:off x="8086647" y="6195060"/>
            <a:ext cx="3179075" cy="276999"/>
          </a:xfrm>
          <a:prstGeom prst="rect">
            <a:avLst/>
          </a:prstGeom>
          <a:noFill/>
        </p:spPr>
        <p:txBody>
          <a:bodyPr wrap="none" rtlCol="0">
            <a:spAutoFit/>
          </a:bodyPr>
          <a:lstStyle/>
          <a:p>
            <a:r>
              <a:rPr lang="en-US" sz="1200" dirty="0">
                <a:solidFill>
                  <a:srgbClr val="1A1A1A"/>
                </a:solidFill>
                <a:latin typeface="-apple-system"/>
              </a:rPr>
              <a:t>Photo by </a:t>
            </a:r>
            <a:r>
              <a:rPr lang="en-US" sz="1200" b="1" dirty="0">
                <a:solidFill>
                  <a:srgbClr val="1A1A1A"/>
                </a:solidFill>
                <a:latin typeface="-apple-system"/>
                <a:hlinkClick r:id="rId3"/>
              </a:rPr>
              <a:t>SHVETS production</a:t>
            </a:r>
            <a:r>
              <a:rPr lang="en-US" sz="1200" dirty="0">
                <a:solidFill>
                  <a:srgbClr val="1A1A1A"/>
                </a:solidFill>
                <a:latin typeface="-apple-system"/>
              </a:rPr>
              <a:t> from </a:t>
            </a:r>
            <a:r>
              <a:rPr lang="en-US" sz="1200" b="1" dirty="0" err="1">
                <a:solidFill>
                  <a:srgbClr val="1A1A1A"/>
                </a:solidFill>
                <a:latin typeface="-apple-system"/>
                <a:hlinkClick r:id="rId4"/>
              </a:rPr>
              <a:t>Pexels</a:t>
            </a:r>
            <a:endParaRPr lang="en-US" sz="1200" dirty="0"/>
          </a:p>
        </p:txBody>
      </p:sp>
    </p:spTree>
    <p:extLst>
      <p:ext uri="{BB962C8B-B14F-4D97-AF65-F5344CB8AC3E}">
        <p14:creationId xmlns:p14="http://schemas.microsoft.com/office/powerpoint/2010/main" val="3748992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Screenshots</a:t>
            </a:r>
            <a:endParaRPr lang="en-US" b="1" dirty="0"/>
          </a:p>
        </p:txBody>
      </p:sp>
      <p:pic>
        <p:nvPicPr>
          <p:cNvPr id="3" name="Picture 2"/>
          <p:cNvPicPr>
            <a:picLocks noChangeAspect="1"/>
          </p:cNvPicPr>
          <p:nvPr/>
        </p:nvPicPr>
        <p:blipFill rotWithShape="1">
          <a:blip r:embed="rId2"/>
          <a:srcRect l="4319" t="31249" r="47072" b="22918"/>
          <a:stretch/>
        </p:blipFill>
        <p:spPr>
          <a:xfrm>
            <a:off x="227349" y="2130623"/>
            <a:ext cx="4887190" cy="2590800"/>
          </a:xfrm>
          <a:prstGeom prst="rect">
            <a:avLst/>
          </a:prstGeom>
        </p:spPr>
      </p:pic>
      <p:sp>
        <p:nvSpPr>
          <p:cNvPr id="5" name="TextBox 4"/>
          <p:cNvSpPr txBox="1"/>
          <p:nvPr/>
        </p:nvSpPr>
        <p:spPr>
          <a:xfrm>
            <a:off x="956444" y="4755702"/>
            <a:ext cx="3429000" cy="307777"/>
          </a:xfrm>
          <a:prstGeom prst="rect">
            <a:avLst/>
          </a:prstGeom>
          <a:noFill/>
        </p:spPr>
        <p:txBody>
          <a:bodyPr wrap="square" rtlCol="0">
            <a:spAutoFit/>
          </a:bodyPr>
          <a:lstStyle/>
          <a:p>
            <a:r>
              <a:rPr lang="en-US" sz="1400" dirty="0">
                <a:solidFill>
                  <a:srgbClr val="212121"/>
                </a:solidFill>
                <a:latin typeface="Roboto"/>
              </a:rPr>
              <a:t>Non-Negative Matrix Factorization (NMF</a:t>
            </a:r>
            <a:r>
              <a:rPr lang="en-US" sz="1400" dirty="0" smtClean="0">
                <a:solidFill>
                  <a:srgbClr val="212121"/>
                </a:solidFill>
                <a:latin typeface="Roboto"/>
              </a:rPr>
              <a:t>)</a:t>
            </a:r>
            <a:endParaRPr lang="en-US" sz="1400" dirty="0">
              <a:solidFill>
                <a:srgbClr val="212121"/>
              </a:solidFill>
              <a:latin typeface="Roboto"/>
            </a:endParaRPr>
          </a:p>
        </p:txBody>
      </p:sp>
      <p:pic>
        <p:nvPicPr>
          <p:cNvPr id="7" name="Picture 6"/>
          <p:cNvPicPr>
            <a:picLocks noChangeAspect="1"/>
          </p:cNvPicPr>
          <p:nvPr/>
        </p:nvPicPr>
        <p:blipFill rotWithShape="1">
          <a:blip r:embed="rId3"/>
          <a:srcRect l="4318" t="42708" r="38288" b="11458"/>
          <a:stretch/>
        </p:blipFill>
        <p:spPr>
          <a:xfrm>
            <a:off x="5486400" y="609600"/>
            <a:ext cx="5680366" cy="2550368"/>
          </a:xfrm>
          <a:prstGeom prst="rect">
            <a:avLst/>
          </a:prstGeom>
        </p:spPr>
      </p:pic>
      <p:sp>
        <p:nvSpPr>
          <p:cNvPr id="8" name="TextBox 7"/>
          <p:cNvSpPr txBox="1"/>
          <p:nvPr/>
        </p:nvSpPr>
        <p:spPr>
          <a:xfrm>
            <a:off x="7036154" y="3320009"/>
            <a:ext cx="2580858" cy="307777"/>
          </a:xfrm>
          <a:prstGeom prst="rect">
            <a:avLst/>
          </a:prstGeom>
          <a:noFill/>
        </p:spPr>
        <p:txBody>
          <a:bodyPr wrap="square" rtlCol="0">
            <a:spAutoFit/>
          </a:bodyPr>
          <a:lstStyle/>
          <a:p>
            <a:r>
              <a:rPr lang="en-US" sz="1400" dirty="0">
                <a:solidFill>
                  <a:srgbClr val="212121"/>
                </a:solidFill>
                <a:latin typeface="Roboto"/>
              </a:rPr>
              <a:t>Singular Value </a:t>
            </a:r>
            <a:r>
              <a:rPr lang="en-US" sz="1400" dirty="0" smtClean="0">
                <a:solidFill>
                  <a:srgbClr val="212121"/>
                </a:solidFill>
                <a:latin typeface="Roboto"/>
              </a:rPr>
              <a:t>Decomposition</a:t>
            </a:r>
            <a:endParaRPr lang="en-US" sz="1400" dirty="0">
              <a:solidFill>
                <a:srgbClr val="212121"/>
              </a:solidFill>
              <a:latin typeface="Roboto"/>
            </a:endParaRPr>
          </a:p>
        </p:txBody>
      </p:sp>
      <p:sp>
        <p:nvSpPr>
          <p:cNvPr id="9" name="TextBox 8"/>
          <p:cNvSpPr txBox="1"/>
          <p:nvPr/>
        </p:nvSpPr>
        <p:spPr>
          <a:xfrm>
            <a:off x="6257734" y="6016823"/>
            <a:ext cx="4572000" cy="307777"/>
          </a:xfrm>
          <a:prstGeom prst="rect">
            <a:avLst/>
          </a:prstGeom>
          <a:noFill/>
        </p:spPr>
        <p:txBody>
          <a:bodyPr wrap="square" rtlCol="0">
            <a:spAutoFit/>
          </a:bodyPr>
          <a:lstStyle/>
          <a:p>
            <a:r>
              <a:rPr lang="en-US" sz="1400" dirty="0" smtClean="0">
                <a:solidFill>
                  <a:srgbClr val="212121"/>
                </a:solidFill>
                <a:latin typeface="Roboto"/>
              </a:rPr>
              <a:t>Item-based </a:t>
            </a:r>
            <a:r>
              <a:rPr lang="en-US" sz="1400" dirty="0">
                <a:solidFill>
                  <a:srgbClr val="212121"/>
                </a:solidFill>
                <a:latin typeface="Roboto"/>
              </a:rPr>
              <a:t>collaborative </a:t>
            </a:r>
            <a:r>
              <a:rPr lang="en-US" sz="1400" dirty="0" smtClean="0">
                <a:solidFill>
                  <a:srgbClr val="212121"/>
                </a:solidFill>
                <a:latin typeface="Roboto"/>
              </a:rPr>
              <a:t>filtering using </a:t>
            </a:r>
            <a:r>
              <a:rPr lang="en-US" sz="1400" dirty="0" err="1" smtClean="0">
                <a:solidFill>
                  <a:srgbClr val="212121"/>
                </a:solidFill>
                <a:latin typeface="Roboto"/>
              </a:rPr>
              <a:t>KNNWithMeans</a:t>
            </a:r>
            <a:endParaRPr lang="en-US" sz="1400" dirty="0">
              <a:solidFill>
                <a:srgbClr val="212121"/>
              </a:solidFill>
              <a:latin typeface="Roboto"/>
            </a:endParaRPr>
          </a:p>
        </p:txBody>
      </p:sp>
      <p:pic>
        <p:nvPicPr>
          <p:cNvPr id="10" name="Picture 9"/>
          <p:cNvPicPr>
            <a:picLocks noChangeAspect="1"/>
          </p:cNvPicPr>
          <p:nvPr/>
        </p:nvPicPr>
        <p:blipFill rotWithShape="1">
          <a:blip r:embed="rId4"/>
          <a:srcRect l="4319" t="46875" r="64641" b="34375"/>
          <a:stretch/>
        </p:blipFill>
        <p:spPr>
          <a:xfrm>
            <a:off x="5631149" y="3962400"/>
            <a:ext cx="5577902" cy="1894382"/>
          </a:xfrm>
          <a:prstGeom prst="rect">
            <a:avLst/>
          </a:prstGeom>
        </p:spPr>
      </p:pic>
      <p:sp>
        <p:nvSpPr>
          <p:cNvPr id="11" name="TextBox 10"/>
          <p:cNvSpPr txBox="1"/>
          <p:nvPr/>
        </p:nvSpPr>
        <p:spPr>
          <a:xfrm>
            <a:off x="227349" y="766346"/>
            <a:ext cx="2896851" cy="338554"/>
          </a:xfrm>
          <a:prstGeom prst="rect">
            <a:avLst/>
          </a:prstGeom>
          <a:noFill/>
        </p:spPr>
        <p:txBody>
          <a:bodyPr wrap="square" rtlCol="0">
            <a:spAutoFit/>
          </a:bodyPr>
          <a:lstStyle/>
          <a:p>
            <a:r>
              <a:rPr lang="en-US" sz="1600" dirty="0" smtClean="0"/>
              <a:t>For electronics dataset</a:t>
            </a:r>
            <a:endParaRPr lang="en-US" sz="1600" dirty="0"/>
          </a:p>
        </p:txBody>
      </p:sp>
    </p:spTree>
    <p:extLst>
      <p:ext uri="{BB962C8B-B14F-4D97-AF65-F5344CB8AC3E}">
        <p14:creationId xmlns:p14="http://schemas.microsoft.com/office/powerpoint/2010/main" val="654311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Screenshots</a:t>
            </a:r>
            <a:endParaRPr lang="en-US" b="1" dirty="0"/>
          </a:p>
        </p:txBody>
      </p:sp>
      <p:sp>
        <p:nvSpPr>
          <p:cNvPr id="8" name="TextBox 7"/>
          <p:cNvSpPr txBox="1"/>
          <p:nvPr/>
        </p:nvSpPr>
        <p:spPr>
          <a:xfrm>
            <a:off x="7238391" y="3161365"/>
            <a:ext cx="2590800" cy="307777"/>
          </a:xfrm>
          <a:prstGeom prst="rect">
            <a:avLst/>
          </a:prstGeom>
          <a:noFill/>
        </p:spPr>
        <p:txBody>
          <a:bodyPr wrap="square" rtlCol="0">
            <a:spAutoFit/>
          </a:bodyPr>
          <a:lstStyle/>
          <a:p>
            <a:r>
              <a:rPr lang="en-US" sz="1400" dirty="0">
                <a:solidFill>
                  <a:srgbClr val="212121"/>
                </a:solidFill>
                <a:latin typeface="Roboto"/>
              </a:rPr>
              <a:t>Singular Value </a:t>
            </a:r>
            <a:r>
              <a:rPr lang="en-US" sz="1400" dirty="0" smtClean="0">
                <a:solidFill>
                  <a:srgbClr val="212121"/>
                </a:solidFill>
                <a:latin typeface="Roboto"/>
              </a:rPr>
              <a:t>Decomposition</a:t>
            </a:r>
            <a:endParaRPr lang="en-US" sz="1400" dirty="0">
              <a:solidFill>
                <a:srgbClr val="212121"/>
              </a:solidFill>
              <a:latin typeface="Roboto"/>
            </a:endParaRPr>
          </a:p>
        </p:txBody>
      </p:sp>
      <p:pic>
        <p:nvPicPr>
          <p:cNvPr id="6" name="Picture 5"/>
          <p:cNvPicPr>
            <a:picLocks noChangeAspect="1"/>
          </p:cNvPicPr>
          <p:nvPr/>
        </p:nvPicPr>
        <p:blipFill rotWithShape="1">
          <a:blip r:embed="rId2"/>
          <a:srcRect l="4320" t="31250" r="47070" b="23959"/>
          <a:stretch/>
        </p:blipFill>
        <p:spPr>
          <a:xfrm>
            <a:off x="253475" y="1918992"/>
            <a:ext cx="5120920" cy="2653008"/>
          </a:xfrm>
          <a:prstGeom prst="rect">
            <a:avLst/>
          </a:prstGeom>
        </p:spPr>
      </p:pic>
      <p:sp>
        <p:nvSpPr>
          <p:cNvPr id="9" name="TextBox 8"/>
          <p:cNvSpPr txBox="1"/>
          <p:nvPr/>
        </p:nvSpPr>
        <p:spPr>
          <a:xfrm>
            <a:off x="1099435" y="4572000"/>
            <a:ext cx="3429000" cy="307777"/>
          </a:xfrm>
          <a:prstGeom prst="rect">
            <a:avLst/>
          </a:prstGeom>
          <a:noFill/>
        </p:spPr>
        <p:txBody>
          <a:bodyPr wrap="square" rtlCol="0">
            <a:spAutoFit/>
          </a:bodyPr>
          <a:lstStyle/>
          <a:p>
            <a:r>
              <a:rPr lang="en-US" sz="1400" dirty="0">
                <a:solidFill>
                  <a:srgbClr val="212121"/>
                </a:solidFill>
                <a:latin typeface="Roboto"/>
              </a:rPr>
              <a:t>Non-Negative Matrix Factorization (NMF</a:t>
            </a:r>
            <a:r>
              <a:rPr lang="en-US" sz="1400" dirty="0" smtClean="0">
                <a:solidFill>
                  <a:srgbClr val="212121"/>
                </a:solidFill>
                <a:latin typeface="Roboto"/>
              </a:rPr>
              <a:t>)</a:t>
            </a:r>
            <a:endParaRPr lang="en-US" sz="1400" dirty="0">
              <a:solidFill>
                <a:srgbClr val="212121"/>
              </a:solidFill>
              <a:latin typeface="Roboto"/>
            </a:endParaRPr>
          </a:p>
        </p:txBody>
      </p:sp>
      <p:pic>
        <p:nvPicPr>
          <p:cNvPr id="10" name="Picture 9"/>
          <p:cNvPicPr>
            <a:picLocks noChangeAspect="1"/>
          </p:cNvPicPr>
          <p:nvPr/>
        </p:nvPicPr>
        <p:blipFill rotWithShape="1">
          <a:blip r:embed="rId3"/>
          <a:srcRect l="4319" t="29166" r="40044" b="25000"/>
          <a:stretch/>
        </p:blipFill>
        <p:spPr>
          <a:xfrm>
            <a:off x="5714999" y="567690"/>
            <a:ext cx="5637585" cy="2611092"/>
          </a:xfrm>
          <a:prstGeom prst="rect">
            <a:avLst/>
          </a:prstGeom>
        </p:spPr>
      </p:pic>
      <p:pic>
        <p:nvPicPr>
          <p:cNvPr id="11" name="Picture 10"/>
          <p:cNvPicPr>
            <a:picLocks noChangeAspect="1"/>
          </p:cNvPicPr>
          <p:nvPr/>
        </p:nvPicPr>
        <p:blipFill rotWithShape="1">
          <a:blip r:embed="rId4"/>
          <a:srcRect l="4319" t="39584" r="69912" b="41666"/>
          <a:stretch/>
        </p:blipFill>
        <p:spPr>
          <a:xfrm>
            <a:off x="5714998" y="3726634"/>
            <a:ext cx="5637586" cy="2306286"/>
          </a:xfrm>
          <a:prstGeom prst="rect">
            <a:avLst/>
          </a:prstGeom>
        </p:spPr>
      </p:pic>
      <p:sp>
        <p:nvSpPr>
          <p:cNvPr id="12" name="TextBox 11"/>
          <p:cNvSpPr txBox="1"/>
          <p:nvPr/>
        </p:nvSpPr>
        <p:spPr>
          <a:xfrm>
            <a:off x="6257734" y="6016823"/>
            <a:ext cx="4572000" cy="307777"/>
          </a:xfrm>
          <a:prstGeom prst="rect">
            <a:avLst/>
          </a:prstGeom>
          <a:noFill/>
        </p:spPr>
        <p:txBody>
          <a:bodyPr wrap="square" rtlCol="0">
            <a:spAutoFit/>
          </a:bodyPr>
          <a:lstStyle/>
          <a:p>
            <a:r>
              <a:rPr lang="en-US" sz="1400" dirty="0" smtClean="0">
                <a:solidFill>
                  <a:srgbClr val="212121"/>
                </a:solidFill>
                <a:latin typeface="Roboto"/>
              </a:rPr>
              <a:t>Item-based </a:t>
            </a:r>
            <a:r>
              <a:rPr lang="en-US" sz="1400" dirty="0">
                <a:solidFill>
                  <a:srgbClr val="212121"/>
                </a:solidFill>
                <a:latin typeface="Roboto"/>
              </a:rPr>
              <a:t>collaborative </a:t>
            </a:r>
            <a:r>
              <a:rPr lang="en-US" sz="1400" dirty="0" smtClean="0">
                <a:solidFill>
                  <a:srgbClr val="212121"/>
                </a:solidFill>
                <a:latin typeface="Roboto"/>
              </a:rPr>
              <a:t>filtering using </a:t>
            </a:r>
            <a:r>
              <a:rPr lang="en-US" sz="1400" dirty="0" err="1" smtClean="0">
                <a:solidFill>
                  <a:srgbClr val="212121"/>
                </a:solidFill>
                <a:latin typeface="Roboto"/>
              </a:rPr>
              <a:t>KNNWithMeans</a:t>
            </a:r>
            <a:endParaRPr lang="en-US" sz="1400" dirty="0">
              <a:solidFill>
                <a:srgbClr val="212121"/>
              </a:solidFill>
              <a:latin typeface="Roboto"/>
            </a:endParaRPr>
          </a:p>
        </p:txBody>
      </p:sp>
      <p:sp>
        <p:nvSpPr>
          <p:cNvPr id="13" name="TextBox 12"/>
          <p:cNvSpPr txBox="1"/>
          <p:nvPr/>
        </p:nvSpPr>
        <p:spPr>
          <a:xfrm>
            <a:off x="227349" y="766346"/>
            <a:ext cx="2896851" cy="338554"/>
          </a:xfrm>
          <a:prstGeom prst="rect">
            <a:avLst/>
          </a:prstGeom>
          <a:noFill/>
        </p:spPr>
        <p:txBody>
          <a:bodyPr wrap="square" rtlCol="0">
            <a:spAutoFit/>
          </a:bodyPr>
          <a:lstStyle/>
          <a:p>
            <a:r>
              <a:rPr lang="en-US" sz="1600" dirty="0" smtClean="0"/>
              <a:t>For </a:t>
            </a:r>
            <a:r>
              <a:rPr lang="en-US" sz="1600" dirty="0" err="1" smtClean="0"/>
              <a:t>modcloth</a:t>
            </a:r>
            <a:r>
              <a:rPr lang="en-US" sz="1600" dirty="0" smtClean="0"/>
              <a:t> dataset</a:t>
            </a:r>
            <a:endParaRPr lang="en-US" sz="1600" dirty="0"/>
          </a:p>
        </p:txBody>
      </p:sp>
    </p:spTree>
    <p:extLst>
      <p:ext uri="{BB962C8B-B14F-4D97-AF65-F5344CB8AC3E}">
        <p14:creationId xmlns:p14="http://schemas.microsoft.com/office/powerpoint/2010/main" val="3765478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Challenges Faced</a:t>
            </a:r>
          </a:p>
        </p:txBody>
      </p:sp>
      <p:sp>
        <p:nvSpPr>
          <p:cNvPr id="3" name="TextBox 2"/>
          <p:cNvSpPr txBox="1"/>
          <p:nvPr/>
        </p:nvSpPr>
        <p:spPr>
          <a:xfrm>
            <a:off x="205578" y="1371600"/>
            <a:ext cx="7239000" cy="5078313"/>
          </a:xfrm>
          <a:prstGeom prst="rect">
            <a:avLst/>
          </a:prstGeom>
          <a:noFill/>
        </p:spPr>
        <p:txBody>
          <a:bodyPr wrap="square" rtlCol="0">
            <a:spAutoFit/>
          </a:bodyPr>
          <a:lstStyle/>
          <a:p>
            <a:pPr marL="342900" indent="-342900">
              <a:buAutoNum type="arabicPeriod"/>
            </a:pPr>
            <a:r>
              <a:rPr lang="en-US" dirty="0" smtClean="0"/>
              <a:t>For the electronics dataset, as the no. of records were quite large, it was taking enormous amount of time to compute anything, I switched to Google </a:t>
            </a:r>
            <a:r>
              <a:rPr lang="en-US" dirty="0" err="1" smtClean="0"/>
              <a:t>Colab</a:t>
            </a:r>
            <a:r>
              <a:rPr lang="en-US" dirty="0" smtClean="0"/>
              <a:t>.</a:t>
            </a:r>
          </a:p>
          <a:p>
            <a:pPr marL="342900" indent="-342900">
              <a:buAutoNum type="arabicPeriod"/>
            </a:pPr>
            <a:endParaRPr lang="en-US" dirty="0" smtClean="0"/>
          </a:p>
          <a:p>
            <a:pPr marL="342900" indent="-342900">
              <a:buFontTx/>
              <a:buAutoNum type="arabicPeriod"/>
            </a:pPr>
            <a:r>
              <a:rPr lang="en-US" dirty="0" smtClean="0"/>
              <a:t>Using </a:t>
            </a:r>
            <a:r>
              <a:rPr lang="en-US" dirty="0"/>
              <a:t>each and every item that was rated, I was unable   to create a utility matrix i.e. a pivot table as all the available RAM was being used up</a:t>
            </a:r>
            <a:r>
              <a:rPr lang="en-US" dirty="0" smtClean="0"/>
              <a:t>. </a:t>
            </a:r>
            <a:r>
              <a:rPr lang="en-US" dirty="0"/>
              <a:t>Hence I </a:t>
            </a:r>
            <a:r>
              <a:rPr lang="en-US" dirty="0" err="1"/>
              <a:t>filtere</a:t>
            </a:r>
            <a:r>
              <a:rPr lang="en-US" dirty="0"/>
              <a:t> out all those items that were rated less than 5 times. This step also helped me achieve better results by making the model more robust.</a:t>
            </a:r>
          </a:p>
          <a:p>
            <a:pPr marL="342900" indent="-342900">
              <a:buFontTx/>
              <a:buAutoNum type="arabicPeriod"/>
            </a:pPr>
            <a:endParaRPr lang="en-US" dirty="0" smtClean="0"/>
          </a:p>
          <a:p>
            <a:pPr marL="342900" indent="-342900">
              <a:buFontTx/>
              <a:buAutoNum type="arabicPeriod"/>
            </a:pPr>
            <a:r>
              <a:rPr lang="en-US" dirty="0"/>
              <a:t>I have used only the rating to make the recommendation system since I was not clear about other attributes such as ‘</a:t>
            </a:r>
            <a:r>
              <a:rPr lang="en-US" dirty="0" err="1"/>
              <a:t>user_attr</a:t>
            </a:r>
            <a:r>
              <a:rPr lang="en-US" dirty="0"/>
              <a:t>’, ‘</a:t>
            </a:r>
            <a:r>
              <a:rPr lang="en-US" dirty="0" err="1"/>
              <a:t>model_attr</a:t>
            </a:r>
            <a:r>
              <a:rPr lang="en-US" dirty="0"/>
              <a:t>’, and ‘split’ present in the </a:t>
            </a:r>
            <a:r>
              <a:rPr lang="en-US" dirty="0" smtClean="0"/>
              <a:t>dataset.</a:t>
            </a:r>
          </a:p>
          <a:p>
            <a:pPr marL="342900" indent="-342900">
              <a:buFontTx/>
              <a:buAutoNum type="arabicPeriod"/>
            </a:pPr>
            <a:endParaRPr lang="en-US" dirty="0"/>
          </a:p>
          <a:p>
            <a:pPr marL="342900" indent="-342900">
              <a:buFontTx/>
              <a:buAutoNum type="arabicPeriod"/>
            </a:pPr>
            <a:r>
              <a:rPr lang="en-US" dirty="0" smtClean="0"/>
              <a:t>Matrix Factorization using Deep Learning couldn’t be implemented.</a:t>
            </a:r>
            <a:endParaRPr lang="en-US" dirty="0"/>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847385" y="762000"/>
            <a:ext cx="3505200" cy="5257800"/>
          </a:xfrm>
          <a:prstGeom prst="rect">
            <a:avLst/>
          </a:prstGeom>
        </p:spPr>
      </p:pic>
      <p:sp>
        <p:nvSpPr>
          <p:cNvPr id="7" name="TextBox 6"/>
          <p:cNvSpPr txBox="1"/>
          <p:nvPr/>
        </p:nvSpPr>
        <p:spPr>
          <a:xfrm>
            <a:off x="8534400" y="6037217"/>
            <a:ext cx="2362200" cy="276999"/>
          </a:xfrm>
          <a:prstGeom prst="rect">
            <a:avLst/>
          </a:prstGeom>
          <a:noFill/>
        </p:spPr>
        <p:txBody>
          <a:bodyPr wrap="square" rtlCol="0">
            <a:spAutoFit/>
          </a:bodyPr>
          <a:lstStyle/>
          <a:p>
            <a:r>
              <a:rPr lang="en-US" sz="1200" dirty="0">
                <a:solidFill>
                  <a:srgbClr val="1A1A1A"/>
                </a:solidFill>
                <a:latin typeface="-apple-system"/>
              </a:rPr>
              <a:t>Photo by </a:t>
            </a:r>
            <a:r>
              <a:rPr lang="en-US" sz="1200" b="1" dirty="0">
                <a:solidFill>
                  <a:srgbClr val="1A1A1A"/>
                </a:solidFill>
                <a:latin typeface="-apple-system"/>
                <a:hlinkClick r:id="rId3"/>
              </a:rPr>
              <a:t>Rodrigo</a:t>
            </a:r>
            <a:r>
              <a:rPr lang="en-US" sz="1200" dirty="0">
                <a:solidFill>
                  <a:srgbClr val="1A1A1A"/>
                </a:solidFill>
                <a:latin typeface="-apple-system"/>
              </a:rPr>
              <a:t> from </a:t>
            </a:r>
            <a:r>
              <a:rPr lang="en-US" sz="1200" b="1" dirty="0" err="1">
                <a:solidFill>
                  <a:srgbClr val="1A1A1A"/>
                </a:solidFill>
                <a:latin typeface="-apple-system"/>
                <a:hlinkClick r:id="rId4"/>
              </a:rPr>
              <a:t>Pexels</a:t>
            </a:r>
            <a:endParaRPr lang="en-US" sz="1200" dirty="0"/>
          </a:p>
        </p:txBody>
      </p:sp>
    </p:spTree>
    <p:extLst>
      <p:ext uri="{BB962C8B-B14F-4D97-AF65-F5344CB8AC3E}">
        <p14:creationId xmlns:p14="http://schemas.microsoft.com/office/powerpoint/2010/main" val="492089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b="1" dirty="0"/>
              <a:t>Future enhancements</a:t>
            </a:r>
          </a:p>
        </p:txBody>
      </p:sp>
      <p:sp>
        <p:nvSpPr>
          <p:cNvPr id="5" name="Oval 20">
            <a:extLst>
              <a:ext uri="{FF2B5EF4-FFF2-40B4-BE49-F238E27FC236}">
                <a16:creationId xmlns:a16="http://schemas.microsoft.com/office/drawing/2014/main" id="{704A5916-FAB5-47B8-ADED-506C29D2DF88}"/>
              </a:ext>
            </a:extLst>
          </p:cNvPr>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p>
        </p:txBody>
      </p:sp>
      <p:sp>
        <p:nvSpPr>
          <p:cNvPr id="7" name="Oval 20">
            <a:extLst>
              <a:ext uri="{FF2B5EF4-FFF2-40B4-BE49-F238E27FC236}">
                <a16:creationId xmlns:a16="http://schemas.microsoft.com/office/drawing/2014/main" id="{0D21AC2C-CF64-42E1-B0AE-5249CB6E94BE}"/>
              </a:ext>
            </a:extLst>
          </p:cNvPr>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p>
        </p:txBody>
      </p:sp>
      <p:sp>
        <p:nvSpPr>
          <p:cNvPr id="8" name="CustomShape 12"/>
          <p:cNvSpPr/>
          <p:nvPr/>
        </p:nvSpPr>
        <p:spPr>
          <a:xfrm>
            <a:off x="2954297" y="1461804"/>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Hybrid Model</a:t>
            </a:r>
            <a:endParaRPr lang="en-IN" sz="1400" dirty="0">
              <a:solidFill>
                <a:schemeClr val="accent1"/>
              </a:solidFill>
              <a:latin typeface="+mj-lt"/>
              <a:ea typeface="+mj-ea"/>
              <a:cs typeface="+mj-cs"/>
            </a:endParaRPr>
          </a:p>
        </p:txBody>
      </p:sp>
      <p:sp>
        <p:nvSpPr>
          <p:cNvPr id="9" name="CustomShape 13"/>
          <p:cNvSpPr/>
          <p:nvPr/>
        </p:nvSpPr>
        <p:spPr>
          <a:xfrm>
            <a:off x="2941787" y="4058299"/>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smtClean="0">
                <a:solidFill>
                  <a:schemeClr val="accent1"/>
                </a:solidFill>
                <a:latin typeface="+mj-lt"/>
                <a:ea typeface="+mj-ea"/>
                <a:cs typeface="+mj-cs"/>
              </a:rPr>
              <a:t>Deep Learning based Model</a:t>
            </a:r>
            <a:endParaRPr lang="en-IN" sz="1400" dirty="0">
              <a:solidFill>
                <a:schemeClr val="accent1"/>
              </a:solidFill>
              <a:latin typeface="+mj-lt"/>
              <a:ea typeface="+mj-ea"/>
              <a:cs typeface="+mj-cs"/>
            </a:endParaRPr>
          </a:p>
        </p:txBody>
      </p:sp>
      <p:sp>
        <p:nvSpPr>
          <p:cNvPr id="3" name="Rectangle 2"/>
          <p:cNvSpPr/>
          <p:nvPr/>
        </p:nvSpPr>
        <p:spPr>
          <a:xfrm>
            <a:off x="2937238" y="1905000"/>
            <a:ext cx="6096000" cy="1569660"/>
          </a:xfrm>
          <a:prstGeom prst="rect">
            <a:avLst/>
          </a:prstGeom>
        </p:spPr>
        <p:txBody>
          <a:bodyPr>
            <a:spAutoFit/>
          </a:bodyPr>
          <a:lstStyle/>
          <a:p>
            <a:r>
              <a:rPr lang="en-US" sz="1600" dirty="0" smtClean="0"/>
              <a:t>A hybrid model that will predict or recommend item based on various stacked models (Like </a:t>
            </a:r>
            <a:r>
              <a:rPr lang="en-US" sz="1600" dirty="0" err="1" smtClean="0"/>
              <a:t>XGBoost</a:t>
            </a:r>
            <a:r>
              <a:rPr lang="en-US" sz="1600" dirty="0" smtClean="0"/>
              <a:t> + KNN + SVD technique + MF technique) along with a consideration of popularity</a:t>
            </a:r>
            <a:r>
              <a:rPr lang="en-US" sz="1600" dirty="0"/>
              <a:t> </a:t>
            </a:r>
            <a:r>
              <a:rPr lang="en-US" sz="1600" dirty="0" smtClean="0"/>
              <a:t>and other attributes like brand and price, item’s average rating, user’s average rating, etc.</a:t>
            </a:r>
            <a:endParaRPr lang="en-US" sz="1600" dirty="0"/>
          </a:p>
        </p:txBody>
      </p:sp>
      <p:sp>
        <p:nvSpPr>
          <p:cNvPr id="10" name="Rectangle 9"/>
          <p:cNvSpPr/>
          <p:nvPr/>
        </p:nvSpPr>
        <p:spPr>
          <a:xfrm>
            <a:off x="2954297" y="4439416"/>
            <a:ext cx="6096000" cy="584775"/>
          </a:xfrm>
          <a:prstGeom prst="rect">
            <a:avLst/>
          </a:prstGeom>
        </p:spPr>
        <p:txBody>
          <a:bodyPr>
            <a:spAutoFit/>
          </a:bodyPr>
          <a:lstStyle/>
          <a:p>
            <a:r>
              <a:rPr lang="en-US" sz="1600" dirty="0" smtClean="0"/>
              <a:t>A model would be trained imparting Deep Learning techniques with various architectures.</a:t>
            </a:r>
            <a:endParaRPr lang="en-US" sz="1600" dirty="0"/>
          </a:p>
        </p:txBody>
      </p:sp>
    </p:spTree>
    <p:extLst>
      <p:ext uri="{BB962C8B-B14F-4D97-AF65-F5344CB8AC3E}">
        <p14:creationId xmlns:p14="http://schemas.microsoft.com/office/powerpoint/2010/main" val="492089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393</TotalTime>
  <Words>592</Words>
  <Application>Microsoft Office PowerPoint</Application>
  <PresentationFormat>Widescreen</PresentationFormat>
  <Paragraphs>60</Paragraphs>
  <Slides>11</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1" baseType="lpstr">
      <vt:lpstr>Arial Unicode MS</vt:lpstr>
      <vt:lpstr>-apple-system</vt:lpstr>
      <vt:lpstr>Arial</vt:lpstr>
      <vt:lpstr>Roboto</vt:lpstr>
      <vt:lpstr>Verdana</vt:lpstr>
      <vt:lpstr>Wingdings</vt:lpstr>
      <vt:lpstr>CG New Template (June)</vt:lpstr>
      <vt:lpstr>Cover options</vt:lpstr>
      <vt:lpstr>Final slides</vt:lpstr>
      <vt:lpstr>think-cell Slide</vt:lpstr>
      <vt:lpstr>PowerPoint Presentation</vt:lpstr>
      <vt:lpstr>Brief Synopsis</vt:lpstr>
      <vt:lpstr>Problem Being Solved</vt:lpstr>
      <vt:lpstr>Technology/Tool/Stack</vt:lpstr>
      <vt:lpstr>Solution Architecture</vt:lpstr>
      <vt:lpstr>Screenshots</vt:lpstr>
      <vt:lpstr>Screenshots</vt:lpstr>
      <vt:lpstr>Challenges Faced</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subject>ppt template</dc:subject>
  <dc:creator>E</dc:creator>
  <cp:lastModifiedBy>admin</cp:lastModifiedBy>
  <cp:revision>35</cp:revision>
  <dcterms:created xsi:type="dcterms:W3CDTF">2018-09-18T10:37:00Z</dcterms:created>
  <dcterms:modified xsi:type="dcterms:W3CDTF">2021-07-15T15:10:34Z</dcterms:modified>
</cp:coreProperties>
</file>