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63" r:id="rId9"/>
    <p:sldId id="269" r:id="rId10"/>
    <p:sldId id="265" r:id="rId11"/>
    <p:sldId id="266" r:id="rId12"/>
    <p:sldId id="270" r:id="rId13"/>
    <p:sldId id="267" r:id="rId14"/>
    <p:sldId id="277" r:id="rId15"/>
    <p:sldId id="268" r:id="rId16"/>
    <p:sldId id="271" r:id="rId17"/>
    <p:sldId id="272"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62" autoAdjust="0"/>
    <p:restoredTop sz="94681"/>
  </p:normalViewPr>
  <p:slideViewPr>
    <p:cSldViewPr snapToGrid="0" snapToObjects="1" showGuides="1">
      <p:cViewPr varScale="1">
        <p:scale>
          <a:sx n="74" d="100"/>
          <a:sy n="74" d="100"/>
        </p:scale>
        <p:origin x="348" y="-2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EC1E53-AA61-CF45-A38E-0EFB66CC5297}"/>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5" name="Footer Placeholder 4">
            <a:extLst>
              <a:ext uri="{FF2B5EF4-FFF2-40B4-BE49-F238E27FC236}">
                <a16:creationId xmlns:a16="http://schemas.microsoft.com/office/drawing/2014/main" xmlns=""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61CB34-1F68-0142-B0FC-B44DF9F47878}"/>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5" name="Footer Placeholder 4">
            <a:extLst>
              <a:ext uri="{FF2B5EF4-FFF2-40B4-BE49-F238E27FC236}">
                <a16:creationId xmlns:a16="http://schemas.microsoft.com/office/drawing/2014/main" xmlns=""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437C5F-BFDB-3E4B-9F8E-C05B1696F26B}"/>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5" name="Footer Placeholder 4">
            <a:extLst>
              <a:ext uri="{FF2B5EF4-FFF2-40B4-BE49-F238E27FC236}">
                <a16:creationId xmlns:a16="http://schemas.microsoft.com/office/drawing/2014/main" xmlns=""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CA9207-0D28-D342-816D-F8EDA3DD0694}"/>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5" name="Footer Placeholder 4">
            <a:extLst>
              <a:ext uri="{FF2B5EF4-FFF2-40B4-BE49-F238E27FC236}">
                <a16:creationId xmlns:a16="http://schemas.microsoft.com/office/drawing/2014/main" xmlns=""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05C28A9-C0DF-B94F-819D-731A164011C5}"/>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5" name="Footer Placeholder 4">
            <a:extLst>
              <a:ext uri="{FF2B5EF4-FFF2-40B4-BE49-F238E27FC236}">
                <a16:creationId xmlns:a16="http://schemas.microsoft.com/office/drawing/2014/main" xmlns=""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C56D767-4E38-C442-8372-77A1B64EFA8A}"/>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6" name="Footer Placeholder 5">
            <a:extLst>
              <a:ext uri="{FF2B5EF4-FFF2-40B4-BE49-F238E27FC236}">
                <a16:creationId xmlns:a16="http://schemas.microsoft.com/office/drawing/2014/main" xmlns=""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D440FB1-D9CC-0B49-AE9F-5878A0AAB48F}"/>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8" name="Footer Placeholder 7">
            <a:extLst>
              <a:ext uri="{FF2B5EF4-FFF2-40B4-BE49-F238E27FC236}">
                <a16:creationId xmlns:a16="http://schemas.microsoft.com/office/drawing/2014/main" xmlns=""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2041D4-0DBE-7A43-897B-B22E0E2546D0}"/>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4" name="Footer Placeholder 3">
            <a:extLst>
              <a:ext uri="{FF2B5EF4-FFF2-40B4-BE49-F238E27FC236}">
                <a16:creationId xmlns:a16="http://schemas.microsoft.com/office/drawing/2014/main" xmlns=""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7550D9-34E2-494D-8F81-DD79230EAE06}"/>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3" name="Footer Placeholder 2">
            <a:extLst>
              <a:ext uri="{FF2B5EF4-FFF2-40B4-BE49-F238E27FC236}">
                <a16:creationId xmlns:a16="http://schemas.microsoft.com/office/drawing/2014/main" xmlns=""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C227AEE-0B60-6343-B03C-96B10444F686}"/>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6" name="Footer Placeholder 5">
            <a:extLst>
              <a:ext uri="{FF2B5EF4-FFF2-40B4-BE49-F238E27FC236}">
                <a16:creationId xmlns:a16="http://schemas.microsoft.com/office/drawing/2014/main" xmlns=""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2F844B1-5331-5F40-92A8-DA2DCDF3BEBB}"/>
              </a:ext>
            </a:extLst>
          </p:cNvPr>
          <p:cNvSpPr>
            <a:spLocks noGrp="1"/>
          </p:cNvSpPr>
          <p:nvPr>
            <p:ph type="dt" sz="half" idx="10"/>
          </p:nvPr>
        </p:nvSpPr>
        <p:spPr/>
        <p:txBody>
          <a:bodyPr/>
          <a:lstStyle/>
          <a:p>
            <a:fld id="{6EECE964-F870-0E41-9FE5-38142943DD71}" type="datetimeFigureOut">
              <a:rPr lang="en-US" smtClean="0"/>
              <a:t>2/14/2021</a:t>
            </a:fld>
            <a:endParaRPr lang="en-US"/>
          </a:p>
        </p:txBody>
      </p:sp>
      <p:sp>
        <p:nvSpPr>
          <p:cNvPr id="6" name="Footer Placeholder 5">
            <a:extLst>
              <a:ext uri="{FF2B5EF4-FFF2-40B4-BE49-F238E27FC236}">
                <a16:creationId xmlns:a16="http://schemas.microsoft.com/office/drawing/2014/main" xmlns=""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2/14/2021</a:t>
            </a:fld>
            <a:endParaRPr lang="en-US"/>
          </a:p>
        </p:txBody>
      </p:sp>
      <p:sp>
        <p:nvSpPr>
          <p:cNvPr id="5" name="Footer Placeholder 4">
            <a:extLst>
              <a:ext uri="{FF2B5EF4-FFF2-40B4-BE49-F238E27FC236}">
                <a16:creationId xmlns:a16="http://schemas.microsoft.com/office/drawing/2014/main" xmlns=""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smtClean="0">
                <a:solidFill>
                  <a:srgbClr val="FF6600"/>
                </a:solidFill>
              </a:rPr>
              <a:t>14</a:t>
            </a:r>
            <a:r>
              <a:rPr lang="en-US" sz="2500" dirty="0" smtClean="0">
                <a:solidFill>
                  <a:srgbClr val="FF6600"/>
                </a:solidFill>
              </a:rPr>
              <a:t>-Feb-2021</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pic>
        <p:nvPicPr>
          <p:cNvPr id="2" name="Picture 1"/>
          <p:cNvPicPr>
            <a:picLocks noChangeAspect="1"/>
          </p:cNvPicPr>
          <p:nvPr/>
        </p:nvPicPr>
        <p:blipFill rotWithShape="1">
          <a:blip r:embed="rId2"/>
          <a:srcRect l="20173" t="23195" r="18854" b="5502"/>
          <a:stretch/>
        </p:blipFill>
        <p:spPr>
          <a:xfrm>
            <a:off x="270456" y="1642057"/>
            <a:ext cx="7933386" cy="5215943"/>
          </a:xfrm>
          <a:prstGeom prst="rect">
            <a:avLst/>
          </a:prstGeom>
        </p:spPr>
      </p:pic>
      <p:sp>
        <p:nvSpPr>
          <p:cNvPr id="7" name="TextBox 6"/>
          <p:cNvSpPr txBox="1"/>
          <p:nvPr/>
        </p:nvSpPr>
        <p:spPr>
          <a:xfrm>
            <a:off x="9736428" y="1918952"/>
            <a:ext cx="2189409" cy="2308324"/>
          </a:xfrm>
          <a:prstGeom prst="rect">
            <a:avLst/>
          </a:prstGeom>
          <a:noFill/>
        </p:spPr>
        <p:txBody>
          <a:bodyPr wrap="square" rtlCol="0">
            <a:spAutoFit/>
          </a:bodyPr>
          <a:lstStyle/>
          <a:p>
            <a:r>
              <a:rPr lang="en-IN" dirty="0"/>
              <a:t>Except </a:t>
            </a:r>
            <a:r>
              <a:rPr lang="en-IN" dirty="0" smtClean="0"/>
              <a:t>few cities </a:t>
            </a:r>
            <a:r>
              <a:rPr lang="en-IN" dirty="0"/>
              <a:t>'Yellow Cab' </a:t>
            </a:r>
            <a:r>
              <a:rPr lang="en-IN" dirty="0" smtClean="0"/>
              <a:t>Company </a:t>
            </a:r>
            <a:r>
              <a:rPr lang="en-IN" dirty="0"/>
              <a:t>is dominant in all the </a:t>
            </a:r>
            <a:r>
              <a:rPr lang="en-IN" dirty="0" smtClean="0"/>
              <a:t>cities, i.e. Yellow Cabs is more preferred across all cities.</a:t>
            </a:r>
            <a:endParaRPr lang="en-IN" dirty="0"/>
          </a:p>
        </p:txBody>
      </p:sp>
    </p:spTree>
    <p:extLst>
      <p:ext uri="{BB962C8B-B14F-4D97-AF65-F5344CB8AC3E}">
        <p14:creationId xmlns:p14="http://schemas.microsoft.com/office/powerpoint/2010/main" val="2196414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t>
            </a:r>
            <a:r>
              <a:rPr lang="en-US" sz="4300" b="1" dirty="0" smtClean="0">
                <a:solidFill>
                  <a:schemeClr val="accent2"/>
                </a:solidFill>
                <a:latin typeface="+mj-lt"/>
              </a:rPr>
              <a:t>Number of customers city wise</a:t>
            </a:r>
            <a:endParaRPr lang="en-US" sz="4300" dirty="0">
              <a:solidFill>
                <a:schemeClr val="accent2"/>
              </a:solidFill>
              <a:latin typeface="+mj-lt"/>
            </a:endParaRPr>
          </a:p>
        </p:txBody>
      </p:sp>
      <p:pic>
        <p:nvPicPr>
          <p:cNvPr id="2" name="Picture 1"/>
          <p:cNvPicPr>
            <a:picLocks noChangeAspect="1"/>
          </p:cNvPicPr>
          <p:nvPr/>
        </p:nvPicPr>
        <p:blipFill rotWithShape="1">
          <a:blip r:embed="rId2"/>
          <a:srcRect l="20173" t="22843" r="19249" b="5854"/>
          <a:stretch/>
        </p:blipFill>
        <p:spPr>
          <a:xfrm>
            <a:off x="141666" y="1642057"/>
            <a:ext cx="7881871" cy="5215943"/>
          </a:xfrm>
          <a:prstGeom prst="rect">
            <a:avLst/>
          </a:prstGeom>
        </p:spPr>
      </p:pic>
      <p:sp>
        <p:nvSpPr>
          <p:cNvPr id="9" name="TextBox 8"/>
          <p:cNvSpPr txBox="1"/>
          <p:nvPr/>
        </p:nvSpPr>
        <p:spPr>
          <a:xfrm>
            <a:off x="9736428" y="1918952"/>
            <a:ext cx="2189409" cy="1200329"/>
          </a:xfrm>
          <a:prstGeom prst="rect">
            <a:avLst/>
          </a:prstGeom>
          <a:noFill/>
        </p:spPr>
        <p:txBody>
          <a:bodyPr wrap="square" rtlCol="0">
            <a:spAutoFit/>
          </a:bodyPr>
          <a:lstStyle/>
          <a:p>
            <a:r>
              <a:rPr lang="en-IN" dirty="0"/>
              <a:t>Chicago has the highest no. of customers for cab </a:t>
            </a:r>
            <a:r>
              <a:rPr lang="en-IN" dirty="0" smtClean="0"/>
              <a:t>service.</a:t>
            </a:r>
            <a:endParaRPr lang="en-IN" dirty="0"/>
          </a:p>
        </p:txBody>
      </p:sp>
    </p:spTree>
    <p:extLst>
      <p:ext uri="{BB962C8B-B14F-4D97-AF65-F5344CB8AC3E}">
        <p14:creationId xmlns:p14="http://schemas.microsoft.com/office/powerpoint/2010/main" val="2689950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a:t>
            </a:r>
            <a:r>
              <a:rPr lang="en-US" sz="3800" b="1" dirty="0" smtClean="0">
                <a:solidFill>
                  <a:schemeClr val="accent2"/>
                </a:solidFill>
                <a:latin typeface="+mj-lt"/>
              </a:rPr>
              <a:t>Distance and Price charged Company wise</a:t>
            </a:r>
            <a:endParaRPr lang="en-US" sz="3800" dirty="0">
              <a:solidFill>
                <a:schemeClr val="accent2"/>
              </a:solidFill>
              <a:latin typeface="+mj-lt"/>
            </a:endParaRPr>
          </a:p>
        </p:txBody>
      </p:sp>
      <p:pic>
        <p:nvPicPr>
          <p:cNvPr id="2" name="Picture 1"/>
          <p:cNvPicPr>
            <a:picLocks noChangeAspect="1"/>
          </p:cNvPicPr>
          <p:nvPr/>
        </p:nvPicPr>
        <p:blipFill rotWithShape="1">
          <a:blip r:embed="rId2"/>
          <a:srcRect l="16906" t="39569" r="52904" b="26276"/>
          <a:stretch/>
        </p:blipFill>
        <p:spPr>
          <a:xfrm>
            <a:off x="0" y="1712694"/>
            <a:ext cx="4483266" cy="2851652"/>
          </a:xfrm>
          <a:prstGeom prst="rect">
            <a:avLst/>
          </a:prstGeom>
        </p:spPr>
      </p:pic>
      <p:pic>
        <p:nvPicPr>
          <p:cNvPr id="3" name="Picture 2"/>
          <p:cNvPicPr>
            <a:picLocks noChangeAspect="1"/>
          </p:cNvPicPr>
          <p:nvPr/>
        </p:nvPicPr>
        <p:blipFill rotWithShape="1">
          <a:blip r:embed="rId3"/>
          <a:srcRect l="17006" t="39744" r="16577" b="12368"/>
          <a:stretch/>
        </p:blipFill>
        <p:spPr>
          <a:xfrm>
            <a:off x="4344065" y="1712694"/>
            <a:ext cx="7847935" cy="3181278"/>
          </a:xfrm>
          <a:prstGeom prst="rect">
            <a:avLst/>
          </a:prstGeom>
        </p:spPr>
      </p:pic>
      <p:sp>
        <p:nvSpPr>
          <p:cNvPr id="9" name="TextBox 8"/>
          <p:cNvSpPr txBox="1"/>
          <p:nvPr/>
        </p:nvSpPr>
        <p:spPr>
          <a:xfrm>
            <a:off x="1429555" y="5318975"/>
            <a:ext cx="2395471" cy="923330"/>
          </a:xfrm>
          <a:prstGeom prst="rect">
            <a:avLst/>
          </a:prstGeom>
          <a:noFill/>
        </p:spPr>
        <p:txBody>
          <a:bodyPr wrap="square" rtlCol="0">
            <a:spAutoFit/>
          </a:bodyPr>
          <a:lstStyle/>
          <a:p>
            <a:r>
              <a:rPr lang="en-IN" dirty="0" smtClean="0"/>
              <a:t>Range of distance travelled via cabs lies from 1.9 KM to 48 KM.</a:t>
            </a:r>
            <a:endParaRPr lang="en-IN" dirty="0"/>
          </a:p>
        </p:txBody>
      </p:sp>
      <p:sp>
        <p:nvSpPr>
          <p:cNvPr id="11" name="TextBox 10"/>
          <p:cNvSpPr txBox="1"/>
          <p:nvPr/>
        </p:nvSpPr>
        <p:spPr>
          <a:xfrm>
            <a:off x="6748531" y="5457474"/>
            <a:ext cx="3825026" cy="646331"/>
          </a:xfrm>
          <a:prstGeom prst="rect">
            <a:avLst/>
          </a:prstGeom>
          <a:noFill/>
        </p:spPr>
        <p:txBody>
          <a:bodyPr wrap="square" rtlCol="0">
            <a:spAutoFit/>
          </a:bodyPr>
          <a:lstStyle/>
          <a:p>
            <a:r>
              <a:rPr lang="en-IN" dirty="0" smtClean="0"/>
              <a:t>Price charged by Yellow Cab Company is higher than Pink Cab Company.</a:t>
            </a:r>
            <a:endParaRPr lang="en-IN" dirty="0"/>
          </a:p>
        </p:txBody>
      </p:sp>
    </p:spTree>
    <p:extLst>
      <p:ext uri="{BB962C8B-B14F-4D97-AF65-F5344CB8AC3E}">
        <p14:creationId xmlns:p14="http://schemas.microsoft.com/office/powerpoint/2010/main" val="2810660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0D125DC-4913-1143-875B-0F16168D9AB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Distance covered City wise</a:t>
            </a:r>
            <a:endParaRPr lang="en-US" sz="4400" b="1" dirty="0">
              <a:solidFill>
                <a:schemeClr val="accent2"/>
              </a:solidFill>
              <a:latin typeface="+mj-lt"/>
            </a:endParaRPr>
          </a:p>
        </p:txBody>
      </p:sp>
      <p:pic>
        <p:nvPicPr>
          <p:cNvPr id="2" name="Picture 1"/>
          <p:cNvPicPr>
            <a:picLocks noChangeAspect="1"/>
          </p:cNvPicPr>
          <p:nvPr/>
        </p:nvPicPr>
        <p:blipFill rotWithShape="1">
          <a:blip r:embed="rId2"/>
          <a:srcRect l="16709" t="35871" r="54883" b="16593"/>
          <a:stretch/>
        </p:blipFill>
        <p:spPr>
          <a:xfrm>
            <a:off x="150788" y="1522641"/>
            <a:ext cx="4996763" cy="4700789"/>
          </a:xfrm>
          <a:prstGeom prst="rect">
            <a:avLst/>
          </a:prstGeom>
        </p:spPr>
      </p:pic>
      <p:sp>
        <p:nvSpPr>
          <p:cNvPr id="9" name="Rectangle 8"/>
          <p:cNvSpPr/>
          <p:nvPr/>
        </p:nvSpPr>
        <p:spPr>
          <a:xfrm>
            <a:off x="461093" y="6362162"/>
            <a:ext cx="4896277" cy="369332"/>
          </a:xfrm>
          <a:prstGeom prst="rect">
            <a:avLst/>
          </a:prstGeom>
        </p:spPr>
        <p:txBody>
          <a:bodyPr wrap="none">
            <a:spAutoFit/>
          </a:bodyPr>
          <a:lstStyle/>
          <a:p>
            <a:r>
              <a:rPr lang="en-IN" dirty="0"/>
              <a:t>New York City has the highest no. of KM Travelled!</a:t>
            </a:r>
          </a:p>
        </p:txBody>
      </p:sp>
      <p:pic>
        <p:nvPicPr>
          <p:cNvPr id="10" name="Picture 9"/>
          <p:cNvPicPr>
            <a:picLocks noChangeAspect="1"/>
          </p:cNvPicPr>
          <p:nvPr/>
        </p:nvPicPr>
        <p:blipFill rotWithShape="1">
          <a:blip r:embed="rId3"/>
          <a:srcRect l="23143" t="27421" r="25089" b="11136"/>
          <a:stretch/>
        </p:blipFill>
        <p:spPr>
          <a:xfrm>
            <a:off x="5147551" y="1522642"/>
            <a:ext cx="7044449" cy="4700789"/>
          </a:xfrm>
          <a:prstGeom prst="rect">
            <a:avLst/>
          </a:prstGeom>
        </p:spPr>
      </p:pic>
      <p:sp>
        <p:nvSpPr>
          <p:cNvPr id="12" name="Rectangle 11"/>
          <p:cNvSpPr/>
          <p:nvPr/>
        </p:nvSpPr>
        <p:spPr>
          <a:xfrm>
            <a:off x="5848512" y="6362161"/>
            <a:ext cx="5440464" cy="369332"/>
          </a:xfrm>
          <a:prstGeom prst="rect">
            <a:avLst/>
          </a:prstGeom>
        </p:spPr>
        <p:txBody>
          <a:bodyPr wrap="none">
            <a:spAutoFit/>
          </a:bodyPr>
          <a:lstStyle/>
          <a:p>
            <a:r>
              <a:rPr lang="en-IN" dirty="0"/>
              <a:t>Again New York City has most of the cabs as Yellow Cabs</a:t>
            </a:r>
          </a:p>
        </p:txBody>
      </p:sp>
    </p:spTree>
    <p:extLst>
      <p:ext uri="{BB962C8B-B14F-4D97-AF65-F5344CB8AC3E}">
        <p14:creationId xmlns:p14="http://schemas.microsoft.com/office/powerpoint/2010/main" val="88533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BB7DFF6F-A90B-6546-9D32-7DCBBCB30A4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Cost Vs. Price City wise</a:t>
            </a:r>
            <a:endParaRPr lang="en-US" sz="4400" b="1" dirty="0">
              <a:solidFill>
                <a:schemeClr val="accent2"/>
              </a:solidFill>
              <a:latin typeface="+mj-lt"/>
            </a:endParaRPr>
          </a:p>
        </p:txBody>
      </p:sp>
      <p:pic>
        <p:nvPicPr>
          <p:cNvPr id="2" name="Picture 1"/>
          <p:cNvPicPr>
            <a:picLocks noChangeAspect="1"/>
          </p:cNvPicPr>
          <p:nvPr/>
        </p:nvPicPr>
        <p:blipFill rotWithShape="1">
          <a:blip r:embed="rId2"/>
          <a:srcRect l="19281" t="34639" r="45184" b="13425"/>
          <a:stretch/>
        </p:blipFill>
        <p:spPr>
          <a:xfrm>
            <a:off x="386148" y="1545465"/>
            <a:ext cx="5563891" cy="4572000"/>
          </a:xfrm>
          <a:prstGeom prst="rect">
            <a:avLst/>
          </a:prstGeom>
        </p:spPr>
      </p:pic>
      <p:pic>
        <p:nvPicPr>
          <p:cNvPr id="4" name="Picture 3"/>
          <p:cNvPicPr>
            <a:picLocks noChangeAspect="1"/>
          </p:cNvPicPr>
          <p:nvPr/>
        </p:nvPicPr>
        <p:blipFill rotWithShape="1">
          <a:blip r:embed="rId3"/>
          <a:srcRect l="18787" t="35168" r="49142" b="14129"/>
          <a:stretch/>
        </p:blipFill>
        <p:spPr>
          <a:xfrm>
            <a:off x="5950039" y="1545465"/>
            <a:ext cx="5143499" cy="4572000"/>
          </a:xfrm>
          <a:prstGeom prst="rect">
            <a:avLst/>
          </a:prstGeom>
        </p:spPr>
      </p:pic>
      <p:sp>
        <p:nvSpPr>
          <p:cNvPr id="9" name="Rectangle 8"/>
          <p:cNvSpPr/>
          <p:nvPr/>
        </p:nvSpPr>
        <p:spPr>
          <a:xfrm>
            <a:off x="515154" y="6171368"/>
            <a:ext cx="11419268" cy="646331"/>
          </a:xfrm>
          <a:prstGeom prst="rect">
            <a:avLst/>
          </a:prstGeom>
        </p:spPr>
        <p:txBody>
          <a:bodyPr wrap="square">
            <a:spAutoFit/>
          </a:bodyPr>
          <a:lstStyle/>
          <a:p>
            <a:r>
              <a:rPr lang="en-IN" dirty="0"/>
              <a:t>Price charged is max for New York City. But the cost is almost the same as other cities. It could mean that New York city is expensive.</a:t>
            </a:r>
          </a:p>
        </p:txBody>
      </p:sp>
    </p:spTree>
    <p:extLst>
      <p:ext uri="{BB962C8B-B14F-4D97-AF65-F5344CB8AC3E}">
        <p14:creationId xmlns:p14="http://schemas.microsoft.com/office/powerpoint/2010/main" val="2334327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Gender &amp; Payment Analysis</a:t>
            </a:r>
            <a:endParaRPr lang="en-US" sz="4400" dirty="0">
              <a:solidFill>
                <a:schemeClr val="accent2"/>
              </a:solidFill>
              <a:latin typeface="+mj-lt"/>
            </a:endParaRPr>
          </a:p>
        </p:txBody>
      </p:sp>
      <p:pic>
        <p:nvPicPr>
          <p:cNvPr id="2" name="Picture 1"/>
          <p:cNvPicPr>
            <a:picLocks noChangeAspect="1"/>
          </p:cNvPicPr>
          <p:nvPr/>
        </p:nvPicPr>
        <p:blipFill rotWithShape="1">
          <a:blip r:embed="rId2"/>
          <a:srcRect l="16610" t="46611" r="52409" b="17122"/>
          <a:stretch/>
        </p:blipFill>
        <p:spPr>
          <a:xfrm>
            <a:off x="154547" y="1532585"/>
            <a:ext cx="5440012" cy="3580328"/>
          </a:xfrm>
          <a:prstGeom prst="rect">
            <a:avLst/>
          </a:prstGeom>
        </p:spPr>
      </p:pic>
      <p:pic>
        <p:nvPicPr>
          <p:cNvPr id="3" name="Picture 2"/>
          <p:cNvPicPr>
            <a:picLocks noChangeAspect="1"/>
          </p:cNvPicPr>
          <p:nvPr/>
        </p:nvPicPr>
        <p:blipFill rotWithShape="1">
          <a:blip r:embed="rId3"/>
          <a:srcRect l="16610" t="43618" r="51814" b="22227"/>
          <a:stretch/>
        </p:blipFill>
        <p:spPr>
          <a:xfrm>
            <a:off x="6246253" y="1642056"/>
            <a:ext cx="5527225" cy="3361386"/>
          </a:xfrm>
          <a:prstGeom prst="rect">
            <a:avLst/>
          </a:prstGeom>
        </p:spPr>
      </p:pic>
      <p:sp>
        <p:nvSpPr>
          <p:cNvPr id="10" name="Rectangle 9"/>
          <p:cNvSpPr/>
          <p:nvPr/>
        </p:nvSpPr>
        <p:spPr>
          <a:xfrm>
            <a:off x="853563" y="5665562"/>
            <a:ext cx="4740996" cy="646331"/>
          </a:xfrm>
          <a:prstGeom prst="rect">
            <a:avLst/>
          </a:prstGeom>
        </p:spPr>
        <p:txBody>
          <a:bodyPr wrap="square">
            <a:spAutoFit/>
          </a:bodyPr>
          <a:lstStyle/>
          <a:p>
            <a:r>
              <a:rPr lang="en-IN" dirty="0"/>
              <a:t>There are about 50 Lakhs more Male customers than female</a:t>
            </a:r>
          </a:p>
        </p:txBody>
      </p:sp>
      <p:sp>
        <p:nvSpPr>
          <p:cNvPr id="12" name="Rectangle 11"/>
          <p:cNvSpPr/>
          <p:nvPr/>
        </p:nvSpPr>
        <p:spPr>
          <a:xfrm>
            <a:off x="7418231" y="5664420"/>
            <a:ext cx="4572000" cy="646331"/>
          </a:xfrm>
          <a:prstGeom prst="rect">
            <a:avLst/>
          </a:prstGeom>
        </p:spPr>
        <p:txBody>
          <a:bodyPr wrap="square">
            <a:spAutoFit/>
          </a:bodyPr>
          <a:lstStyle/>
          <a:p>
            <a:r>
              <a:rPr lang="en-IN" dirty="0"/>
              <a:t>Card </a:t>
            </a:r>
            <a:r>
              <a:rPr lang="en-IN" dirty="0" smtClean="0"/>
              <a:t>payment </a:t>
            </a:r>
            <a:r>
              <a:rPr lang="en-IN" dirty="0"/>
              <a:t>is </a:t>
            </a:r>
            <a:r>
              <a:rPr lang="en-IN" dirty="0" smtClean="0"/>
              <a:t>preferred </a:t>
            </a:r>
            <a:r>
              <a:rPr lang="en-IN" dirty="0"/>
              <a:t>over cash payment. About 1.5x!</a:t>
            </a:r>
          </a:p>
        </p:txBody>
      </p:sp>
    </p:spTree>
    <p:extLst>
      <p:ext uri="{BB962C8B-B14F-4D97-AF65-F5344CB8AC3E}">
        <p14:creationId xmlns:p14="http://schemas.microsoft.com/office/powerpoint/2010/main" val="2405512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386AC7E-BCF1-DB4E-BB4E-37D812E2A37F}"/>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Seasonality Company wise</a:t>
            </a:r>
            <a:endParaRPr lang="en-US" sz="4400" dirty="0">
              <a:solidFill>
                <a:schemeClr val="accent2"/>
              </a:solidFill>
              <a:latin typeface="+mj-lt"/>
            </a:endParaRPr>
          </a:p>
        </p:txBody>
      </p:sp>
      <p:pic>
        <p:nvPicPr>
          <p:cNvPr id="2" name="Picture 1"/>
          <p:cNvPicPr>
            <a:picLocks noChangeAspect="1"/>
          </p:cNvPicPr>
          <p:nvPr/>
        </p:nvPicPr>
        <p:blipFill rotWithShape="1">
          <a:blip r:embed="rId2"/>
          <a:srcRect l="16511" t="37104" r="16280" b="11664"/>
          <a:stretch/>
        </p:blipFill>
        <p:spPr>
          <a:xfrm>
            <a:off x="128788" y="1530746"/>
            <a:ext cx="11822805" cy="2294280"/>
          </a:xfrm>
          <a:prstGeom prst="rect">
            <a:avLst/>
          </a:prstGeom>
        </p:spPr>
      </p:pic>
      <p:pic>
        <p:nvPicPr>
          <p:cNvPr id="3" name="Picture 2"/>
          <p:cNvPicPr>
            <a:picLocks noChangeAspect="1"/>
          </p:cNvPicPr>
          <p:nvPr/>
        </p:nvPicPr>
        <p:blipFill rotWithShape="1">
          <a:blip r:embed="rId3"/>
          <a:srcRect l="16610" t="40449" r="17072" b="9551"/>
          <a:stretch/>
        </p:blipFill>
        <p:spPr>
          <a:xfrm>
            <a:off x="128788" y="3984172"/>
            <a:ext cx="11668259" cy="2171929"/>
          </a:xfrm>
          <a:prstGeom prst="rect">
            <a:avLst/>
          </a:prstGeom>
        </p:spPr>
      </p:pic>
      <p:sp>
        <p:nvSpPr>
          <p:cNvPr id="9" name="Rectangle 8"/>
          <p:cNvSpPr/>
          <p:nvPr/>
        </p:nvSpPr>
        <p:spPr>
          <a:xfrm>
            <a:off x="4155564" y="6315247"/>
            <a:ext cx="3880871" cy="369332"/>
          </a:xfrm>
          <a:prstGeom prst="rect">
            <a:avLst/>
          </a:prstGeom>
        </p:spPr>
        <p:txBody>
          <a:bodyPr wrap="none">
            <a:spAutoFit/>
          </a:bodyPr>
          <a:lstStyle/>
          <a:p>
            <a:r>
              <a:rPr lang="en-IN" dirty="0"/>
              <a:t>It is clear that there is some seasonality</a:t>
            </a:r>
          </a:p>
        </p:txBody>
      </p:sp>
    </p:spTree>
    <p:extLst>
      <p:ext uri="{BB962C8B-B14F-4D97-AF65-F5344CB8AC3E}">
        <p14:creationId xmlns:p14="http://schemas.microsoft.com/office/powerpoint/2010/main" val="2996844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087AA53-A2BE-554B-AAE4-C6D527006499}"/>
              </a:ext>
            </a:extLst>
          </p:cNvPr>
          <p:cNvSpPr txBox="1"/>
          <p:nvPr/>
        </p:nvSpPr>
        <p:spPr>
          <a:xfrm>
            <a:off x="449687" y="1841242"/>
            <a:ext cx="11292625" cy="5016758"/>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a:t>
            </a:r>
            <a:r>
              <a:rPr lang="en-US" sz="1600" dirty="0" smtClean="0"/>
              <a:t>most of the </a:t>
            </a:r>
            <a:r>
              <a:rPr lang="en-US" sz="1600" dirty="0"/>
              <a:t>cities while Pink cab has higher customer reach in </a:t>
            </a:r>
            <a:r>
              <a:rPr lang="en-US" sz="1600" dirty="0" smtClean="0"/>
              <a:t>very few cities.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Target New York </a:t>
            </a:r>
            <a:r>
              <a:rPr lang="en-US" sz="1600" b="1" dirty="0" smtClean="0"/>
              <a:t>: </a:t>
            </a:r>
            <a:r>
              <a:rPr lang="en-US" sz="1600" dirty="0" smtClean="0"/>
              <a:t>In the 2</a:t>
            </a:r>
            <a:r>
              <a:rPr lang="en-US" sz="1600" baseline="30000" dirty="0" smtClean="0"/>
              <a:t>nd</a:t>
            </a:r>
            <a:r>
              <a:rPr lang="en-US" sz="1600" dirty="0" smtClean="0"/>
              <a:t> quarter (i.e. during April, May, June) people tend to travel larger distance. In New York city, people travel larger distance as compared to any other city. So we can prioritize New York city in the 2</a:t>
            </a:r>
            <a:r>
              <a:rPr lang="en-US" sz="1600" baseline="30000" dirty="0" smtClean="0"/>
              <a:t>nd</a:t>
            </a:r>
            <a:r>
              <a:rPr lang="en-US" sz="1600" dirty="0" smtClean="0"/>
              <a:t> quarter.</a:t>
            </a:r>
            <a:endParaRPr lang="en-US" sz="1600" b="1"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Mode of payment : </a:t>
            </a:r>
            <a:r>
              <a:rPr lang="en-US" sz="1600" dirty="0" smtClean="0"/>
              <a:t>Card payment is preferred over cash payment generally so XYZ private firm could offer some discounts on card payment which would further increase the no. of customer which in turn would increase the profit.</a:t>
            </a:r>
            <a:endParaRPr lang="en-US" sz="1600" b="1"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Average Profit </a:t>
            </a:r>
            <a:r>
              <a:rPr lang="en-US" sz="1600" b="1" dirty="0" smtClean="0"/>
              <a:t>: </a:t>
            </a:r>
            <a:r>
              <a:rPr lang="en-US" sz="1600" dirty="0" smtClean="0"/>
              <a:t>It was observed that the cost of travel was uniform across the cities but the price charged was the highest in New York city.</a:t>
            </a:r>
            <a:endParaRPr lang="en-US" sz="1600" b="1"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Chicago : </a:t>
            </a:r>
            <a:r>
              <a:rPr lang="en-US" sz="1600" dirty="0" smtClean="0"/>
              <a:t>City with highest number of customers for cab service.</a:t>
            </a:r>
            <a:endParaRPr lang="en-US" sz="1600" b="1"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smtClean="0"/>
              <a:t>Gender : </a:t>
            </a:r>
            <a:r>
              <a:rPr lang="en-US" sz="1600" dirty="0" smtClean="0"/>
              <a:t>It was observed that there are about 50 Lakhs male customers more than the female customers.</a:t>
            </a:r>
            <a:endParaRPr lang="en-US" sz="1600" b="1" dirty="0" smtClean="0"/>
          </a:p>
          <a:p>
            <a:pPr marL="285750" indent="-285750">
              <a:buFont typeface="Arial" panose="020B0604020202020204" pitchFamily="34" charset="0"/>
              <a:buChar char="•"/>
            </a:pPr>
            <a:endParaRPr lang="en-US" sz="1600" b="1" dirty="0"/>
          </a:p>
          <a:p>
            <a:r>
              <a:rPr lang="en-US" sz="1600" b="1" dirty="0" smtClean="0"/>
              <a:t>After analyzing all the points, Yellow Cab Company is highly recommended </a:t>
            </a:r>
            <a:r>
              <a:rPr lang="en-US" sz="1600" b="1" dirty="0"/>
              <a:t>for </a:t>
            </a:r>
            <a:r>
              <a:rPr lang="en-US" sz="1600" b="1" dirty="0" smtClean="0"/>
              <a:t>investment.</a:t>
            </a:r>
            <a:endParaRPr lang="en-US" sz="1600" b="1" dirty="0"/>
          </a:p>
          <a:p>
            <a:endParaRPr lang="en-US" sz="1600" dirty="0"/>
          </a:p>
        </p:txBody>
      </p:sp>
      <p:sp>
        <p:nvSpPr>
          <p:cNvPr id="4" name="Rectangle 3">
            <a:extLst>
              <a:ext uri="{FF2B5EF4-FFF2-40B4-BE49-F238E27FC236}">
                <a16:creationId xmlns:a16="http://schemas.microsoft.com/office/drawing/2014/main" xmlns=""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xmlns=""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C5C5A3-2E84-0849-82EA-36D2326D3784}"/>
              </a:ext>
            </a:extLst>
          </p:cNvPr>
          <p:cNvSpPr>
            <a:spLocks noGrp="1"/>
          </p:cNvSpPr>
          <p:nvPr>
            <p:ph idx="1"/>
          </p:nvPr>
        </p:nvSpPr>
        <p:spPr>
          <a:xfrm>
            <a:off x="762000" y="1812608"/>
            <a:ext cx="10515600" cy="4351338"/>
          </a:xfrm>
        </p:spPr>
        <p:txBody>
          <a:bodyPr>
            <a:normAutofit/>
          </a:bodyPr>
          <a:lstStyle/>
          <a:p>
            <a:r>
              <a:rPr lang="en-IN"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r>
              <a:rPr lang="en-US" sz="1800" dirty="0" smtClean="0"/>
              <a:t> </a:t>
            </a:r>
            <a:endParaRPr lang="en-US" sz="1800" dirty="0"/>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smtClean="0"/>
              <a:t>Cost and Price charged distributed across different cities</a:t>
            </a:r>
            <a:endParaRPr lang="en-US" sz="1800" dirty="0"/>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xmlns="" id="{C526CBCB-8ADA-0E48-96D7-11EEE40222DD}"/>
              </a:ext>
            </a:extLst>
          </p:cNvPr>
          <p:cNvSpPr>
            <a:spLocks noGrp="1"/>
          </p:cNvSpPr>
          <p:nvPr>
            <p:ph type="title"/>
          </p:nvPr>
        </p:nvSpPr>
        <p:spPr>
          <a:xfrm>
            <a:off x="838200" y="46037"/>
            <a:ext cx="10515600" cy="1325563"/>
          </a:xfrm>
        </p:spPr>
        <p:txBody>
          <a:bodyPr>
            <a:normAutofit/>
          </a:bodyPr>
          <a:lstStyle/>
          <a:p>
            <a:r>
              <a:rPr lang="en-US" sz="3500" b="1" dirty="0" smtClean="0">
                <a:solidFill>
                  <a:schemeClr val="accent2"/>
                </a:solidFill>
                <a:latin typeface="Calibri" panose="020F0502020204030204" pitchFamily="34" charset="0"/>
                <a:cs typeface="Calibri" panose="020F0502020204030204" pitchFamily="34" charset="0"/>
              </a:rPr>
              <a:t>Background – </a:t>
            </a:r>
            <a:r>
              <a:rPr lang="en-IN" sz="3500" b="1" dirty="0">
                <a:solidFill>
                  <a:schemeClr val="accent2"/>
                </a:solidFill>
                <a:latin typeface="Calibri" panose="020F0502020204030204" pitchFamily="34" charset="0"/>
                <a:cs typeface="Calibri" panose="020F0502020204030204" pitchFamily="34" charset="0"/>
              </a:rPr>
              <a:t>G2M insight for Cab Investment firm</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802906" y="1371600"/>
            <a:ext cx="10550893"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19 Features (including 5 </a:t>
            </a:r>
            <a:r>
              <a:rPr lang="en-US" dirty="0"/>
              <a:t>derived features)</a:t>
            </a:r>
          </a:p>
          <a:p>
            <a:pPr marL="285750" indent="-285750">
              <a:buFont typeface="Arial" panose="020B0604020202020204" pitchFamily="34" charset="0"/>
              <a:buChar char="•"/>
            </a:pPr>
            <a:r>
              <a:rPr lang="en-US" dirty="0"/>
              <a:t>Timeframe of the data: </a:t>
            </a:r>
            <a:r>
              <a:rPr lang="en-US" dirty="0"/>
              <a:t>31/01/2016 to </a:t>
            </a:r>
            <a:r>
              <a:rPr lang="en-US" dirty="0" smtClean="0"/>
              <a:t>31/12/2018</a:t>
            </a:r>
            <a:endParaRPr lang="en-US" dirty="0"/>
          </a:p>
          <a:p>
            <a:pPr marL="285750" indent="-285750">
              <a:buFont typeface="Arial" panose="020B0604020202020204" pitchFamily="34" charset="0"/>
              <a:buChar char="•"/>
            </a:pPr>
            <a:r>
              <a:rPr lang="en-US" dirty="0"/>
              <a:t>Total data points </a:t>
            </a:r>
            <a:r>
              <a:rPr lang="en-US" dirty="0"/>
              <a:t>: 359392</a:t>
            </a:r>
            <a:endParaRPr lang="en-US" dirty="0"/>
          </a:p>
          <a:p>
            <a:endParaRPr lang="en-US" dirty="0"/>
          </a:p>
          <a:p>
            <a:endParaRPr lang="en-US" dirty="0"/>
          </a:p>
          <a:p>
            <a:r>
              <a:rPr lang="en-US" b="1" dirty="0" smtClean="0"/>
              <a:t>Observations:</a:t>
            </a:r>
            <a:endParaRPr lang="en-US" b="1" dirty="0"/>
          </a:p>
          <a:p>
            <a:endParaRPr lang="en-US" b="1" dirty="0"/>
          </a:p>
          <a:p>
            <a:pPr marL="285750" indent="-285750">
              <a:buFont typeface="Arial" panose="020B0604020202020204" pitchFamily="34" charset="0"/>
              <a:buChar char="•"/>
            </a:pPr>
            <a:r>
              <a:rPr lang="en-US" dirty="0" smtClean="0"/>
              <a:t>Price Charged is not linear unlike Cost of Trip. As the distance increases price charged also increases drastically after travelling certain KM.</a:t>
            </a:r>
            <a:endParaRPr lang="en-US" dirty="0"/>
          </a:p>
          <a:p>
            <a:endParaRPr lang="en-US" dirty="0"/>
          </a:p>
          <a:p>
            <a:pPr marL="285750" indent="-285750">
              <a:buFont typeface="Arial" panose="020B0604020202020204" pitchFamily="34" charset="0"/>
              <a:buChar char="•"/>
            </a:pPr>
            <a:r>
              <a:rPr lang="en-US" dirty="0"/>
              <a:t>Profit of rides are calculated keeping other factors constant and only </a:t>
            </a:r>
            <a:r>
              <a:rPr lang="en-US" dirty="0" smtClean="0"/>
              <a:t>‘Price Charged’ and </a:t>
            </a:r>
            <a:r>
              <a:rPr lang="en-US" dirty="0" smtClean="0"/>
              <a:t>‘</a:t>
            </a:r>
            <a:r>
              <a:rPr lang="en-US" dirty="0" smtClean="0"/>
              <a:t>Cost of Trip’ </a:t>
            </a:r>
            <a:r>
              <a:rPr lang="en-US" dirty="0"/>
              <a:t>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a:t>
            </a:r>
            <a:r>
              <a:rPr lang="en-US" dirty="0" smtClean="0"/>
              <a:t>city.</a:t>
            </a:r>
            <a:endParaRPr lang="en-US" dirty="0"/>
          </a:p>
          <a:p>
            <a:endParaRPr lang="en-US" dirty="0"/>
          </a:p>
        </p:txBody>
      </p: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Daily Price </a:t>
            </a:r>
            <a:r>
              <a:rPr lang="en-US" sz="4400" b="1" dirty="0">
                <a:solidFill>
                  <a:schemeClr val="accent2"/>
                </a:solidFill>
                <a:latin typeface="+mj-lt"/>
              </a:rPr>
              <a:t>Analysis</a:t>
            </a:r>
            <a:endParaRPr lang="en-US" sz="4400" b="1" dirty="0">
              <a:solidFill>
                <a:schemeClr val="bg2">
                  <a:lumMod val="25000"/>
                </a:schemeClr>
              </a:solidFill>
              <a:latin typeface="+mj-lt"/>
            </a:endParaRPr>
          </a:p>
        </p:txBody>
      </p:sp>
      <p:pic>
        <p:nvPicPr>
          <p:cNvPr id="5" name="Picture 4"/>
          <p:cNvPicPr>
            <a:picLocks noChangeAspect="1"/>
          </p:cNvPicPr>
          <p:nvPr/>
        </p:nvPicPr>
        <p:blipFill rotWithShape="1">
          <a:blip r:embed="rId2"/>
          <a:srcRect l="17105" t="24252" r="16676" b="6558"/>
          <a:stretch/>
        </p:blipFill>
        <p:spPr>
          <a:xfrm>
            <a:off x="643943" y="1700010"/>
            <a:ext cx="8615966" cy="5061397"/>
          </a:xfrm>
          <a:prstGeom prst="rect">
            <a:avLst/>
          </a:prstGeom>
        </p:spPr>
      </p:pic>
      <p:sp>
        <p:nvSpPr>
          <p:cNvPr id="7" name="TextBox 6"/>
          <p:cNvSpPr txBox="1"/>
          <p:nvPr/>
        </p:nvSpPr>
        <p:spPr>
          <a:xfrm>
            <a:off x="9736428" y="1918952"/>
            <a:ext cx="2189409" cy="1754326"/>
          </a:xfrm>
          <a:prstGeom prst="rect">
            <a:avLst/>
          </a:prstGeom>
          <a:noFill/>
        </p:spPr>
        <p:txBody>
          <a:bodyPr wrap="square" rtlCol="0">
            <a:spAutoFit/>
          </a:bodyPr>
          <a:lstStyle/>
          <a:p>
            <a:r>
              <a:rPr lang="en-IN" dirty="0" smtClean="0"/>
              <a:t>There is some seasonality over a month. Price charged is higher in the beginning and the mid of a month.</a:t>
            </a:r>
            <a:endParaRPr lang="en-IN" dirty="0"/>
          </a:p>
        </p:txBody>
      </p:sp>
    </p:spTree>
    <p:extLst>
      <p:ext uri="{BB962C8B-B14F-4D97-AF65-F5344CB8AC3E}">
        <p14:creationId xmlns:p14="http://schemas.microsoft.com/office/powerpoint/2010/main" val="3848111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Monthly Price </a:t>
            </a:r>
            <a:r>
              <a:rPr lang="en-US" sz="4400" b="1" dirty="0">
                <a:solidFill>
                  <a:schemeClr val="accent2"/>
                </a:solidFill>
                <a:latin typeface="+mj-lt"/>
              </a:rPr>
              <a:t>Analysis</a:t>
            </a:r>
          </a:p>
        </p:txBody>
      </p:sp>
      <p:pic>
        <p:nvPicPr>
          <p:cNvPr id="4" name="Picture 3"/>
          <p:cNvPicPr>
            <a:picLocks noChangeAspect="1"/>
          </p:cNvPicPr>
          <p:nvPr/>
        </p:nvPicPr>
        <p:blipFill rotWithShape="1">
          <a:blip r:embed="rId2"/>
          <a:srcRect l="16808" t="24252" r="16775" b="6559"/>
          <a:stretch/>
        </p:blipFill>
        <p:spPr>
          <a:xfrm>
            <a:off x="296215" y="1545465"/>
            <a:ext cx="8641723" cy="5061398"/>
          </a:xfrm>
          <a:prstGeom prst="rect">
            <a:avLst/>
          </a:prstGeom>
        </p:spPr>
      </p:pic>
      <p:sp>
        <p:nvSpPr>
          <p:cNvPr id="6" name="TextBox 5"/>
          <p:cNvSpPr txBox="1"/>
          <p:nvPr/>
        </p:nvSpPr>
        <p:spPr>
          <a:xfrm>
            <a:off x="9736428" y="1918952"/>
            <a:ext cx="2189409" cy="2862322"/>
          </a:xfrm>
          <a:prstGeom prst="rect">
            <a:avLst/>
          </a:prstGeom>
          <a:noFill/>
        </p:spPr>
        <p:txBody>
          <a:bodyPr wrap="square" rtlCol="0">
            <a:spAutoFit/>
          </a:bodyPr>
          <a:lstStyle/>
          <a:p>
            <a:r>
              <a:rPr lang="en-IN" dirty="0"/>
              <a:t>There is some seasonality over a year. In the 2nd quarter i.e. during the months of April, May and June </a:t>
            </a:r>
            <a:r>
              <a:rPr lang="en-IN" dirty="0" smtClean="0"/>
              <a:t>people tend to travel larger distance and hence the price charged is more.</a:t>
            </a:r>
            <a:endParaRPr lang="en-IN" dirty="0"/>
          </a:p>
        </p:txBody>
      </p:sp>
    </p:spTree>
    <p:extLst>
      <p:ext uri="{BB962C8B-B14F-4D97-AF65-F5344CB8AC3E}">
        <p14:creationId xmlns:p14="http://schemas.microsoft.com/office/powerpoint/2010/main" val="2365573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a:t>
            </a:r>
            <a:r>
              <a:rPr lang="en-US" sz="4400" b="1" dirty="0" smtClean="0">
                <a:solidFill>
                  <a:schemeClr val="accent2"/>
                </a:solidFill>
              </a:rPr>
              <a:t>Yearly Price </a:t>
            </a:r>
            <a:r>
              <a:rPr lang="en-US" sz="4400" b="1" dirty="0">
                <a:solidFill>
                  <a:schemeClr val="accent2"/>
                </a:solidFill>
              </a:rPr>
              <a:t>Analysis</a:t>
            </a:r>
            <a:endParaRPr lang="en-US" sz="4400" dirty="0">
              <a:solidFill>
                <a:schemeClr val="accent2"/>
              </a:solidFill>
              <a:latin typeface="+mj-lt"/>
            </a:endParaRPr>
          </a:p>
        </p:txBody>
      </p:sp>
      <p:pic>
        <p:nvPicPr>
          <p:cNvPr id="3" name="Picture 2"/>
          <p:cNvPicPr>
            <a:picLocks noChangeAspect="1"/>
          </p:cNvPicPr>
          <p:nvPr/>
        </p:nvPicPr>
        <p:blipFill rotWithShape="1">
          <a:blip r:embed="rId2"/>
          <a:srcRect l="17204" t="23724" r="16675" b="7790"/>
          <a:stretch/>
        </p:blipFill>
        <p:spPr>
          <a:xfrm>
            <a:off x="321971" y="1700011"/>
            <a:ext cx="8603087" cy="5009882"/>
          </a:xfrm>
          <a:prstGeom prst="rect">
            <a:avLst/>
          </a:prstGeom>
        </p:spPr>
      </p:pic>
      <p:sp>
        <p:nvSpPr>
          <p:cNvPr id="8" name="TextBox 7"/>
          <p:cNvSpPr txBox="1"/>
          <p:nvPr/>
        </p:nvSpPr>
        <p:spPr>
          <a:xfrm>
            <a:off x="9736428" y="1918952"/>
            <a:ext cx="2189409" cy="1200329"/>
          </a:xfrm>
          <a:prstGeom prst="rect">
            <a:avLst/>
          </a:prstGeom>
          <a:noFill/>
        </p:spPr>
        <p:txBody>
          <a:bodyPr wrap="square" rtlCol="0">
            <a:spAutoFit/>
          </a:bodyPr>
          <a:lstStyle/>
          <a:p>
            <a:r>
              <a:rPr lang="en-IN" dirty="0"/>
              <a:t>In 2018 price charged was comparatively less than 2017 and </a:t>
            </a:r>
            <a:r>
              <a:rPr lang="en-IN" dirty="0" smtClean="0"/>
              <a:t>2016.</a:t>
            </a:r>
            <a:endParaRPr lang="en-IN" dirty="0"/>
          </a:p>
        </p:txBody>
      </p:sp>
    </p:spTree>
    <p:extLst>
      <p:ext uri="{BB962C8B-B14F-4D97-AF65-F5344CB8AC3E}">
        <p14:creationId xmlns:p14="http://schemas.microsoft.com/office/powerpoint/2010/main" val="1849570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xmlns=""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en-US" sz="4200" b="1" dirty="0" smtClean="0">
                <a:solidFill>
                  <a:schemeClr val="accent2"/>
                </a:solidFill>
                <a:latin typeface="+mj-lt"/>
              </a:rPr>
              <a:t>Price difference based on gender</a:t>
            </a:r>
            <a:endParaRPr lang="en-US" sz="4200" dirty="0">
              <a:solidFill>
                <a:schemeClr val="accent2"/>
              </a:solidFill>
              <a:latin typeface="+mj-lt"/>
            </a:endParaRPr>
          </a:p>
        </p:txBody>
      </p:sp>
      <p:pic>
        <p:nvPicPr>
          <p:cNvPr id="2" name="Picture 1"/>
          <p:cNvPicPr>
            <a:picLocks noChangeAspect="1"/>
          </p:cNvPicPr>
          <p:nvPr/>
        </p:nvPicPr>
        <p:blipFill rotWithShape="1">
          <a:blip r:embed="rId2"/>
          <a:srcRect l="16906" t="24956" r="16676" b="6206"/>
          <a:stretch/>
        </p:blipFill>
        <p:spPr>
          <a:xfrm>
            <a:off x="257577" y="1596980"/>
            <a:ext cx="8641724" cy="5035640"/>
          </a:xfrm>
          <a:prstGeom prst="rect">
            <a:avLst/>
          </a:prstGeom>
        </p:spPr>
      </p:pic>
      <p:sp>
        <p:nvSpPr>
          <p:cNvPr id="10" name="TextBox 9"/>
          <p:cNvSpPr txBox="1"/>
          <p:nvPr/>
        </p:nvSpPr>
        <p:spPr>
          <a:xfrm>
            <a:off x="9736428" y="1918952"/>
            <a:ext cx="2189409" cy="2031325"/>
          </a:xfrm>
          <a:prstGeom prst="rect">
            <a:avLst/>
          </a:prstGeom>
          <a:noFill/>
        </p:spPr>
        <p:txBody>
          <a:bodyPr wrap="square" rtlCol="0">
            <a:spAutoFit/>
          </a:bodyPr>
          <a:lstStyle/>
          <a:p>
            <a:r>
              <a:rPr lang="en-IN" dirty="0"/>
              <a:t>There is no discount for Female </a:t>
            </a:r>
            <a:r>
              <a:rPr lang="en-IN" dirty="0" smtClean="0"/>
              <a:t>customers as the price distribution is very similar for both the gender considered over monthly.</a:t>
            </a:r>
            <a:endParaRPr lang="en-IN" dirty="0"/>
          </a:p>
        </p:txBody>
      </p:sp>
    </p:spTree>
    <p:extLst>
      <p:ext uri="{BB962C8B-B14F-4D97-AF65-F5344CB8AC3E}">
        <p14:creationId xmlns:p14="http://schemas.microsoft.com/office/powerpoint/2010/main" val="491804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t>
            </a:r>
            <a:r>
              <a:rPr lang="en-US" sz="4300" b="1" dirty="0" smtClean="0">
                <a:solidFill>
                  <a:schemeClr val="accent2"/>
                </a:solidFill>
                <a:latin typeface="+mj-lt"/>
              </a:rPr>
              <a:t>Price Vs. Cost</a:t>
            </a:r>
            <a:endParaRPr lang="en-US" sz="4300" dirty="0">
              <a:solidFill>
                <a:schemeClr val="accent2"/>
              </a:solidFill>
              <a:latin typeface="+mj-lt"/>
            </a:endParaRPr>
          </a:p>
        </p:txBody>
      </p:sp>
      <p:pic>
        <p:nvPicPr>
          <p:cNvPr id="2" name="Picture 1"/>
          <p:cNvPicPr>
            <a:picLocks noChangeAspect="1"/>
          </p:cNvPicPr>
          <p:nvPr/>
        </p:nvPicPr>
        <p:blipFill rotWithShape="1">
          <a:blip r:embed="rId2"/>
          <a:srcRect l="16907" t="36224" r="54784" b="15361"/>
          <a:stretch/>
        </p:blipFill>
        <p:spPr>
          <a:xfrm>
            <a:off x="386364" y="2007179"/>
            <a:ext cx="4113969" cy="3955739"/>
          </a:xfrm>
          <a:prstGeom prst="rect">
            <a:avLst/>
          </a:prstGeom>
        </p:spPr>
      </p:pic>
      <p:pic>
        <p:nvPicPr>
          <p:cNvPr id="5" name="Picture 4"/>
          <p:cNvPicPr>
            <a:picLocks noChangeAspect="1"/>
          </p:cNvPicPr>
          <p:nvPr/>
        </p:nvPicPr>
        <p:blipFill rotWithShape="1">
          <a:blip r:embed="rId3"/>
          <a:srcRect l="16906" t="29358" r="55081" b="21699"/>
          <a:stretch/>
        </p:blipFill>
        <p:spPr>
          <a:xfrm>
            <a:off x="4500333" y="2007179"/>
            <a:ext cx="4026886" cy="3955739"/>
          </a:xfrm>
          <a:prstGeom prst="rect">
            <a:avLst/>
          </a:prstGeom>
        </p:spPr>
      </p:pic>
      <p:sp>
        <p:nvSpPr>
          <p:cNvPr id="8" name="TextBox 7"/>
          <p:cNvSpPr txBox="1"/>
          <p:nvPr/>
        </p:nvSpPr>
        <p:spPr>
          <a:xfrm>
            <a:off x="9736428" y="1918952"/>
            <a:ext cx="2189409" cy="1477328"/>
          </a:xfrm>
          <a:prstGeom prst="rect">
            <a:avLst/>
          </a:prstGeom>
          <a:noFill/>
        </p:spPr>
        <p:txBody>
          <a:bodyPr wrap="square" rtlCol="0">
            <a:spAutoFit/>
          </a:bodyPr>
          <a:lstStyle/>
          <a:p>
            <a:r>
              <a:rPr lang="en-IN" dirty="0"/>
              <a:t>There is more pronounced linear relationship in Cost than Price charged as distance increases</a:t>
            </a:r>
          </a:p>
        </p:txBody>
      </p:sp>
    </p:spTree>
    <p:extLst>
      <p:ext uri="{BB962C8B-B14F-4D97-AF65-F5344CB8AC3E}">
        <p14:creationId xmlns:p14="http://schemas.microsoft.com/office/powerpoint/2010/main" val="2578989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Preferred Cab Company</a:t>
            </a:r>
            <a:endParaRPr lang="en-US" sz="4400" b="1" dirty="0">
              <a:solidFill>
                <a:schemeClr val="accent2"/>
              </a:solidFill>
              <a:latin typeface="+mj-lt"/>
            </a:endParaRPr>
          </a:p>
        </p:txBody>
      </p:sp>
      <p:pic>
        <p:nvPicPr>
          <p:cNvPr id="2" name="Picture 1"/>
          <p:cNvPicPr>
            <a:picLocks noChangeAspect="1"/>
          </p:cNvPicPr>
          <p:nvPr/>
        </p:nvPicPr>
        <p:blipFill rotWithShape="1">
          <a:blip r:embed="rId2"/>
          <a:srcRect l="16906" t="45731" r="52112" b="18529"/>
          <a:stretch/>
        </p:blipFill>
        <p:spPr>
          <a:xfrm>
            <a:off x="373486" y="2178811"/>
            <a:ext cx="6350085" cy="4118428"/>
          </a:xfrm>
          <a:prstGeom prst="rect">
            <a:avLst/>
          </a:prstGeom>
        </p:spPr>
      </p:pic>
      <p:sp>
        <p:nvSpPr>
          <p:cNvPr id="18" name="TextBox 17"/>
          <p:cNvSpPr txBox="1"/>
          <p:nvPr/>
        </p:nvSpPr>
        <p:spPr>
          <a:xfrm>
            <a:off x="9736428" y="1918952"/>
            <a:ext cx="2189409" cy="2031325"/>
          </a:xfrm>
          <a:prstGeom prst="rect">
            <a:avLst/>
          </a:prstGeom>
          <a:noFill/>
        </p:spPr>
        <p:txBody>
          <a:bodyPr wrap="square" rtlCol="0">
            <a:spAutoFit/>
          </a:bodyPr>
          <a:lstStyle/>
          <a:p>
            <a:r>
              <a:rPr lang="en-IN" dirty="0"/>
              <a:t>Yellow Cabs are used more than Pink Cabs. More than 76% cabs running are Yellow </a:t>
            </a:r>
            <a:r>
              <a:rPr lang="en-IN" dirty="0" smtClean="0"/>
              <a:t>Cabs which implies customers prefer Yellow Cabs often.</a:t>
            </a:r>
            <a:endParaRPr lang="en-IN" dirty="0"/>
          </a:p>
        </p:txBody>
      </p:sp>
    </p:spTree>
    <p:extLst>
      <p:ext uri="{BB962C8B-B14F-4D97-AF65-F5344CB8AC3E}">
        <p14:creationId xmlns:p14="http://schemas.microsoft.com/office/powerpoint/2010/main" val="3036647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2937</TotalTime>
  <Words>774</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Background – G2M insight for Cab Investment firm</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Swapnil Vishwakarma</cp:lastModifiedBy>
  <cp:revision>160</cp:revision>
  <cp:lastPrinted>2019-08-24T08:13:50Z</cp:lastPrinted>
  <dcterms:created xsi:type="dcterms:W3CDTF">2019-08-19T15:39:24Z</dcterms:created>
  <dcterms:modified xsi:type="dcterms:W3CDTF">2021-02-14T16:37:04Z</dcterms:modified>
</cp:coreProperties>
</file>