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6" r:id="rId2"/>
    <p:sldId id="267" r:id="rId3"/>
    <p:sldId id="269" r:id="rId4"/>
    <p:sldId id="270" r:id="rId5"/>
    <p:sldId id="304" r:id="rId6"/>
    <p:sldId id="271" r:id="rId7"/>
    <p:sldId id="305" r:id="rId8"/>
    <p:sldId id="306" r:id="rId9"/>
    <p:sldId id="307" r:id="rId10"/>
    <p:sldId id="309" r:id="rId11"/>
    <p:sldId id="310" r:id="rId12"/>
    <p:sldId id="308" r:id="rId13"/>
    <p:sldId id="311" r:id="rId14"/>
    <p:sldId id="312" r:id="rId15"/>
    <p:sldId id="313" r:id="rId16"/>
    <p:sldId id="314" r:id="rId17"/>
    <p:sldId id="315" r:id="rId18"/>
    <p:sldId id="317" r:id="rId19"/>
    <p:sldId id="302" r:id="rId20"/>
    <p:sldId id="318" r:id="rId21"/>
    <p:sldId id="319"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32AE"/>
    <a:srgbClr val="FFFF3B"/>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9BD19-178E-4EC5-8E1B-FDAEB489249D}" type="datetimeFigureOut">
              <a:rPr lang="en-GB" smtClean="0"/>
              <a:t>21/05/2021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11BF6A-3E73-47F1-8C82-2E6C5A26B350}" type="slidenum">
              <a:rPr lang="en-GB" smtClean="0"/>
              <a:t>‹#›</a:t>
            </a:fld>
            <a:endParaRPr lang="en-GB"/>
          </a:p>
        </p:txBody>
      </p:sp>
    </p:spTree>
    <p:extLst>
      <p:ext uri="{BB962C8B-B14F-4D97-AF65-F5344CB8AC3E}">
        <p14:creationId xmlns:p14="http://schemas.microsoft.com/office/powerpoint/2010/main" val="971697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744247" y="1986448"/>
            <a:ext cx="10566178" cy="2554545"/>
          </a:xfrm>
          <a:prstGeom prst="rect">
            <a:avLst/>
          </a:prstGeom>
          <a:solidFill>
            <a:srgbClr val="3B3B3B"/>
          </a:solidFill>
        </p:spPr>
        <p:txBody>
          <a:bodyPr wrap="square" rtlCol="0">
            <a:spAutoFit/>
          </a:bodyPr>
          <a:lstStyle/>
          <a:p>
            <a:r>
              <a:rPr lang="es" sz="4000" b="1" dirty="0">
                <a:solidFill>
                  <a:schemeClr val="accent2"/>
                </a:solidFill>
                <a:latin typeface="Lato Extended"/>
              </a:rPr>
              <a:t>NLP: RESUME EXTRACTION</a:t>
            </a:r>
          </a:p>
          <a:p>
            <a:br>
              <a:rPr lang="en-GB" sz="4000" dirty="0">
                <a:solidFill>
                  <a:schemeClr val="accent2"/>
                </a:solidFill>
              </a:rPr>
            </a:br>
            <a:r>
              <a:rPr lang="en-GB" sz="4000" b="1" i="0" dirty="0">
                <a:solidFill>
                  <a:schemeClr val="accent2"/>
                </a:solidFill>
                <a:effectLst/>
                <a:latin typeface="Lato Extended"/>
              </a:rPr>
              <a:t>Team</a:t>
            </a:r>
            <a:r>
              <a:rPr lang="en-GB" sz="4000" b="0" i="0" dirty="0">
                <a:solidFill>
                  <a:schemeClr val="accent2"/>
                </a:solidFill>
                <a:effectLst/>
                <a:latin typeface="Lato Extended"/>
              </a:rPr>
              <a:t>: </a:t>
            </a:r>
            <a:r>
              <a:rPr lang="en-GB" sz="4000" dirty="0">
                <a:solidFill>
                  <a:schemeClr val="accent2"/>
                </a:solidFill>
                <a:latin typeface="Lato Extended"/>
              </a:rPr>
              <a:t>Team </a:t>
            </a:r>
            <a:r>
              <a:rPr lang="en-GB" sz="4000" dirty="0" err="1">
                <a:solidFill>
                  <a:schemeClr val="accent2"/>
                </a:solidFill>
                <a:latin typeface="Lato Extended"/>
              </a:rPr>
              <a:t>ZeRoS</a:t>
            </a:r>
            <a:br>
              <a:rPr lang="en-GB" sz="4000" dirty="0">
                <a:solidFill>
                  <a:schemeClr val="accent2"/>
                </a:solidFill>
              </a:rPr>
            </a:br>
            <a:r>
              <a:rPr lang="en-GB" sz="4000" b="1" i="0" dirty="0">
                <a:solidFill>
                  <a:schemeClr val="accent2"/>
                </a:solidFill>
                <a:effectLst/>
                <a:latin typeface="Lato Extended"/>
              </a:rPr>
              <a:t>Date</a:t>
            </a:r>
            <a:r>
              <a:rPr lang="en-GB" sz="4000" b="0" i="0" dirty="0">
                <a:solidFill>
                  <a:schemeClr val="accent2"/>
                </a:solidFill>
                <a:effectLst/>
                <a:latin typeface="Lato Extended"/>
              </a:rPr>
              <a:t>: 15-May-2021</a:t>
            </a:r>
            <a:endParaRPr lang="en-US" sz="4000" dirty="0">
              <a:solidFill>
                <a:schemeClr val="accent2"/>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C35EAF8-EE38-4B38-9FB4-2D6707638D7D}"/>
              </a:ext>
            </a:extLst>
          </p:cNvPr>
          <p:cNvPicPr>
            <a:picLocks noChangeAspect="1"/>
          </p:cNvPicPr>
          <p:nvPr/>
        </p:nvPicPr>
        <p:blipFill>
          <a:blip r:embed="rId2"/>
          <a:stretch>
            <a:fillRect/>
          </a:stretch>
        </p:blipFill>
        <p:spPr>
          <a:xfrm>
            <a:off x="872196" y="436099"/>
            <a:ext cx="10818055" cy="4913308"/>
          </a:xfrm>
          <a:prstGeom prst="rect">
            <a:avLst/>
          </a:prstGeom>
        </p:spPr>
      </p:pic>
      <p:sp>
        <p:nvSpPr>
          <p:cNvPr id="4" name="TextBox 3">
            <a:extLst>
              <a:ext uri="{FF2B5EF4-FFF2-40B4-BE49-F238E27FC236}">
                <a16:creationId xmlns:a16="http://schemas.microsoft.com/office/drawing/2014/main" id="{3CAB2953-2279-42D7-9727-500BF39B62C7}"/>
              </a:ext>
            </a:extLst>
          </p:cNvPr>
          <p:cNvSpPr txBox="1"/>
          <p:nvPr/>
        </p:nvSpPr>
        <p:spPr>
          <a:xfrm>
            <a:off x="1533378" y="5564164"/>
            <a:ext cx="10353821" cy="646331"/>
          </a:xfrm>
          <a:prstGeom prst="rect">
            <a:avLst/>
          </a:prstGeom>
          <a:noFill/>
        </p:spPr>
        <p:txBody>
          <a:bodyPr wrap="square">
            <a:spAutoFit/>
          </a:bodyPr>
          <a:lstStyle/>
          <a:p>
            <a:r>
              <a:rPr lang="en-GB" dirty="0">
                <a:latin typeface="Arial Black" panose="020B0A04020102020204" pitchFamily="34" charset="0"/>
              </a:rPr>
              <a:t>Top frequent words occurring in a pair are ‘Word experience’, ‘Email indeed’ &amp; ‘Additional information’ that could be useful.</a:t>
            </a:r>
          </a:p>
        </p:txBody>
      </p:sp>
    </p:spTree>
    <p:extLst>
      <p:ext uri="{BB962C8B-B14F-4D97-AF65-F5344CB8AC3E}">
        <p14:creationId xmlns:p14="http://schemas.microsoft.com/office/powerpoint/2010/main" val="3828388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02FF3A-BE36-4DDC-B97C-4DF94936F07F}"/>
              </a:ext>
            </a:extLst>
          </p:cNvPr>
          <p:cNvPicPr>
            <a:picLocks noChangeAspect="1"/>
          </p:cNvPicPr>
          <p:nvPr/>
        </p:nvPicPr>
        <p:blipFill>
          <a:blip r:embed="rId2"/>
          <a:stretch>
            <a:fillRect/>
          </a:stretch>
        </p:blipFill>
        <p:spPr>
          <a:xfrm>
            <a:off x="281354" y="622329"/>
            <a:ext cx="10564837" cy="4934409"/>
          </a:xfrm>
          <a:prstGeom prst="rect">
            <a:avLst/>
          </a:prstGeom>
        </p:spPr>
      </p:pic>
      <p:sp>
        <p:nvSpPr>
          <p:cNvPr id="4" name="TextBox 3">
            <a:extLst>
              <a:ext uri="{FF2B5EF4-FFF2-40B4-BE49-F238E27FC236}">
                <a16:creationId xmlns:a16="http://schemas.microsoft.com/office/drawing/2014/main" id="{07D7EDDD-AF1E-406E-9FC7-D27355A64309}"/>
              </a:ext>
            </a:extLst>
          </p:cNvPr>
          <p:cNvSpPr txBox="1"/>
          <p:nvPr/>
        </p:nvSpPr>
        <p:spPr>
          <a:xfrm>
            <a:off x="1158240" y="5912505"/>
            <a:ext cx="9875519" cy="646331"/>
          </a:xfrm>
          <a:prstGeom prst="rect">
            <a:avLst/>
          </a:prstGeom>
          <a:noFill/>
        </p:spPr>
        <p:txBody>
          <a:bodyPr wrap="square">
            <a:spAutoFit/>
          </a:bodyPr>
          <a:lstStyle/>
          <a:p>
            <a:r>
              <a:rPr lang="en-GB" dirty="0">
                <a:latin typeface="Arial Black" panose="020B0A04020102020204" pitchFamily="34" charset="0"/>
              </a:rPr>
              <a:t>Top frequent 3 words occurring together are ‘Year additional information’, ‘Karnataka email indeed’ &amp; ‘Willing relocate to’ that could be useful.</a:t>
            </a:r>
          </a:p>
        </p:txBody>
      </p:sp>
    </p:spTree>
    <p:extLst>
      <p:ext uri="{BB962C8B-B14F-4D97-AF65-F5344CB8AC3E}">
        <p14:creationId xmlns:p14="http://schemas.microsoft.com/office/powerpoint/2010/main" val="1839330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3284F4F-1C1E-458D-97E5-2C767B61DBB3}"/>
              </a:ext>
            </a:extLst>
          </p:cNvPr>
          <p:cNvPicPr>
            <a:picLocks noChangeAspect="1"/>
          </p:cNvPicPr>
          <p:nvPr/>
        </p:nvPicPr>
        <p:blipFill>
          <a:blip r:embed="rId2"/>
          <a:stretch>
            <a:fillRect/>
          </a:stretch>
        </p:blipFill>
        <p:spPr>
          <a:xfrm>
            <a:off x="886265" y="620225"/>
            <a:ext cx="10185009" cy="4148723"/>
          </a:xfrm>
          <a:prstGeom prst="rect">
            <a:avLst/>
          </a:prstGeom>
        </p:spPr>
      </p:pic>
      <p:sp>
        <p:nvSpPr>
          <p:cNvPr id="4" name="TextBox 3">
            <a:extLst>
              <a:ext uri="{FF2B5EF4-FFF2-40B4-BE49-F238E27FC236}">
                <a16:creationId xmlns:a16="http://schemas.microsoft.com/office/drawing/2014/main" id="{32244E63-E673-43AF-BEEF-5CC7C9B65372}"/>
              </a:ext>
            </a:extLst>
          </p:cNvPr>
          <p:cNvSpPr txBox="1"/>
          <p:nvPr/>
        </p:nvSpPr>
        <p:spPr>
          <a:xfrm>
            <a:off x="1980027" y="5314445"/>
            <a:ext cx="8823960" cy="923330"/>
          </a:xfrm>
          <a:prstGeom prst="rect">
            <a:avLst/>
          </a:prstGeom>
          <a:noFill/>
        </p:spPr>
        <p:txBody>
          <a:bodyPr wrap="square">
            <a:spAutoFit/>
          </a:bodyPr>
          <a:lstStyle/>
          <a:p>
            <a:r>
              <a:rPr lang="en-GB" dirty="0">
                <a:latin typeface="Arial Black" panose="020B0A04020102020204" pitchFamily="34" charset="0"/>
              </a:rPr>
              <a:t>‘Singular noun’ is most commonly used, then comes ‘Adjective  or numeral’, ‘Numeral (cardinal)’, ‘Proper plural noun’, ‘Singular proper noun’ and ‘Preposition or conjunction, subordinating’ respectively.</a:t>
            </a:r>
          </a:p>
        </p:txBody>
      </p:sp>
    </p:spTree>
    <p:extLst>
      <p:ext uri="{BB962C8B-B14F-4D97-AF65-F5344CB8AC3E}">
        <p14:creationId xmlns:p14="http://schemas.microsoft.com/office/powerpoint/2010/main" val="1822888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8524D7-42E9-4F3C-AD6B-AA47BEC694B3}"/>
              </a:ext>
            </a:extLst>
          </p:cNvPr>
          <p:cNvPicPr>
            <a:picLocks noChangeAspect="1"/>
          </p:cNvPicPr>
          <p:nvPr/>
        </p:nvPicPr>
        <p:blipFill>
          <a:blip r:embed="rId2"/>
          <a:stretch>
            <a:fillRect/>
          </a:stretch>
        </p:blipFill>
        <p:spPr>
          <a:xfrm>
            <a:off x="2152357" y="335564"/>
            <a:ext cx="7540283" cy="4273666"/>
          </a:xfrm>
          <a:prstGeom prst="rect">
            <a:avLst/>
          </a:prstGeom>
        </p:spPr>
      </p:pic>
      <p:sp>
        <p:nvSpPr>
          <p:cNvPr id="4" name="TextBox 3">
            <a:extLst>
              <a:ext uri="{FF2B5EF4-FFF2-40B4-BE49-F238E27FC236}">
                <a16:creationId xmlns:a16="http://schemas.microsoft.com/office/drawing/2014/main" id="{25D4E2A6-1A14-4A5D-AF5B-CF40714CE861}"/>
              </a:ext>
            </a:extLst>
          </p:cNvPr>
          <p:cNvSpPr txBox="1"/>
          <p:nvPr/>
        </p:nvSpPr>
        <p:spPr>
          <a:xfrm>
            <a:off x="2152358" y="5144311"/>
            <a:ext cx="8736036" cy="646331"/>
          </a:xfrm>
          <a:prstGeom prst="rect">
            <a:avLst/>
          </a:prstGeom>
          <a:noFill/>
        </p:spPr>
        <p:txBody>
          <a:bodyPr wrap="square">
            <a:spAutoFit/>
          </a:bodyPr>
          <a:lstStyle/>
          <a:p>
            <a:r>
              <a:rPr lang="en-GB" dirty="0">
                <a:latin typeface="Arial Black" panose="020B0A04020102020204" pitchFamily="34" charset="0"/>
              </a:rPr>
              <a:t>Graphical representations of word frequency. The larger the word in the visual the more common the word was in the resumes.</a:t>
            </a:r>
          </a:p>
        </p:txBody>
      </p:sp>
    </p:spTree>
    <p:extLst>
      <p:ext uri="{BB962C8B-B14F-4D97-AF65-F5344CB8AC3E}">
        <p14:creationId xmlns:p14="http://schemas.microsoft.com/office/powerpoint/2010/main" val="1878057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A04CCF-A12D-4C6C-8071-58D681A69A0A}"/>
              </a:ext>
            </a:extLst>
          </p:cNvPr>
          <p:cNvPicPr>
            <a:picLocks noChangeAspect="1"/>
          </p:cNvPicPr>
          <p:nvPr/>
        </p:nvPicPr>
        <p:blipFill>
          <a:blip r:embed="rId2"/>
          <a:stretch>
            <a:fillRect/>
          </a:stretch>
        </p:blipFill>
        <p:spPr>
          <a:xfrm>
            <a:off x="0" y="473436"/>
            <a:ext cx="11971607" cy="4998896"/>
          </a:xfrm>
          <a:prstGeom prst="rect">
            <a:avLst/>
          </a:prstGeom>
        </p:spPr>
      </p:pic>
      <p:sp>
        <p:nvSpPr>
          <p:cNvPr id="4" name="TextBox 3">
            <a:extLst>
              <a:ext uri="{FF2B5EF4-FFF2-40B4-BE49-F238E27FC236}">
                <a16:creationId xmlns:a16="http://schemas.microsoft.com/office/drawing/2014/main" id="{48BE0B45-9E5F-4DF9-B586-02739A3A28F1}"/>
              </a:ext>
            </a:extLst>
          </p:cNvPr>
          <p:cNvSpPr txBox="1"/>
          <p:nvPr/>
        </p:nvSpPr>
        <p:spPr>
          <a:xfrm>
            <a:off x="2176976" y="5738233"/>
            <a:ext cx="8514470" cy="646331"/>
          </a:xfrm>
          <a:prstGeom prst="rect">
            <a:avLst/>
          </a:prstGeom>
          <a:noFill/>
        </p:spPr>
        <p:txBody>
          <a:bodyPr wrap="square">
            <a:spAutoFit/>
          </a:bodyPr>
          <a:lstStyle/>
          <a:p>
            <a:r>
              <a:rPr lang="en-GB" dirty="0">
                <a:latin typeface="Arial Black" panose="020B0A04020102020204" pitchFamily="34" charset="0"/>
              </a:rPr>
              <a:t>This bar graph shows the frequency of the 75 most-frequent in</a:t>
            </a:r>
          </a:p>
          <a:p>
            <a:r>
              <a:rPr lang="en-GB" dirty="0">
                <a:latin typeface="Arial Black" panose="020B0A04020102020204" pitchFamily="34" charset="0"/>
              </a:rPr>
              <a:t>all the resumes. </a:t>
            </a:r>
          </a:p>
        </p:txBody>
      </p:sp>
    </p:spTree>
    <p:extLst>
      <p:ext uri="{BB962C8B-B14F-4D97-AF65-F5344CB8AC3E}">
        <p14:creationId xmlns:p14="http://schemas.microsoft.com/office/powerpoint/2010/main" val="1882058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3E6ED8-9C9B-47CB-B832-C29753608B76}"/>
              </a:ext>
            </a:extLst>
          </p:cNvPr>
          <p:cNvSpPr txBox="1"/>
          <p:nvPr/>
        </p:nvSpPr>
        <p:spPr>
          <a:xfrm>
            <a:off x="784273" y="616362"/>
            <a:ext cx="6098344" cy="523220"/>
          </a:xfrm>
          <a:prstGeom prst="rect">
            <a:avLst/>
          </a:prstGeom>
          <a:noFill/>
        </p:spPr>
        <p:txBody>
          <a:bodyPr wrap="square">
            <a:spAutoFit/>
          </a:bodyPr>
          <a:lstStyle/>
          <a:p>
            <a:r>
              <a:rPr lang="en-GB" sz="2800" dirty="0">
                <a:solidFill>
                  <a:schemeClr val="accent2"/>
                </a:solidFill>
                <a:latin typeface="Arial Black" panose="020B0A04020102020204" pitchFamily="34" charset="0"/>
                <a:ea typeface="+mj-ea"/>
                <a:cs typeface="+mj-cs"/>
              </a:rPr>
              <a:t>Insights from the Bar Graph:</a:t>
            </a:r>
          </a:p>
        </p:txBody>
      </p:sp>
      <p:sp>
        <p:nvSpPr>
          <p:cNvPr id="5" name="TextBox 4">
            <a:extLst>
              <a:ext uri="{FF2B5EF4-FFF2-40B4-BE49-F238E27FC236}">
                <a16:creationId xmlns:a16="http://schemas.microsoft.com/office/drawing/2014/main" id="{248F1CD0-4401-49BD-89DE-3066766F475D}"/>
              </a:ext>
            </a:extLst>
          </p:cNvPr>
          <p:cNvSpPr txBox="1"/>
          <p:nvPr/>
        </p:nvSpPr>
        <p:spPr>
          <a:xfrm>
            <a:off x="829994" y="1717323"/>
            <a:ext cx="10607040" cy="4524315"/>
          </a:xfrm>
          <a:prstGeom prst="rect">
            <a:avLst/>
          </a:prstGeom>
          <a:noFill/>
        </p:spPr>
        <p:txBody>
          <a:bodyPr wrap="square">
            <a:spAutoFit/>
          </a:bodyPr>
          <a:lstStyle/>
          <a:p>
            <a:pPr marL="342900" indent="-342900">
              <a:buFont typeface="Arial" panose="020B0604020202020204" pitchFamily="34" charset="0"/>
              <a:buChar char="•"/>
            </a:pPr>
            <a:r>
              <a:rPr lang="en-GB" sz="2400" dirty="0">
                <a:latin typeface="Arial Black" panose="020B0A04020102020204" pitchFamily="34" charset="0"/>
              </a:rPr>
              <a:t>The most mentioned companies on the applicants resumes were Microsoft and Oracle.</a:t>
            </a:r>
          </a:p>
          <a:p>
            <a:pPr marL="342900" indent="-342900">
              <a:buFont typeface="Arial" panose="020B0604020202020204" pitchFamily="34" charset="0"/>
              <a:buChar char="•"/>
            </a:pPr>
            <a:r>
              <a:rPr lang="en-GB" sz="2400" dirty="0">
                <a:latin typeface="Arial Black" panose="020B0A04020102020204" pitchFamily="34" charset="0"/>
              </a:rPr>
              <a:t>Some of the keywords that the applicants emphasized on, in order, were management, data, testing, customer, business, technical and software.</a:t>
            </a:r>
          </a:p>
          <a:p>
            <a:pPr marL="342900" indent="-342900">
              <a:buFont typeface="Arial" panose="020B0604020202020204" pitchFamily="34" charset="0"/>
              <a:buChar char="•"/>
            </a:pPr>
            <a:r>
              <a:rPr lang="en-GB" sz="2400" dirty="0">
                <a:latin typeface="Arial Black" panose="020B0A04020102020204" pitchFamily="34" charset="0"/>
              </a:rPr>
              <a:t>Under the assumption that all the applicants are applying to the same vacancy, we can hypothesize that this job is a leadership role that requires business and customer-communication skills accompanied with technical skills.</a:t>
            </a:r>
          </a:p>
          <a:p>
            <a:pPr marL="342900" indent="-342900">
              <a:buFont typeface="Arial" panose="020B0604020202020204" pitchFamily="34" charset="0"/>
              <a:buChar char="•"/>
            </a:pPr>
            <a:r>
              <a:rPr lang="en-GB" sz="2400" dirty="0">
                <a:latin typeface="Arial Black" panose="020B0A04020102020204" pitchFamily="34" charset="0"/>
              </a:rPr>
              <a:t>The word “experience” was the 5th most frequent word, which demonstrates the high importance of experience over education in the job market.</a:t>
            </a:r>
          </a:p>
        </p:txBody>
      </p:sp>
    </p:spTree>
    <p:extLst>
      <p:ext uri="{BB962C8B-B14F-4D97-AF65-F5344CB8AC3E}">
        <p14:creationId xmlns:p14="http://schemas.microsoft.com/office/powerpoint/2010/main" val="1451528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7DF523-EE3D-409C-BB8D-A6EC0A6869F4}"/>
              </a:ext>
            </a:extLst>
          </p:cNvPr>
          <p:cNvSpPr txBox="1"/>
          <p:nvPr/>
        </p:nvSpPr>
        <p:spPr>
          <a:xfrm>
            <a:off x="545121" y="385075"/>
            <a:ext cx="8008035" cy="523220"/>
          </a:xfrm>
          <a:prstGeom prst="rect">
            <a:avLst/>
          </a:prstGeom>
          <a:noFill/>
        </p:spPr>
        <p:txBody>
          <a:bodyPr wrap="square">
            <a:spAutoFit/>
          </a:bodyPr>
          <a:lstStyle/>
          <a:p>
            <a:r>
              <a:rPr lang="en-GB" sz="2800" dirty="0">
                <a:solidFill>
                  <a:schemeClr val="accent2"/>
                </a:solidFill>
                <a:latin typeface="Arial Black" panose="020B0A04020102020204" pitchFamily="34" charset="0"/>
                <a:ea typeface="+mj-ea"/>
                <a:cs typeface="+mj-cs"/>
              </a:rPr>
              <a:t>Attempting K-Means Clustering</a:t>
            </a:r>
          </a:p>
        </p:txBody>
      </p:sp>
      <p:pic>
        <p:nvPicPr>
          <p:cNvPr id="4" name="Picture 3">
            <a:extLst>
              <a:ext uri="{FF2B5EF4-FFF2-40B4-BE49-F238E27FC236}">
                <a16:creationId xmlns:a16="http://schemas.microsoft.com/office/drawing/2014/main" id="{DCA8C294-69E3-4745-82F5-D411D2EDAEFE}"/>
              </a:ext>
            </a:extLst>
          </p:cNvPr>
          <p:cNvPicPr>
            <a:picLocks noChangeAspect="1"/>
          </p:cNvPicPr>
          <p:nvPr/>
        </p:nvPicPr>
        <p:blipFill>
          <a:blip r:embed="rId2"/>
          <a:stretch>
            <a:fillRect/>
          </a:stretch>
        </p:blipFill>
        <p:spPr>
          <a:xfrm>
            <a:off x="6096000" y="1825613"/>
            <a:ext cx="5346655" cy="3206774"/>
          </a:xfrm>
          <a:prstGeom prst="rect">
            <a:avLst/>
          </a:prstGeom>
        </p:spPr>
      </p:pic>
      <p:sp>
        <p:nvSpPr>
          <p:cNvPr id="6" name="TextBox 5">
            <a:extLst>
              <a:ext uri="{FF2B5EF4-FFF2-40B4-BE49-F238E27FC236}">
                <a16:creationId xmlns:a16="http://schemas.microsoft.com/office/drawing/2014/main" id="{4893E725-6E50-4A52-88AA-723DE69B2218}"/>
              </a:ext>
            </a:extLst>
          </p:cNvPr>
          <p:cNvSpPr txBox="1"/>
          <p:nvPr/>
        </p:nvSpPr>
        <p:spPr>
          <a:xfrm>
            <a:off x="169984" y="2463646"/>
            <a:ext cx="5700933" cy="2862322"/>
          </a:xfrm>
          <a:prstGeom prst="rect">
            <a:avLst/>
          </a:prstGeom>
          <a:noFill/>
        </p:spPr>
        <p:txBody>
          <a:bodyPr wrap="square">
            <a:spAutoFit/>
          </a:bodyPr>
          <a:lstStyle/>
          <a:p>
            <a:r>
              <a:rPr lang="en-GB" sz="2000" dirty="0">
                <a:latin typeface="Arial Black" panose="020B0A04020102020204" pitchFamily="34" charset="0"/>
              </a:rPr>
              <a:t>When attempting to represent the 198 resumes using K-means</a:t>
            </a:r>
          </a:p>
          <a:p>
            <a:r>
              <a:rPr lang="en-GB" sz="2000" dirty="0">
                <a:latin typeface="Arial Black" panose="020B0A04020102020204" pitchFamily="34" charset="0"/>
              </a:rPr>
              <a:t>clustering, it is clear that the</a:t>
            </a:r>
          </a:p>
          <a:p>
            <a:r>
              <a:rPr lang="en-GB" sz="2000" dirty="0">
                <a:latin typeface="Arial Black" panose="020B0A04020102020204" pitchFamily="34" charset="0"/>
              </a:rPr>
              <a:t>graph fails to correctly cluster all</a:t>
            </a:r>
          </a:p>
          <a:p>
            <a:r>
              <a:rPr lang="en-GB" sz="2000" dirty="0">
                <a:latin typeface="Arial Black" panose="020B0A04020102020204" pitchFamily="34" charset="0"/>
              </a:rPr>
              <a:t>the points. The reason behind this</a:t>
            </a:r>
          </a:p>
          <a:p>
            <a:r>
              <a:rPr lang="en-GB" sz="2000" dirty="0">
                <a:latin typeface="Arial Black" panose="020B0A04020102020204" pitchFamily="34" charset="0"/>
              </a:rPr>
              <a:t>is the high number of dimensions</a:t>
            </a:r>
          </a:p>
          <a:p>
            <a:r>
              <a:rPr lang="en-GB" sz="2000" dirty="0">
                <a:latin typeface="Arial Black" panose="020B0A04020102020204" pitchFamily="34" charset="0"/>
              </a:rPr>
              <a:t>that each vector possesses since</a:t>
            </a:r>
          </a:p>
          <a:p>
            <a:r>
              <a:rPr lang="en-GB" sz="2000" dirty="0">
                <a:latin typeface="Arial Black" panose="020B0A04020102020204" pitchFamily="34" charset="0"/>
              </a:rPr>
              <a:t>we are using the </a:t>
            </a:r>
            <a:r>
              <a:rPr lang="en-GB" sz="2000" dirty="0" err="1">
                <a:latin typeface="Arial Black" panose="020B0A04020102020204" pitchFamily="34" charset="0"/>
              </a:rPr>
              <a:t>Tf-Idf</a:t>
            </a:r>
            <a:r>
              <a:rPr lang="en-GB" sz="2000" dirty="0">
                <a:latin typeface="Arial Black" panose="020B0A04020102020204" pitchFamily="34" charset="0"/>
              </a:rPr>
              <a:t> vectors to</a:t>
            </a:r>
          </a:p>
          <a:p>
            <a:r>
              <a:rPr lang="en-GB" sz="2000" dirty="0">
                <a:latin typeface="Arial Black" panose="020B0A04020102020204" pitchFamily="34" charset="0"/>
              </a:rPr>
              <a:t>the resumes. </a:t>
            </a:r>
          </a:p>
        </p:txBody>
      </p:sp>
    </p:spTree>
    <p:extLst>
      <p:ext uri="{BB962C8B-B14F-4D97-AF65-F5344CB8AC3E}">
        <p14:creationId xmlns:p14="http://schemas.microsoft.com/office/powerpoint/2010/main" val="4281430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107A2B-8FE2-4917-9B0C-7E71E88EA2D8}"/>
              </a:ext>
            </a:extLst>
          </p:cNvPr>
          <p:cNvSpPr txBox="1"/>
          <p:nvPr/>
        </p:nvSpPr>
        <p:spPr>
          <a:xfrm>
            <a:off x="953086" y="497617"/>
            <a:ext cx="8303456" cy="523220"/>
          </a:xfrm>
          <a:prstGeom prst="rect">
            <a:avLst/>
          </a:prstGeom>
          <a:noFill/>
        </p:spPr>
        <p:txBody>
          <a:bodyPr wrap="square">
            <a:spAutoFit/>
          </a:bodyPr>
          <a:lstStyle/>
          <a:p>
            <a:r>
              <a:rPr lang="en-GB" sz="2800" dirty="0">
                <a:solidFill>
                  <a:schemeClr val="accent2"/>
                </a:solidFill>
                <a:latin typeface="Arial Black" panose="020B0A04020102020204" pitchFamily="34" charset="0"/>
                <a:ea typeface="+mj-ea"/>
                <a:cs typeface="+mj-cs"/>
              </a:rPr>
              <a:t>Hierarchical Clustering Analysis:</a:t>
            </a:r>
          </a:p>
        </p:txBody>
      </p:sp>
      <p:pic>
        <p:nvPicPr>
          <p:cNvPr id="4" name="Picture 3">
            <a:extLst>
              <a:ext uri="{FF2B5EF4-FFF2-40B4-BE49-F238E27FC236}">
                <a16:creationId xmlns:a16="http://schemas.microsoft.com/office/drawing/2014/main" id="{C5EE7A76-F353-4ED3-9C62-42EB433A1DBE}"/>
              </a:ext>
            </a:extLst>
          </p:cNvPr>
          <p:cNvPicPr>
            <a:picLocks noChangeAspect="1"/>
          </p:cNvPicPr>
          <p:nvPr/>
        </p:nvPicPr>
        <p:blipFill>
          <a:blip r:embed="rId2"/>
          <a:stretch>
            <a:fillRect/>
          </a:stretch>
        </p:blipFill>
        <p:spPr>
          <a:xfrm>
            <a:off x="6286857" y="1231201"/>
            <a:ext cx="5905143" cy="5366547"/>
          </a:xfrm>
          <a:prstGeom prst="rect">
            <a:avLst/>
          </a:prstGeom>
        </p:spPr>
      </p:pic>
      <p:sp>
        <p:nvSpPr>
          <p:cNvPr id="6" name="TextBox 5">
            <a:extLst>
              <a:ext uri="{FF2B5EF4-FFF2-40B4-BE49-F238E27FC236}">
                <a16:creationId xmlns:a16="http://schemas.microsoft.com/office/drawing/2014/main" id="{0A1BF7A7-D978-4A45-B5D2-D8BDF511E7B2}"/>
              </a:ext>
            </a:extLst>
          </p:cNvPr>
          <p:cNvSpPr txBox="1"/>
          <p:nvPr/>
        </p:nvSpPr>
        <p:spPr>
          <a:xfrm>
            <a:off x="726601" y="1559069"/>
            <a:ext cx="5560256" cy="4801314"/>
          </a:xfrm>
          <a:prstGeom prst="rect">
            <a:avLst/>
          </a:prstGeom>
          <a:noFill/>
        </p:spPr>
        <p:txBody>
          <a:bodyPr wrap="square">
            <a:spAutoFit/>
          </a:bodyPr>
          <a:lstStyle/>
          <a:p>
            <a:r>
              <a:rPr lang="en-GB" dirty="0">
                <a:latin typeface="Arial Black" panose="020B0A04020102020204" pitchFamily="34" charset="0"/>
              </a:rPr>
              <a:t>Hierarchical clustering groups</a:t>
            </a:r>
          </a:p>
          <a:p>
            <a:r>
              <a:rPr lang="en-GB" dirty="0">
                <a:latin typeface="Arial Black" panose="020B0A04020102020204" pitchFamily="34" charset="0"/>
              </a:rPr>
              <a:t>data over a variety of scales by</a:t>
            </a:r>
          </a:p>
          <a:p>
            <a:r>
              <a:rPr lang="en-GB" dirty="0">
                <a:latin typeface="Arial Black" panose="020B0A04020102020204" pitchFamily="34" charset="0"/>
              </a:rPr>
              <a:t>creating a cluster tree or</a:t>
            </a:r>
          </a:p>
          <a:p>
            <a:r>
              <a:rPr lang="en-GB" dirty="0">
                <a:latin typeface="Arial Black" panose="020B0A04020102020204" pitchFamily="34" charset="0"/>
              </a:rPr>
              <a:t>Dendrogram.</a:t>
            </a:r>
          </a:p>
          <a:p>
            <a:r>
              <a:rPr lang="en-GB" dirty="0">
                <a:latin typeface="Arial Black" panose="020B0A04020102020204" pitchFamily="34" charset="0"/>
              </a:rPr>
              <a:t>The tree is not a single set of</a:t>
            </a:r>
          </a:p>
          <a:p>
            <a:r>
              <a:rPr lang="en-GB" dirty="0">
                <a:latin typeface="Arial Black" panose="020B0A04020102020204" pitchFamily="34" charset="0"/>
              </a:rPr>
              <a:t>clusters, but rather a multilevel</a:t>
            </a:r>
          </a:p>
          <a:p>
            <a:r>
              <a:rPr lang="en-GB" dirty="0">
                <a:latin typeface="Arial Black" panose="020B0A04020102020204" pitchFamily="34" charset="0"/>
              </a:rPr>
              <a:t>hierarchy, where clusters at one</a:t>
            </a:r>
          </a:p>
          <a:p>
            <a:r>
              <a:rPr lang="en-GB" dirty="0">
                <a:latin typeface="Arial Black" panose="020B0A04020102020204" pitchFamily="34" charset="0"/>
              </a:rPr>
              <a:t>level are joined as clusters at</a:t>
            </a:r>
          </a:p>
          <a:p>
            <a:r>
              <a:rPr lang="en-GB" dirty="0">
                <a:latin typeface="Arial Black" panose="020B0A04020102020204" pitchFamily="34" charset="0"/>
              </a:rPr>
              <a:t>the next level.</a:t>
            </a:r>
          </a:p>
          <a:p>
            <a:endParaRPr lang="en-GB" dirty="0">
              <a:latin typeface="Arial Black" panose="020B0A04020102020204" pitchFamily="34" charset="0"/>
            </a:endParaRPr>
          </a:p>
          <a:p>
            <a:r>
              <a:rPr lang="en-GB" dirty="0">
                <a:latin typeface="Arial Black" panose="020B0A04020102020204" pitchFamily="34" charset="0"/>
              </a:rPr>
              <a:t>Graphical Analysis:</a:t>
            </a:r>
          </a:p>
          <a:p>
            <a:r>
              <a:rPr lang="en-GB" dirty="0">
                <a:latin typeface="Arial Black" panose="020B0A04020102020204" pitchFamily="34" charset="0"/>
              </a:rPr>
              <a:t>The tree shows that we can split</a:t>
            </a:r>
          </a:p>
          <a:p>
            <a:r>
              <a:rPr lang="en-GB" dirty="0">
                <a:latin typeface="Arial Black" panose="020B0A04020102020204" pitchFamily="34" charset="0"/>
              </a:rPr>
              <a:t>our data into 8 clusters.</a:t>
            </a:r>
          </a:p>
          <a:p>
            <a:r>
              <a:rPr lang="en-GB" dirty="0">
                <a:latin typeface="Arial Black" panose="020B0A04020102020204" pitchFamily="34" charset="0"/>
              </a:rPr>
              <a:t>To identify each clusters which</a:t>
            </a:r>
          </a:p>
          <a:p>
            <a:r>
              <a:rPr lang="en-GB" dirty="0">
                <a:latin typeface="Arial Black" panose="020B0A04020102020204" pitchFamily="34" charset="0"/>
              </a:rPr>
              <a:t>group all features' values of</a:t>
            </a:r>
          </a:p>
          <a:p>
            <a:r>
              <a:rPr lang="en-GB" dirty="0">
                <a:latin typeface="Arial Black" panose="020B0A04020102020204" pitchFamily="34" charset="0"/>
              </a:rPr>
              <a:t>resumes we added colours to</a:t>
            </a:r>
          </a:p>
          <a:p>
            <a:r>
              <a:rPr lang="en-GB" dirty="0">
                <a:latin typeface="Arial Black" panose="020B0A04020102020204" pitchFamily="34" charset="0"/>
              </a:rPr>
              <a:t>each clusters.</a:t>
            </a:r>
          </a:p>
        </p:txBody>
      </p:sp>
    </p:spTree>
    <p:extLst>
      <p:ext uri="{BB962C8B-B14F-4D97-AF65-F5344CB8AC3E}">
        <p14:creationId xmlns:p14="http://schemas.microsoft.com/office/powerpoint/2010/main" val="3884543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FF7EB3-269E-442D-A616-7D18DCBA06BA}"/>
              </a:ext>
            </a:extLst>
          </p:cNvPr>
          <p:cNvSpPr txBox="1"/>
          <p:nvPr/>
        </p:nvSpPr>
        <p:spPr>
          <a:xfrm>
            <a:off x="798341" y="377540"/>
            <a:ext cx="11131062" cy="1261884"/>
          </a:xfrm>
          <a:prstGeom prst="rect">
            <a:avLst/>
          </a:prstGeom>
          <a:noFill/>
        </p:spPr>
        <p:txBody>
          <a:bodyPr wrap="square">
            <a:spAutoFit/>
          </a:bodyPr>
          <a:lstStyle/>
          <a:p>
            <a:r>
              <a:rPr lang="en-GB" sz="2400" dirty="0">
                <a:solidFill>
                  <a:schemeClr val="accent2"/>
                </a:solidFill>
                <a:latin typeface="Arial Black" panose="020B0A04020102020204" pitchFamily="34" charset="0"/>
                <a:ea typeface="+mj-ea"/>
                <a:cs typeface="+mj-cs"/>
              </a:rPr>
              <a:t>Taking 8 clusters, we visualize the texts, using UMAP along with Seaborn and Matplotlib. It allowed us to get projections in 2D.</a:t>
            </a:r>
            <a:br>
              <a:rPr lang="en-GB" sz="2800" dirty="0">
                <a:solidFill>
                  <a:schemeClr val="accent2"/>
                </a:solidFill>
                <a:latin typeface="Arial Black" panose="020B0A04020102020204" pitchFamily="34" charset="0"/>
                <a:ea typeface="+mj-ea"/>
                <a:cs typeface="+mj-cs"/>
              </a:rPr>
            </a:br>
            <a:endParaRPr lang="en-GB" sz="2800" dirty="0">
              <a:solidFill>
                <a:schemeClr val="accent2"/>
              </a:solidFill>
              <a:latin typeface="Arial Black" panose="020B0A04020102020204" pitchFamily="34" charset="0"/>
              <a:ea typeface="+mj-ea"/>
              <a:cs typeface="+mj-cs"/>
            </a:endParaRPr>
          </a:p>
        </p:txBody>
      </p:sp>
      <p:pic>
        <p:nvPicPr>
          <p:cNvPr id="4" name="Picture 3">
            <a:extLst>
              <a:ext uri="{FF2B5EF4-FFF2-40B4-BE49-F238E27FC236}">
                <a16:creationId xmlns:a16="http://schemas.microsoft.com/office/drawing/2014/main" id="{A751B2DA-F539-43FE-B5D1-D1774224EAE0}"/>
              </a:ext>
            </a:extLst>
          </p:cNvPr>
          <p:cNvPicPr>
            <a:picLocks noChangeAspect="1"/>
          </p:cNvPicPr>
          <p:nvPr/>
        </p:nvPicPr>
        <p:blipFill>
          <a:blip r:embed="rId2"/>
          <a:stretch>
            <a:fillRect/>
          </a:stretch>
        </p:blipFill>
        <p:spPr>
          <a:xfrm>
            <a:off x="5342629" y="2252779"/>
            <a:ext cx="6486706" cy="3731075"/>
          </a:xfrm>
          <a:prstGeom prst="rect">
            <a:avLst/>
          </a:prstGeom>
        </p:spPr>
      </p:pic>
      <p:sp>
        <p:nvSpPr>
          <p:cNvPr id="6" name="TextBox 5">
            <a:extLst>
              <a:ext uri="{FF2B5EF4-FFF2-40B4-BE49-F238E27FC236}">
                <a16:creationId xmlns:a16="http://schemas.microsoft.com/office/drawing/2014/main" id="{42490E97-3C6F-41B4-A157-6832C6AFC468}"/>
              </a:ext>
            </a:extLst>
          </p:cNvPr>
          <p:cNvSpPr txBox="1"/>
          <p:nvPr/>
        </p:nvSpPr>
        <p:spPr>
          <a:xfrm>
            <a:off x="798341" y="2687155"/>
            <a:ext cx="3562644" cy="2862322"/>
          </a:xfrm>
          <a:prstGeom prst="rect">
            <a:avLst/>
          </a:prstGeom>
          <a:noFill/>
        </p:spPr>
        <p:txBody>
          <a:bodyPr wrap="square">
            <a:spAutoFit/>
          </a:bodyPr>
          <a:lstStyle/>
          <a:p>
            <a:r>
              <a:rPr lang="en-GB" dirty="0">
                <a:latin typeface="Arial Black" panose="020B0A04020102020204" pitchFamily="34" charset="0"/>
              </a:rPr>
              <a:t>We applied a method of how unstructured text data for a specific field, namely, recruiting can be organized. With the right feature engineering (TF-</a:t>
            </a:r>
            <a:r>
              <a:rPr lang="en-GB" dirty="0" err="1">
                <a:latin typeface="Arial Black" panose="020B0A04020102020204" pitchFamily="34" charset="0"/>
              </a:rPr>
              <a:t>iDF</a:t>
            </a:r>
            <a:r>
              <a:rPr lang="en-GB" dirty="0">
                <a:latin typeface="Arial Black" panose="020B0A04020102020204" pitchFamily="34" charset="0"/>
              </a:rPr>
              <a:t> transformation) it’s possible to split resumes into different groups (here we see 8 groups).</a:t>
            </a:r>
          </a:p>
        </p:txBody>
      </p:sp>
    </p:spTree>
    <p:extLst>
      <p:ext uri="{BB962C8B-B14F-4D97-AF65-F5344CB8AC3E}">
        <p14:creationId xmlns:p14="http://schemas.microsoft.com/office/powerpoint/2010/main" val="3498204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356F6-4F97-4098-A10E-1726A5833A3B}"/>
              </a:ext>
            </a:extLst>
          </p:cNvPr>
          <p:cNvSpPr>
            <a:spLocks noGrp="1"/>
          </p:cNvSpPr>
          <p:nvPr>
            <p:ph type="title"/>
          </p:nvPr>
        </p:nvSpPr>
        <p:spPr>
          <a:xfrm>
            <a:off x="838200" y="365126"/>
            <a:ext cx="10515600" cy="675884"/>
          </a:xfrm>
        </p:spPr>
        <p:txBody>
          <a:bodyPr>
            <a:normAutofit/>
          </a:bodyPr>
          <a:lstStyle/>
          <a:p>
            <a:r>
              <a:rPr lang="en-GB" sz="3600" dirty="0">
                <a:solidFill>
                  <a:schemeClr val="accent2"/>
                </a:solidFill>
                <a:latin typeface="Arial Black" panose="020B0A04020102020204" pitchFamily="34" charset="0"/>
              </a:rPr>
              <a:t>Model Recommendation and Selection:</a:t>
            </a:r>
          </a:p>
        </p:txBody>
      </p:sp>
      <p:sp>
        <p:nvSpPr>
          <p:cNvPr id="8" name="TextBox 7">
            <a:extLst>
              <a:ext uri="{FF2B5EF4-FFF2-40B4-BE49-F238E27FC236}">
                <a16:creationId xmlns:a16="http://schemas.microsoft.com/office/drawing/2014/main" id="{E21D162F-C7BA-47BC-998B-9184A7A640D7}"/>
              </a:ext>
            </a:extLst>
          </p:cNvPr>
          <p:cNvSpPr txBox="1"/>
          <p:nvPr/>
        </p:nvSpPr>
        <p:spPr>
          <a:xfrm>
            <a:off x="1079694" y="1692705"/>
            <a:ext cx="9499211" cy="4154984"/>
          </a:xfrm>
          <a:prstGeom prst="rect">
            <a:avLst/>
          </a:prstGeom>
          <a:noFill/>
        </p:spPr>
        <p:txBody>
          <a:bodyPr wrap="square">
            <a:spAutoFit/>
          </a:bodyPr>
          <a:lstStyle/>
          <a:p>
            <a:pPr marL="342900" indent="-342900">
              <a:buFont typeface="Wingdings" panose="05000000000000000000" pitchFamily="2" charset="2"/>
              <a:buChar char="§"/>
            </a:pPr>
            <a:r>
              <a:rPr lang="en-GB" sz="2400" dirty="0">
                <a:latin typeface="Arial Black" panose="020B0A04020102020204" pitchFamily="34" charset="0"/>
              </a:rPr>
              <a:t>The model we selected is the </a:t>
            </a:r>
            <a:r>
              <a:rPr lang="en-GB" sz="2400" dirty="0" err="1">
                <a:latin typeface="Arial Black" panose="020B0A04020102020204" pitchFamily="34" charset="0"/>
              </a:rPr>
              <a:t>SpaCy</a:t>
            </a:r>
            <a:r>
              <a:rPr lang="en-GB" sz="2400" dirty="0">
                <a:latin typeface="Arial Black" panose="020B0A04020102020204" pitchFamily="34" charset="0"/>
              </a:rPr>
              <a:t> NER Model</a:t>
            </a:r>
          </a:p>
          <a:p>
            <a:pPr marL="342900" indent="-342900">
              <a:buFont typeface="Wingdings" panose="05000000000000000000" pitchFamily="2" charset="2"/>
              <a:buChar char="§"/>
            </a:pPr>
            <a:endParaRPr lang="en-GB" sz="2400" dirty="0">
              <a:latin typeface="Arial Black" panose="020B0A04020102020204" pitchFamily="34" charset="0"/>
            </a:endParaRPr>
          </a:p>
          <a:p>
            <a:pPr marL="342900" indent="-342900">
              <a:buFont typeface="Wingdings" panose="05000000000000000000" pitchFamily="2" charset="2"/>
              <a:buChar char="§"/>
            </a:pPr>
            <a:r>
              <a:rPr lang="en-GB" sz="2400" dirty="0">
                <a:latin typeface="Arial Black" panose="020B0A04020102020204" pitchFamily="34" charset="0"/>
              </a:rPr>
              <a:t>Through our analysis and search, we concluded that Linear models are not an option.</a:t>
            </a:r>
          </a:p>
          <a:p>
            <a:endParaRPr lang="en-GB" sz="2400" dirty="0">
              <a:latin typeface="Arial Black" panose="020B0A04020102020204" pitchFamily="34" charset="0"/>
            </a:endParaRPr>
          </a:p>
          <a:p>
            <a:pPr marL="342900" indent="-342900">
              <a:buFont typeface="Wingdings" panose="05000000000000000000" pitchFamily="2" charset="2"/>
              <a:buChar char="§"/>
            </a:pPr>
            <a:r>
              <a:rPr lang="en-GB" sz="2400" dirty="0">
                <a:latin typeface="Arial Black" panose="020B0A04020102020204" pitchFamily="34" charset="0"/>
              </a:rPr>
              <a:t>Due to time constrains, we were not able to delve deep into Deep Learning approaches that could have made of a great alternative for our case.</a:t>
            </a:r>
          </a:p>
          <a:p>
            <a:endParaRPr lang="en-GB" sz="2400" dirty="0">
              <a:latin typeface="Arial Black" panose="020B0A04020102020204" pitchFamily="34" charset="0"/>
            </a:endParaRPr>
          </a:p>
          <a:p>
            <a:pPr marL="342900" indent="-342900">
              <a:buFont typeface="Wingdings" panose="05000000000000000000" pitchFamily="2" charset="2"/>
              <a:buChar char="§"/>
            </a:pPr>
            <a:r>
              <a:rPr lang="en-GB" sz="2400" dirty="0">
                <a:latin typeface="Arial Black" panose="020B0A04020102020204" pitchFamily="34" charset="0"/>
              </a:rPr>
              <a:t>Additionally, other ensemble models such as Bagging and Bootstrapping were not serving our purpose.</a:t>
            </a:r>
          </a:p>
        </p:txBody>
      </p:sp>
    </p:spTree>
    <p:extLst>
      <p:ext uri="{BB962C8B-B14F-4D97-AF65-F5344CB8AC3E}">
        <p14:creationId xmlns:p14="http://schemas.microsoft.com/office/powerpoint/2010/main" val="4192791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Sample Size</a:t>
            </a:r>
          </a:p>
          <a:p>
            <a:pPr algn="just"/>
            <a:r>
              <a:rPr lang="en-US" sz="2800" dirty="0">
                <a:solidFill>
                  <a:srgbClr val="FF6600"/>
                </a:solidFill>
              </a:rPr>
              <a:t>         EDA</a:t>
            </a:r>
          </a:p>
          <a:p>
            <a:pPr algn="just"/>
            <a:r>
              <a:rPr lang="en-US" sz="2800" dirty="0">
                <a:solidFill>
                  <a:srgbClr val="FF6600"/>
                </a:solidFill>
              </a:rPr>
              <a:t>         Model Recommendation and Selection</a:t>
            </a:r>
          </a:p>
          <a:p>
            <a:pPr algn="just"/>
            <a:r>
              <a:rPr lang="en-US" sz="2800" dirty="0">
                <a:solidFill>
                  <a:srgbClr val="FF6600"/>
                </a:solidFill>
              </a:rPr>
              <a:t>         Building Model</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34C5A7-EE3C-4394-979F-E35DEEEFCF55}"/>
              </a:ext>
            </a:extLst>
          </p:cNvPr>
          <p:cNvSpPr txBox="1"/>
          <p:nvPr/>
        </p:nvSpPr>
        <p:spPr>
          <a:xfrm>
            <a:off x="844064" y="403499"/>
            <a:ext cx="10635174" cy="1261884"/>
          </a:xfrm>
          <a:prstGeom prst="rect">
            <a:avLst/>
          </a:prstGeom>
          <a:noFill/>
        </p:spPr>
        <p:txBody>
          <a:bodyPr wrap="square">
            <a:spAutoFit/>
          </a:bodyPr>
          <a:lstStyle/>
          <a:p>
            <a:r>
              <a:rPr lang="en-GB" sz="2400" dirty="0">
                <a:solidFill>
                  <a:schemeClr val="accent2"/>
                </a:solidFill>
                <a:latin typeface="Arial Black" panose="020B0A04020102020204" pitchFamily="34" charset="0"/>
                <a:ea typeface="+mj-ea"/>
                <a:cs typeface="+mj-cs"/>
              </a:rPr>
              <a:t>Summarization of Resumes with NER Training Model with </a:t>
            </a:r>
            <a:r>
              <a:rPr lang="en-GB" sz="2400" dirty="0" err="1">
                <a:solidFill>
                  <a:schemeClr val="accent2"/>
                </a:solidFill>
                <a:latin typeface="Arial Black" panose="020B0A04020102020204" pitchFamily="34" charset="0"/>
                <a:ea typeface="+mj-ea"/>
                <a:cs typeface="+mj-cs"/>
              </a:rPr>
              <a:t>SpaCy</a:t>
            </a:r>
            <a:r>
              <a:rPr lang="en-GB" sz="2400" dirty="0">
                <a:solidFill>
                  <a:schemeClr val="accent2"/>
                </a:solidFill>
                <a:latin typeface="Arial Black" panose="020B0A04020102020204" pitchFamily="34" charset="0"/>
                <a:ea typeface="+mj-ea"/>
                <a:cs typeface="+mj-cs"/>
              </a:rPr>
              <a:t>:</a:t>
            </a:r>
            <a:br>
              <a:rPr lang="en-GB" sz="2800" dirty="0">
                <a:solidFill>
                  <a:schemeClr val="accent2"/>
                </a:solidFill>
                <a:latin typeface="Arial Black" panose="020B0A04020102020204" pitchFamily="34" charset="0"/>
                <a:ea typeface="+mj-ea"/>
                <a:cs typeface="+mj-cs"/>
              </a:rPr>
            </a:br>
            <a:endParaRPr lang="en-GB" sz="2800" dirty="0">
              <a:solidFill>
                <a:schemeClr val="accent2"/>
              </a:solidFill>
              <a:latin typeface="Arial Black" panose="020B0A04020102020204" pitchFamily="34" charset="0"/>
              <a:ea typeface="+mj-ea"/>
              <a:cs typeface="+mj-cs"/>
            </a:endParaRPr>
          </a:p>
        </p:txBody>
      </p:sp>
      <p:pic>
        <p:nvPicPr>
          <p:cNvPr id="4" name="Picture 3">
            <a:extLst>
              <a:ext uri="{FF2B5EF4-FFF2-40B4-BE49-F238E27FC236}">
                <a16:creationId xmlns:a16="http://schemas.microsoft.com/office/drawing/2014/main" id="{5451BAFD-6DCC-4BED-BAAB-824352658971}"/>
              </a:ext>
            </a:extLst>
          </p:cNvPr>
          <p:cNvPicPr>
            <a:picLocks noChangeAspect="1"/>
          </p:cNvPicPr>
          <p:nvPr/>
        </p:nvPicPr>
        <p:blipFill>
          <a:blip r:embed="rId2"/>
          <a:stretch>
            <a:fillRect/>
          </a:stretch>
        </p:blipFill>
        <p:spPr>
          <a:xfrm>
            <a:off x="1375459" y="1492518"/>
            <a:ext cx="9470732" cy="1481456"/>
          </a:xfrm>
          <a:prstGeom prst="rect">
            <a:avLst/>
          </a:prstGeom>
        </p:spPr>
      </p:pic>
      <p:sp>
        <p:nvSpPr>
          <p:cNvPr id="6" name="TextBox 5">
            <a:extLst>
              <a:ext uri="{FF2B5EF4-FFF2-40B4-BE49-F238E27FC236}">
                <a16:creationId xmlns:a16="http://schemas.microsoft.com/office/drawing/2014/main" id="{5D76BC8E-1C12-4DF5-A16C-E5460CDBC421}"/>
              </a:ext>
            </a:extLst>
          </p:cNvPr>
          <p:cNvSpPr txBox="1"/>
          <p:nvPr/>
        </p:nvSpPr>
        <p:spPr>
          <a:xfrm>
            <a:off x="1192236" y="2973974"/>
            <a:ext cx="10441746" cy="3693319"/>
          </a:xfrm>
          <a:prstGeom prst="rect">
            <a:avLst/>
          </a:prstGeom>
          <a:noFill/>
        </p:spPr>
        <p:txBody>
          <a:bodyPr wrap="square">
            <a:spAutoFit/>
          </a:bodyPr>
          <a:lstStyle/>
          <a:p>
            <a:pPr marL="285750" indent="-285750">
              <a:buFont typeface="Wingdings" panose="05000000000000000000" pitchFamily="2" charset="2"/>
              <a:buChar char="§"/>
            </a:pPr>
            <a:r>
              <a:rPr lang="en-GB" dirty="0">
                <a:latin typeface="Arial Black" panose="020B0A04020102020204" pitchFamily="34" charset="0"/>
              </a:rPr>
              <a:t>We used Python’s </a:t>
            </a:r>
            <a:r>
              <a:rPr lang="en-GB" dirty="0" err="1">
                <a:latin typeface="Arial Black" panose="020B0A04020102020204" pitchFamily="34" charset="0"/>
              </a:rPr>
              <a:t>SpaCy</a:t>
            </a:r>
            <a:r>
              <a:rPr lang="en-GB" dirty="0">
                <a:latin typeface="Arial Black" panose="020B0A04020102020204" pitchFamily="34" charset="0"/>
              </a:rPr>
              <a:t> module for training the NER model. </a:t>
            </a:r>
          </a:p>
          <a:p>
            <a:pPr marL="285750" indent="-285750">
              <a:buFont typeface="Wingdings" panose="05000000000000000000" pitchFamily="2" charset="2"/>
              <a:buChar char="§"/>
            </a:pPr>
            <a:r>
              <a:rPr lang="en-GB" dirty="0" err="1">
                <a:latin typeface="Arial Black" panose="020B0A04020102020204" pitchFamily="34" charset="0"/>
              </a:rPr>
              <a:t>SpaCy’s</a:t>
            </a:r>
            <a:r>
              <a:rPr lang="en-GB" dirty="0">
                <a:latin typeface="Arial Black" panose="020B0A04020102020204" pitchFamily="34" charset="0"/>
              </a:rPr>
              <a:t> models are statistical and every “decision” they make is a prediction. This prediction is based on the examples the model has seen during training.</a:t>
            </a:r>
          </a:p>
          <a:p>
            <a:pPr marL="285750" indent="-285750">
              <a:buFont typeface="Wingdings" panose="05000000000000000000" pitchFamily="2" charset="2"/>
              <a:buChar char="§"/>
            </a:pPr>
            <a:r>
              <a:rPr lang="en-GB" dirty="0">
                <a:latin typeface="Arial Black" panose="020B0A04020102020204" pitchFamily="34" charset="0"/>
              </a:rPr>
              <a:t>The model is then shown the unlabelled text and will make a prediction.</a:t>
            </a:r>
          </a:p>
          <a:p>
            <a:pPr marL="285750" indent="-285750">
              <a:buFont typeface="Wingdings" panose="05000000000000000000" pitchFamily="2" charset="2"/>
              <a:buChar char="§"/>
            </a:pPr>
            <a:r>
              <a:rPr lang="en-GB" dirty="0">
                <a:latin typeface="Arial Black" panose="020B0A04020102020204" pitchFamily="34" charset="0"/>
              </a:rPr>
              <a:t>Because we know the correct answer, we can give the model feedback on its prediction in the form of an error gradient of the loss function that calculates the difference between the training example and the expected output. The greater the difference, the more significant the gradient and the updates to our model.</a:t>
            </a:r>
          </a:p>
          <a:p>
            <a:pPr marL="285750" indent="-285750">
              <a:buFont typeface="Wingdings" panose="05000000000000000000" pitchFamily="2" charset="2"/>
              <a:buChar char="§"/>
            </a:pPr>
            <a:r>
              <a:rPr lang="en-GB" dirty="0">
                <a:latin typeface="Arial Black" panose="020B0A04020102020204" pitchFamily="34" charset="0"/>
              </a:rPr>
              <a:t>At each iteration, the training data is shuffled to ensure the model doesn’t make any generalisations based on the order of examples.</a:t>
            </a:r>
          </a:p>
          <a:p>
            <a:pPr marL="285750" indent="-285750">
              <a:buFont typeface="Wingdings" panose="05000000000000000000" pitchFamily="2" charset="2"/>
              <a:buChar char="§"/>
            </a:pPr>
            <a:r>
              <a:rPr lang="en-GB" dirty="0">
                <a:latin typeface="Arial Black" panose="020B0A04020102020204" pitchFamily="34" charset="0"/>
              </a:rPr>
              <a:t>The model is tested on and the predicted summarized resumes are stored as separate .txt files for each resume.</a:t>
            </a:r>
          </a:p>
        </p:txBody>
      </p:sp>
    </p:spTree>
    <p:extLst>
      <p:ext uri="{BB962C8B-B14F-4D97-AF65-F5344CB8AC3E}">
        <p14:creationId xmlns:p14="http://schemas.microsoft.com/office/powerpoint/2010/main" val="241984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4E78C2-7B47-454F-8562-86CDC1493D54}"/>
              </a:ext>
            </a:extLst>
          </p:cNvPr>
          <p:cNvPicPr>
            <a:picLocks noChangeAspect="1"/>
          </p:cNvPicPr>
          <p:nvPr/>
        </p:nvPicPr>
        <p:blipFill>
          <a:blip r:embed="rId2"/>
          <a:stretch>
            <a:fillRect/>
          </a:stretch>
        </p:blipFill>
        <p:spPr>
          <a:xfrm>
            <a:off x="1083212" y="1468478"/>
            <a:ext cx="10410093" cy="4833848"/>
          </a:xfrm>
          <a:prstGeom prst="rect">
            <a:avLst/>
          </a:prstGeom>
        </p:spPr>
      </p:pic>
      <p:sp>
        <p:nvSpPr>
          <p:cNvPr id="4" name="TextBox 3">
            <a:extLst>
              <a:ext uri="{FF2B5EF4-FFF2-40B4-BE49-F238E27FC236}">
                <a16:creationId xmlns:a16="http://schemas.microsoft.com/office/drawing/2014/main" id="{7F8E9388-B8CA-4182-A5EA-EE271F012CA8}"/>
              </a:ext>
            </a:extLst>
          </p:cNvPr>
          <p:cNvSpPr txBox="1"/>
          <p:nvPr/>
        </p:nvSpPr>
        <p:spPr>
          <a:xfrm>
            <a:off x="1586132" y="555674"/>
            <a:ext cx="6530926" cy="461665"/>
          </a:xfrm>
          <a:prstGeom prst="rect">
            <a:avLst/>
          </a:prstGeom>
          <a:noFill/>
        </p:spPr>
        <p:txBody>
          <a:bodyPr wrap="square">
            <a:spAutoFit/>
          </a:bodyPr>
          <a:lstStyle/>
          <a:p>
            <a:r>
              <a:rPr lang="en-GB" sz="2400" dirty="0">
                <a:solidFill>
                  <a:schemeClr val="accent2"/>
                </a:solidFill>
                <a:latin typeface="Arial Black" panose="020B0A04020102020204" pitchFamily="34" charset="0"/>
                <a:ea typeface="+mj-ea"/>
                <a:cs typeface="+mj-cs"/>
              </a:rPr>
              <a:t>Model Output</a:t>
            </a:r>
          </a:p>
        </p:txBody>
      </p:sp>
    </p:spTree>
    <p:extLst>
      <p:ext uri="{BB962C8B-B14F-4D97-AF65-F5344CB8AC3E}">
        <p14:creationId xmlns:p14="http://schemas.microsoft.com/office/powerpoint/2010/main" val="3647964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9489" y="5962245"/>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90F1E-D0F9-44CF-AB5A-1A1E350433DE}"/>
              </a:ext>
            </a:extLst>
          </p:cNvPr>
          <p:cNvSpPr>
            <a:spLocks noGrp="1"/>
          </p:cNvSpPr>
          <p:nvPr>
            <p:ph type="title"/>
          </p:nvPr>
        </p:nvSpPr>
        <p:spPr/>
        <p:txBody>
          <a:bodyPr/>
          <a:lstStyle/>
          <a:p>
            <a:r>
              <a:rPr lang="es" b="1" dirty="0">
                <a:solidFill>
                  <a:schemeClr val="accent2"/>
                </a:solidFill>
                <a:latin typeface="Arial Black" panose="020B0A04020102020204" pitchFamily="34" charset="0"/>
              </a:rPr>
              <a:t>EXECUTIVE SUMMARY:</a:t>
            </a:r>
            <a:endParaRPr lang="en-GB" b="1" dirty="0">
              <a:solidFill>
                <a:schemeClr val="accent2"/>
              </a:solidFill>
              <a:latin typeface="Arial Black" panose="020B0A04020102020204" pitchFamily="34" charset="0"/>
            </a:endParaRPr>
          </a:p>
        </p:txBody>
      </p:sp>
      <p:sp>
        <p:nvSpPr>
          <p:cNvPr id="4" name="TextBox 3">
            <a:extLst>
              <a:ext uri="{FF2B5EF4-FFF2-40B4-BE49-F238E27FC236}">
                <a16:creationId xmlns:a16="http://schemas.microsoft.com/office/drawing/2014/main" id="{23EF6419-78F0-48E7-875D-7877A985148C}"/>
              </a:ext>
            </a:extLst>
          </p:cNvPr>
          <p:cNvSpPr txBox="1"/>
          <p:nvPr/>
        </p:nvSpPr>
        <p:spPr>
          <a:xfrm>
            <a:off x="942584" y="1804833"/>
            <a:ext cx="10180528" cy="3785652"/>
          </a:xfrm>
          <a:prstGeom prst="rect">
            <a:avLst/>
          </a:prstGeom>
          <a:noFill/>
        </p:spPr>
        <p:txBody>
          <a:bodyPr wrap="square">
            <a:spAutoFit/>
          </a:bodyPr>
          <a:lstStyle/>
          <a:p>
            <a:pPr marL="0" lvl="0" indent="0" algn="just" rtl="0">
              <a:spcBef>
                <a:spcPts val="0"/>
              </a:spcBef>
              <a:spcAft>
                <a:spcPts val="0"/>
              </a:spcAft>
              <a:buNone/>
            </a:pPr>
            <a:r>
              <a:rPr lang="en-GB" sz="2400" dirty="0">
                <a:solidFill>
                  <a:schemeClr val="dk1"/>
                </a:solidFill>
                <a:latin typeface="Arial Black" panose="020B0A04020102020204" pitchFamily="34" charset="0"/>
              </a:rPr>
              <a:t>It is often observed by HR that the manual process of evaluation of Resumes in bulk which are populated with excess information often becomes tedious and hectic. Therefore, we could automate this process by reading several formats of files (CV). Then using some basic techniques of Natural Language Processing like word parsing, chunking, regex parser and/or Named Entity Recognition to easily capture information like name, email id, address, educational qualification, experience in seconds from a large number of documents.</a:t>
            </a:r>
          </a:p>
        </p:txBody>
      </p:sp>
    </p:spTree>
    <p:extLst>
      <p:ext uri="{BB962C8B-B14F-4D97-AF65-F5344CB8AC3E}">
        <p14:creationId xmlns:p14="http://schemas.microsoft.com/office/powerpoint/2010/main" val="844570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BF2B-B7AD-4DC4-B25A-0158740E58FE}"/>
              </a:ext>
            </a:extLst>
          </p:cNvPr>
          <p:cNvSpPr>
            <a:spLocks noGrp="1"/>
          </p:cNvSpPr>
          <p:nvPr>
            <p:ph type="title"/>
          </p:nvPr>
        </p:nvSpPr>
        <p:spPr/>
        <p:txBody>
          <a:bodyPr/>
          <a:lstStyle/>
          <a:p>
            <a:r>
              <a:rPr lang="es" b="1" dirty="0">
                <a:solidFill>
                  <a:schemeClr val="accent2"/>
                </a:solidFill>
                <a:latin typeface="Arial Black" panose="020B0A04020102020204" pitchFamily="34" charset="0"/>
              </a:rPr>
              <a:t>PROBLEM STATEMENT:</a:t>
            </a:r>
            <a:endParaRPr lang="en-GB" b="1" dirty="0">
              <a:solidFill>
                <a:schemeClr val="accent2"/>
              </a:solidFill>
              <a:latin typeface="Arial Black" panose="020B0A04020102020204" pitchFamily="34" charset="0"/>
            </a:endParaRPr>
          </a:p>
        </p:txBody>
      </p:sp>
      <p:sp>
        <p:nvSpPr>
          <p:cNvPr id="4" name="TextBox 3">
            <a:extLst>
              <a:ext uri="{FF2B5EF4-FFF2-40B4-BE49-F238E27FC236}">
                <a16:creationId xmlns:a16="http://schemas.microsoft.com/office/drawing/2014/main" id="{F9F58046-B72C-4A65-B27C-8EC4EFD974D7}"/>
              </a:ext>
            </a:extLst>
          </p:cNvPr>
          <p:cNvSpPr txBox="1"/>
          <p:nvPr/>
        </p:nvSpPr>
        <p:spPr>
          <a:xfrm>
            <a:off x="838200" y="1660783"/>
            <a:ext cx="10176802" cy="4893647"/>
          </a:xfrm>
          <a:prstGeom prst="rect">
            <a:avLst/>
          </a:prstGeom>
          <a:noFill/>
        </p:spPr>
        <p:txBody>
          <a:bodyPr wrap="square">
            <a:spAutoFit/>
          </a:bodyPr>
          <a:lstStyle/>
          <a:p>
            <a:pPr marL="0" lvl="0" indent="0" algn="just" rtl="0">
              <a:spcBef>
                <a:spcPts val="0"/>
              </a:spcBef>
              <a:spcAft>
                <a:spcPts val="0"/>
              </a:spcAft>
              <a:buNone/>
            </a:pPr>
            <a:r>
              <a:rPr lang="en-GB" sz="2400" dirty="0">
                <a:solidFill>
                  <a:schemeClr val="dk1"/>
                </a:solidFill>
                <a:latin typeface="Arial Black" panose="020B0A04020102020204" pitchFamily="34" charset="0"/>
              </a:rPr>
              <a:t>When companies recruit for any position, they usually end up receiving thousands, if not millions, of resumes. Such a large number of resumes makes the task of going over all these resumes an extremely difficult and tedious job for HR employees. This made a lot of companies opt for systems that take the necessary information from the candidate after they fill an application with all the required fields. The solution worked greatly for employers; nevertheless, candidates have always found it very illogical to spend tens of hours sharpening their CVs and cover letters only to find out that they must spend another hour or so re-entering all the information they have on their CVs in the designated fields.</a:t>
            </a:r>
          </a:p>
        </p:txBody>
      </p:sp>
    </p:spTree>
    <p:extLst>
      <p:ext uri="{BB962C8B-B14F-4D97-AF65-F5344CB8AC3E}">
        <p14:creationId xmlns:p14="http://schemas.microsoft.com/office/powerpoint/2010/main" val="1939866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BF2B-B7AD-4DC4-B25A-0158740E58FE}"/>
              </a:ext>
            </a:extLst>
          </p:cNvPr>
          <p:cNvSpPr>
            <a:spLocks noGrp="1"/>
          </p:cNvSpPr>
          <p:nvPr>
            <p:ph type="title"/>
          </p:nvPr>
        </p:nvSpPr>
        <p:spPr/>
        <p:txBody>
          <a:bodyPr>
            <a:normAutofit/>
          </a:bodyPr>
          <a:lstStyle/>
          <a:p>
            <a:r>
              <a:rPr lang="en-GB" b="1" dirty="0">
                <a:solidFill>
                  <a:schemeClr val="accent2"/>
                </a:solidFill>
                <a:latin typeface="Arial Black" panose="020B0A04020102020204" pitchFamily="34" charset="0"/>
              </a:rPr>
              <a:t>SAMPLE SIZE:</a:t>
            </a:r>
            <a:br>
              <a:rPr lang="en-GB" sz="4400" dirty="0"/>
            </a:br>
            <a:endParaRPr lang="en-GB" b="1" dirty="0">
              <a:solidFill>
                <a:schemeClr val="accent2"/>
              </a:solidFill>
              <a:latin typeface="Arial Black" panose="020B0A04020102020204" pitchFamily="34" charset="0"/>
            </a:endParaRPr>
          </a:p>
        </p:txBody>
      </p:sp>
      <p:sp>
        <p:nvSpPr>
          <p:cNvPr id="5" name="TextBox 4">
            <a:extLst>
              <a:ext uri="{FF2B5EF4-FFF2-40B4-BE49-F238E27FC236}">
                <a16:creationId xmlns:a16="http://schemas.microsoft.com/office/drawing/2014/main" id="{EE845358-7FD6-43BF-8B0D-EBC1C78228B3}"/>
              </a:ext>
            </a:extLst>
          </p:cNvPr>
          <p:cNvSpPr txBox="1"/>
          <p:nvPr/>
        </p:nvSpPr>
        <p:spPr>
          <a:xfrm>
            <a:off x="3260187" y="4459348"/>
            <a:ext cx="6098344" cy="923330"/>
          </a:xfrm>
          <a:prstGeom prst="rect">
            <a:avLst/>
          </a:prstGeom>
          <a:noFill/>
        </p:spPr>
        <p:txBody>
          <a:bodyPr wrap="square">
            <a:spAutoFit/>
          </a:bodyPr>
          <a:lstStyle/>
          <a:p>
            <a:endParaRPr lang="en-GB" dirty="0"/>
          </a:p>
          <a:p>
            <a:endParaRPr lang="en-GB" dirty="0"/>
          </a:p>
          <a:p>
            <a:endParaRPr lang="en-GB" dirty="0"/>
          </a:p>
        </p:txBody>
      </p:sp>
      <p:graphicFrame>
        <p:nvGraphicFramePr>
          <p:cNvPr id="6" name="Table 6">
            <a:extLst>
              <a:ext uri="{FF2B5EF4-FFF2-40B4-BE49-F238E27FC236}">
                <a16:creationId xmlns:a16="http://schemas.microsoft.com/office/drawing/2014/main" id="{ED8177BB-A46B-4D08-9C0A-FBDDADB5AFF5}"/>
              </a:ext>
            </a:extLst>
          </p:cNvPr>
          <p:cNvGraphicFramePr>
            <a:graphicFrameLocks noGrp="1"/>
          </p:cNvGraphicFramePr>
          <p:nvPr>
            <p:extLst>
              <p:ext uri="{D42A27DB-BD31-4B8C-83A1-F6EECF244321}">
                <p14:modId xmlns:p14="http://schemas.microsoft.com/office/powerpoint/2010/main" val="2628333655"/>
              </p:ext>
            </p:extLst>
          </p:nvPr>
        </p:nvGraphicFramePr>
        <p:xfrm>
          <a:off x="2032000" y="2398652"/>
          <a:ext cx="8128000" cy="2494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589154351"/>
                    </a:ext>
                  </a:extLst>
                </a:gridCol>
                <a:gridCol w="4064000">
                  <a:extLst>
                    <a:ext uri="{9D8B030D-6E8A-4147-A177-3AD203B41FA5}">
                      <a16:colId xmlns:a16="http://schemas.microsoft.com/office/drawing/2014/main" val="1641228170"/>
                    </a:ext>
                  </a:extLst>
                </a:gridCol>
              </a:tblGrid>
              <a:tr h="370840">
                <a:tc>
                  <a:txBody>
                    <a:bodyPr/>
                    <a:lstStyle/>
                    <a:p>
                      <a:r>
                        <a:rPr lang="es" sz="1800" dirty="0"/>
                        <a:t>TYPE</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VALUE</a:t>
                      </a:r>
                    </a:p>
                    <a:p>
                      <a:endParaRPr lang="en-GB" dirty="0"/>
                    </a:p>
                  </a:txBody>
                  <a:tcPr/>
                </a:tc>
                <a:extLst>
                  <a:ext uri="{0D108BD9-81ED-4DB2-BD59-A6C34878D82A}">
                    <a16:rowId xmlns:a16="http://schemas.microsoft.com/office/drawing/2014/main" val="1245536497"/>
                  </a:ext>
                </a:extLst>
              </a:tr>
              <a:tr h="370840">
                <a:tc>
                  <a:txBody>
                    <a:bodyPr/>
                    <a:lstStyle/>
                    <a:p>
                      <a:r>
                        <a:rPr lang="es" sz="1800" b="0" dirty="0">
                          <a:latin typeface="Ubuntu"/>
                          <a:ea typeface="Ubuntu"/>
                          <a:cs typeface="Ubuntu"/>
                          <a:sym typeface="Ubuntu"/>
                        </a:rPr>
                        <a:t>Total number of Observations</a:t>
                      </a:r>
                      <a:endParaRPr lang="en-GB" dirty="0"/>
                    </a:p>
                  </a:txBody>
                  <a:tcPr/>
                </a:tc>
                <a:tc>
                  <a:txBody>
                    <a:bodyPr/>
                    <a:lstStyle/>
                    <a:p>
                      <a:r>
                        <a:rPr lang="es" sz="1800" b="0" dirty="0">
                          <a:latin typeface="Ubuntu"/>
                          <a:ea typeface="Ubuntu"/>
                          <a:cs typeface="Ubuntu"/>
                          <a:sym typeface="Ubuntu"/>
                        </a:rPr>
                        <a:t>200</a:t>
                      </a:r>
                      <a:endParaRPr lang="en-GB" dirty="0"/>
                    </a:p>
                  </a:txBody>
                  <a:tcPr/>
                </a:tc>
                <a:extLst>
                  <a:ext uri="{0D108BD9-81ED-4DB2-BD59-A6C34878D82A}">
                    <a16:rowId xmlns:a16="http://schemas.microsoft.com/office/drawing/2014/main" val="3815387983"/>
                  </a:ext>
                </a:extLst>
              </a:tr>
              <a:tr h="370840">
                <a:tc>
                  <a:txBody>
                    <a:bodyPr/>
                    <a:lstStyle/>
                    <a:p>
                      <a:r>
                        <a:rPr lang="es" sz="1800" b="0" dirty="0">
                          <a:latin typeface="Ubuntu"/>
                          <a:ea typeface="Ubuntu"/>
                          <a:cs typeface="Ubuntu"/>
                          <a:sym typeface="Ubuntu"/>
                        </a:rPr>
                        <a:t>Total number of files</a:t>
                      </a:r>
                      <a:endParaRPr lang="en-GB" dirty="0"/>
                    </a:p>
                  </a:txBody>
                  <a:tcPr/>
                </a:tc>
                <a:tc>
                  <a:txBody>
                    <a:bodyPr/>
                    <a:lstStyle/>
                    <a:p>
                      <a:r>
                        <a:rPr lang="es" sz="1800" b="0" dirty="0">
                          <a:latin typeface="Ubuntu"/>
                          <a:ea typeface="Ubuntu"/>
                          <a:cs typeface="Ubuntu"/>
                          <a:sym typeface="Ubuntu"/>
                        </a:rPr>
                        <a:t>01</a:t>
                      </a:r>
                      <a:endParaRPr lang="en-GB" dirty="0"/>
                    </a:p>
                  </a:txBody>
                  <a:tcPr/>
                </a:tc>
                <a:extLst>
                  <a:ext uri="{0D108BD9-81ED-4DB2-BD59-A6C34878D82A}">
                    <a16:rowId xmlns:a16="http://schemas.microsoft.com/office/drawing/2014/main" val="1126149565"/>
                  </a:ext>
                </a:extLst>
              </a:tr>
              <a:tr h="370840">
                <a:tc>
                  <a:txBody>
                    <a:bodyPr/>
                    <a:lstStyle/>
                    <a:p>
                      <a:r>
                        <a:rPr lang="es" sz="1800" b="0" dirty="0">
                          <a:latin typeface="Ubuntu"/>
                          <a:ea typeface="Ubuntu"/>
                          <a:cs typeface="Ubuntu"/>
                          <a:sym typeface="Ubuntu"/>
                        </a:rPr>
                        <a:t>Total number of features</a:t>
                      </a:r>
                      <a:endParaRPr lang="en-GB" dirty="0"/>
                    </a:p>
                  </a:txBody>
                  <a:tcPr/>
                </a:tc>
                <a:tc>
                  <a:txBody>
                    <a:bodyPr/>
                    <a:lstStyle/>
                    <a:p>
                      <a:r>
                        <a:rPr lang="es" sz="1800" b="0" dirty="0">
                          <a:latin typeface="Ubuntu"/>
                          <a:ea typeface="Ubuntu"/>
                          <a:cs typeface="Ubuntu"/>
                          <a:sym typeface="Ubuntu"/>
                        </a:rPr>
                        <a:t>02</a:t>
                      </a:r>
                      <a:endParaRPr lang="en-GB" dirty="0"/>
                    </a:p>
                  </a:txBody>
                  <a:tcPr/>
                </a:tc>
                <a:extLst>
                  <a:ext uri="{0D108BD9-81ED-4DB2-BD59-A6C34878D82A}">
                    <a16:rowId xmlns:a16="http://schemas.microsoft.com/office/drawing/2014/main" val="3861806692"/>
                  </a:ext>
                </a:extLst>
              </a:tr>
              <a:tr h="370840">
                <a:tc>
                  <a:txBody>
                    <a:bodyPr/>
                    <a:lstStyle/>
                    <a:p>
                      <a:r>
                        <a:rPr lang="es" sz="1800" b="0" dirty="0">
                          <a:latin typeface="Ubuntu"/>
                          <a:ea typeface="Ubuntu"/>
                          <a:cs typeface="Ubuntu"/>
                          <a:sym typeface="Ubuntu"/>
                        </a:rPr>
                        <a:t>Base format of the file</a:t>
                      </a:r>
                      <a:endParaRPr lang="en-GB" dirty="0"/>
                    </a:p>
                  </a:txBody>
                  <a:tcPr/>
                </a:tc>
                <a:tc>
                  <a:txBody>
                    <a:bodyPr/>
                    <a:lstStyle/>
                    <a:p>
                      <a:r>
                        <a:rPr lang="es" sz="1800" b="0" dirty="0">
                          <a:latin typeface="Ubuntu"/>
                          <a:ea typeface="Ubuntu"/>
                          <a:cs typeface="Ubuntu"/>
                          <a:sym typeface="Ubuntu"/>
                        </a:rPr>
                        <a:t>.txt</a:t>
                      </a:r>
                      <a:endParaRPr lang="en-GB" dirty="0"/>
                    </a:p>
                  </a:txBody>
                  <a:tcPr/>
                </a:tc>
                <a:extLst>
                  <a:ext uri="{0D108BD9-81ED-4DB2-BD59-A6C34878D82A}">
                    <a16:rowId xmlns:a16="http://schemas.microsoft.com/office/drawing/2014/main" val="895429693"/>
                  </a:ext>
                </a:extLst>
              </a:tr>
              <a:tr h="370840">
                <a:tc>
                  <a:txBody>
                    <a:bodyPr/>
                    <a:lstStyle/>
                    <a:p>
                      <a:r>
                        <a:rPr lang="es" sz="1800" b="0" dirty="0">
                          <a:latin typeface="Ubuntu"/>
                          <a:ea typeface="Ubuntu"/>
                          <a:cs typeface="Ubuntu"/>
                          <a:sym typeface="Ubuntu"/>
                        </a:rPr>
                        <a:t>Dataset size</a:t>
                      </a:r>
                      <a:endParaRPr lang="en-GB" dirty="0"/>
                    </a:p>
                  </a:txBody>
                  <a:tcPr/>
                </a:tc>
                <a:tc>
                  <a:txBody>
                    <a:bodyPr/>
                    <a:lstStyle/>
                    <a:p>
                      <a:r>
                        <a:rPr lang="es" sz="1800" b="0" dirty="0">
                          <a:latin typeface="Ubuntu"/>
                          <a:ea typeface="Ubuntu"/>
                          <a:cs typeface="Ubuntu"/>
                          <a:sym typeface="Ubuntu"/>
                        </a:rPr>
                        <a:t>1.1 MB</a:t>
                      </a:r>
                      <a:endParaRPr lang="en-GB" dirty="0"/>
                    </a:p>
                  </a:txBody>
                  <a:tcPr/>
                </a:tc>
                <a:extLst>
                  <a:ext uri="{0D108BD9-81ED-4DB2-BD59-A6C34878D82A}">
                    <a16:rowId xmlns:a16="http://schemas.microsoft.com/office/drawing/2014/main" val="2893497968"/>
                  </a:ext>
                </a:extLst>
              </a:tr>
            </a:tbl>
          </a:graphicData>
        </a:graphic>
      </p:graphicFrame>
    </p:spTree>
    <p:extLst>
      <p:ext uri="{BB962C8B-B14F-4D97-AF65-F5344CB8AC3E}">
        <p14:creationId xmlns:p14="http://schemas.microsoft.com/office/powerpoint/2010/main" val="278487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FD4E51-C012-43E4-B2C0-499312F9EA38}"/>
              </a:ext>
            </a:extLst>
          </p:cNvPr>
          <p:cNvSpPr txBox="1"/>
          <p:nvPr/>
        </p:nvSpPr>
        <p:spPr>
          <a:xfrm>
            <a:off x="1083212" y="1859340"/>
            <a:ext cx="10874326" cy="2308324"/>
          </a:xfrm>
          <a:prstGeom prst="rect">
            <a:avLst/>
          </a:prstGeom>
          <a:noFill/>
        </p:spPr>
        <p:txBody>
          <a:bodyPr wrap="square">
            <a:spAutoFit/>
          </a:bodyPr>
          <a:lstStyle/>
          <a:p>
            <a:r>
              <a:rPr lang="en-GB" sz="4800" dirty="0">
                <a:solidFill>
                  <a:schemeClr val="accent2"/>
                </a:solidFill>
                <a:latin typeface="Arial Black" panose="020B0A04020102020204" pitchFamily="34" charset="0"/>
              </a:rPr>
              <a:t>EXPLORATORY  </a:t>
            </a:r>
          </a:p>
          <a:p>
            <a:r>
              <a:rPr lang="en-GB" sz="4800" dirty="0">
                <a:solidFill>
                  <a:schemeClr val="accent2"/>
                </a:solidFill>
                <a:latin typeface="Arial Black" panose="020B0A04020102020204" pitchFamily="34" charset="0"/>
              </a:rPr>
              <a:t>DATA  </a:t>
            </a:r>
          </a:p>
          <a:p>
            <a:r>
              <a:rPr lang="en-GB" sz="4800" dirty="0">
                <a:solidFill>
                  <a:schemeClr val="accent2"/>
                </a:solidFill>
                <a:latin typeface="Arial Black" panose="020B0A04020102020204" pitchFamily="34" charset="0"/>
              </a:rPr>
              <a:t>ANALYSIS</a:t>
            </a:r>
          </a:p>
        </p:txBody>
      </p:sp>
    </p:spTree>
    <p:extLst>
      <p:ext uri="{BB962C8B-B14F-4D97-AF65-F5344CB8AC3E}">
        <p14:creationId xmlns:p14="http://schemas.microsoft.com/office/powerpoint/2010/main" val="1375100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B630C2-4E05-4D1B-BADA-C7407488996C}"/>
              </a:ext>
            </a:extLst>
          </p:cNvPr>
          <p:cNvPicPr>
            <a:picLocks noChangeAspect="1"/>
          </p:cNvPicPr>
          <p:nvPr/>
        </p:nvPicPr>
        <p:blipFill>
          <a:blip r:embed="rId2"/>
          <a:stretch>
            <a:fillRect/>
          </a:stretch>
        </p:blipFill>
        <p:spPr>
          <a:xfrm>
            <a:off x="1859071" y="478303"/>
            <a:ext cx="8888646" cy="4595374"/>
          </a:xfrm>
          <a:prstGeom prst="rect">
            <a:avLst/>
          </a:prstGeom>
        </p:spPr>
      </p:pic>
      <p:sp>
        <p:nvSpPr>
          <p:cNvPr id="4" name="TextBox 3">
            <a:extLst>
              <a:ext uri="{FF2B5EF4-FFF2-40B4-BE49-F238E27FC236}">
                <a16:creationId xmlns:a16="http://schemas.microsoft.com/office/drawing/2014/main" id="{55D282B4-D7D9-45A5-96F1-5E87C1E3FEBB}"/>
              </a:ext>
            </a:extLst>
          </p:cNvPr>
          <p:cNvSpPr txBox="1"/>
          <p:nvPr/>
        </p:nvSpPr>
        <p:spPr>
          <a:xfrm>
            <a:off x="2138289" y="5509776"/>
            <a:ext cx="8888647" cy="400110"/>
          </a:xfrm>
          <a:prstGeom prst="rect">
            <a:avLst/>
          </a:prstGeom>
          <a:noFill/>
        </p:spPr>
        <p:txBody>
          <a:bodyPr wrap="square">
            <a:spAutoFit/>
          </a:bodyPr>
          <a:lstStyle/>
          <a:p>
            <a:r>
              <a:rPr lang="en-GB" sz="2000" dirty="0">
                <a:latin typeface="Arial Black" panose="020B0A04020102020204" pitchFamily="34" charset="0"/>
              </a:rPr>
              <a:t>It is very clear that the average length of the word is 7 words.</a:t>
            </a:r>
          </a:p>
        </p:txBody>
      </p:sp>
    </p:spTree>
    <p:extLst>
      <p:ext uri="{BB962C8B-B14F-4D97-AF65-F5344CB8AC3E}">
        <p14:creationId xmlns:p14="http://schemas.microsoft.com/office/powerpoint/2010/main" val="2547322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8A0D5E8-89D4-4D16-820C-B2CC52133630}"/>
              </a:ext>
            </a:extLst>
          </p:cNvPr>
          <p:cNvPicPr>
            <a:picLocks noChangeAspect="1"/>
          </p:cNvPicPr>
          <p:nvPr/>
        </p:nvPicPr>
        <p:blipFill>
          <a:blip r:embed="rId2"/>
          <a:stretch>
            <a:fillRect/>
          </a:stretch>
        </p:blipFill>
        <p:spPr>
          <a:xfrm>
            <a:off x="1575583" y="490095"/>
            <a:ext cx="9439420" cy="4335123"/>
          </a:xfrm>
          <a:prstGeom prst="rect">
            <a:avLst/>
          </a:prstGeom>
        </p:spPr>
      </p:pic>
      <p:sp>
        <p:nvSpPr>
          <p:cNvPr id="4" name="TextBox 3">
            <a:extLst>
              <a:ext uri="{FF2B5EF4-FFF2-40B4-BE49-F238E27FC236}">
                <a16:creationId xmlns:a16="http://schemas.microsoft.com/office/drawing/2014/main" id="{B6194AC5-21D3-47C5-B0D2-9BA60F0FD260}"/>
              </a:ext>
            </a:extLst>
          </p:cNvPr>
          <p:cNvSpPr txBox="1"/>
          <p:nvPr/>
        </p:nvSpPr>
        <p:spPr>
          <a:xfrm>
            <a:off x="2317651" y="5310946"/>
            <a:ext cx="8978705" cy="646331"/>
          </a:xfrm>
          <a:prstGeom prst="rect">
            <a:avLst/>
          </a:prstGeom>
          <a:noFill/>
        </p:spPr>
        <p:txBody>
          <a:bodyPr wrap="square">
            <a:spAutoFit/>
          </a:bodyPr>
          <a:lstStyle/>
          <a:p>
            <a:r>
              <a:rPr lang="en-GB" dirty="0">
                <a:latin typeface="Arial Black" panose="020B0A04020102020204" pitchFamily="34" charset="0"/>
              </a:rPr>
              <a:t>From the following graph it can be concluded that most of the Resumes contain less than 500 words.</a:t>
            </a:r>
          </a:p>
        </p:txBody>
      </p:sp>
    </p:spTree>
    <p:extLst>
      <p:ext uri="{BB962C8B-B14F-4D97-AF65-F5344CB8AC3E}">
        <p14:creationId xmlns:p14="http://schemas.microsoft.com/office/powerpoint/2010/main" val="2720819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DF5E02-2B80-4374-92E5-FA10404BA402}"/>
              </a:ext>
            </a:extLst>
          </p:cNvPr>
          <p:cNvPicPr>
            <a:picLocks noChangeAspect="1"/>
          </p:cNvPicPr>
          <p:nvPr/>
        </p:nvPicPr>
        <p:blipFill>
          <a:blip r:embed="rId2"/>
          <a:stretch>
            <a:fillRect/>
          </a:stretch>
        </p:blipFill>
        <p:spPr>
          <a:xfrm>
            <a:off x="1344553" y="337625"/>
            <a:ext cx="10036210" cy="4670473"/>
          </a:xfrm>
          <a:prstGeom prst="rect">
            <a:avLst/>
          </a:prstGeom>
        </p:spPr>
      </p:pic>
      <p:sp>
        <p:nvSpPr>
          <p:cNvPr id="4" name="TextBox 3">
            <a:extLst>
              <a:ext uri="{FF2B5EF4-FFF2-40B4-BE49-F238E27FC236}">
                <a16:creationId xmlns:a16="http://schemas.microsoft.com/office/drawing/2014/main" id="{4615B791-23C2-49FF-AF76-7328DC15CFBF}"/>
              </a:ext>
            </a:extLst>
          </p:cNvPr>
          <p:cNvSpPr txBox="1"/>
          <p:nvPr/>
        </p:nvSpPr>
        <p:spPr>
          <a:xfrm>
            <a:off x="2672862" y="5393174"/>
            <a:ext cx="7821636" cy="369332"/>
          </a:xfrm>
          <a:prstGeom prst="rect">
            <a:avLst/>
          </a:prstGeom>
          <a:noFill/>
        </p:spPr>
        <p:txBody>
          <a:bodyPr wrap="square">
            <a:spAutoFit/>
          </a:bodyPr>
          <a:lstStyle/>
          <a:p>
            <a:r>
              <a:rPr lang="en-GB" dirty="0">
                <a:latin typeface="Arial Black" panose="020B0A04020102020204" pitchFamily="34" charset="0"/>
              </a:rPr>
              <a:t>Top 3 frequent words are ‘Indeed’, ‘Year’ &amp; ‘Management’.</a:t>
            </a:r>
          </a:p>
        </p:txBody>
      </p:sp>
    </p:spTree>
    <p:extLst>
      <p:ext uri="{BB962C8B-B14F-4D97-AF65-F5344CB8AC3E}">
        <p14:creationId xmlns:p14="http://schemas.microsoft.com/office/powerpoint/2010/main" val="25280310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1384</TotalTime>
  <Words>1044</Words>
  <Application>Microsoft Office PowerPoint</Application>
  <PresentationFormat>Widescreen</PresentationFormat>
  <Paragraphs>94</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Black</vt:lpstr>
      <vt:lpstr>Calibri</vt:lpstr>
      <vt:lpstr>Calibri Light</vt:lpstr>
      <vt:lpstr>Lato Extended</vt:lpstr>
      <vt:lpstr>Ubuntu</vt:lpstr>
      <vt:lpstr>Wingdings</vt:lpstr>
      <vt:lpstr>Office Theme</vt:lpstr>
      <vt:lpstr>PowerPoint Presentation</vt:lpstr>
      <vt:lpstr>   Agenda</vt:lpstr>
      <vt:lpstr>EXECUTIVE SUMMARY:</vt:lpstr>
      <vt:lpstr>PROBLEM STATEMENT:</vt:lpstr>
      <vt:lpstr>SAMPLE SIZE: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Recommendation and Selection: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hazarika reeka</dc:creator>
  <cp:lastModifiedBy>hazarika reeka</cp:lastModifiedBy>
  <cp:revision>127</cp:revision>
  <dcterms:created xsi:type="dcterms:W3CDTF">2021-03-07T07:18:46Z</dcterms:created>
  <dcterms:modified xsi:type="dcterms:W3CDTF">2021-05-21T10:10:29Z</dcterms:modified>
</cp:coreProperties>
</file>