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0"/>
  </p:notesMasterIdLst>
  <p:sldIdLst>
    <p:sldId id="256" r:id="rId2"/>
    <p:sldId id="308" r:id="rId3"/>
    <p:sldId id="309" r:id="rId4"/>
    <p:sldId id="310" r:id="rId5"/>
    <p:sldId id="311" r:id="rId6"/>
    <p:sldId id="312" r:id="rId7"/>
    <p:sldId id="313" r:id="rId8"/>
    <p:sldId id="326" r:id="rId9"/>
    <p:sldId id="324" r:id="rId10"/>
    <p:sldId id="325" r:id="rId11"/>
    <p:sldId id="314" r:id="rId12"/>
    <p:sldId id="315" r:id="rId13"/>
    <p:sldId id="317" r:id="rId14"/>
    <p:sldId id="318" r:id="rId15"/>
    <p:sldId id="319" r:id="rId16"/>
    <p:sldId id="320" r:id="rId17"/>
    <p:sldId id="321" r:id="rId18"/>
    <p:sldId id="32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24" autoAdjust="0"/>
  </p:normalViewPr>
  <p:slideViewPr>
    <p:cSldViewPr snapToGrid="0">
      <p:cViewPr>
        <p:scale>
          <a:sx n="64" d="100"/>
          <a:sy n="64" d="100"/>
        </p:scale>
        <p:origin x="-984" y="-1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958236-42F4-470F-ADAA-7497B1B9F044}" type="datetimeFigureOut">
              <a:rPr lang="en-US" smtClean="0"/>
              <a:pPr/>
              <a:t>10/26/2018</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BB8BA6-14C8-4E36-A229-7B15ABFF3733}" type="slidenum">
              <a:rPr lang="en-IN" smtClean="0"/>
              <a:pPr/>
              <a:t>‹#›</a:t>
            </a:fld>
            <a:endParaRPr lang="en-IN"/>
          </a:p>
        </p:txBody>
      </p:sp>
    </p:spTree>
    <p:extLst>
      <p:ext uri="{BB962C8B-B14F-4D97-AF65-F5344CB8AC3E}">
        <p14:creationId xmlns:p14="http://schemas.microsoft.com/office/powerpoint/2010/main" val="3750792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9133832" y="0"/>
            <a:ext cx="3058168" cy="6858000"/>
          </a:xfrm>
          <a:prstGeom prst="rect">
            <a:avLst/>
          </a:prstGeom>
        </p:spPr>
      </p:pic>
      <p:sp>
        <p:nvSpPr>
          <p:cNvPr id="3" name="Subtitle 2"/>
          <p:cNvSpPr>
            <a:spLocks noGrp="1"/>
          </p:cNvSpPr>
          <p:nvPr>
            <p:ph type="subTitle" idx="1"/>
          </p:nvPr>
        </p:nvSpPr>
        <p:spPr>
          <a:xfrm>
            <a:off x="3251200" y="3581400"/>
            <a:ext cx="52832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3251200" y="1447800"/>
            <a:ext cx="52832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4777318" y="6426202"/>
            <a:ext cx="3759199" cy="126999"/>
          </a:xfrm>
        </p:spPr>
        <p:txBody>
          <a:bodyPr/>
          <a:lstStyle/>
          <a:p>
            <a:fld id="{05D71D48-914B-4D06-AE11-AE0185594960}" type="datetimeFigureOut">
              <a:rPr lang="en-US" smtClean="0"/>
              <a:pPr/>
              <a:t>10/26/2018</a:t>
            </a:fld>
            <a:endParaRPr lang="en-US"/>
          </a:p>
        </p:txBody>
      </p:sp>
      <p:sp>
        <p:nvSpPr>
          <p:cNvPr id="14" name="Slide Number Placeholder 13"/>
          <p:cNvSpPr>
            <a:spLocks noGrp="1"/>
          </p:cNvSpPr>
          <p:nvPr>
            <p:ph type="sldNum" sz="quarter" idx="11"/>
          </p:nvPr>
        </p:nvSpPr>
        <p:spPr>
          <a:xfrm>
            <a:off x="8553301" y="6400800"/>
            <a:ext cx="609600" cy="152400"/>
          </a:xfrm>
        </p:spPr>
        <p:txBody>
          <a:bodyPr/>
          <a:lstStyle>
            <a:lvl1pPr algn="r">
              <a:defRPr/>
            </a:lvl1pPr>
          </a:lstStyle>
          <a:p>
            <a:fld id="{026443F9-E11F-4209-8336-F4906B81ABCD}" type="slidenum">
              <a:rPr lang="en-US" smtClean="0"/>
              <a:pPr/>
              <a:t>‹#›</a:t>
            </a:fld>
            <a:endParaRPr lang="en-US"/>
          </a:p>
        </p:txBody>
      </p:sp>
      <p:sp>
        <p:nvSpPr>
          <p:cNvPr id="15" name="Footer Placeholder 14"/>
          <p:cNvSpPr>
            <a:spLocks noGrp="1"/>
          </p:cNvSpPr>
          <p:nvPr>
            <p:ph type="ftr" sz="quarter" idx="12"/>
          </p:nvPr>
        </p:nvSpPr>
        <p:spPr>
          <a:xfrm>
            <a:off x="4775201" y="6296248"/>
            <a:ext cx="3761316" cy="152400"/>
          </a:xfrm>
        </p:spPr>
        <p:txBody>
          <a:bodyPr/>
          <a:lstStyle/>
          <a:p>
            <a:endParaRPr lang="en-US"/>
          </a:p>
        </p:txBody>
      </p:sp>
    </p:spTree>
  </p:cSld>
  <p:clrMapOvr>
    <a:masterClrMapping/>
  </p:clrMapOvr>
  <p:transition>
    <p:wheel spokes="8"/>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05D71D48-914B-4D06-AE11-AE0185594960}" type="datetimeFigureOut">
              <a:rPr lang="en-US" smtClean="0"/>
              <a:pPr/>
              <a:t>10/26/2018</a:t>
            </a:fld>
            <a:endParaRPr lang="en-US"/>
          </a:p>
        </p:txBody>
      </p:sp>
      <p:sp>
        <p:nvSpPr>
          <p:cNvPr id="14" name="Slide Number Placeholder 13"/>
          <p:cNvSpPr>
            <a:spLocks noGrp="1"/>
          </p:cNvSpPr>
          <p:nvPr>
            <p:ph type="sldNum" sz="quarter" idx="11"/>
          </p:nvPr>
        </p:nvSpPr>
        <p:spPr/>
        <p:txBody>
          <a:bodyPr/>
          <a:lstStyle/>
          <a:p>
            <a:fld id="{026443F9-E11F-4209-8336-F4906B81ABCD}"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ransition>
    <p:wheel spokes="8"/>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05D71D48-914B-4D06-AE11-AE0185594960}" type="datetimeFigureOut">
              <a:rPr lang="en-US" smtClean="0"/>
              <a:pPr/>
              <a:t>10/26/2018</a:t>
            </a:fld>
            <a:endParaRPr lang="en-US"/>
          </a:p>
        </p:txBody>
      </p:sp>
      <p:sp>
        <p:nvSpPr>
          <p:cNvPr id="14" name="Slide Number Placeholder 13"/>
          <p:cNvSpPr>
            <a:spLocks noGrp="1"/>
          </p:cNvSpPr>
          <p:nvPr>
            <p:ph type="sldNum" sz="quarter" idx="11"/>
          </p:nvPr>
        </p:nvSpPr>
        <p:spPr/>
        <p:txBody>
          <a:bodyPr/>
          <a:lstStyle/>
          <a:p>
            <a:fld id="{026443F9-E11F-4209-8336-F4906B81ABCD}"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ransition>
    <p:wheel spokes="8"/>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1"/>
            <a:ext cx="48768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05D71D48-914B-4D06-AE11-AE0185594960}" type="datetimeFigureOut">
              <a:rPr lang="en-US" smtClean="0"/>
              <a:pPr/>
              <a:t>10/26/2018</a:t>
            </a:fld>
            <a:endParaRPr lang="en-US"/>
          </a:p>
        </p:txBody>
      </p:sp>
      <p:sp>
        <p:nvSpPr>
          <p:cNvPr id="11" name="Slide Number Placeholder 10"/>
          <p:cNvSpPr>
            <a:spLocks noGrp="1"/>
          </p:cNvSpPr>
          <p:nvPr>
            <p:ph type="sldNum" sz="quarter" idx="11"/>
          </p:nvPr>
        </p:nvSpPr>
        <p:spPr/>
        <p:txBody>
          <a:bodyPr/>
          <a:lstStyle/>
          <a:p>
            <a:fld id="{026443F9-E11F-4209-8336-F4906B81ABCD}"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transition>
    <p:wheel spokes="8"/>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9144000" y="0"/>
            <a:ext cx="3058168" cy="6858000"/>
          </a:xfrm>
          <a:prstGeom prst="rect">
            <a:avLst/>
          </a:prstGeom>
        </p:spPr>
      </p:pic>
      <p:sp>
        <p:nvSpPr>
          <p:cNvPr id="12" name="Date Placeholder 11"/>
          <p:cNvSpPr>
            <a:spLocks noGrp="1"/>
          </p:cNvSpPr>
          <p:nvPr>
            <p:ph type="dt" sz="half" idx="10"/>
          </p:nvPr>
        </p:nvSpPr>
        <p:spPr>
          <a:xfrm>
            <a:off x="1119718" y="6426202"/>
            <a:ext cx="3759199" cy="126999"/>
          </a:xfrm>
        </p:spPr>
        <p:txBody>
          <a:bodyPr/>
          <a:lstStyle/>
          <a:p>
            <a:fld id="{05D71D48-914B-4D06-AE11-AE0185594960}" type="datetimeFigureOut">
              <a:rPr lang="en-US" smtClean="0"/>
              <a:pPr/>
              <a:t>10/26/2018</a:t>
            </a:fld>
            <a:endParaRPr lang="en-US"/>
          </a:p>
        </p:txBody>
      </p:sp>
      <p:sp>
        <p:nvSpPr>
          <p:cNvPr id="13" name="Slide Number Placeholder 12"/>
          <p:cNvSpPr>
            <a:spLocks noGrp="1"/>
          </p:cNvSpPr>
          <p:nvPr>
            <p:ph type="sldNum" sz="quarter" idx="11"/>
          </p:nvPr>
        </p:nvSpPr>
        <p:spPr>
          <a:xfrm>
            <a:off x="5488517" y="6400800"/>
            <a:ext cx="711200" cy="152400"/>
          </a:xfrm>
        </p:spPr>
        <p:txBody>
          <a:bodyPr/>
          <a:lstStyle/>
          <a:p>
            <a:fld id="{026443F9-E11F-4209-8336-F4906B81ABCD}" type="slidenum">
              <a:rPr lang="en-US" smtClean="0"/>
              <a:pPr/>
              <a:t>‹#›</a:t>
            </a:fld>
            <a:endParaRPr lang="en-US"/>
          </a:p>
        </p:txBody>
      </p:sp>
      <p:sp>
        <p:nvSpPr>
          <p:cNvPr id="14" name="Footer Placeholder 13"/>
          <p:cNvSpPr>
            <a:spLocks noGrp="1"/>
          </p:cNvSpPr>
          <p:nvPr>
            <p:ph type="ftr" sz="quarter" idx="12"/>
          </p:nvPr>
        </p:nvSpPr>
        <p:spPr>
          <a:xfrm>
            <a:off x="1117601" y="6296248"/>
            <a:ext cx="3761316" cy="152400"/>
          </a:xfrm>
        </p:spPr>
        <p:txBody>
          <a:bodyPr/>
          <a:lstStyle/>
          <a:p>
            <a:endParaRPr lang="en-US"/>
          </a:p>
        </p:txBody>
      </p:sp>
      <p:sp>
        <p:nvSpPr>
          <p:cNvPr id="15" name="Title 14"/>
          <p:cNvSpPr>
            <a:spLocks noGrp="1"/>
          </p:cNvSpPr>
          <p:nvPr>
            <p:ph type="title"/>
          </p:nvPr>
        </p:nvSpPr>
        <p:spPr>
          <a:xfrm>
            <a:off x="609600" y="1828800"/>
            <a:ext cx="42672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609601" y="3578225"/>
            <a:ext cx="4267527"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ransition>
    <p:wheel spokes="8"/>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3429000"/>
            <a:ext cx="41656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600" y="457200"/>
            <a:ext cx="41656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6502400" y="457201"/>
            <a:ext cx="37592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05D71D48-914B-4D06-AE11-AE0185594960}" type="datetimeFigureOut">
              <a:rPr lang="en-US" smtClean="0"/>
              <a:pPr/>
              <a:t>10/26/2018</a:t>
            </a:fld>
            <a:endParaRPr lang="en-US"/>
          </a:p>
        </p:txBody>
      </p:sp>
      <p:sp>
        <p:nvSpPr>
          <p:cNvPr id="13" name="Slide Number Placeholder 12"/>
          <p:cNvSpPr>
            <a:spLocks noGrp="1"/>
          </p:cNvSpPr>
          <p:nvPr>
            <p:ph type="sldNum" sz="quarter" idx="11"/>
          </p:nvPr>
        </p:nvSpPr>
        <p:spPr/>
        <p:txBody>
          <a:bodyPr/>
          <a:lstStyle/>
          <a:p>
            <a:fld id="{026443F9-E11F-4209-8336-F4906B81ABCD}"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transition>
    <p:wheel spokes="8"/>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275238"/>
            <a:ext cx="47752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675288"/>
            <a:ext cx="47752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09599" y="3429000"/>
            <a:ext cx="47752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9599" y="3840162"/>
            <a:ext cx="47752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6502400" y="457201"/>
            <a:ext cx="37592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05D71D48-914B-4D06-AE11-AE0185594960}" type="datetimeFigureOut">
              <a:rPr lang="en-US" smtClean="0"/>
              <a:pPr/>
              <a:t>10/26/2018</a:t>
            </a:fld>
            <a:endParaRPr lang="en-US"/>
          </a:p>
        </p:txBody>
      </p:sp>
      <p:sp>
        <p:nvSpPr>
          <p:cNvPr id="14" name="Slide Number Placeholder 13"/>
          <p:cNvSpPr>
            <a:spLocks noGrp="1"/>
          </p:cNvSpPr>
          <p:nvPr>
            <p:ph type="sldNum" sz="quarter" idx="11"/>
          </p:nvPr>
        </p:nvSpPr>
        <p:spPr/>
        <p:txBody>
          <a:bodyPr/>
          <a:lstStyle/>
          <a:p>
            <a:fld id="{026443F9-E11F-4209-8336-F4906B81ABCD}"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transition>
    <p:wheel spokes="8"/>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78400" y="457200"/>
            <a:ext cx="52832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05D71D48-914B-4D06-AE11-AE0185594960}" type="datetimeFigureOut">
              <a:rPr lang="en-US" smtClean="0"/>
              <a:pPr/>
              <a:t>10/26/2018</a:t>
            </a:fld>
            <a:endParaRPr lang="en-US"/>
          </a:p>
        </p:txBody>
      </p:sp>
      <p:sp>
        <p:nvSpPr>
          <p:cNvPr id="10" name="Slide Number Placeholder 9"/>
          <p:cNvSpPr>
            <a:spLocks noGrp="1"/>
          </p:cNvSpPr>
          <p:nvPr>
            <p:ph type="sldNum" sz="quarter" idx="11"/>
          </p:nvPr>
        </p:nvSpPr>
        <p:spPr/>
        <p:txBody>
          <a:bodyPr/>
          <a:lstStyle/>
          <a:p>
            <a:fld id="{026443F9-E11F-4209-8336-F4906B81ABCD}" type="slidenum">
              <a:rPr lang="en-US" smtClean="0"/>
              <a:pP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transition>
    <p:wheel spokes="8"/>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05D71D48-914B-4D06-AE11-AE0185594960}" type="datetimeFigureOut">
              <a:rPr lang="en-US" smtClean="0"/>
              <a:pPr/>
              <a:t>10/26/2018</a:t>
            </a:fld>
            <a:endParaRPr lang="en-US"/>
          </a:p>
        </p:txBody>
      </p:sp>
      <p:sp>
        <p:nvSpPr>
          <p:cNvPr id="9" name="Slide Number Placeholder 8"/>
          <p:cNvSpPr>
            <a:spLocks noGrp="1"/>
          </p:cNvSpPr>
          <p:nvPr>
            <p:ph type="sldNum" sz="quarter" idx="11"/>
          </p:nvPr>
        </p:nvSpPr>
        <p:spPr/>
        <p:txBody>
          <a:bodyPr/>
          <a:lstStyle/>
          <a:p>
            <a:fld id="{026443F9-E11F-4209-8336-F4906B81ABCD}"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ransition>
    <p:wheel spokes="8"/>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08800" y="1676401"/>
            <a:ext cx="33528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06400" y="1676400"/>
            <a:ext cx="6266688"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7315200" y="3552372"/>
            <a:ext cx="29464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05D71D48-914B-4D06-AE11-AE0185594960}" type="datetimeFigureOut">
              <a:rPr lang="en-US" smtClean="0"/>
              <a:pPr/>
              <a:t>10/26/2018</a:t>
            </a:fld>
            <a:endParaRPr lang="en-US"/>
          </a:p>
        </p:txBody>
      </p:sp>
      <p:sp>
        <p:nvSpPr>
          <p:cNvPr id="16" name="Slide Number Placeholder 15"/>
          <p:cNvSpPr>
            <a:spLocks noGrp="1"/>
          </p:cNvSpPr>
          <p:nvPr>
            <p:ph type="sldNum" sz="quarter" idx="11"/>
          </p:nvPr>
        </p:nvSpPr>
        <p:spPr/>
        <p:txBody>
          <a:bodyPr/>
          <a:lstStyle/>
          <a:p>
            <a:fld id="{026443F9-E11F-4209-8336-F4906B81ABCD}"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ransition>
    <p:wheel spokes="8"/>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06401" y="1676400"/>
            <a:ext cx="6262623"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6908800" y="1676400"/>
            <a:ext cx="33528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7315200" y="3552372"/>
            <a:ext cx="29464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05D71D48-914B-4D06-AE11-AE0185594960}" type="datetimeFigureOut">
              <a:rPr lang="en-US" smtClean="0"/>
              <a:pPr/>
              <a:t>10/26/2018</a:t>
            </a:fld>
            <a:endParaRPr lang="en-US"/>
          </a:p>
        </p:txBody>
      </p:sp>
      <p:sp>
        <p:nvSpPr>
          <p:cNvPr id="17" name="Slide Number Placeholder 16"/>
          <p:cNvSpPr>
            <a:spLocks noGrp="1"/>
          </p:cNvSpPr>
          <p:nvPr>
            <p:ph type="sldNum" sz="quarter" idx="11"/>
          </p:nvPr>
        </p:nvSpPr>
        <p:spPr/>
        <p:txBody>
          <a:bodyPr/>
          <a:lstStyle/>
          <a:p>
            <a:fld id="{026443F9-E11F-4209-8336-F4906B81ABCD}" type="slidenum">
              <a:rPr lang="en-US" smtClean="0"/>
              <a:pPr/>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transition>
    <p:wheel spokes="8"/>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11764925" y="0"/>
            <a:ext cx="427076" cy="6858000"/>
          </a:xfrm>
          <a:prstGeom prst="rect">
            <a:avLst/>
          </a:prstGeom>
        </p:spPr>
      </p:pic>
      <p:sp>
        <p:nvSpPr>
          <p:cNvPr id="2" name="Title Placeholder 1"/>
          <p:cNvSpPr>
            <a:spLocks noGrp="1"/>
          </p:cNvSpPr>
          <p:nvPr>
            <p:ph type="title"/>
          </p:nvPr>
        </p:nvSpPr>
        <p:spPr>
          <a:xfrm>
            <a:off x="6502400" y="457200"/>
            <a:ext cx="37592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457201"/>
            <a:ext cx="48768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10363200" y="6400800"/>
            <a:ext cx="7112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026443F9-E11F-4209-8336-F4906B81ABCD}" type="slidenum">
              <a:rPr lang="en-US" smtClean="0"/>
              <a:pPr/>
              <a:t>‹#›</a:t>
            </a:fld>
            <a:endParaRPr lang="en-US"/>
          </a:p>
        </p:txBody>
      </p:sp>
      <p:sp>
        <p:nvSpPr>
          <p:cNvPr id="9" name="Date Placeholder 8"/>
          <p:cNvSpPr>
            <a:spLocks noGrp="1"/>
          </p:cNvSpPr>
          <p:nvPr>
            <p:ph type="dt" sz="half" idx="2"/>
          </p:nvPr>
        </p:nvSpPr>
        <p:spPr>
          <a:xfrm>
            <a:off x="6502402" y="6426202"/>
            <a:ext cx="37591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05D71D48-914B-4D06-AE11-AE0185594960}" type="datetimeFigureOut">
              <a:rPr lang="en-US" smtClean="0"/>
              <a:pPr/>
              <a:t>10/26/2018</a:t>
            </a:fld>
            <a:endParaRPr lang="en-US"/>
          </a:p>
        </p:txBody>
      </p:sp>
      <p:sp>
        <p:nvSpPr>
          <p:cNvPr id="10" name="Footer Placeholder 9"/>
          <p:cNvSpPr>
            <a:spLocks noGrp="1"/>
          </p:cNvSpPr>
          <p:nvPr>
            <p:ph type="ftr" sz="quarter" idx="3"/>
          </p:nvPr>
        </p:nvSpPr>
        <p:spPr>
          <a:xfrm>
            <a:off x="6500285" y="6296248"/>
            <a:ext cx="3761316" cy="152400"/>
          </a:xfrm>
          <a:prstGeom prst="rect">
            <a:avLst/>
          </a:prstGeom>
        </p:spPr>
        <p:txBody>
          <a:bodyPr vert="horz" lIns="91440" tIns="45720" rIns="91440" bIns="45720" rtlCol="0" anchor="b"/>
          <a:lstStyle>
            <a:lvl1pPr algn="r">
              <a:defRPr sz="1050">
                <a:solidFill>
                  <a:schemeClr val="tx1"/>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p:wheel spokes="8"/>
  </p:transition>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0505" y="-969496"/>
            <a:ext cx="11987803" cy="1938992"/>
          </a:xfrm>
          <a:prstGeom prst="rect">
            <a:avLst/>
          </a:prstGeom>
          <a:noFill/>
          <a:effectLst>
            <a:innerShdw blurRad="63500" dist="50800" dir="16200000">
              <a:prstClr val="black">
                <a:alpha val="50000"/>
              </a:prstClr>
            </a:innerShdw>
          </a:effectLst>
          <a:scene3d>
            <a:camera prst="orthographicFront"/>
            <a:lightRig rig="threePt" dir="t"/>
          </a:scene3d>
          <a:sp3d>
            <a:bevelT prst="convex"/>
          </a:sp3d>
        </p:spPr>
        <p:txBody>
          <a:bodyPr wrap="square" rtlCol="0">
            <a:spAutoFit/>
          </a:bodyPr>
          <a:lstStyle/>
          <a:p>
            <a:pPr algn="ctr"/>
            <a:endParaRPr lang="en-IN" sz="6000" b="1" i="1" dirty="0" smtClean="0">
              <a:ln w="19050">
                <a:solidFill>
                  <a:schemeClr val="tx2">
                    <a:tint val="1000"/>
                  </a:schemeClr>
                </a:solidFill>
                <a:prstDash val="solid"/>
              </a:ln>
              <a:effectLst>
                <a:outerShdw blurRad="50000" dist="50800" dir="7500000" algn="tl">
                  <a:srgbClr val="000000">
                    <a:shade val="5000"/>
                    <a:alpha val="35000"/>
                  </a:srgbClr>
                </a:outerShdw>
                <a:reflection blurRad="6350" stA="55000" endA="300" endPos="45500" dir="5400000" sy="-100000" algn="bl" rotWithShape="0"/>
              </a:effectLst>
              <a:latin typeface="Times New Roman" pitchFamily="18" charset="0"/>
              <a:cs typeface="Times New Roman" pitchFamily="18" charset="0"/>
            </a:endParaRPr>
          </a:p>
          <a:p>
            <a:pPr algn="ctr"/>
            <a:r>
              <a:rPr lang="en-IN" sz="6000" b="1" i="1" dirty="0" smtClean="0">
                <a:ln w="19050">
                  <a:solidFill>
                    <a:schemeClr val="tx2">
                      <a:tint val="1000"/>
                    </a:schemeClr>
                  </a:solidFill>
                  <a:prstDash val="solid"/>
                </a:ln>
                <a:effectLst>
                  <a:outerShdw blurRad="50000" dist="50800" dir="7500000" algn="tl">
                    <a:srgbClr val="000000">
                      <a:shade val="5000"/>
                      <a:alpha val="35000"/>
                    </a:srgbClr>
                  </a:outerShdw>
                  <a:reflection blurRad="6350" stA="55000" endA="300" endPos="45500" dir="5400000" sy="-100000" algn="bl" rotWithShape="0"/>
                </a:effectLst>
                <a:latin typeface="Times New Roman" pitchFamily="18" charset="0"/>
                <a:cs typeface="Times New Roman" pitchFamily="18" charset="0"/>
              </a:rPr>
              <a:t> “BMI AND DIET”</a:t>
            </a:r>
            <a:endParaRPr lang="en-US" sz="6000" b="1" i="1" dirty="0">
              <a:ln w="19050">
                <a:solidFill>
                  <a:schemeClr val="tx2">
                    <a:tint val="1000"/>
                  </a:schemeClr>
                </a:solidFill>
                <a:prstDash val="solid"/>
              </a:ln>
              <a:effectLst>
                <a:outerShdw blurRad="50000" dist="50800" dir="7500000" algn="tl">
                  <a:srgbClr val="000000">
                    <a:shade val="5000"/>
                    <a:alpha val="35000"/>
                  </a:srgbClr>
                </a:outerShdw>
                <a:reflection blurRad="6350" stA="55000" endA="300" endPos="45500" dir="5400000" sy="-100000" algn="bl" rotWithShape="0"/>
              </a:effectLst>
              <a:latin typeface="Times New Roman" pitchFamily="18" charset="0"/>
              <a:cs typeface="Times New Roman" pitchFamily="18" charset="0"/>
            </a:endParaRPr>
          </a:p>
        </p:txBody>
      </p:sp>
      <p:sp>
        <p:nvSpPr>
          <p:cNvPr id="9" name="TextBox 8"/>
          <p:cNvSpPr txBox="1"/>
          <p:nvPr/>
        </p:nvSpPr>
        <p:spPr>
          <a:xfrm>
            <a:off x="231826" y="5364938"/>
            <a:ext cx="11861441" cy="400110"/>
          </a:xfrm>
          <a:prstGeom prst="rect">
            <a:avLst/>
          </a:prstGeom>
          <a:noFill/>
        </p:spPr>
        <p:txBody>
          <a:bodyPr wrap="square" rtlCol="0">
            <a:spAutoFit/>
          </a:bodyPr>
          <a:lstStyle/>
          <a:p>
            <a:pPr algn="ctr"/>
            <a:endPar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238857" y="1140966"/>
            <a:ext cx="9483101" cy="6001643"/>
          </a:xfrm>
          <a:prstGeom prst="rect">
            <a:avLst/>
          </a:prstGeom>
          <a:noFill/>
        </p:spPr>
        <p:txBody>
          <a:bodyPr wrap="square" rtlCol="0">
            <a:spAutoFit/>
          </a:bodyPr>
          <a:lstStyle/>
          <a:p>
            <a:pPr algn="ctr"/>
            <a:r>
              <a:rPr lang="en-IN" sz="2400" b="1" i="1" dirty="0" smtClean="0"/>
              <a:t>PRESENTED  BY:</a:t>
            </a:r>
          </a:p>
          <a:p>
            <a:pPr algn="ctr"/>
            <a:r>
              <a:rPr lang="en-US" sz="2400" dirty="0" smtClean="0"/>
              <a:t>SURAJ SHINDE ( T150884321)</a:t>
            </a:r>
          </a:p>
          <a:p>
            <a:pPr algn="ctr"/>
            <a:r>
              <a:rPr lang="en-US" sz="2400" dirty="0" smtClean="0"/>
              <a:t>SHUBHAM GOUR (T150884326)</a:t>
            </a:r>
          </a:p>
          <a:p>
            <a:pPr algn="ctr"/>
            <a:r>
              <a:rPr lang="en-US" sz="2400" dirty="0" smtClean="0"/>
              <a:t>SWAPNIL WADGAVE(T150884343)</a:t>
            </a:r>
          </a:p>
          <a:p>
            <a:pPr algn="ctr"/>
            <a:r>
              <a:rPr lang="en-US" sz="2400" dirty="0" smtClean="0"/>
              <a:t>SIDHARAM YALASANGI(T150884345)</a:t>
            </a:r>
          </a:p>
          <a:p>
            <a:pPr algn="ctr"/>
            <a:r>
              <a:rPr lang="en-IN" sz="2400" b="1" dirty="0" smtClean="0"/>
              <a:t>Third Year Semester-I A.Y. 2018-19</a:t>
            </a:r>
            <a:endParaRPr lang="en-IN" sz="2400" b="1" dirty="0"/>
          </a:p>
          <a:p>
            <a:pPr algn="ctr"/>
            <a:endParaRPr lang="en-IN" sz="2400" b="1" i="1" dirty="0" smtClean="0"/>
          </a:p>
          <a:p>
            <a:pPr algn="ctr"/>
            <a:r>
              <a:rPr lang="en-IN" sz="2400" b="1" i="1" dirty="0" smtClean="0"/>
              <a:t>GUIDED  BY </a:t>
            </a:r>
            <a:r>
              <a:rPr lang="en-IN" sz="2400" dirty="0" smtClean="0"/>
              <a:t>Prof.  ASHWINI NAVALE</a:t>
            </a:r>
          </a:p>
          <a:p>
            <a:pPr algn="ctr"/>
            <a:endParaRPr lang="en-IN" sz="2400" dirty="0" smtClean="0"/>
          </a:p>
          <a:p>
            <a:pPr algn="ctr"/>
            <a:endParaRPr lang="en-IN" sz="2400" dirty="0" smtClean="0"/>
          </a:p>
          <a:p>
            <a:pPr algn="ctr"/>
            <a:endParaRPr lang="en-IN" sz="2400" dirty="0" smtClean="0"/>
          </a:p>
          <a:p>
            <a:pPr algn="ctr"/>
            <a:endParaRPr lang="en-IN" sz="2400" dirty="0" smtClean="0"/>
          </a:p>
          <a:p>
            <a:pPr algn="ctr"/>
            <a:r>
              <a:rPr lang="en-IN" sz="2400" dirty="0" err="1" smtClean="0"/>
              <a:t>Dr.</a:t>
            </a:r>
            <a:r>
              <a:rPr lang="en-IN" sz="2400" dirty="0" smtClean="0"/>
              <a:t> D.Y.PATIL SCHOOL OF ENGINEERING,PUNE</a:t>
            </a:r>
          </a:p>
          <a:p>
            <a:pPr algn="ctr"/>
            <a:r>
              <a:rPr lang="en-IN" sz="2400" dirty="0" smtClean="0"/>
              <a:t>Department of Computer Engineering</a:t>
            </a:r>
          </a:p>
          <a:p>
            <a:pPr algn="ctr"/>
            <a:endParaRPr lang="en-IN" sz="2400" dirty="0" smtClean="0"/>
          </a:p>
          <a:p>
            <a:pPr algn="ctr"/>
            <a:endParaRPr lang="en-IN" sz="2400" dirty="0" smtClean="0"/>
          </a:p>
        </p:txBody>
      </p:sp>
      <p:pic>
        <p:nvPicPr>
          <p:cNvPr id="7" name="Picture 6" descr="Description: E4795E39-F71B-4460-95DB-4FF4DC2C1BE0[14]"/>
          <p:cNvPicPr/>
          <p:nvPr/>
        </p:nvPicPr>
        <p:blipFill>
          <a:blip r:embed="rId2" cstate="print"/>
          <a:srcRect/>
          <a:stretch>
            <a:fillRect/>
          </a:stretch>
        </p:blipFill>
        <p:spPr bwMode="auto">
          <a:xfrm>
            <a:off x="5321508" y="4216097"/>
            <a:ext cx="1349116" cy="1090421"/>
          </a:xfrm>
          <a:prstGeom prst="rect">
            <a:avLst/>
          </a:prstGeom>
          <a:noFill/>
          <a:ln w="9525">
            <a:noFill/>
            <a:miter lim="800000"/>
            <a:headEnd/>
            <a:tailEnd/>
          </a:ln>
        </p:spPr>
      </p:pic>
    </p:spTree>
    <p:extLst>
      <p:ext uri="{BB962C8B-B14F-4D97-AF65-F5344CB8AC3E}">
        <p14:creationId xmlns:p14="http://schemas.microsoft.com/office/powerpoint/2010/main" val="123555601"/>
      </p:ext>
    </p:extLst>
  </p:cSld>
  <p:clrMapOvr>
    <a:masterClrMapping/>
  </p:clrMapOvr>
  <mc:AlternateContent xmlns:mc="http://schemas.openxmlformats.org/markup-compatibility/2006" xmlns:p14="http://schemas.microsoft.com/office/powerpoint/2010/main">
    <mc:Choice Requires="p14">
      <p:transition p14:dur="0" advTm="30000"/>
    </mc:Choice>
    <mc:Fallback xmlns="">
      <p:transition advTm="3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p:cTn id="7" dur="2000" fill="hold"/>
                                        <p:tgtEl>
                                          <p:spTgt spid="6">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6">
                                            <p:txEl>
                                              <p:pRg st="1" end="1"/>
                                            </p:txEl>
                                          </p:spTgt>
                                        </p:tgtEl>
                                        <p:attrNameLst>
                                          <p:attrName>ppt_y</p:attrName>
                                        </p:attrNameLst>
                                      </p:cBhvr>
                                      <p:tavLst>
                                        <p:tav tm="0">
                                          <p:val>
                                            <p:strVal val="#ppt_y"/>
                                          </p:val>
                                        </p:tav>
                                        <p:tav tm="100000">
                                          <p:val>
                                            <p:strVal val="#ppt_y"/>
                                          </p:val>
                                        </p:tav>
                                      </p:tavLst>
                                    </p:anim>
                                    <p:anim calcmode="lin" valueType="num">
                                      <p:cBhvr>
                                        <p:cTn id="9" dur="2000" fill="hold"/>
                                        <p:tgtEl>
                                          <p:spTgt spid="6">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6">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94874" y="1372639"/>
            <a:ext cx="11542424" cy="2677656"/>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Body fat percentage (BFP) formula for males: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USC Units:</a:t>
            </a:r>
          </a:p>
          <a:p>
            <a:r>
              <a:rPr lang="en-US" dirty="0">
                <a:latin typeface="Times New Roman" panose="02020603050405020304" pitchFamily="18" charset="0"/>
                <a:cs typeface="Times New Roman" panose="02020603050405020304" pitchFamily="18" charset="0"/>
              </a:rPr>
              <a:t>BFP = 86.010×log10(abdomen-neck) - 70.041×log10(height) + 36.76</a:t>
            </a:r>
          </a:p>
          <a:p>
            <a:r>
              <a:rPr lang="en-US" dirty="0">
                <a:latin typeface="Times New Roman" panose="02020603050405020304" pitchFamily="18" charset="0"/>
                <a:cs typeface="Times New Roman" panose="02020603050405020304" pitchFamily="18" charset="0"/>
              </a:rPr>
              <a:t>SI, Metric Units:</a:t>
            </a:r>
          </a:p>
          <a:p>
            <a:r>
              <a:rPr lang="en-US" dirty="0">
                <a:latin typeface="Times New Roman" panose="02020603050405020304" pitchFamily="18" charset="0"/>
                <a:cs typeface="Times New Roman" panose="02020603050405020304" pitchFamily="18" charset="0"/>
              </a:rPr>
              <a:t>BFP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495</a:t>
            </a:r>
          </a:p>
          <a:p>
            <a:r>
              <a:rPr lang="en-US" dirty="0">
                <a:latin typeface="Times New Roman" panose="02020603050405020304" pitchFamily="18" charset="0"/>
                <a:cs typeface="Times New Roman" panose="02020603050405020304" pitchFamily="18" charset="0"/>
              </a:rPr>
              <a:t>1.0324 - 0.19077×log10(waist-neck) ) + 0.15456×log10(height)</a:t>
            </a:r>
          </a:p>
          <a:p>
            <a:r>
              <a:rPr lang="en-US" dirty="0">
                <a:latin typeface="Times New Roman" panose="02020603050405020304" pitchFamily="18" charset="0"/>
                <a:cs typeface="Times New Roman" panose="02020603050405020304" pitchFamily="18" charset="0"/>
              </a:rPr>
              <a:t>- 450</a:t>
            </a:r>
          </a:p>
        </p:txBody>
      </p:sp>
      <p:sp>
        <p:nvSpPr>
          <p:cNvPr id="16" name="Rectangle 15"/>
          <p:cNvSpPr/>
          <p:nvPr/>
        </p:nvSpPr>
        <p:spPr>
          <a:xfrm>
            <a:off x="194874" y="3957962"/>
            <a:ext cx="11542424" cy="276998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Body fat percentage (BFP) formula for females:</a:t>
            </a:r>
          </a:p>
          <a:p>
            <a:endParaRPr lang="en-US" sz="24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USC Units:</a:t>
            </a:r>
          </a:p>
          <a:p>
            <a:r>
              <a:rPr lang="en-US" dirty="0">
                <a:latin typeface="Times New Roman" panose="02020603050405020304" pitchFamily="18" charset="0"/>
                <a:cs typeface="Times New Roman" panose="02020603050405020304" pitchFamily="18" charset="0"/>
              </a:rPr>
              <a:t>BFP = 163.205×log10(</a:t>
            </a:r>
            <a:r>
              <a:rPr lang="en-US" dirty="0" err="1">
                <a:latin typeface="Times New Roman" panose="02020603050405020304" pitchFamily="18" charset="0"/>
                <a:cs typeface="Times New Roman" panose="02020603050405020304" pitchFamily="18" charset="0"/>
              </a:rPr>
              <a:t>waist+hip-neck</a:t>
            </a:r>
            <a:r>
              <a:rPr lang="en-US" dirty="0">
                <a:latin typeface="Times New Roman" panose="02020603050405020304" pitchFamily="18" charset="0"/>
                <a:cs typeface="Times New Roman" panose="02020603050405020304" pitchFamily="18" charset="0"/>
              </a:rPr>
              <a:t>) - 97.684×(log10(height)) + 36.76</a:t>
            </a:r>
          </a:p>
          <a:p>
            <a:r>
              <a:rPr lang="en-US" dirty="0">
                <a:latin typeface="Times New Roman" panose="02020603050405020304" pitchFamily="18" charset="0"/>
                <a:cs typeface="Times New Roman" panose="02020603050405020304" pitchFamily="18" charset="0"/>
              </a:rPr>
              <a:t>SI, Metric Units:</a:t>
            </a:r>
          </a:p>
          <a:p>
            <a:r>
              <a:rPr lang="en-US" dirty="0">
                <a:latin typeface="Times New Roman" panose="02020603050405020304" pitchFamily="18" charset="0"/>
                <a:cs typeface="Times New Roman" panose="02020603050405020304" pitchFamily="18" charset="0"/>
              </a:rPr>
              <a:t>BFP =	</a:t>
            </a:r>
          </a:p>
          <a:p>
            <a:r>
              <a:rPr lang="en-US" dirty="0">
                <a:latin typeface="Times New Roman" panose="02020603050405020304" pitchFamily="18" charset="0"/>
                <a:cs typeface="Times New Roman" panose="02020603050405020304" pitchFamily="18" charset="0"/>
              </a:rPr>
              <a:t>495</a:t>
            </a:r>
          </a:p>
          <a:p>
            <a:r>
              <a:rPr lang="en-US" dirty="0">
                <a:latin typeface="Times New Roman" panose="02020603050405020304" pitchFamily="18" charset="0"/>
                <a:cs typeface="Times New Roman" panose="02020603050405020304" pitchFamily="18" charset="0"/>
              </a:rPr>
              <a:t>1.29579 - 0.35004×log10(</a:t>
            </a:r>
            <a:r>
              <a:rPr lang="en-US" dirty="0" err="1">
                <a:latin typeface="Times New Roman" panose="02020603050405020304" pitchFamily="18" charset="0"/>
                <a:cs typeface="Times New Roman" panose="02020603050405020304" pitchFamily="18" charset="0"/>
              </a:rPr>
              <a:t>waist+hip-neck</a:t>
            </a:r>
            <a:r>
              <a:rPr lang="en-US" dirty="0">
                <a:latin typeface="Times New Roman" panose="02020603050405020304" pitchFamily="18" charset="0"/>
                <a:cs typeface="Times New Roman" panose="02020603050405020304" pitchFamily="18" charset="0"/>
              </a:rPr>
              <a:t>) + 0.22100×log10(height)</a:t>
            </a:r>
          </a:p>
          <a:p>
            <a:r>
              <a:rPr lang="en-US" dirty="0">
                <a:latin typeface="Times New Roman" panose="02020603050405020304" pitchFamily="18" charset="0"/>
                <a:cs typeface="Times New Roman" panose="02020603050405020304" pitchFamily="18" charset="0"/>
              </a:rPr>
              <a:t>- 450</a:t>
            </a:r>
          </a:p>
        </p:txBody>
      </p:sp>
      <p:sp>
        <p:nvSpPr>
          <p:cNvPr id="18" name="TextBox 17"/>
          <p:cNvSpPr txBox="1"/>
          <p:nvPr/>
        </p:nvSpPr>
        <p:spPr>
          <a:xfrm>
            <a:off x="404734" y="839449"/>
            <a:ext cx="4512326"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BODY FAT PERCENTAGE</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940123"/>
      </p:ext>
    </p:extLst>
  </p:cSld>
  <p:clrMapOvr>
    <a:masterClrMapping/>
  </p:clrMapOvr>
  <p:transition>
    <p:wheel spokes="8"/>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94872"/>
            <a:ext cx="11082728" cy="6445771"/>
          </a:xfrm>
        </p:spPr>
        <p:txBody>
          <a:bodyPr>
            <a:normAutofit/>
          </a:bodyPr>
          <a:lstStyle/>
          <a:p>
            <a:pPr>
              <a:buNone/>
            </a:pPr>
            <a:r>
              <a:rPr lang="en-GB" sz="2800" dirty="0" smtClean="0">
                <a:latin typeface="Times New Roman" pitchFamily="18" charset="0"/>
                <a:cs typeface="Times New Roman" pitchFamily="18" charset="0"/>
              </a:rPr>
              <a:t>ER-DIAGRAM</a:t>
            </a:r>
          </a:p>
          <a:p>
            <a:pPr>
              <a:buNone/>
            </a:pPr>
            <a:endParaRPr lang="en-GB" sz="2800" dirty="0" smtClean="0">
              <a:latin typeface="Times New Roman" pitchFamily="18" charset="0"/>
              <a:cs typeface="Times New Roman" pitchFamily="18" charset="0"/>
            </a:endParaRPr>
          </a:p>
          <a:p>
            <a:pPr>
              <a:buNone/>
            </a:pPr>
            <a:endParaRPr lang="en-GB" sz="2800" dirty="0" smtClean="0">
              <a:latin typeface="Times New Roman" pitchFamily="18" charset="0"/>
              <a:cs typeface="Times New Roman" pitchFamily="18" charset="0"/>
            </a:endParaRPr>
          </a:p>
          <a:p>
            <a:pPr>
              <a:buNone/>
            </a:pPr>
            <a:endParaRPr lang="en-GB" sz="2800" dirty="0" smtClean="0">
              <a:latin typeface="Times New Roman" pitchFamily="18" charset="0"/>
              <a:cs typeface="Times New Roman" pitchFamily="18" charset="0"/>
            </a:endParaRPr>
          </a:p>
          <a:p>
            <a:pPr>
              <a:buNone/>
            </a:pPr>
            <a:endParaRPr lang="en-GB" sz="2800" dirty="0" smtClean="0">
              <a:latin typeface="Times New Roman" pitchFamily="18" charset="0"/>
              <a:cs typeface="Times New Roman" pitchFamily="18" charset="0"/>
            </a:endParaRPr>
          </a:p>
          <a:p>
            <a:pPr>
              <a:buNone/>
            </a:pPr>
            <a:endParaRPr lang="en-GB" sz="2800" dirty="0" smtClean="0">
              <a:latin typeface="Times New Roman" pitchFamily="18" charset="0"/>
              <a:cs typeface="Times New Roman" pitchFamily="18" charset="0"/>
            </a:endParaRPr>
          </a:p>
          <a:p>
            <a:pPr>
              <a:buNone/>
            </a:pPr>
            <a:endParaRPr lang="en-GB" sz="2800" dirty="0" smtClean="0">
              <a:latin typeface="Times New Roman" pitchFamily="18" charset="0"/>
              <a:cs typeface="Times New Roman" pitchFamily="18" charset="0"/>
            </a:endParaRPr>
          </a:p>
          <a:p>
            <a:pPr>
              <a:buNone/>
            </a:pPr>
            <a:endParaRPr lang="en-GB" sz="2800" dirty="0" smtClean="0">
              <a:latin typeface="Times New Roman" pitchFamily="18" charset="0"/>
              <a:cs typeface="Times New Roman" pitchFamily="18" charset="0"/>
            </a:endParaRPr>
          </a:p>
          <a:p>
            <a:pPr>
              <a:buNone/>
            </a:pPr>
            <a:endParaRPr lang="en-GB" sz="2800" dirty="0" smtClean="0">
              <a:latin typeface="Times New Roman" pitchFamily="18" charset="0"/>
              <a:cs typeface="Times New Roman" pitchFamily="18" charset="0"/>
            </a:endParaRPr>
          </a:p>
          <a:p>
            <a:pPr>
              <a:buNone/>
            </a:pPr>
            <a:endParaRPr lang="en-GB" sz="2800" dirty="0" smtClean="0">
              <a:latin typeface="Times New Roman" pitchFamily="18" charset="0"/>
              <a:cs typeface="Times New Roman" pitchFamily="18" charset="0"/>
            </a:endParaRPr>
          </a:p>
          <a:p>
            <a:pPr>
              <a:buNone/>
            </a:pPr>
            <a:endParaRPr lang="en-GB" sz="2800" dirty="0" smtClean="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p:txBody>
      </p:sp>
      <p:pic>
        <p:nvPicPr>
          <p:cNvPr id="4" name="Picture 3" descr="ENTITY RELATIONSHIP MODEL.jpg"/>
          <p:cNvPicPr/>
          <p:nvPr/>
        </p:nvPicPr>
        <p:blipFill>
          <a:blip r:embed="rId2" cstate="print"/>
          <a:stretch>
            <a:fillRect/>
          </a:stretch>
        </p:blipFill>
        <p:spPr>
          <a:xfrm>
            <a:off x="2346915" y="794478"/>
            <a:ext cx="7498169" cy="6063522"/>
          </a:xfrm>
          <a:prstGeom prst="rect">
            <a:avLst/>
          </a:prstGeom>
        </p:spPr>
      </p:pic>
    </p:spTree>
  </p:cSld>
  <p:clrMapOvr>
    <a:masterClrMapping/>
  </p:clrMapOvr>
  <p:transition>
    <p:wheel spokes="8"/>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609600" y="457200"/>
            <a:ext cx="10858500" cy="6108700"/>
          </a:xfrm>
        </p:spPr>
        <p:txBody>
          <a:bodyPr>
            <a:normAutofit/>
          </a:bodyPr>
          <a:lstStyle/>
          <a:p>
            <a:pPr>
              <a:buNone/>
            </a:pPr>
            <a:r>
              <a:rPr lang="en-US" sz="2400" b="1" dirty="0" smtClean="0"/>
              <a:t>Advantages:</a:t>
            </a:r>
            <a:endParaRPr lang="en-US" sz="2400" dirty="0" smtClean="0"/>
          </a:p>
          <a:p>
            <a:pPr fontAlgn="base"/>
            <a:r>
              <a:rPr lang="en-US" sz="2400" dirty="0" smtClean="0"/>
              <a:t>The application also eliminates the travelling cost in visiting a dietician.</a:t>
            </a:r>
          </a:p>
          <a:p>
            <a:pPr fontAlgn="base"/>
            <a:r>
              <a:rPr lang="en-US" sz="2400" dirty="0" smtClean="0"/>
              <a:t>The usage of this application greatly reduces the time required to get the best diet plan as it is standalone application and there is no danger of one point failure</a:t>
            </a:r>
          </a:p>
          <a:p>
            <a:pPr fontAlgn="base"/>
            <a:endParaRPr lang="en-IN" sz="2400" b="1" dirty="0" smtClean="0"/>
          </a:p>
          <a:p>
            <a:pPr fontAlgn="base"/>
            <a:endParaRPr lang="en-IN" sz="2400" b="1" dirty="0" smtClean="0"/>
          </a:p>
          <a:p>
            <a:pPr fontAlgn="base">
              <a:buNone/>
            </a:pPr>
            <a:endParaRPr lang="en-US" sz="2400" b="1" dirty="0" smtClean="0"/>
          </a:p>
          <a:p>
            <a:pPr>
              <a:buNone/>
            </a:pPr>
            <a:r>
              <a:rPr lang="en-US" sz="2400" b="1" dirty="0" smtClean="0"/>
              <a:t>Disadvantages:</a:t>
            </a:r>
            <a:endParaRPr lang="en-US" sz="2400" dirty="0" smtClean="0"/>
          </a:p>
          <a:p>
            <a:pPr fontAlgn="base"/>
            <a:r>
              <a:rPr lang="en-US" sz="2400" dirty="0" smtClean="0"/>
              <a:t>The android mobile user will not be able to insert or view details if the database goes down. Thus there is disadvantage of single point failure.</a:t>
            </a:r>
            <a:endParaRPr lang="en-US" sz="2400" b="1" dirty="0"/>
          </a:p>
        </p:txBody>
      </p:sp>
    </p:spTree>
  </p:cSld>
  <p:clrMapOvr>
    <a:masterClrMapping/>
  </p:clrMapOvr>
  <p:transition>
    <p:wheel spokes="8"/>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1025-133711.png"/>
          <p:cNvPicPr>
            <a:picLocks noChangeAspect="1"/>
          </p:cNvPicPr>
          <p:nvPr/>
        </p:nvPicPr>
        <p:blipFill>
          <a:blip r:embed="rId2" cstate="print"/>
          <a:stretch>
            <a:fillRect/>
          </a:stretch>
        </p:blipFill>
        <p:spPr>
          <a:xfrm>
            <a:off x="4167187" y="0"/>
            <a:ext cx="3857625" cy="6858000"/>
          </a:xfrm>
          <a:prstGeom prst="rect">
            <a:avLst/>
          </a:prstGeom>
        </p:spPr>
      </p:pic>
    </p:spTree>
  </p:cSld>
  <p:clrMapOvr>
    <a:masterClrMapping/>
  </p:clrMapOvr>
  <p:transition>
    <p:wheel spokes="8"/>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1025-133716.png"/>
          <p:cNvPicPr>
            <a:picLocks noChangeAspect="1"/>
          </p:cNvPicPr>
          <p:nvPr/>
        </p:nvPicPr>
        <p:blipFill>
          <a:blip r:embed="rId2" cstate="print"/>
          <a:stretch>
            <a:fillRect/>
          </a:stretch>
        </p:blipFill>
        <p:spPr>
          <a:xfrm>
            <a:off x="4167187" y="0"/>
            <a:ext cx="3857625" cy="6858000"/>
          </a:xfrm>
          <a:prstGeom prst="rect">
            <a:avLst/>
          </a:prstGeom>
        </p:spPr>
      </p:pic>
      <p:pic>
        <p:nvPicPr>
          <p:cNvPr id="3" name="Picture 2" descr="Screenshot_20181025-133818.png"/>
          <p:cNvPicPr>
            <a:picLocks noChangeAspect="1"/>
          </p:cNvPicPr>
          <p:nvPr/>
        </p:nvPicPr>
        <p:blipFill>
          <a:blip r:embed="rId3" cstate="print"/>
          <a:stretch>
            <a:fillRect/>
          </a:stretch>
        </p:blipFill>
        <p:spPr>
          <a:xfrm>
            <a:off x="4167187" y="0"/>
            <a:ext cx="3857625" cy="6858000"/>
          </a:xfrm>
          <a:prstGeom prst="rect">
            <a:avLst/>
          </a:prstGeom>
        </p:spPr>
      </p:pic>
    </p:spTree>
  </p:cSld>
  <p:clrMapOvr>
    <a:masterClrMapping/>
  </p:clrMapOvr>
  <p:transition>
    <p:wheel spokes="8"/>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1025-133839.png"/>
          <p:cNvPicPr>
            <a:picLocks noChangeAspect="1"/>
          </p:cNvPicPr>
          <p:nvPr/>
        </p:nvPicPr>
        <p:blipFill>
          <a:blip r:embed="rId2" cstate="print"/>
          <a:stretch>
            <a:fillRect/>
          </a:stretch>
        </p:blipFill>
        <p:spPr>
          <a:xfrm>
            <a:off x="4167187" y="0"/>
            <a:ext cx="3857625" cy="6858000"/>
          </a:xfrm>
          <a:prstGeom prst="rect">
            <a:avLst/>
          </a:prstGeom>
        </p:spPr>
      </p:pic>
    </p:spTree>
  </p:cSld>
  <p:clrMapOvr>
    <a:masterClrMapping/>
  </p:clrMapOvr>
  <p:transition>
    <p:wheel spokes="8"/>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1025-133848.png"/>
          <p:cNvPicPr>
            <a:picLocks noChangeAspect="1"/>
          </p:cNvPicPr>
          <p:nvPr/>
        </p:nvPicPr>
        <p:blipFill>
          <a:blip r:embed="rId2" cstate="print"/>
          <a:stretch>
            <a:fillRect/>
          </a:stretch>
        </p:blipFill>
        <p:spPr>
          <a:xfrm>
            <a:off x="4167187" y="0"/>
            <a:ext cx="3857625" cy="6858000"/>
          </a:xfrm>
          <a:prstGeom prst="rect">
            <a:avLst/>
          </a:prstGeom>
        </p:spPr>
      </p:pic>
    </p:spTree>
  </p:cSld>
  <p:clrMapOvr>
    <a:masterClrMapping/>
  </p:clrMapOvr>
  <p:transition>
    <p:wheel spokes="8"/>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1025-133905.png"/>
          <p:cNvPicPr>
            <a:picLocks noChangeAspect="1"/>
          </p:cNvPicPr>
          <p:nvPr/>
        </p:nvPicPr>
        <p:blipFill>
          <a:blip r:embed="rId2" cstate="print"/>
          <a:stretch>
            <a:fillRect/>
          </a:stretch>
        </p:blipFill>
        <p:spPr>
          <a:xfrm>
            <a:off x="4167187" y="0"/>
            <a:ext cx="3857625" cy="6858000"/>
          </a:xfrm>
          <a:prstGeom prst="rect">
            <a:avLst/>
          </a:prstGeom>
        </p:spPr>
      </p:pic>
    </p:spTree>
  </p:cSld>
  <p:clrMapOvr>
    <a:masterClrMapping/>
  </p:clrMapOvr>
  <p:transition>
    <p:wheel spokes="8"/>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idx="1"/>
          </p:nvPr>
        </p:nvSpPr>
        <p:spPr>
          <a:xfrm>
            <a:off x="269824" y="457199"/>
            <a:ext cx="10777590" cy="6003561"/>
          </a:xfrm>
        </p:spPr>
        <p:txBody>
          <a:bodyPr/>
          <a:lstStyle/>
          <a:p>
            <a:pPr algn="ctr">
              <a:buNone/>
            </a:pPr>
            <a:r>
              <a:rPr lang="en-IN" sz="2800" dirty="0" smtClean="0">
                <a:latin typeface="Times New Roman" pitchFamily="18" charset="0"/>
                <a:cs typeface="Times New Roman" pitchFamily="18" charset="0"/>
              </a:rPr>
              <a:t>CONCLUSION</a:t>
            </a:r>
          </a:p>
          <a:p>
            <a:pPr algn="ctr">
              <a:buNone/>
            </a:pPr>
            <a:endParaRPr lang="en-IN" dirty="0" smtClean="0">
              <a:latin typeface="Times New Roman" pitchFamily="18" charset="0"/>
              <a:cs typeface="Times New Roman" pitchFamily="18" charset="0"/>
            </a:endParaRPr>
          </a:p>
          <a:p>
            <a:pPr algn="ctr">
              <a:buNone/>
            </a:pPr>
            <a:endParaRPr lang="en-IN" sz="2400" dirty="0" smtClean="0">
              <a:latin typeface="Times New Roman" pitchFamily="18" charset="0"/>
              <a:cs typeface="Times New Roman" pitchFamily="18" charset="0"/>
            </a:endParaRPr>
          </a:p>
          <a:p>
            <a:pPr algn="ctr">
              <a:buNone/>
            </a:pPr>
            <a:r>
              <a:rPr lang="en-US" sz="2400" dirty="0" smtClean="0">
                <a:latin typeface="Times New Roman" pitchFamily="18" charset="0"/>
                <a:cs typeface="Times New Roman" pitchFamily="18" charset="0"/>
              </a:rPr>
              <a:t>Thus we have implemented an DIET APP based on ANDROID . The app will give more accurate results  as it accepts the data entered by the user and processes it depending on some metrics already known to the application on the basis of which a diet plan is generated</a:t>
            </a:r>
            <a:r>
              <a:rPr lang="en-US" dirty="0" smtClean="0"/>
              <a:t>.</a:t>
            </a:r>
            <a:endParaRPr lang="en-US" dirty="0" smtClean="0">
              <a:latin typeface="Times New Roman" pitchFamily="18" charset="0"/>
              <a:cs typeface="Times New Roman" pitchFamily="18" charset="0"/>
            </a:endParaRPr>
          </a:p>
          <a:p>
            <a:pPr algn="ctr">
              <a:buNone/>
            </a:pPr>
            <a:endParaRPr lang="en-US" dirty="0"/>
          </a:p>
        </p:txBody>
      </p:sp>
    </p:spTree>
  </p:cSld>
  <p:clrMapOvr>
    <a:masterClrMapping/>
  </p:clrMapOvr>
  <p:transition>
    <p:wheel spokes="8"/>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4591" y="1157977"/>
            <a:ext cx="10972800" cy="5031712"/>
          </a:xfrm>
        </p:spPr>
        <p:txBody>
          <a:bodyPr>
            <a:normAutofit/>
          </a:bodyPr>
          <a:lstStyle/>
          <a:p>
            <a:r>
              <a:rPr lang="en-IN" sz="3200" dirty="0" smtClean="0">
                <a:latin typeface="Century Schoolbook" pitchFamily="18" charset="0"/>
                <a:cs typeface="Times New Roman" pitchFamily="18" charset="0"/>
              </a:rPr>
              <a:t>Abstract </a:t>
            </a:r>
            <a:r>
              <a:rPr lang="en-IN" sz="3200" dirty="0" smtClean="0">
                <a:solidFill>
                  <a:schemeClr val="bg1">
                    <a:lumMod val="75000"/>
                  </a:schemeClr>
                </a:solidFill>
                <a:latin typeface="Century Schoolbook" pitchFamily="18" charset="0"/>
                <a:cs typeface="Times New Roman" pitchFamily="18" charset="0"/>
              </a:rPr>
              <a:t>(</a:t>
            </a:r>
            <a:r>
              <a:rPr lang="en-IN" sz="3200" dirty="0">
                <a:solidFill>
                  <a:schemeClr val="bg1">
                    <a:lumMod val="75000"/>
                  </a:schemeClr>
                </a:solidFill>
                <a:latin typeface="Century Schoolbook" pitchFamily="18" charset="0"/>
                <a:cs typeface="Times New Roman" pitchFamily="18" charset="0"/>
              </a:rPr>
              <a:t>Problem statement</a:t>
            </a:r>
            <a:r>
              <a:rPr lang="en-IN" sz="3200" dirty="0" smtClean="0">
                <a:solidFill>
                  <a:schemeClr val="bg1">
                    <a:lumMod val="75000"/>
                  </a:schemeClr>
                </a:solidFill>
                <a:latin typeface="Century Schoolbook" pitchFamily="18" charset="0"/>
                <a:cs typeface="Times New Roman" pitchFamily="18" charset="0"/>
              </a:rPr>
              <a:t>)</a:t>
            </a:r>
          </a:p>
          <a:p>
            <a:r>
              <a:rPr lang="en-IN" sz="3200" dirty="0" smtClean="0">
                <a:latin typeface="Century Schoolbook" pitchFamily="18" charset="0"/>
                <a:cs typeface="Times New Roman" pitchFamily="18" charset="0"/>
              </a:rPr>
              <a:t>Introduction</a:t>
            </a:r>
            <a:r>
              <a:rPr lang="en-IN" sz="3200" dirty="0">
                <a:solidFill>
                  <a:schemeClr val="bg1">
                    <a:lumMod val="75000"/>
                  </a:schemeClr>
                </a:solidFill>
                <a:latin typeface="Century Schoolbook" pitchFamily="18" charset="0"/>
                <a:cs typeface="Times New Roman" pitchFamily="18" charset="0"/>
              </a:rPr>
              <a:t>(Motivation, Objectives, Goals)</a:t>
            </a:r>
          </a:p>
          <a:p>
            <a:r>
              <a:rPr lang="en-IN" sz="3200" dirty="0" smtClean="0">
                <a:latin typeface="Century Schoolbook" pitchFamily="18" charset="0"/>
                <a:cs typeface="Times New Roman" pitchFamily="18" charset="0"/>
              </a:rPr>
              <a:t>Requirement Analysis</a:t>
            </a:r>
            <a:r>
              <a:rPr lang="en-IN" sz="3200" dirty="0">
                <a:solidFill>
                  <a:schemeClr val="bg1">
                    <a:lumMod val="75000"/>
                  </a:schemeClr>
                </a:solidFill>
                <a:latin typeface="Century Schoolbook" pitchFamily="18" charset="0"/>
                <a:cs typeface="Times New Roman" pitchFamily="18" charset="0"/>
              </a:rPr>
              <a:t>(H/W,S/W)</a:t>
            </a:r>
          </a:p>
          <a:p>
            <a:r>
              <a:rPr lang="en-IN" sz="3200" dirty="0" smtClean="0">
                <a:latin typeface="Century Schoolbook" pitchFamily="18" charset="0"/>
                <a:cs typeface="Times New Roman" pitchFamily="18" charset="0"/>
              </a:rPr>
              <a:t>System </a:t>
            </a:r>
            <a:r>
              <a:rPr lang="en-IN" sz="3200" dirty="0">
                <a:solidFill>
                  <a:schemeClr val="tx1"/>
                </a:solidFill>
                <a:latin typeface="Century Schoolbook" pitchFamily="18" charset="0"/>
                <a:cs typeface="Times New Roman" pitchFamily="18" charset="0"/>
              </a:rPr>
              <a:t>Design</a:t>
            </a:r>
            <a:r>
              <a:rPr lang="en-IN" sz="3200" dirty="0">
                <a:solidFill>
                  <a:schemeClr val="bg1">
                    <a:lumMod val="75000"/>
                  </a:schemeClr>
                </a:solidFill>
                <a:latin typeface="Century Schoolbook" pitchFamily="18" charset="0"/>
                <a:cs typeface="Times New Roman" pitchFamily="18" charset="0"/>
              </a:rPr>
              <a:t>(Architecture, Flow of working, UML Diagrams)</a:t>
            </a:r>
          </a:p>
          <a:p>
            <a:r>
              <a:rPr lang="en-IN" sz="3200" dirty="0" smtClean="0">
                <a:latin typeface="Century Schoolbook" pitchFamily="18" charset="0"/>
                <a:cs typeface="Times New Roman" pitchFamily="18" charset="0"/>
              </a:rPr>
              <a:t>Scope of Project</a:t>
            </a:r>
            <a:r>
              <a:rPr lang="en-IN" sz="3200" dirty="0">
                <a:solidFill>
                  <a:schemeClr val="bg1">
                    <a:lumMod val="75000"/>
                  </a:schemeClr>
                </a:solidFill>
                <a:latin typeface="Century Schoolbook" pitchFamily="18" charset="0"/>
                <a:cs typeface="Times New Roman" pitchFamily="18" charset="0"/>
              </a:rPr>
              <a:t>(Pros and Cons)</a:t>
            </a:r>
          </a:p>
          <a:p>
            <a:r>
              <a:rPr lang="en-IN" sz="3200" dirty="0" smtClean="0">
                <a:latin typeface="Century Schoolbook" pitchFamily="18" charset="0"/>
                <a:cs typeface="Times New Roman" pitchFamily="18" charset="0"/>
              </a:rPr>
              <a:t>Results</a:t>
            </a:r>
            <a:r>
              <a:rPr lang="en-IN" sz="3200" dirty="0" smtClean="0">
                <a:solidFill>
                  <a:schemeClr val="bg1">
                    <a:lumMod val="75000"/>
                  </a:schemeClr>
                </a:solidFill>
                <a:latin typeface="Century Schoolbook" pitchFamily="18" charset="0"/>
                <a:cs typeface="Times New Roman" pitchFamily="18" charset="0"/>
              </a:rPr>
              <a:t>(Tables</a:t>
            </a:r>
            <a:r>
              <a:rPr lang="en-IN" sz="3200" dirty="0">
                <a:solidFill>
                  <a:schemeClr val="bg1">
                    <a:lumMod val="75000"/>
                  </a:schemeClr>
                </a:solidFill>
                <a:latin typeface="Century Schoolbook" pitchFamily="18" charset="0"/>
                <a:cs typeface="Times New Roman" pitchFamily="18" charset="0"/>
              </a:rPr>
              <a:t>, Screen Shots, Database)</a:t>
            </a:r>
          </a:p>
          <a:p>
            <a:r>
              <a:rPr lang="en-IN" sz="3200" smtClean="0">
                <a:latin typeface="Century Schoolbook" pitchFamily="18" charset="0"/>
                <a:cs typeface="Times New Roman" pitchFamily="18" charset="0"/>
              </a:rPr>
              <a:t>Conclusion</a:t>
            </a:r>
            <a:endParaRPr lang="en-IN" sz="3200" dirty="0" smtClean="0">
              <a:latin typeface="Century Schoolbook" pitchFamily="18" charset="0"/>
              <a:cs typeface="Times New Roman" pitchFamily="18" charset="0"/>
            </a:endParaRPr>
          </a:p>
        </p:txBody>
      </p:sp>
      <p:sp>
        <p:nvSpPr>
          <p:cNvPr id="2" name="Title 1"/>
          <p:cNvSpPr>
            <a:spLocks noGrp="1"/>
          </p:cNvSpPr>
          <p:nvPr>
            <p:ph type="title"/>
          </p:nvPr>
        </p:nvSpPr>
        <p:spPr>
          <a:xfrm>
            <a:off x="609600" y="149888"/>
            <a:ext cx="10972800" cy="1143000"/>
          </a:xfrm>
        </p:spPr>
        <p:txBody>
          <a:bodyPr>
            <a:noAutofit/>
          </a:bodyPr>
          <a:lstStyle/>
          <a:p>
            <a:pPr algn="ctr"/>
            <a:r>
              <a:rPr lang="en-IN" sz="4800" b="1" dirty="0" smtClean="0">
                <a:ln w="17780" cmpd="sng">
                  <a:solidFill>
                    <a:schemeClr val="accent1">
                      <a:tint val="3000"/>
                    </a:schemeClr>
                  </a:solidFill>
                  <a:prstDash val="solid"/>
                  <a:miter lim="800000"/>
                </a:ln>
                <a:solidFill>
                  <a:schemeClr val="tx1"/>
                </a:solidFill>
                <a:effectLst>
                  <a:outerShdw blurRad="55000" dist="50800" dir="5400000" algn="tl">
                    <a:srgbClr val="000000">
                      <a:alpha val="33000"/>
                    </a:srgbClr>
                  </a:outerShdw>
                </a:effectLst>
              </a:rPr>
              <a:t>INDEX</a:t>
            </a:r>
            <a:endParaRPr lang="en-IN" sz="4800" b="1" dirty="0">
              <a:ln w="17780" cmpd="sng">
                <a:solidFill>
                  <a:schemeClr val="accent1">
                    <a:tint val="3000"/>
                  </a:schemeClr>
                </a:solidFill>
                <a:prstDash val="solid"/>
                <a:miter lim="800000"/>
              </a:ln>
              <a:solidFill>
                <a:schemeClr val="tx1"/>
              </a:solidFill>
              <a:effectLst>
                <a:outerShdw blurRad="55000" dist="50800" dir="5400000" algn="tl">
                  <a:srgbClr val="000000">
                    <a:alpha val="33000"/>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457201"/>
            <a:ext cx="11082728" cy="5714999"/>
          </a:xfrm>
        </p:spPr>
        <p:txBody>
          <a:bodyPr/>
          <a:lstStyle/>
          <a:p>
            <a:pPr algn="ctr">
              <a:buNone/>
            </a:pP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ABSTRACT</a:t>
            </a:r>
          </a:p>
          <a:p>
            <a:pPr algn="ctr">
              <a:buNone/>
            </a:pPr>
            <a:endParaRPr lang="en-GB" sz="2800" dirty="0" smtClean="0">
              <a:latin typeface="Times New Roman" pitchFamily="18" charset="0"/>
              <a:cs typeface="Times New Roman" pitchFamily="18" charset="0"/>
            </a:endParaRPr>
          </a:p>
          <a:p>
            <a:pPr algn="ctr">
              <a:buNone/>
            </a:pPr>
            <a:endParaRPr lang="en-US" sz="2800" dirty="0" smtClean="0">
              <a:latin typeface="Times New Roman" pitchFamily="18" charset="0"/>
              <a:cs typeface="Times New Roman" pitchFamily="18" charset="0"/>
            </a:endParaRPr>
          </a:p>
          <a:p>
            <a:pPr algn="ctr">
              <a:buNone/>
            </a:pPr>
            <a:r>
              <a:rPr lang="en-US" sz="2400" dirty="0" smtClean="0">
                <a:latin typeface="Times New Roman" pitchFamily="18" charset="0"/>
                <a:cs typeface="Times New Roman" pitchFamily="18" charset="0"/>
              </a:rPr>
              <a:t>The dietician is an application about human diets. It acts as a diet consultant similar to a real dietician. This system acts in a similar way as that of a dietician. A person in order to know its diet plan needs to give some information to the dietician such as its body type, weight, height and its working hour details. Similar way this system also provides the diet plan according to the information entered by the user. The system asks all this data from the user and processes it to provide the diet plan to the user.</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Tree>
  </p:cSld>
  <p:clrMapOvr>
    <a:masterClrMapping/>
  </p:clrMapOvr>
  <p:transition>
    <p:wheel spokes="8"/>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457201"/>
            <a:ext cx="11082728" cy="5714999"/>
          </a:xfrm>
        </p:spPr>
        <p:txBody>
          <a:bodyPr/>
          <a:lstStyle/>
          <a:p>
            <a:pPr algn="ctr">
              <a:buNone/>
            </a:pPr>
            <a:r>
              <a:rPr lang="en-US" sz="2800" b="1" dirty="0" smtClean="0">
                <a:latin typeface="Times New Roman" pitchFamily="18" charset="0"/>
                <a:cs typeface="Times New Roman" pitchFamily="18" charset="0"/>
              </a:rPr>
              <a:t> INTRODUCTION</a:t>
            </a:r>
          </a:p>
          <a:p>
            <a:pPr algn="ctr">
              <a:buNone/>
            </a:pPr>
            <a:r>
              <a:rPr lang="en-US" sz="2800" dirty="0" smtClean="0"/>
              <a:t>In the Android app system, you have to hire a dietician in order to get advice. Hiring a nutrition doctor will not only waste your time and efforts for calling them, going to them and so on but also cost you very high as their charges per month are very high. The moment will also arrives when they will not available for you and you have to search for some other dietician urgently. So we have  develop android application.</a:t>
            </a:r>
          </a:p>
          <a:p>
            <a:pPr algn="ctr">
              <a:buNone/>
            </a:pPr>
            <a:endParaRPr lang="en-US" sz="2800" b="1" dirty="0" smtClean="0">
              <a:latin typeface="Times New Roman" pitchFamily="18" charset="0"/>
              <a:cs typeface="Times New Roman" pitchFamily="18" charset="0"/>
            </a:endParaRPr>
          </a:p>
          <a:p>
            <a:pPr algn="ctr">
              <a:buNone/>
            </a:pPr>
            <a:endParaRPr lang="en-US" dirty="0"/>
          </a:p>
        </p:txBody>
      </p:sp>
    </p:spTree>
  </p:cSld>
  <p:clrMapOvr>
    <a:masterClrMapping/>
  </p:clrMapOvr>
  <p:transition>
    <p:wheel spokes="8"/>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idx="1"/>
          </p:nvPr>
        </p:nvSpPr>
        <p:spPr>
          <a:xfrm>
            <a:off x="609599" y="457201"/>
            <a:ext cx="10498111" cy="5714999"/>
          </a:xfrm>
        </p:spPr>
        <p:txBody>
          <a:bodyPr>
            <a:normAutofit/>
          </a:bodyPr>
          <a:lstStyle/>
          <a:p>
            <a:pPr algn="ctr">
              <a:buNone/>
            </a:pPr>
            <a:r>
              <a:rPr lang="en-US" sz="2800" dirty="0" smtClean="0">
                <a:latin typeface="Times New Roman" pitchFamily="18" charset="0"/>
                <a:cs typeface="Times New Roman" pitchFamily="18" charset="0"/>
              </a:rPr>
              <a:t>Objective</a:t>
            </a:r>
          </a:p>
          <a:p>
            <a:pPr algn="ctr">
              <a:buNone/>
            </a:pPr>
            <a:endParaRPr lang="en-GB" sz="2800" dirty="0" smtClean="0">
              <a:latin typeface="Times New Roman" pitchFamily="18" charset="0"/>
              <a:cs typeface="Times New Roman" pitchFamily="18" charset="0"/>
            </a:endParaRPr>
          </a:p>
          <a:p>
            <a:pPr algn="ctr">
              <a:buNone/>
            </a:pPr>
            <a:endParaRPr lang="en-US" sz="2800" dirty="0" smtClean="0">
              <a:latin typeface="Times New Roman" pitchFamily="18" charset="0"/>
              <a:cs typeface="Times New Roman" pitchFamily="18" charset="0"/>
            </a:endParaRPr>
          </a:p>
          <a:p>
            <a:pPr algn="ctr">
              <a:buNone/>
            </a:pPr>
            <a:r>
              <a:rPr lang="en-US" sz="2400" dirty="0" smtClean="0">
                <a:latin typeface="Times New Roman" pitchFamily="18" charset="0"/>
                <a:cs typeface="Times New Roman" pitchFamily="18" charset="0"/>
              </a:rPr>
              <a:t>The objective of this project is to suggests diet plan based on user’s height, weight and eating habits. </a:t>
            </a:r>
            <a:r>
              <a:rPr lang="en-US" sz="2600" dirty="0" smtClean="0">
                <a:latin typeface="Times New Roman" pitchFamily="18" charset="0"/>
                <a:cs typeface="Times New Roman" pitchFamily="18" charset="0"/>
              </a:rPr>
              <a:t>The system measures a user’s body mass index using his/her height and weight. The system has been trained with large dataset of food varieties and their nutritional values. Once the system has the user’s body mass index, it needs to know eating habit of the user. The user has to provide information about the timings he eats. Timings for breakfast, lunch, snacks and dinner are entered by the user. Once the system has this data, it suggests the user a diet plan as per the user’s body mass index.</a:t>
            </a:r>
            <a:endParaRPr lang="en-US" sz="2600" dirty="0">
              <a:latin typeface="Times New Roman" pitchFamily="18" charset="0"/>
              <a:cs typeface="Times New Roman" pitchFamily="18" charset="0"/>
            </a:endParaRPr>
          </a:p>
        </p:txBody>
      </p:sp>
    </p:spTree>
  </p:cSld>
  <p:clrMapOvr>
    <a:masterClrMapping/>
  </p:clrMapOvr>
  <p:transition>
    <p:wheel spokes="8"/>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idx="1"/>
          </p:nvPr>
        </p:nvSpPr>
        <p:spPr>
          <a:xfrm>
            <a:off x="609600" y="194873"/>
            <a:ext cx="10872788" cy="6475750"/>
          </a:xfrm>
        </p:spPr>
        <p:txBody>
          <a:bodyPr>
            <a:normAutofit fontScale="32500" lnSpcReduction="20000"/>
          </a:bodyPr>
          <a:lstStyle/>
          <a:p>
            <a:pPr algn="ctr">
              <a:buNone/>
            </a:pPr>
            <a:r>
              <a:rPr lang="en-US" sz="8600" b="1" dirty="0" smtClean="0">
                <a:latin typeface="Times New Roman" pitchFamily="18" charset="0"/>
                <a:cs typeface="Times New Roman" pitchFamily="18" charset="0"/>
              </a:rPr>
              <a:t>Requirement Analysis</a:t>
            </a:r>
          </a:p>
          <a:p>
            <a:pPr algn="ctr">
              <a:buNone/>
            </a:pPr>
            <a:r>
              <a:rPr lang="en-US" sz="3300" dirty="0" smtClean="0">
                <a:latin typeface="Times New Roman" pitchFamily="18" charset="0"/>
                <a:cs typeface="Times New Roman" pitchFamily="18" charset="0"/>
              </a:rPr>
              <a:t> </a:t>
            </a:r>
          </a:p>
          <a:p>
            <a:pPr algn="ctr">
              <a:buNone/>
            </a:pPr>
            <a:r>
              <a:rPr lang="en-US" sz="3300" dirty="0" smtClean="0">
                <a:latin typeface="Times New Roman" pitchFamily="18" charset="0"/>
                <a:cs typeface="Times New Roman" pitchFamily="18" charset="0"/>
              </a:rPr>
              <a:t> </a:t>
            </a:r>
          </a:p>
          <a:p>
            <a:pPr algn="ctr">
              <a:buNone/>
            </a:pPr>
            <a:r>
              <a:rPr lang="en-US" sz="7400" dirty="0" smtClean="0">
                <a:latin typeface="Times New Roman" pitchFamily="18" charset="0"/>
                <a:cs typeface="Times New Roman" pitchFamily="18" charset="0"/>
              </a:rPr>
              <a:t> </a:t>
            </a:r>
          </a:p>
          <a:p>
            <a:pPr algn="ctr"/>
            <a:r>
              <a:rPr lang="en-US" sz="7400" u="sng" dirty="0" smtClean="0">
                <a:latin typeface="Times New Roman" pitchFamily="18" charset="0"/>
                <a:cs typeface="Times New Roman" pitchFamily="18" charset="0"/>
              </a:rPr>
              <a:t>Hardware Requirement</a:t>
            </a:r>
            <a:endParaRPr lang="en-US" sz="7400" dirty="0" smtClean="0">
              <a:latin typeface="Times New Roman" pitchFamily="18" charset="0"/>
              <a:cs typeface="Times New Roman" pitchFamily="18" charset="0"/>
            </a:endParaRPr>
          </a:p>
          <a:p>
            <a:pPr algn="ctr">
              <a:buNone/>
            </a:pPr>
            <a:r>
              <a:rPr lang="en-US" sz="5100" dirty="0" smtClean="0">
                <a:latin typeface="Times New Roman" pitchFamily="18" charset="0"/>
                <a:cs typeface="Times New Roman" pitchFamily="18" charset="0"/>
              </a:rPr>
              <a:t> </a:t>
            </a:r>
          </a:p>
          <a:p>
            <a:pPr algn="ctr">
              <a:buNone/>
            </a:pPr>
            <a:r>
              <a:rPr lang="en-US" sz="5100" dirty="0" smtClean="0">
                <a:latin typeface="Times New Roman" pitchFamily="18" charset="0"/>
                <a:cs typeface="Times New Roman" pitchFamily="18" charset="0"/>
              </a:rPr>
              <a:t> </a:t>
            </a:r>
          </a:p>
          <a:p>
            <a:pPr lvl="0" algn="ctr"/>
            <a:r>
              <a:rPr lang="en-US" sz="5100" dirty="0" smtClean="0">
                <a:latin typeface="Times New Roman" pitchFamily="18" charset="0"/>
                <a:cs typeface="Times New Roman" pitchFamily="18" charset="0"/>
              </a:rPr>
              <a:t>Processor: i3 or above</a:t>
            </a:r>
          </a:p>
          <a:p>
            <a:pPr lvl="0" algn="ctr"/>
            <a:r>
              <a:rPr lang="en-US" sz="5100" dirty="0" smtClean="0">
                <a:latin typeface="Times New Roman" pitchFamily="18" charset="0"/>
                <a:cs typeface="Times New Roman" pitchFamily="18" charset="0"/>
              </a:rPr>
              <a:t>RAM: 4 GB or above</a:t>
            </a:r>
          </a:p>
          <a:p>
            <a:pPr lvl="0" algn="ctr"/>
            <a:r>
              <a:rPr lang="en-US" sz="5100" dirty="0" smtClean="0">
                <a:latin typeface="Times New Roman" pitchFamily="18" charset="0"/>
                <a:cs typeface="Times New Roman" pitchFamily="18" charset="0"/>
              </a:rPr>
              <a:t>Android device</a:t>
            </a:r>
          </a:p>
          <a:p>
            <a:pPr algn="ctr">
              <a:buNone/>
            </a:pPr>
            <a:r>
              <a:rPr lang="en-US" sz="5100" dirty="0" smtClean="0">
                <a:latin typeface="Times New Roman" pitchFamily="18" charset="0"/>
                <a:cs typeface="Times New Roman" pitchFamily="18" charset="0"/>
              </a:rPr>
              <a:t> </a:t>
            </a:r>
          </a:p>
          <a:p>
            <a:pPr>
              <a:buNone/>
            </a:pPr>
            <a:r>
              <a:rPr lang="en-US" sz="5100" dirty="0" smtClean="0">
                <a:latin typeface="Times New Roman" pitchFamily="18" charset="0"/>
                <a:cs typeface="Times New Roman" pitchFamily="18" charset="0"/>
              </a:rPr>
              <a:t> </a:t>
            </a:r>
          </a:p>
          <a:p>
            <a:pPr>
              <a:buNone/>
            </a:pPr>
            <a:r>
              <a:rPr lang="en-US" sz="5100" dirty="0" smtClean="0">
                <a:latin typeface="Times New Roman" pitchFamily="18" charset="0"/>
                <a:cs typeface="Times New Roman" pitchFamily="18" charset="0"/>
              </a:rPr>
              <a:t> </a:t>
            </a:r>
          </a:p>
          <a:p>
            <a:pPr algn="r">
              <a:buNone/>
            </a:pPr>
            <a:r>
              <a:rPr lang="en-US" sz="5100" dirty="0" smtClean="0">
                <a:latin typeface="Times New Roman" pitchFamily="18" charset="0"/>
                <a:cs typeface="Times New Roman" pitchFamily="18" charset="0"/>
              </a:rPr>
              <a:t> </a:t>
            </a:r>
          </a:p>
          <a:p>
            <a:pPr algn="ctr"/>
            <a:r>
              <a:rPr lang="en-US" sz="9600" u="sng" dirty="0" smtClean="0">
                <a:latin typeface="Times New Roman" pitchFamily="18" charset="0"/>
                <a:cs typeface="Times New Roman" pitchFamily="18" charset="0"/>
              </a:rPr>
              <a:t>Software Requirement</a:t>
            </a:r>
            <a:endParaRPr lang="en-US" sz="9600" dirty="0" smtClean="0">
              <a:latin typeface="Times New Roman" pitchFamily="18" charset="0"/>
              <a:cs typeface="Times New Roman" pitchFamily="18" charset="0"/>
            </a:endParaRPr>
          </a:p>
          <a:p>
            <a:pPr algn="ctr">
              <a:buNone/>
            </a:pPr>
            <a:r>
              <a:rPr lang="en-US" sz="5100" dirty="0" smtClean="0">
                <a:latin typeface="Times New Roman" pitchFamily="18" charset="0"/>
                <a:cs typeface="Times New Roman" pitchFamily="18" charset="0"/>
              </a:rPr>
              <a:t> </a:t>
            </a:r>
          </a:p>
          <a:p>
            <a:pPr algn="ctr">
              <a:buNone/>
            </a:pPr>
            <a:r>
              <a:rPr lang="en-US" sz="5100" dirty="0" smtClean="0">
                <a:latin typeface="Times New Roman" pitchFamily="18" charset="0"/>
                <a:cs typeface="Times New Roman" pitchFamily="18" charset="0"/>
              </a:rPr>
              <a:t> </a:t>
            </a:r>
          </a:p>
          <a:p>
            <a:pPr lvl="0" algn="ctr"/>
            <a:r>
              <a:rPr lang="en-US" sz="5100" dirty="0" smtClean="0">
                <a:latin typeface="Times New Roman" pitchFamily="18" charset="0"/>
                <a:cs typeface="Times New Roman" pitchFamily="18" charset="0"/>
              </a:rPr>
              <a:t>Windows 7 or above</a:t>
            </a:r>
          </a:p>
          <a:p>
            <a:pPr lvl="0" algn="ctr"/>
            <a:r>
              <a:rPr lang="en-US" sz="5100" dirty="0" smtClean="0">
                <a:latin typeface="Times New Roman" pitchFamily="18" charset="0"/>
                <a:cs typeface="Times New Roman" pitchFamily="18" charset="0"/>
              </a:rPr>
              <a:t>JDK</a:t>
            </a:r>
          </a:p>
          <a:p>
            <a:pPr lvl="0" algn="ctr"/>
            <a:r>
              <a:rPr lang="en-US" sz="5100" dirty="0" smtClean="0">
                <a:latin typeface="Times New Roman" pitchFamily="18" charset="0"/>
                <a:cs typeface="Times New Roman" pitchFamily="18" charset="0"/>
              </a:rPr>
              <a:t>ANDROID STUDIO</a:t>
            </a:r>
          </a:p>
          <a:p>
            <a:pPr lvl="0" algn="ctr"/>
            <a:r>
              <a:rPr lang="en-US" sz="5100" dirty="0" smtClean="0">
                <a:latin typeface="Times New Roman" pitchFamily="18" charset="0"/>
                <a:cs typeface="Times New Roman" pitchFamily="18" charset="0"/>
              </a:rPr>
              <a:t>SDK</a:t>
            </a:r>
          </a:p>
          <a:p>
            <a:pPr lvl="0" algn="ctr"/>
            <a:r>
              <a:rPr lang="en-US" sz="5100" dirty="0" err="1" smtClean="0">
                <a:latin typeface="Times New Roman" pitchFamily="18" charset="0"/>
                <a:cs typeface="Times New Roman" pitchFamily="18" charset="0"/>
              </a:rPr>
              <a:t>SQLite</a:t>
            </a:r>
            <a:endParaRPr lang="en-US" sz="5100" dirty="0" smtClean="0">
              <a:latin typeface="Times New Roman" pitchFamily="18" charset="0"/>
              <a:cs typeface="Times New Roman" pitchFamily="18" charset="0"/>
            </a:endParaRPr>
          </a:p>
          <a:p>
            <a:pPr algn="ctr"/>
            <a:endParaRPr lang="en-US" dirty="0"/>
          </a:p>
        </p:txBody>
      </p:sp>
    </p:spTree>
  </p:cSld>
  <p:clrMapOvr>
    <a:masterClrMapping/>
  </p:clrMapOvr>
  <p:transition>
    <p:wheel spokes="8"/>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
            <a:ext cx="11097718" cy="6670622"/>
          </a:xfrm>
        </p:spPr>
        <p:txBody>
          <a:bodyPr>
            <a:normAutofit/>
          </a:bodyPr>
          <a:lstStyle/>
          <a:p>
            <a:pPr>
              <a:buNone/>
            </a:pPr>
            <a:r>
              <a:rPr lang="en-GB" sz="2800" dirty="0" smtClean="0">
                <a:latin typeface="Times New Roman" pitchFamily="18" charset="0"/>
                <a:cs typeface="Times New Roman" pitchFamily="18" charset="0"/>
              </a:rPr>
              <a:t>SYSTEM DESIGN</a:t>
            </a:r>
          </a:p>
          <a:p>
            <a:pPr>
              <a:buNone/>
            </a:pPr>
            <a:endParaRPr lang="en-GB" sz="2800" dirty="0" smtClean="0">
              <a:latin typeface="Times New Roman" pitchFamily="18" charset="0"/>
              <a:cs typeface="Times New Roman" pitchFamily="18" charset="0"/>
            </a:endParaRPr>
          </a:p>
          <a:p>
            <a:pPr>
              <a:buNone/>
            </a:pPr>
            <a:endParaRPr lang="en-GB" sz="2800" dirty="0" smtClean="0">
              <a:latin typeface="Times New Roman" pitchFamily="18" charset="0"/>
              <a:cs typeface="Times New Roman" pitchFamily="18" charset="0"/>
            </a:endParaRPr>
          </a:p>
          <a:p>
            <a:pPr>
              <a:buNone/>
            </a:pPr>
            <a:endParaRPr lang="en-GB" sz="2800" dirty="0" smtClean="0">
              <a:latin typeface="Times New Roman" pitchFamily="18" charset="0"/>
              <a:cs typeface="Times New Roman" pitchFamily="18" charset="0"/>
            </a:endParaRPr>
          </a:p>
          <a:p>
            <a:pPr>
              <a:buNone/>
            </a:pPr>
            <a:r>
              <a:rPr lang="en-GB" sz="2800" dirty="0" smtClean="0">
                <a:latin typeface="Times New Roman" pitchFamily="18" charset="0"/>
                <a:cs typeface="Times New Roman" pitchFamily="18" charset="0"/>
              </a:rPr>
              <a:t>--System Architecture</a:t>
            </a:r>
          </a:p>
          <a:p>
            <a:pPr>
              <a:buNone/>
            </a:pPr>
            <a:endParaRPr lang="en-GB" sz="2800" dirty="0" smtClean="0">
              <a:latin typeface="Times New Roman" pitchFamily="18" charset="0"/>
              <a:cs typeface="Times New Roman" pitchFamily="18" charset="0"/>
            </a:endParaRPr>
          </a:p>
          <a:p>
            <a:pPr>
              <a:buNone/>
            </a:pPr>
            <a:endParaRPr lang="en-GB" sz="2800" dirty="0" smtClean="0">
              <a:latin typeface="Times New Roman" pitchFamily="18" charset="0"/>
              <a:cs typeface="Times New Roman" pitchFamily="18" charset="0"/>
            </a:endParaRPr>
          </a:p>
          <a:p>
            <a:pPr>
              <a:buNone/>
            </a:pPr>
            <a:endParaRPr lang="en-GB" sz="2800" dirty="0" smtClean="0">
              <a:latin typeface="Times New Roman" pitchFamily="18" charset="0"/>
              <a:cs typeface="Times New Roman" pitchFamily="18" charset="0"/>
            </a:endParaRPr>
          </a:p>
          <a:p>
            <a:pPr>
              <a:buNone/>
            </a:pPr>
            <a:endParaRPr lang="en-GB" sz="2800" dirty="0" smtClean="0">
              <a:latin typeface="Times New Roman" pitchFamily="18" charset="0"/>
              <a:cs typeface="Times New Roman" pitchFamily="18" charset="0"/>
            </a:endParaRPr>
          </a:p>
          <a:p>
            <a:pPr>
              <a:buNone/>
            </a:pPr>
            <a:endParaRPr lang="en-GB" sz="2800" dirty="0" smtClean="0">
              <a:latin typeface="Times New Roman" pitchFamily="18" charset="0"/>
              <a:cs typeface="Times New Roman" pitchFamily="18" charset="0"/>
            </a:endParaRPr>
          </a:p>
          <a:p>
            <a:pPr>
              <a:buNone/>
            </a:pPr>
            <a:endParaRPr lang="en-GB" sz="2800" dirty="0" smtClean="0">
              <a:latin typeface="Times New Roman" pitchFamily="18" charset="0"/>
              <a:cs typeface="Times New Roman" pitchFamily="18" charset="0"/>
            </a:endParaRPr>
          </a:p>
          <a:p>
            <a:pPr>
              <a:buNone/>
            </a:pPr>
            <a:endParaRPr lang="en-GB" sz="2800" dirty="0" smtClean="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p:txBody>
      </p:sp>
      <p:pic>
        <p:nvPicPr>
          <p:cNvPr id="4" name="Picture 3" descr="SYSTEM ARCHITECTURE FINAL.jpg"/>
          <p:cNvPicPr/>
          <p:nvPr/>
        </p:nvPicPr>
        <p:blipFill>
          <a:blip r:embed="rId2" cstate="print"/>
          <a:stretch>
            <a:fillRect/>
          </a:stretch>
        </p:blipFill>
        <p:spPr>
          <a:xfrm>
            <a:off x="5006715" y="0"/>
            <a:ext cx="6803170" cy="6858000"/>
          </a:xfrm>
          <a:prstGeom prst="rect">
            <a:avLst/>
          </a:prstGeom>
        </p:spPr>
      </p:pic>
    </p:spTree>
  </p:cSld>
  <p:clrMapOvr>
    <a:masterClrMapping/>
  </p:clrMapOvr>
  <p:transition>
    <p:wheel spokes="8"/>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9252" y="3194420"/>
            <a:ext cx="9668656" cy="1200329"/>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Metric BMI </a:t>
            </a:r>
            <a:r>
              <a:rPr lang="en-US" sz="2400" b="1" dirty="0" smtClean="0">
                <a:latin typeface="Times New Roman" panose="02020603050405020304" pitchFamily="18" charset="0"/>
                <a:cs typeface="Times New Roman" panose="02020603050405020304" pitchFamily="18" charset="0"/>
              </a:rPr>
              <a:t>Formula</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BMI</a:t>
            </a:r>
            <a:r>
              <a:rPr lang="en-US" sz="2400" dirty="0">
                <a:latin typeface="Times New Roman" panose="02020603050405020304" pitchFamily="18" charset="0"/>
                <a:cs typeface="Times New Roman" panose="02020603050405020304" pitchFamily="18" charset="0"/>
              </a:rPr>
              <a:t> = weight  ÷ </a:t>
            </a:r>
            <a:r>
              <a:rPr lang="en-US" sz="2400" dirty="0" smtClean="0">
                <a:latin typeface="Times New Roman" panose="02020603050405020304" pitchFamily="18" charset="0"/>
                <a:cs typeface="Times New Roman" panose="02020603050405020304" pitchFamily="18" charset="0"/>
              </a:rPr>
              <a:t>height</a:t>
            </a:r>
            <a:r>
              <a:rPr lang="en-US" sz="2400" baseline="30000" dirty="0" smtClean="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39252" y="794479"/>
            <a:ext cx="3544047"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BODY MASS INDEX</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4273197"/>
      </p:ext>
    </p:extLst>
  </p:cSld>
  <p:clrMapOvr>
    <a:masterClrMapping/>
  </p:clrMapOvr>
  <p:transition>
    <p:wheel spokes="8"/>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725" y="1598607"/>
            <a:ext cx="11317573" cy="3785652"/>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Calculate your BMR (basal metabolic rate):</a:t>
            </a:r>
          </a:p>
          <a:p>
            <a:pPr lvl="1"/>
            <a:r>
              <a:rPr lang="en-US" sz="2000" dirty="0">
                <a:latin typeface="Times New Roman" panose="02020603050405020304" pitchFamily="18" charset="0"/>
                <a:cs typeface="Times New Roman" panose="02020603050405020304" pitchFamily="18" charset="0"/>
              </a:rPr>
              <a:t>Women: BMR = 655 + ( 4.35 x weight in pounds ) + ( 4.7 x height in inches ) - ( 4.7 x age in years )</a:t>
            </a:r>
          </a:p>
          <a:p>
            <a:pPr lvl="1"/>
            <a:r>
              <a:rPr lang="en-US" sz="2000" dirty="0">
                <a:latin typeface="Times New Roman" panose="02020603050405020304" pitchFamily="18" charset="0"/>
                <a:cs typeface="Times New Roman" panose="02020603050405020304" pitchFamily="18" charset="0"/>
              </a:rPr>
              <a:t>Men: BMR = 66 + ( 6.23 x weight in pounds ) + ( 12.7 x height in inches ) - ( 6.8 x age in years )</a:t>
            </a:r>
          </a:p>
          <a:p>
            <a:r>
              <a:rPr lang="en-US" sz="2000" dirty="0">
                <a:latin typeface="Times New Roman" panose="02020603050405020304" pitchFamily="18" charset="0"/>
                <a:cs typeface="Times New Roman" panose="02020603050405020304" pitchFamily="18" charset="0"/>
              </a:rPr>
              <a:t>2. Multiply your BMR by the appropriate activity factor, as follows:</a:t>
            </a:r>
          </a:p>
          <a:p>
            <a:pPr lvl="1"/>
            <a:r>
              <a:rPr lang="en-US" sz="2000" dirty="0">
                <a:latin typeface="Times New Roman" panose="02020603050405020304" pitchFamily="18" charset="0"/>
                <a:cs typeface="Times New Roman" panose="02020603050405020304" pitchFamily="18" charset="0"/>
              </a:rPr>
              <a:t>   Sedentary (little or no exercise): BMR x 1.2</a:t>
            </a:r>
          </a:p>
          <a:p>
            <a:pPr lvl="1"/>
            <a:r>
              <a:rPr lang="en-US" sz="2000" dirty="0">
                <a:latin typeface="Times New Roman" panose="02020603050405020304" pitchFamily="18" charset="0"/>
                <a:cs typeface="Times New Roman" panose="02020603050405020304" pitchFamily="18" charset="0"/>
              </a:rPr>
              <a:t>   Lightly active (light exercise/sports 1-3 days/week): BMR x 1.375</a:t>
            </a:r>
          </a:p>
          <a:p>
            <a:pPr lvl="1"/>
            <a:r>
              <a:rPr lang="en-US" sz="2000" dirty="0">
                <a:latin typeface="Times New Roman" panose="02020603050405020304" pitchFamily="18" charset="0"/>
                <a:cs typeface="Times New Roman" panose="02020603050405020304" pitchFamily="18" charset="0"/>
              </a:rPr>
              <a:t>   Moderately active (moderate exercise/sports 3-5 days/week): BMR x 1.55</a:t>
            </a:r>
          </a:p>
          <a:p>
            <a:pPr lvl="1"/>
            <a:r>
              <a:rPr lang="en-US" sz="2000" dirty="0">
                <a:latin typeface="Times New Roman" panose="02020603050405020304" pitchFamily="18" charset="0"/>
                <a:cs typeface="Times New Roman" panose="02020603050405020304" pitchFamily="18" charset="0"/>
              </a:rPr>
              <a:t>   Very active (hard exercise/sports 6-7 days a week): BMR x 1.725</a:t>
            </a:r>
          </a:p>
          <a:p>
            <a:pPr lvl="1"/>
            <a:r>
              <a:rPr lang="en-US" sz="2000" dirty="0">
                <a:latin typeface="Times New Roman" panose="02020603050405020304" pitchFamily="18" charset="0"/>
                <a:cs typeface="Times New Roman" panose="02020603050405020304" pitchFamily="18" charset="0"/>
              </a:rPr>
              <a:t>   Extra active (very hard exercise/sports &amp; physical job or 2x training): BMR x 1.9</a:t>
            </a:r>
          </a:p>
          <a:p>
            <a:r>
              <a:rPr lang="en-US" sz="2000" dirty="0">
                <a:latin typeface="Times New Roman" panose="02020603050405020304" pitchFamily="18" charset="0"/>
                <a:cs typeface="Times New Roman" panose="02020603050405020304" pitchFamily="18" charset="0"/>
              </a:rPr>
              <a:t>3. Your final number is the approximate number of calories you need each day to maintain your weight.</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74361" y="554636"/>
            <a:ext cx="4716932"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BASAL METABOLIC RATE</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411020"/>
      </p:ext>
    </p:extLst>
  </p:cSld>
  <p:clrMapOvr>
    <a:masterClrMapping/>
  </p:clrMapOvr>
  <p:transition>
    <p:wheel spokes="8"/>
  </p:transition>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2819</TotalTime>
  <Words>688</Words>
  <Application>Microsoft Office PowerPoint</Application>
  <PresentationFormat>Custom</PresentationFormat>
  <Paragraphs>124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Composite</vt:lpstr>
      <vt:lpstr>PowerPoint Presentation</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dc:creator>
  <cp:lastModifiedBy>santosh</cp:lastModifiedBy>
  <cp:revision>302</cp:revision>
  <dcterms:created xsi:type="dcterms:W3CDTF">2014-04-18T07:04:26Z</dcterms:created>
  <dcterms:modified xsi:type="dcterms:W3CDTF">2018-10-25T20:05:49Z</dcterms:modified>
</cp:coreProperties>
</file>