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6" r:id="rId4"/>
    <p:sldId id="307" r:id="rId5"/>
    <p:sldId id="310" r:id="rId6"/>
    <p:sldId id="298" r:id="rId7"/>
    <p:sldId id="299" r:id="rId8"/>
    <p:sldId id="296" r:id="rId9"/>
    <p:sldId id="297" r:id="rId10"/>
    <p:sldId id="263" r:id="rId11"/>
    <p:sldId id="265" r:id="rId12"/>
    <p:sldId id="266" r:id="rId13"/>
    <p:sldId id="269" r:id="rId14"/>
    <p:sldId id="264" r:id="rId15"/>
    <p:sldId id="300" r:id="rId16"/>
    <p:sldId id="301" r:id="rId17"/>
    <p:sldId id="302" r:id="rId18"/>
    <p:sldId id="303" r:id="rId19"/>
    <p:sldId id="304" r:id="rId20"/>
    <p:sldId id="273" r:id="rId21"/>
    <p:sldId id="274" r:id="rId22"/>
    <p:sldId id="275" r:id="rId23"/>
    <p:sldId id="312" r:id="rId24"/>
    <p:sldId id="276" r:id="rId25"/>
    <p:sldId id="317" r:id="rId26"/>
    <p:sldId id="280" r:id="rId27"/>
    <p:sldId id="278" r:id="rId28"/>
    <p:sldId id="279" r:id="rId29"/>
    <p:sldId id="281" r:id="rId30"/>
    <p:sldId id="282" r:id="rId31"/>
    <p:sldId id="290" r:id="rId32"/>
    <p:sldId id="291" r:id="rId33"/>
    <p:sldId id="318" r:id="rId34"/>
    <p:sldId id="319" r:id="rId35"/>
    <p:sldId id="320" r:id="rId36"/>
    <p:sldId id="321" r:id="rId37"/>
    <p:sldId id="322" r:id="rId38"/>
    <p:sldId id="323" r:id="rId39"/>
    <p:sldId id="324" r:id="rId40"/>
    <p:sldId id="328" r:id="rId41"/>
    <p:sldId id="325" r:id="rId42"/>
    <p:sldId id="330" r:id="rId43"/>
    <p:sldId id="329" r:id="rId44"/>
    <p:sldId id="259" r:id="rId45"/>
    <p:sldId id="313" r:id="rId46"/>
    <p:sldId id="314" r:id="rId47"/>
    <p:sldId id="315"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7C48C0D-663B-4155-8B15-4651DE23AF54}" type="datetimeFigureOut">
              <a:rPr lang="en-US" smtClean="0"/>
              <a:t>9/15/2022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15C31D-B913-440A-91FB-3557D3B1F1EE}" type="slidenum">
              <a:rPr lang="en-US" smtClean="0"/>
              <a:t>‹#›</a:t>
            </a:fld>
            <a:endParaRPr lang="en-US" dirty="0"/>
          </a:p>
        </p:txBody>
      </p:sp>
    </p:spTree>
    <p:extLst>
      <p:ext uri="{BB962C8B-B14F-4D97-AF65-F5344CB8AC3E}">
        <p14:creationId xmlns:p14="http://schemas.microsoft.com/office/powerpoint/2010/main" val="1174441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C48C0D-663B-4155-8B15-4651DE23AF54}" type="datetimeFigureOut">
              <a:rPr lang="en-US" smtClean="0"/>
              <a:t>9/15/2022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15C31D-B913-440A-91FB-3557D3B1F1EE}" type="slidenum">
              <a:rPr lang="en-US" smtClean="0"/>
              <a:t>‹#›</a:t>
            </a:fld>
            <a:endParaRPr lang="en-US" dirty="0"/>
          </a:p>
        </p:txBody>
      </p:sp>
    </p:spTree>
    <p:extLst>
      <p:ext uri="{BB962C8B-B14F-4D97-AF65-F5344CB8AC3E}">
        <p14:creationId xmlns:p14="http://schemas.microsoft.com/office/powerpoint/2010/main" val="1824431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C48C0D-663B-4155-8B15-4651DE23AF54}" type="datetimeFigureOut">
              <a:rPr lang="en-US" smtClean="0"/>
              <a:t>9/15/2022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15C31D-B913-440A-91FB-3557D3B1F1EE}" type="slidenum">
              <a:rPr lang="en-US" smtClean="0"/>
              <a:t>‹#›</a:t>
            </a:fld>
            <a:endParaRPr lang="en-US" dirty="0"/>
          </a:p>
        </p:txBody>
      </p:sp>
    </p:spTree>
    <p:extLst>
      <p:ext uri="{BB962C8B-B14F-4D97-AF65-F5344CB8AC3E}">
        <p14:creationId xmlns:p14="http://schemas.microsoft.com/office/powerpoint/2010/main" val="585843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C48C0D-663B-4155-8B15-4651DE23AF54}" type="datetimeFigureOut">
              <a:rPr lang="en-US" smtClean="0"/>
              <a:t>9/15/2022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15C31D-B913-440A-91FB-3557D3B1F1EE}" type="slidenum">
              <a:rPr lang="en-US" smtClean="0"/>
              <a:t>‹#›</a:t>
            </a:fld>
            <a:endParaRPr lang="en-US" dirty="0"/>
          </a:p>
        </p:txBody>
      </p:sp>
    </p:spTree>
    <p:extLst>
      <p:ext uri="{BB962C8B-B14F-4D97-AF65-F5344CB8AC3E}">
        <p14:creationId xmlns:p14="http://schemas.microsoft.com/office/powerpoint/2010/main" val="263103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C48C0D-663B-4155-8B15-4651DE23AF54}" type="datetimeFigureOut">
              <a:rPr lang="en-US" smtClean="0"/>
              <a:t>9/15/2022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15C31D-B913-440A-91FB-3557D3B1F1EE}" type="slidenum">
              <a:rPr lang="en-US" smtClean="0"/>
              <a:t>‹#›</a:t>
            </a:fld>
            <a:endParaRPr lang="en-US" dirty="0"/>
          </a:p>
        </p:txBody>
      </p:sp>
    </p:spTree>
    <p:extLst>
      <p:ext uri="{BB962C8B-B14F-4D97-AF65-F5344CB8AC3E}">
        <p14:creationId xmlns:p14="http://schemas.microsoft.com/office/powerpoint/2010/main" val="433576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C48C0D-663B-4155-8B15-4651DE23AF54}" type="datetimeFigureOut">
              <a:rPr lang="en-US" smtClean="0"/>
              <a:t>9/15/2022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15C31D-B913-440A-91FB-3557D3B1F1EE}" type="slidenum">
              <a:rPr lang="en-US" smtClean="0"/>
              <a:t>‹#›</a:t>
            </a:fld>
            <a:endParaRPr lang="en-US" dirty="0"/>
          </a:p>
        </p:txBody>
      </p:sp>
    </p:spTree>
    <p:extLst>
      <p:ext uri="{BB962C8B-B14F-4D97-AF65-F5344CB8AC3E}">
        <p14:creationId xmlns:p14="http://schemas.microsoft.com/office/powerpoint/2010/main" val="2302800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C48C0D-663B-4155-8B15-4651DE23AF54}" type="datetimeFigureOut">
              <a:rPr lang="en-US" smtClean="0"/>
              <a:t>9/15/2022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415C31D-B913-440A-91FB-3557D3B1F1EE}" type="slidenum">
              <a:rPr lang="en-US" smtClean="0"/>
              <a:t>‹#›</a:t>
            </a:fld>
            <a:endParaRPr lang="en-US" dirty="0"/>
          </a:p>
        </p:txBody>
      </p:sp>
    </p:spTree>
    <p:extLst>
      <p:ext uri="{BB962C8B-B14F-4D97-AF65-F5344CB8AC3E}">
        <p14:creationId xmlns:p14="http://schemas.microsoft.com/office/powerpoint/2010/main" val="1021553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7C48C0D-663B-4155-8B15-4651DE23AF54}" type="datetimeFigureOut">
              <a:rPr lang="en-US" smtClean="0"/>
              <a:t>9/15/2022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15C31D-B913-440A-91FB-3557D3B1F1EE}" type="slidenum">
              <a:rPr lang="en-US" smtClean="0"/>
              <a:t>‹#›</a:t>
            </a:fld>
            <a:endParaRPr lang="en-US" dirty="0"/>
          </a:p>
        </p:txBody>
      </p:sp>
    </p:spTree>
    <p:extLst>
      <p:ext uri="{BB962C8B-B14F-4D97-AF65-F5344CB8AC3E}">
        <p14:creationId xmlns:p14="http://schemas.microsoft.com/office/powerpoint/2010/main" val="1134214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C48C0D-663B-4155-8B15-4651DE23AF54}" type="datetimeFigureOut">
              <a:rPr lang="en-US" smtClean="0"/>
              <a:t>9/15/2022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15C31D-B913-440A-91FB-3557D3B1F1EE}" type="slidenum">
              <a:rPr lang="en-US" smtClean="0"/>
              <a:t>‹#›</a:t>
            </a:fld>
            <a:endParaRPr lang="en-US" dirty="0"/>
          </a:p>
        </p:txBody>
      </p:sp>
    </p:spTree>
    <p:extLst>
      <p:ext uri="{BB962C8B-B14F-4D97-AF65-F5344CB8AC3E}">
        <p14:creationId xmlns:p14="http://schemas.microsoft.com/office/powerpoint/2010/main" val="3767515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C48C0D-663B-4155-8B15-4651DE23AF54}" type="datetimeFigureOut">
              <a:rPr lang="en-US" smtClean="0"/>
              <a:t>9/15/2022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15C31D-B913-440A-91FB-3557D3B1F1EE}" type="slidenum">
              <a:rPr lang="en-US" smtClean="0"/>
              <a:t>‹#›</a:t>
            </a:fld>
            <a:endParaRPr lang="en-US" dirty="0"/>
          </a:p>
        </p:txBody>
      </p:sp>
    </p:spTree>
    <p:extLst>
      <p:ext uri="{BB962C8B-B14F-4D97-AF65-F5344CB8AC3E}">
        <p14:creationId xmlns:p14="http://schemas.microsoft.com/office/powerpoint/2010/main" val="2435048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C48C0D-663B-4155-8B15-4651DE23AF54}" type="datetimeFigureOut">
              <a:rPr lang="en-US" smtClean="0"/>
              <a:t>9/15/2022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15C31D-B913-440A-91FB-3557D3B1F1EE}" type="slidenum">
              <a:rPr lang="en-US" smtClean="0"/>
              <a:t>‹#›</a:t>
            </a:fld>
            <a:endParaRPr lang="en-US" dirty="0"/>
          </a:p>
        </p:txBody>
      </p:sp>
    </p:spTree>
    <p:extLst>
      <p:ext uri="{BB962C8B-B14F-4D97-AF65-F5344CB8AC3E}">
        <p14:creationId xmlns:p14="http://schemas.microsoft.com/office/powerpoint/2010/main" val="2798251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C48C0D-663B-4155-8B15-4651DE23AF54}" type="datetimeFigureOut">
              <a:rPr lang="en-US" smtClean="0"/>
              <a:t>9/15/2022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15C31D-B913-440A-91FB-3557D3B1F1EE}" type="slidenum">
              <a:rPr lang="en-US" smtClean="0"/>
              <a:t>‹#›</a:t>
            </a:fld>
            <a:endParaRPr lang="en-US" dirty="0"/>
          </a:p>
        </p:txBody>
      </p:sp>
    </p:spTree>
    <p:extLst>
      <p:ext uri="{BB962C8B-B14F-4D97-AF65-F5344CB8AC3E}">
        <p14:creationId xmlns:p14="http://schemas.microsoft.com/office/powerpoint/2010/main" val="3591127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716" y="1001758"/>
            <a:ext cx="11025389" cy="1034241"/>
          </a:xfrm>
        </p:spPr>
        <p:txBody>
          <a:bodyPr>
            <a:noAutofit/>
          </a:bodyPr>
          <a:lstStyle/>
          <a:p>
            <a:r>
              <a:rPr lang="en-US" sz="2800" b="1" dirty="0">
                <a:effectLst/>
                <a:latin typeface="Times New Roman" panose="02020603050405020304" pitchFamily="18" charset="0"/>
                <a:ea typeface="Times New Roman" panose="02020603050405020304" pitchFamily="18" charset="0"/>
              </a:rPr>
              <a:t>Crop and Fertilizer Recommendation System using Deep Learning and Web Frameworks</a:t>
            </a:r>
            <a:endParaRPr lang="en-US" sz="28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
        <p:nvSpPr>
          <p:cNvPr id="5" name="TextBox 4"/>
          <p:cNvSpPr txBox="1"/>
          <p:nvPr/>
        </p:nvSpPr>
        <p:spPr>
          <a:xfrm>
            <a:off x="4299284" y="2246882"/>
            <a:ext cx="5492785" cy="1585049"/>
          </a:xfrm>
          <a:prstGeom prst="rect">
            <a:avLst/>
          </a:prstGeom>
          <a:noFill/>
        </p:spPr>
        <p:txBody>
          <a:bodyPr wrap="square" rtlCol="0">
            <a:spAutoFit/>
          </a:bodyPr>
          <a:lstStyle/>
          <a:p>
            <a:pPr marR="285750">
              <a:spcAft>
                <a:spcPts val="10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1. </a:t>
            </a:r>
            <a:r>
              <a:rPr lang="en-IN" dirty="0">
                <a:latin typeface="Calibri" panose="020F0502020204030204" pitchFamily="34" charset="0"/>
                <a:ea typeface="Times New Roman" panose="02020603050405020304" pitchFamily="18" charset="0"/>
                <a:cs typeface="Times New Roman" panose="02020603050405020304" pitchFamily="18" charset="0"/>
              </a:rPr>
              <a:t>Seela Lakshmi Devi</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(19341A05F3)</a:t>
            </a:r>
          </a:p>
          <a:p>
            <a:pPr marR="285750">
              <a:spcAft>
                <a:spcPts val="10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2. </a:t>
            </a:r>
            <a:r>
              <a:rPr lang="en-IN" dirty="0">
                <a:latin typeface="Calibri" panose="020F0502020204030204" pitchFamily="34" charset="0"/>
                <a:ea typeface="Times New Roman" panose="02020603050405020304" pitchFamily="18" charset="0"/>
                <a:cs typeface="Times New Roman" panose="02020603050405020304" pitchFamily="18" charset="0"/>
              </a:rPr>
              <a:t>Upparapalli Ramesh</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(19341A05H5)</a:t>
            </a:r>
          </a:p>
          <a:p>
            <a:pPr marR="285750">
              <a:spcAft>
                <a:spcPts val="10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3. </a:t>
            </a:r>
            <a:r>
              <a:rPr lang="en-IN" dirty="0">
                <a:latin typeface="Calibri" panose="020F0502020204030204" pitchFamily="34" charset="0"/>
                <a:ea typeface="Times New Roman" panose="02020603050405020304" pitchFamily="18" charset="0"/>
                <a:cs typeface="Times New Roman" panose="02020603050405020304" pitchFamily="18" charset="0"/>
              </a:rPr>
              <a:t>Pulavarti Preethi</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(19341A05D8)</a:t>
            </a:r>
          </a:p>
          <a:p>
            <a:pPr marR="285750">
              <a:spcAft>
                <a:spcPts val="10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4. </a:t>
            </a:r>
            <a:r>
              <a:rPr lang="en-IN" dirty="0">
                <a:latin typeface="Calibri" panose="020F0502020204030204" pitchFamily="34" charset="0"/>
                <a:ea typeface="Times New Roman" panose="02020603050405020304" pitchFamily="18" charset="0"/>
                <a:cs typeface="Times New Roman" panose="02020603050405020304" pitchFamily="18" charset="0"/>
              </a:rPr>
              <a:t>Raghupatruni Swapnique</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(19341A05E1)</a:t>
            </a:r>
          </a:p>
        </p:txBody>
      </p:sp>
      <p:sp>
        <p:nvSpPr>
          <p:cNvPr id="6" name="TextBox 5"/>
          <p:cNvSpPr txBox="1"/>
          <p:nvPr/>
        </p:nvSpPr>
        <p:spPr>
          <a:xfrm>
            <a:off x="4566324" y="4563436"/>
            <a:ext cx="2743502" cy="1477328"/>
          </a:xfrm>
          <a:prstGeom prst="rect">
            <a:avLst/>
          </a:prstGeom>
          <a:noFill/>
        </p:spPr>
        <p:txBody>
          <a:bodyPr wrap="square" rtlCol="0">
            <a:spAutoFit/>
          </a:bodyPr>
          <a:lstStyle/>
          <a:p>
            <a:pPr algn="ctr"/>
            <a:r>
              <a:rPr lang="en-US" b="1" dirty="0">
                <a:solidFill>
                  <a:schemeClr val="accent5"/>
                </a:solidFill>
                <a:latin typeface="Times New Roman" panose="02020603050405020304" pitchFamily="18" charset="0"/>
                <a:cs typeface="Times New Roman" panose="02020603050405020304" pitchFamily="18" charset="0"/>
              </a:rPr>
              <a:t>Under the Guidance of</a:t>
            </a:r>
          </a:p>
          <a:p>
            <a:pPr algn="ctr"/>
            <a:r>
              <a:rPr lang="it-IT" b="1" dirty="0">
                <a:solidFill>
                  <a:schemeClr val="accent5"/>
                </a:solidFill>
                <a:latin typeface="Times New Roman" panose="02020603050405020304" pitchFamily="18" charset="0"/>
                <a:cs typeface="Times New Roman" panose="02020603050405020304" pitchFamily="18" charset="0"/>
              </a:rPr>
              <a:t>Mrs.A.Bhavani</a:t>
            </a:r>
          </a:p>
          <a:p>
            <a:pPr algn="ctr"/>
            <a:r>
              <a:rPr lang="en-US" b="1" dirty="0">
                <a:solidFill>
                  <a:schemeClr val="accent5"/>
                </a:solidFill>
                <a:latin typeface="Times New Roman" panose="02020603050405020304" pitchFamily="18" charset="0"/>
                <a:cs typeface="Times New Roman" panose="02020603050405020304" pitchFamily="18" charset="0"/>
              </a:rPr>
              <a:t> </a:t>
            </a:r>
            <a:r>
              <a:rPr lang="it-IT" dirty="0">
                <a:solidFill>
                  <a:schemeClr val="accent5"/>
                </a:solidFill>
                <a:latin typeface="Times New Roman" panose="02020603050405020304" pitchFamily="18" charset="0"/>
                <a:cs typeface="Times New Roman" panose="02020603050405020304" pitchFamily="18" charset="0"/>
              </a:rPr>
              <a:t>Asst Professor</a:t>
            </a:r>
          </a:p>
          <a:p>
            <a:pPr algn="ctr"/>
            <a:r>
              <a:rPr lang="en-US" dirty="0">
                <a:solidFill>
                  <a:schemeClr val="accent5"/>
                </a:solidFill>
                <a:latin typeface="Times New Roman" panose="02020603050405020304" pitchFamily="18" charset="0"/>
                <a:cs typeface="Times New Roman" panose="02020603050405020304" pitchFamily="18" charset="0"/>
              </a:rPr>
              <a:t>Dept of CSE</a:t>
            </a:r>
          </a:p>
          <a:p>
            <a:pPr algn="ctr"/>
            <a:r>
              <a:rPr lang="en-US" dirty="0">
                <a:solidFill>
                  <a:schemeClr val="accent5"/>
                </a:solidFill>
                <a:latin typeface="Times New Roman" panose="02020603050405020304" pitchFamily="18" charset="0"/>
                <a:cs typeface="Times New Roman" panose="02020603050405020304" pitchFamily="18" charset="0"/>
              </a:rPr>
              <a:t>Gmrit,Rajam</a:t>
            </a:r>
          </a:p>
        </p:txBody>
      </p:sp>
    </p:spTree>
    <p:extLst>
      <p:ext uri="{BB962C8B-B14F-4D97-AF65-F5344CB8AC3E}">
        <p14:creationId xmlns:p14="http://schemas.microsoft.com/office/powerpoint/2010/main" val="3680759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066799"/>
            <a:ext cx="10515600" cy="761999"/>
          </a:xfrm>
        </p:spPr>
        <p:txBody>
          <a:bodyPr>
            <a:normAutofit/>
          </a:bodyPr>
          <a:lstStyle/>
          <a:p>
            <a:r>
              <a:rPr lang="en-US" sz="1600" b="1" dirty="0">
                <a:latin typeface="Times New Roman" panose="02020603050405020304" pitchFamily="18" charset="0"/>
                <a:cs typeface="Times New Roman" panose="02020603050405020304" pitchFamily="18" charset="0"/>
              </a:rPr>
              <a:t>[6] . Haque, F. F., </a:t>
            </a:r>
            <a:r>
              <a:rPr lang="en-US" sz="1600" b="1" dirty="0" err="1">
                <a:latin typeface="Times New Roman" panose="02020603050405020304" pitchFamily="18" charset="0"/>
                <a:cs typeface="Times New Roman" panose="02020603050405020304" pitchFamily="18" charset="0"/>
              </a:rPr>
              <a:t>Abdelgawad</a:t>
            </a:r>
            <a:r>
              <a:rPr lang="en-US" sz="1600" b="1" dirty="0">
                <a:latin typeface="Times New Roman" panose="02020603050405020304" pitchFamily="18" charset="0"/>
                <a:cs typeface="Times New Roman" panose="02020603050405020304" pitchFamily="18" charset="0"/>
              </a:rPr>
              <a:t>, A., </a:t>
            </a:r>
            <a:r>
              <a:rPr lang="en-US" sz="1600" b="1" dirty="0" err="1">
                <a:latin typeface="Times New Roman" panose="02020603050405020304" pitchFamily="18" charset="0"/>
                <a:cs typeface="Times New Roman" panose="02020603050405020304" pitchFamily="18" charset="0"/>
              </a:rPr>
              <a:t>Yanambaka</a:t>
            </a:r>
            <a:r>
              <a:rPr lang="en-US" sz="1600" b="1" dirty="0">
                <a:latin typeface="Times New Roman" panose="02020603050405020304" pitchFamily="18" charset="0"/>
                <a:cs typeface="Times New Roman" panose="02020603050405020304" pitchFamily="18" charset="0"/>
              </a:rPr>
              <a:t>, V. P., &amp; </a:t>
            </a:r>
            <a:r>
              <a:rPr lang="en-US" sz="1600" b="1" dirty="0" err="1">
                <a:latin typeface="Times New Roman" panose="02020603050405020304" pitchFamily="18" charset="0"/>
                <a:cs typeface="Times New Roman" panose="02020603050405020304" pitchFamily="18" charset="0"/>
              </a:rPr>
              <a:t>Yelamarthi</a:t>
            </a:r>
            <a:r>
              <a:rPr lang="en-US" sz="1600" b="1" dirty="0">
                <a:latin typeface="Times New Roman" panose="02020603050405020304" pitchFamily="18" charset="0"/>
                <a:cs typeface="Times New Roman" panose="02020603050405020304" pitchFamily="18" charset="0"/>
              </a:rPr>
              <a:t>, K. (2020, June). Crop Yield Prediction Using Deep Neural Network. In 2020 IEEE 6th World Forum on Internet of Things (WF-IoT) (pp. 1-4). IEEE.</a:t>
            </a:r>
          </a:p>
        </p:txBody>
      </p:sp>
      <p:sp>
        <p:nvSpPr>
          <p:cNvPr id="3" name="Content Placeholder 2"/>
          <p:cNvSpPr>
            <a:spLocks noGrp="1"/>
          </p:cNvSpPr>
          <p:nvPr>
            <p:ph idx="1"/>
          </p:nvPr>
        </p:nvSpPr>
        <p:spPr>
          <a:xfrm>
            <a:off x="838198" y="1927412"/>
            <a:ext cx="10506635" cy="4174049"/>
          </a:xfrm>
        </p:spPr>
        <p:txBody>
          <a:bodyPr>
            <a:normAutofit lnSpcReduction="10000"/>
          </a:bodyPr>
          <a:lstStyle/>
          <a:p>
            <a:pPr algn="just">
              <a:lnSpc>
                <a:spcPct val="100000"/>
              </a:lnSpc>
            </a:pPr>
            <a:r>
              <a:rPr lang="en-US" sz="1600" dirty="0">
                <a:latin typeface="Times New Roman" panose="02020603050405020304" pitchFamily="18" charset="0"/>
                <a:cs typeface="Times New Roman" panose="02020603050405020304" pitchFamily="18" charset="0"/>
              </a:rPr>
              <a:t>This paper is about to calculate the crop yield prediction by using deep neural networks.</a:t>
            </a:r>
          </a:p>
          <a:p>
            <a:pPr algn="just">
              <a:lnSpc>
                <a:spcPct val="100000"/>
              </a:lnSpc>
            </a:pPr>
            <a:r>
              <a:rPr lang="en-US" sz="1600" dirty="0">
                <a:latin typeface="Times New Roman" panose="02020603050405020304" pitchFamily="18" charset="0"/>
                <a:cs typeface="Times New Roman" panose="02020603050405020304" pitchFamily="18" charset="0"/>
              </a:rPr>
              <a:t>The dataset used for this project is Syngenta Crop Challenge (Syngenta, 2018real-world data to predict the performance of corn hybrids in 2017 in different locations. The dataset included 2,267 experimental hybrids planted in 2,247 of locations between 2008 and 2016 across the United States and Canada..</a:t>
            </a:r>
          </a:p>
          <a:p>
            <a:pPr algn="just">
              <a:lnSpc>
                <a:spcPct val="100000"/>
              </a:lnSpc>
            </a:pPr>
            <a:r>
              <a:rPr lang="en-US" sz="1600" dirty="0">
                <a:latin typeface="Times New Roman" panose="02020603050405020304" pitchFamily="18" charset="0"/>
                <a:cs typeface="Times New Roman" panose="02020603050405020304" pitchFamily="18" charset="0"/>
              </a:rPr>
              <a:t>Deep neural network (DNN) approach that took advantage of state-of-the-art modeling and solution </a:t>
            </a:r>
            <a:r>
              <a:rPr lang="en-US" sz="1600" dirty="0" err="1">
                <a:latin typeface="Times New Roman" panose="02020603050405020304" pitchFamily="18" charset="0"/>
                <a:cs typeface="Times New Roman" panose="02020603050405020304" pitchFamily="18" charset="0"/>
              </a:rPr>
              <a:t>techniques.the</a:t>
            </a:r>
            <a:r>
              <a:rPr lang="en-US" sz="1600" dirty="0">
                <a:latin typeface="Times New Roman" panose="02020603050405020304" pitchFamily="18" charset="0"/>
                <a:cs typeface="Times New Roman" panose="02020603050405020304" pitchFamily="18" charset="0"/>
              </a:rPr>
              <a:t> model was found to prediction accuracy, with a root-mean-square-error (RMSE) being 12% of the average yield and 50% of the standard deviation for the validation dataset using predicted weather data. Our computational results suggested that this model significantly outperformed other popular methods such as Lasso, shallow neural networks (SNN), and regression tree (RT)</a:t>
            </a:r>
          </a:p>
          <a:p>
            <a:pPr algn="just">
              <a:lnSpc>
                <a:spcPct val="100000"/>
              </a:lnSpc>
            </a:pPr>
            <a:r>
              <a:rPr lang="en-US" sz="1600" dirty="0">
                <a:latin typeface="Times New Roman" panose="02020603050405020304" pitchFamily="18" charset="0"/>
                <a:cs typeface="Times New Roman" panose="02020603050405020304" pitchFamily="18" charset="0"/>
              </a:rPr>
              <a:t>By using two deep Networks We trained two deep neural networks, one for yield and the other for check yield, and then used the difference of their outputs as the prediction for yield difference. After trying deeper network structures, these dimensions were found to provide the best balance between prediction accuracy and limited overfitting. We initialized all weights with the Xavier initialization method</a:t>
            </a:r>
          </a:p>
          <a:p>
            <a:pPr algn="just">
              <a:lnSpc>
                <a:spcPct val="100000"/>
              </a:lnSpc>
            </a:pPr>
            <a:r>
              <a:rPr lang="en-US" sz="1600" dirty="0">
                <a:latin typeface="Times New Roman" panose="02020603050405020304" pitchFamily="18" charset="0"/>
                <a:cs typeface="Times New Roman" panose="02020603050405020304" pitchFamily="18" charset="0"/>
              </a:rPr>
              <a:t>The accuracy produced by the experiment is 95% when compared with Lasso, shallow neural networks (SNN), and regression tree (RT)</a:t>
            </a: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2238881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38518"/>
            <a:ext cx="10515600" cy="672353"/>
          </a:xfrm>
        </p:spPr>
        <p:txBody>
          <a:bodyPr>
            <a:normAutofit/>
          </a:bodyPr>
          <a:lstStyle/>
          <a:p>
            <a:pPr algn="just"/>
            <a:r>
              <a:rPr lang="en-US" sz="1600" b="1" dirty="0">
                <a:latin typeface="Times New Roman" panose="02020603050405020304" pitchFamily="18" charset="0"/>
                <a:cs typeface="Times New Roman" panose="02020603050405020304" pitchFamily="18" charset="0"/>
              </a:rPr>
              <a:t>[7]. </a:t>
            </a:r>
            <a:r>
              <a:rPr lang="en-US" sz="1600" b="1" dirty="0" err="1">
                <a:latin typeface="Times New Roman" panose="02020603050405020304" pitchFamily="18" charset="0"/>
                <a:cs typeface="Times New Roman" panose="02020603050405020304" pitchFamily="18" charset="0"/>
              </a:rPr>
              <a:t>Elavarasan</a:t>
            </a:r>
            <a:r>
              <a:rPr lang="en-US" sz="1600" b="1" dirty="0">
                <a:latin typeface="Times New Roman" panose="02020603050405020304" pitchFamily="18" charset="0"/>
                <a:cs typeface="Times New Roman" panose="02020603050405020304" pitchFamily="18" charset="0"/>
              </a:rPr>
              <a:t>, D., &amp; Vincent, P. D. (2020). Crop yield prediction using deep reinforcement learning model for sustainable agrarian applications. IEEE access, 8, 86886-86901.</a:t>
            </a:r>
          </a:p>
        </p:txBody>
      </p:sp>
      <p:sp>
        <p:nvSpPr>
          <p:cNvPr id="3" name="Content Placeholder 2"/>
          <p:cNvSpPr>
            <a:spLocks noGrp="1"/>
          </p:cNvSpPr>
          <p:nvPr>
            <p:ph idx="1"/>
          </p:nvPr>
        </p:nvSpPr>
        <p:spPr>
          <a:xfrm>
            <a:off x="838199" y="2043952"/>
            <a:ext cx="10515600" cy="4057509"/>
          </a:xfrm>
        </p:spPr>
        <p:txBody>
          <a:bodyPr>
            <a:normAutofit/>
          </a:bodyPr>
          <a:lstStyle/>
          <a:p>
            <a:pPr algn="just">
              <a:lnSpc>
                <a:spcPct val="100000"/>
              </a:lnSpc>
            </a:pPr>
            <a:r>
              <a:rPr lang="en-US" sz="1600" dirty="0">
                <a:latin typeface="Times New Roman" panose="02020603050405020304" pitchFamily="18" charset="0"/>
                <a:cs typeface="Times New Roman" panose="02020603050405020304" pitchFamily="18" charset="0"/>
              </a:rPr>
              <a:t>This paper is mainly deals with crop yield prediction using deep reinforcement learning model for sustainable agrarian applications.</a:t>
            </a:r>
          </a:p>
          <a:p>
            <a:pPr algn="just">
              <a:lnSpc>
                <a:spcPct val="100000"/>
              </a:lnSpc>
            </a:pPr>
            <a:r>
              <a:rPr lang="en-US" sz="1600" dirty="0">
                <a:latin typeface="Times New Roman" panose="02020603050405020304" pitchFamily="18" charset="0"/>
                <a:cs typeface="Times New Roman" panose="02020603050405020304" pitchFamily="18" charset="0"/>
              </a:rPr>
              <a:t>The proposed study investigates the yield prediction of paddy crop for the Vellore district in the southern part of India. Here, the block of district considered for the study include </a:t>
            </a:r>
            <a:r>
              <a:rPr lang="en-US" sz="1600" dirty="0" err="1">
                <a:latin typeface="Times New Roman" panose="02020603050405020304" pitchFamily="18" charset="0"/>
                <a:cs typeface="Times New Roman" panose="02020603050405020304" pitchFamily="18" charset="0"/>
              </a:rPr>
              <a:t>Ponnai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Arcot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Sholinghur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Ammur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Thimiri</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Kalavai</a:t>
            </a:r>
            <a:r>
              <a:rPr lang="en-US" sz="1600" dirty="0">
                <a:latin typeface="Times New Roman" panose="02020603050405020304" pitchFamily="18" charset="0"/>
                <a:cs typeface="Times New Roman" panose="02020603050405020304" pitchFamily="18" charset="0"/>
              </a:rPr>
              <a:t>.</a:t>
            </a:r>
          </a:p>
          <a:p>
            <a:pPr algn="just">
              <a:lnSpc>
                <a:spcPct val="100000"/>
              </a:lnSpc>
            </a:pPr>
            <a:r>
              <a:rPr lang="en-US" sz="1600" dirty="0">
                <a:latin typeface="Times New Roman" panose="02020603050405020304" pitchFamily="18" charset="0"/>
                <a:cs typeface="Times New Roman" panose="02020603050405020304" pitchFamily="18" charset="0"/>
              </a:rPr>
              <a:t>The combination of RNN based feature processing and DQN algorithms are used and compared with deep reinforcement, deep learning ,artificial neural network and random forest and gradient boosting are used.</a:t>
            </a:r>
          </a:p>
          <a:p>
            <a:pPr algn="just">
              <a:lnSpc>
                <a:spcPct val="100000"/>
              </a:lnSpc>
            </a:pPr>
            <a:r>
              <a:rPr lang="en-US" sz="1600" dirty="0">
                <a:latin typeface="Times New Roman" panose="02020603050405020304" pitchFamily="18" charset="0"/>
                <a:cs typeface="Times New Roman" panose="02020603050405020304" pitchFamily="18" charset="0"/>
              </a:rPr>
              <a:t>The dataset is pre-trained by using RNN and initialize the RNN network with random weights and initialize the target value function with same parameters. And train the dataset with DQN and initialize  the prediction yield randomly.</a:t>
            </a:r>
          </a:p>
          <a:p>
            <a:pPr algn="just">
              <a:lnSpc>
                <a:spcPct val="100000"/>
              </a:lnSpc>
            </a:pPr>
            <a:r>
              <a:rPr lang="en-US" sz="1600" dirty="0">
                <a:latin typeface="Times New Roman" panose="02020603050405020304" pitchFamily="18" charset="0"/>
                <a:cs typeface="Times New Roman" panose="02020603050405020304" pitchFamily="18" charset="0"/>
              </a:rPr>
              <a:t>A linear layer maps the Recurrent Neural Network output values to the Q-values. The reinforcement learning agent incorporates a combination of parametric features with the threshold that assist in predicting crop yield. Finally, the agent receives an aggregate score for the actions performed by minimizing the error and maximizing the forecast accuracy.</a:t>
            </a:r>
          </a:p>
          <a:p>
            <a:pPr algn="just">
              <a:lnSpc>
                <a:spcPct val="100000"/>
              </a:lnSpc>
            </a:pPr>
            <a:r>
              <a:rPr lang="en-US" sz="1600" dirty="0">
                <a:latin typeface="Times New Roman" panose="02020603050405020304" pitchFamily="18" charset="0"/>
                <a:cs typeface="Times New Roman" panose="02020603050405020304" pitchFamily="18" charset="0"/>
              </a:rPr>
              <a:t>The proposed model efficiently predicts the crop yield outperforming existing models by preserving the original data distribution with an accuracy of 93.7%.</a:t>
            </a:r>
          </a:p>
        </p:txBody>
      </p:sp>
      <p:pic>
        <p:nvPicPr>
          <p:cNvPr id="4" name="Picture 3"/>
          <p:cNvPicPr>
            <a:picLocks noChangeAspect="1"/>
          </p:cNvPicPr>
          <p:nvPr/>
        </p:nvPicPr>
        <p:blipFill>
          <a:blip r:embed="rId2"/>
          <a:stretch>
            <a:fillRect/>
          </a:stretch>
        </p:blipFill>
        <p:spPr>
          <a:xfrm>
            <a:off x="0" y="-5462"/>
            <a:ext cx="12192000" cy="762000"/>
          </a:xfrm>
          <a:prstGeom prst="rect">
            <a:avLst/>
          </a:prstGeom>
        </p:spPr>
      </p:pic>
    </p:spTree>
    <p:extLst>
      <p:ext uri="{BB962C8B-B14F-4D97-AF65-F5344CB8AC3E}">
        <p14:creationId xmlns:p14="http://schemas.microsoft.com/office/powerpoint/2010/main" val="1113925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92305"/>
            <a:ext cx="10515600" cy="618565"/>
          </a:xfrm>
        </p:spPr>
        <p:txBody>
          <a:bodyPr>
            <a:normAutofit/>
          </a:bodyPr>
          <a:lstStyle/>
          <a:p>
            <a:pPr algn="just"/>
            <a:r>
              <a:rPr lang="en-US" sz="1600" b="1" dirty="0">
                <a:latin typeface="Times New Roman" panose="02020603050405020304" pitchFamily="18" charset="0"/>
                <a:cs typeface="Times New Roman" panose="02020603050405020304" pitchFamily="18" charset="0"/>
              </a:rPr>
              <a:t>[8].JuhiReshma, S. R., &amp; </a:t>
            </a:r>
            <a:r>
              <a:rPr lang="en-US" sz="1600" b="1" dirty="0" err="1">
                <a:latin typeface="Times New Roman" panose="02020603050405020304" pitchFamily="18" charset="0"/>
                <a:cs typeface="Times New Roman" panose="02020603050405020304" pitchFamily="18" charset="0"/>
              </a:rPr>
              <a:t>Aravindhar</a:t>
            </a:r>
            <a:r>
              <a:rPr lang="en-US" sz="1600" b="1" dirty="0">
                <a:latin typeface="Times New Roman" panose="02020603050405020304" pitchFamily="18" charset="0"/>
                <a:cs typeface="Times New Roman" panose="02020603050405020304" pitchFamily="18" charset="0"/>
              </a:rPr>
              <a:t>, D. J. (2021). Fertilizer Estimation using Deep Learning Approach. NVEO-NATURAL VOLATILES &amp; ESSENTIAL OILS Journal| NVEO, 5745-5752.</a:t>
            </a:r>
          </a:p>
        </p:txBody>
      </p:sp>
      <p:sp>
        <p:nvSpPr>
          <p:cNvPr id="3" name="Content Placeholder 2"/>
          <p:cNvSpPr>
            <a:spLocks noGrp="1"/>
          </p:cNvSpPr>
          <p:nvPr>
            <p:ph idx="1"/>
          </p:nvPr>
        </p:nvSpPr>
        <p:spPr>
          <a:xfrm>
            <a:off x="838200" y="2081818"/>
            <a:ext cx="10515600" cy="4351338"/>
          </a:xfrm>
        </p:spPr>
        <p:txBody>
          <a:bodyPr>
            <a:normAutofit/>
          </a:bodyPr>
          <a:lstStyle/>
          <a:p>
            <a:pPr algn="just">
              <a:lnSpc>
                <a:spcPct val="100000"/>
              </a:lnSpc>
            </a:pPr>
            <a:r>
              <a:rPr lang="en-US" sz="1600" dirty="0">
                <a:latin typeface="Times New Roman" panose="02020603050405020304" pitchFamily="18" charset="0"/>
                <a:cs typeface="Times New Roman" panose="02020603050405020304" pitchFamily="18" charset="0"/>
              </a:rPr>
              <a:t>This paper is mainly deals with the prediction the required amount of fertilizers for a particular crop banana.</a:t>
            </a:r>
          </a:p>
          <a:p>
            <a:pPr algn="just">
              <a:lnSpc>
                <a:spcPct val="100000"/>
              </a:lnSpc>
            </a:pPr>
            <a:r>
              <a:rPr lang="en-US" sz="1600" dirty="0">
                <a:latin typeface="Times New Roman" panose="02020603050405020304" pitchFamily="18" charset="0"/>
                <a:cs typeface="Times New Roman" panose="02020603050405020304" pitchFamily="18" charset="0"/>
              </a:rPr>
              <a:t>The major factors that play an important role in crop yield are considered for the study, data set like crop, crop yield dataset, crop nutrients, location and soil were gathered from other sources like agricultural websites.</a:t>
            </a:r>
          </a:p>
          <a:p>
            <a:pPr algn="just">
              <a:lnSpc>
                <a:spcPct val="100000"/>
              </a:lnSpc>
            </a:pPr>
            <a:r>
              <a:rPr lang="en-US" sz="1600" dirty="0">
                <a:latin typeface="Times New Roman" panose="02020603050405020304" pitchFamily="18" charset="0"/>
                <a:cs typeface="Times New Roman" panose="02020603050405020304" pitchFamily="18" charset="0"/>
              </a:rPr>
              <a:t>The GRU based  parallel RNN algorithms is used to predict the amount of fertilizer and e a new variant of Rectified Linear Unit (</a:t>
            </a:r>
            <a:r>
              <a:rPr lang="en-US" sz="1600" dirty="0" err="1">
                <a:latin typeface="Times New Roman" panose="02020603050405020304" pitchFamily="18" charset="0"/>
                <a:cs typeface="Times New Roman" panose="02020603050405020304" pitchFamily="18" charset="0"/>
              </a:rPr>
              <a:t>ReLU</a:t>
            </a:r>
            <a:r>
              <a:rPr lang="en-US" sz="1600" dirty="0">
                <a:latin typeface="Times New Roman" panose="02020603050405020304" pitchFamily="18" charset="0"/>
                <a:cs typeface="Times New Roman" panose="02020603050405020304" pitchFamily="18" charset="0"/>
              </a:rPr>
              <a:t>) called the Parameterized </a:t>
            </a:r>
            <a:r>
              <a:rPr lang="en-US" sz="1600" dirty="0" err="1">
                <a:latin typeface="Times New Roman" panose="02020603050405020304" pitchFamily="18" charset="0"/>
                <a:cs typeface="Times New Roman" panose="02020603050405020304" pitchFamily="18" charset="0"/>
              </a:rPr>
              <a:t>ReLU</a:t>
            </a:r>
            <a:r>
              <a:rPr lang="en-US" sz="1600" dirty="0">
                <a:latin typeface="Times New Roman" panose="02020603050405020304" pitchFamily="18" charset="0"/>
                <a:cs typeface="Times New Roman" panose="02020603050405020304" pitchFamily="18" charset="0"/>
              </a:rPr>
              <a:t> in the hidden layers of the neural network.</a:t>
            </a:r>
          </a:p>
          <a:p>
            <a:pPr algn="just">
              <a:lnSpc>
                <a:spcPct val="100000"/>
              </a:lnSpc>
            </a:pPr>
            <a:r>
              <a:rPr lang="en-US" sz="1600" dirty="0">
                <a:latin typeface="Times New Roman" panose="02020603050405020304" pitchFamily="18" charset="0"/>
                <a:cs typeface="Times New Roman" panose="02020603050405020304" pitchFamily="18" charset="0"/>
              </a:rPr>
              <a:t>Firstly the dataset is labelled with High Medium and low compositions and the dataset is </a:t>
            </a:r>
            <a:r>
              <a:rPr lang="en-US" sz="1600" dirty="0" err="1">
                <a:latin typeface="Times New Roman" panose="02020603050405020304" pitchFamily="18" charset="0"/>
                <a:cs typeface="Times New Roman" panose="02020603050405020304" pitchFamily="18" charset="0"/>
              </a:rPr>
              <a:t>splitted</a:t>
            </a:r>
            <a:r>
              <a:rPr lang="en-US" sz="1600" dirty="0">
                <a:latin typeface="Times New Roman" panose="02020603050405020304" pitchFamily="18" charset="0"/>
                <a:cs typeface="Times New Roman" panose="02020603050405020304" pitchFamily="18" charset="0"/>
              </a:rPr>
              <a:t> into train and test dataset </a:t>
            </a:r>
          </a:p>
          <a:p>
            <a:pPr algn="just">
              <a:lnSpc>
                <a:spcPct val="100000"/>
              </a:lnSpc>
            </a:pPr>
            <a:r>
              <a:rPr lang="en-US" sz="1600" dirty="0">
                <a:latin typeface="Times New Roman" panose="02020603050405020304" pitchFamily="18" charset="0"/>
                <a:cs typeface="Times New Roman" panose="02020603050405020304" pitchFamily="18" charset="0"/>
              </a:rPr>
              <a:t>by using </a:t>
            </a:r>
            <a:r>
              <a:rPr lang="en-US" sz="1600" dirty="0" err="1">
                <a:latin typeface="Times New Roman" panose="02020603050405020304" pitchFamily="18" charset="0"/>
                <a:cs typeface="Times New Roman" panose="02020603050405020304" pitchFamily="18" charset="0"/>
              </a:rPr>
              <a:t>Relu</a:t>
            </a:r>
            <a:r>
              <a:rPr lang="en-US" sz="1600" dirty="0">
                <a:latin typeface="Times New Roman" panose="02020603050405020304" pitchFamily="18" charset="0"/>
                <a:cs typeface="Times New Roman" panose="02020603050405020304" pitchFamily="18" charset="0"/>
              </a:rPr>
              <a:t> classifiers 1 and 2 are used to train the training dataset. Performances of Classifier 1 and 2 are evaluated in terms of accuracy, sensitivity, specificity, and error rate. The performance of the proposed network can be compared with the performance of the existing state-of-the-art classifiers such as, Decision Tree, Random Forest, and SVM. </a:t>
            </a:r>
          </a:p>
          <a:p>
            <a:pPr algn="just">
              <a:lnSpc>
                <a:spcPct val="100000"/>
              </a:lnSpc>
            </a:pPr>
            <a:r>
              <a:rPr lang="en-US" sz="1600" dirty="0">
                <a:latin typeface="Times New Roman" panose="02020603050405020304" pitchFamily="18" charset="0"/>
                <a:cs typeface="Times New Roman" panose="02020603050405020304" pitchFamily="18" charset="0"/>
              </a:rPr>
              <a:t>With increase in training time and increase in hidden nodes the network may overfit, which may lead to high accuracy in training the data but can result in poor interpolation in testing of data A model is designed to recommend the amount of fertilizer for a crop</a:t>
            </a: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3353819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219200"/>
            <a:ext cx="10515600" cy="762000"/>
          </a:xfrm>
        </p:spPr>
        <p:txBody>
          <a:bodyPr>
            <a:normAutofit/>
          </a:bodyPr>
          <a:lstStyle/>
          <a:p>
            <a:pPr algn="just"/>
            <a:r>
              <a:rPr lang="en-US" sz="1600" b="1" dirty="0">
                <a:latin typeface="Times New Roman" panose="02020603050405020304" pitchFamily="18" charset="0"/>
                <a:cs typeface="Times New Roman" panose="02020603050405020304" pitchFamily="18" charset="0"/>
              </a:rPr>
              <a:t>[9].Pudumalar, S., </a:t>
            </a:r>
            <a:r>
              <a:rPr lang="en-US" sz="1600" b="1" dirty="0" err="1">
                <a:latin typeface="Times New Roman" panose="02020603050405020304" pitchFamily="18" charset="0"/>
                <a:cs typeface="Times New Roman" panose="02020603050405020304" pitchFamily="18" charset="0"/>
              </a:rPr>
              <a:t>Ramanujam</a:t>
            </a:r>
            <a:r>
              <a:rPr lang="en-US" sz="1600" b="1" dirty="0">
                <a:latin typeface="Times New Roman" panose="02020603050405020304" pitchFamily="18" charset="0"/>
                <a:cs typeface="Times New Roman" panose="02020603050405020304" pitchFamily="18" charset="0"/>
              </a:rPr>
              <a:t>, E., </a:t>
            </a:r>
            <a:r>
              <a:rPr lang="en-US" sz="1600" b="1" dirty="0" err="1">
                <a:latin typeface="Times New Roman" panose="02020603050405020304" pitchFamily="18" charset="0"/>
                <a:cs typeface="Times New Roman" panose="02020603050405020304" pitchFamily="18" charset="0"/>
              </a:rPr>
              <a:t>Rajashree</a:t>
            </a:r>
            <a:r>
              <a:rPr lang="en-US" sz="1600" b="1" dirty="0">
                <a:latin typeface="Times New Roman" panose="02020603050405020304" pitchFamily="18" charset="0"/>
                <a:cs typeface="Times New Roman" panose="02020603050405020304" pitchFamily="18" charset="0"/>
              </a:rPr>
              <a:t>, R. H., Kavya, C., </a:t>
            </a:r>
            <a:r>
              <a:rPr lang="en-US" sz="1600" b="1" dirty="0" err="1">
                <a:latin typeface="Times New Roman" panose="02020603050405020304" pitchFamily="18" charset="0"/>
                <a:cs typeface="Times New Roman" panose="02020603050405020304" pitchFamily="18" charset="0"/>
              </a:rPr>
              <a:t>Kiruthika</a:t>
            </a:r>
            <a:r>
              <a:rPr lang="en-US" sz="1600" b="1" dirty="0">
                <a:latin typeface="Times New Roman" panose="02020603050405020304" pitchFamily="18" charset="0"/>
                <a:cs typeface="Times New Roman" panose="02020603050405020304" pitchFamily="18" charset="0"/>
              </a:rPr>
              <a:t>, T., &amp; Nisha, J. (2017, January). Crop recommendation system for precision agriculture. In 2016 Eighth International Conference on Advanced Computing (</a:t>
            </a:r>
            <a:r>
              <a:rPr lang="en-US" sz="1600" b="1" dirty="0" err="1">
                <a:latin typeface="Times New Roman" panose="02020603050405020304" pitchFamily="18" charset="0"/>
                <a:cs typeface="Times New Roman" panose="02020603050405020304" pitchFamily="18" charset="0"/>
              </a:rPr>
              <a:t>ICoAC</a:t>
            </a:r>
            <a:r>
              <a:rPr lang="en-US" sz="1600" b="1" dirty="0">
                <a:latin typeface="Times New Roman" panose="02020603050405020304" pitchFamily="18" charset="0"/>
                <a:cs typeface="Times New Roman" panose="02020603050405020304" pitchFamily="18" charset="0"/>
              </a:rPr>
              <a:t>) (pp. 32-36). IEEE.</a:t>
            </a:r>
          </a:p>
        </p:txBody>
      </p:sp>
      <p:sp>
        <p:nvSpPr>
          <p:cNvPr id="3" name="Content Placeholder 2"/>
          <p:cNvSpPr>
            <a:spLocks noGrp="1"/>
          </p:cNvSpPr>
          <p:nvPr>
            <p:ph idx="1"/>
          </p:nvPr>
        </p:nvSpPr>
        <p:spPr>
          <a:xfrm>
            <a:off x="838199" y="2268071"/>
            <a:ext cx="10515600" cy="4745290"/>
          </a:xfrm>
        </p:spPr>
        <p:txBody>
          <a:bodyPr>
            <a:normAutofit/>
          </a:bodyPr>
          <a:lstStyle/>
          <a:p>
            <a:pPr algn="just"/>
            <a:r>
              <a:rPr lang="en-IN" sz="1600" dirty="0">
                <a:latin typeface="Times New Roman" panose="02020603050405020304" pitchFamily="18" charset="0"/>
                <a:cs typeface="Times New Roman" panose="02020603050405020304" pitchFamily="18" charset="0"/>
              </a:rPr>
              <a:t>This paper is mainly deals with crop recommendation which helps to the farmers to reduce the selection of choosing wrong crop and increase the productivity of the crop.</a:t>
            </a:r>
          </a:p>
          <a:p>
            <a:pPr algn="just"/>
            <a:r>
              <a:rPr lang="en-US" sz="1600" dirty="0">
                <a:latin typeface="Times New Roman" panose="02020603050405020304" pitchFamily="18" charset="0"/>
                <a:cs typeface="Times New Roman" panose="02020603050405020304" pitchFamily="18" charset="0"/>
              </a:rPr>
              <a:t> The dataset comprising the soil specific attributes which are collected for Madurai district tested at soil testing lab, Madurai, Tamil Nadu, India.</a:t>
            </a:r>
            <a:r>
              <a:rPr lang="en-GB" sz="1600" dirty="0">
                <a:latin typeface="Times New Roman" panose="02020603050405020304" pitchFamily="18" charset="0"/>
                <a:cs typeface="Times New Roman" panose="02020603050405020304" pitchFamily="18" charset="0"/>
              </a:rPr>
              <a:t>The crops considered in our model include millet, groundnut, pulses, cotton, vegetables, banana, paddy, sorghum, sugarcane, coriander. </a:t>
            </a:r>
            <a:r>
              <a:rPr lang="en-US" sz="1600" dirty="0">
                <a:latin typeface="Times New Roman" panose="02020603050405020304" pitchFamily="18" charset="0"/>
                <a:cs typeface="Times New Roman" panose="02020603050405020304" pitchFamily="18" charset="0"/>
              </a:rPr>
              <a:t>The attributes considered where Depth, Texture, Ph, Soil Color, Permeability, Drainage, Water holding and Erosion. </a:t>
            </a:r>
          </a:p>
          <a:p>
            <a:pPr algn="just"/>
            <a:r>
              <a:rPr lang="en-US" sz="1600" dirty="0">
                <a:latin typeface="Times New Roman" panose="02020603050405020304" pitchFamily="18" charset="0"/>
                <a:cs typeface="Times New Roman" panose="02020603050405020304" pitchFamily="18" charset="0"/>
              </a:rPr>
              <a:t>The algorithms random tree, CHAID, K-Nearest Neighbor and Naive bayes are used in this experiment to predict the crop and yield of the crop</a:t>
            </a:r>
          </a:p>
          <a:p>
            <a:pPr algn="just"/>
            <a:r>
              <a:rPr lang="en-US" sz="1600" dirty="0">
                <a:latin typeface="Times New Roman" panose="02020603050405020304" pitchFamily="18" charset="0"/>
                <a:cs typeface="Times New Roman" panose="02020603050405020304" pitchFamily="18" charset="0"/>
              </a:rPr>
              <a:t>The training data is extracted by using feature extraction and the sent to the ensemble model contains CHAID, random forest KNN and naïve bayes and by using the rules induction the recommendation system is </a:t>
            </a:r>
            <a:r>
              <a:rPr lang="en-US" sz="1600" dirty="0" err="1">
                <a:latin typeface="Times New Roman" panose="02020603050405020304" pitchFamily="18" charset="0"/>
                <a:cs typeface="Times New Roman" panose="02020603050405020304" pitchFamily="18" charset="0"/>
              </a:rPr>
              <a:t>is</a:t>
            </a:r>
            <a:r>
              <a:rPr lang="en-US" sz="1600" dirty="0">
                <a:latin typeface="Times New Roman" panose="02020603050405020304" pitchFamily="18" charset="0"/>
                <a:cs typeface="Times New Roman" panose="02020603050405020304" pitchFamily="18" charset="0"/>
              </a:rPr>
              <a:t> created and it will produce the yield of the crop.</a:t>
            </a:r>
          </a:p>
          <a:p>
            <a:pPr algn="just"/>
            <a:r>
              <a:rPr lang="en-US" sz="1600" dirty="0">
                <a:latin typeface="Times New Roman" panose="02020603050405020304" pitchFamily="18" charset="0"/>
                <a:cs typeface="Times New Roman" panose="02020603050405020304" pitchFamily="18" charset="0"/>
              </a:rPr>
              <a:t>The accuracy produced by this experiment is 88%.Our future work is aimed at an improved data set with large number of attributes and also implements yield prediction. </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44172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100654"/>
            <a:ext cx="10515600" cy="988122"/>
          </a:xfrm>
        </p:spPr>
        <p:txBody>
          <a:bodyPr>
            <a:normAutofit/>
          </a:bodyPr>
          <a:lstStyle/>
          <a:p>
            <a:pPr algn="just"/>
            <a:r>
              <a:rPr lang="en-US" sz="1600" b="1" dirty="0">
                <a:latin typeface="Times New Roman" panose="02020603050405020304" pitchFamily="18" charset="0"/>
                <a:cs typeface="Times New Roman" panose="02020603050405020304" pitchFamily="18" charset="0"/>
              </a:rPr>
              <a:t>[10].Der Yang, M., Tseng, H. H., Hsu, Y. C., &amp; Tseng, W. C. (2020, January). Real-time crop classification using edge computing and deep learning. In 2020 IEEE 17th Annual Consumer Communications &amp; Networking Conference (CCNC) (pp. 1-4). IEEE.</a:t>
            </a:r>
          </a:p>
        </p:txBody>
      </p:sp>
      <p:sp>
        <p:nvSpPr>
          <p:cNvPr id="3" name="Content Placeholder 2"/>
          <p:cNvSpPr>
            <a:spLocks noGrp="1"/>
          </p:cNvSpPr>
          <p:nvPr>
            <p:ph idx="1"/>
          </p:nvPr>
        </p:nvSpPr>
        <p:spPr>
          <a:xfrm>
            <a:off x="838199" y="2178423"/>
            <a:ext cx="10515600" cy="4530138"/>
          </a:xfrm>
        </p:spPr>
        <p:txBody>
          <a:bodyPr>
            <a:normAutofit/>
          </a:bodyPr>
          <a:lstStyle/>
          <a:p>
            <a:pPr algn="just">
              <a:lnSpc>
                <a:spcPct val="100000"/>
              </a:lnSpc>
            </a:pPr>
            <a:r>
              <a:rPr lang="en-US" sz="1600" dirty="0">
                <a:latin typeface="Times New Roman" panose="02020603050405020304" pitchFamily="18" charset="0"/>
                <a:cs typeface="Times New Roman" panose="02020603050405020304" pitchFamily="18" charset="0"/>
              </a:rPr>
              <a:t>This paper is mainly deals with the Crop classification by using Deep learning and edge computing </a:t>
            </a:r>
          </a:p>
          <a:p>
            <a:pPr algn="just">
              <a:lnSpc>
                <a:spcPct val="100000"/>
              </a:lnSpc>
            </a:pPr>
            <a:r>
              <a:rPr lang="en-US" sz="1600" dirty="0">
                <a:latin typeface="Times New Roman" panose="02020603050405020304" pitchFamily="18" charset="0"/>
                <a:cs typeface="Times New Roman" panose="02020603050405020304" pitchFamily="18" charset="0"/>
              </a:rPr>
              <a:t>The data is collected from the field of the agronomy department in the south side of national </a:t>
            </a:r>
            <a:r>
              <a:rPr lang="en-US" sz="1600" dirty="0" err="1">
                <a:latin typeface="Times New Roman" panose="02020603050405020304" pitchFamily="18" charset="0"/>
                <a:cs typeface="Times New Roman" panose="02020603050405020304" pitchFamily="18" charset="0"/>
              </a:rPr>
              <a:t>chung</a:t>
            </a:r>
            <a:r>
              <a:rPr lang="en-US" sz="1600" dirty="0">
                <a:latin typeface="Times New Roman" panose="02020603050405020304" pitchFamily="18" charset="0"/>
                <a:cs typeface="Times New Roman" panose="02020603050405020304" pitchFamily="18" charset="0"/>
              </a:rPr>
              <a:t> university and the collected image dataset divided into four categories rice, corn road and background. The total number of images was 244, and the training images were 80% of the total images, a total of 196.</a:t>
            </a:r>
          </a:p>
          <a:p>
            <a:pPr algn="just">
              <a:lnSpc>
                <a:spcPct val="100000"/>
              </a:lnSpc>
            </a:pPr>
            <a:r>
              <a:rPr lang="en-US" sz="1600" dirty="0">
                <a:latin typeface="Times New Roman" panose="02020603050405020304" pitchFamily="18" charset="0"/>
                <a:cs typeface="Times New Roman" panose="02020603050405020304" pitchFamily="18" charset="0"/>
              </a:rPr>
              <a:t>The two full convolution neural networks FCN-</a:t>
            </a:r>
            <a:r>
              <a:rPr lang="en-US" sz="1600" dirty="0" err="1">
                <a:latin typeface="Times New Roman" panose="02020603050405020304" pitchFamily="18" charset="0"/>
                <a:cs typeface="Times New Roman" panose="02020603050405020304" pitchFamily="18" charset="0"/>
              </a:rPr>
              <a:t>AlexNet</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SegNet</a:t>
            </a:r>
            <a:r>
              <a:rPr lang="en-US" sz="1600" dirty="0">
                <a:latin typeface="Times New Roman" panose="02020603050405020304" pitchFamily="18" charset="0"/>
                <a:cs typeface="Times New Roman" panose="02020603050405020304" pitchFamily="18" charset="0"/>
              </a:rPr>
              <a:t> are used in this experiment and compared with each other in this experiment.</a:t>
            </a:r>
          </a:p>
          <a:p>
            <a:pPr algn="just">
              <a:lnSpc>
                <a:spcPct val="100000"/>
              </a:lnSpc>
            </a:pPr>
            <a:r>
              <a:rPr lang="en-US" sz="1600" dirty="0">
                <a:latin typeface="Times New Roman" panose="02020603050405020304" pitchFamily="18" charset="0"/>
                <a:cs typeface="Times New Roman" panose="02020603050405020304" pitchFamily="18" charset="0"/>
              </a:rPr>
              <a:t>FCN-</a:t>
            </a:r>
            <a:r>
              <a:rPr lang="en-US" sz="1600" dirty="0" err="1">
                <a:latin typeface="Times New Roman" panose="02020603050405020304" pitchFamily="18" charset="0"/>
                <a:cs typeface="Times New Roman" panose="02020603050405020304" pitchFamily="18" charset="0"/>
              </a:rPr>
              <a:t>AlexNet</a:t>
            </a:r>
            <a:r>
              <a:rPr lang="en-US" sz="1600" dirty="0">
                <a:latin typeface="Times New Roman" panose="02020603050405020304" pitchFamily="18" charset="0"/>
                <a:cs typeface="Times New Roman" panose="02020603050405020304" pitchFamily="18" charset="0"/>
              </a:rPr>
              <a:t> is mainly to change the original three-layer full-layer layer of </a:t>
            </a:r>
            <a:r>
              <a:rPr lang="en-US" sz="1600" dirty="0" err="1">
                <a:latin typeface="Times New Roman" panose="02020603050405020304" pitchFamily="18" charset="0"/>
                <a:cs typeface="Times New Roman" panose="02020603050405020304" pitchFamily="18" charset="0"/>
              </a:rPr>
              <a:t>AlexNet</a:t>
            </a:r>
            <a:r>
              <a:rPr lang="en-US" sz="1600" dirty="0">
                <a:latin typeface="Times New Roman" panose="02020603050405020304" pitchFamily="18" charset="0"/>
                <a:cs typeface="Times New Roman" panose="02020603050405020304" pitchFamily="18" charset="0"/>
              </a:rPr>
              <a:t> to the convolution layer and finally add a sampling layer to achieve the result of semantic segmentation. </a:t>
            </a:r>
            <a:r>
              <a:rPr lang="en-US" sz="1600" dirty="0" err="1">
                <a:latin typeface="Times New Roman" panose="02020603050405020304" pitchFamily="18" charset="0"/>
                <a:cs typeface="Times New Roman" panose="02020603050405020304" pitchFamily="18" charset="0"/>
              </a:rPr>
              <a:t>SegNet</a:t>
            </a:r>
            <a:r>
              <a:rPr lang="en-US" sz="1600" dirty="0">
                <a:latin typeface="Times New Roman" panose="02020603050405020304" pitchFamily="18" charset="0"/>
                <a:cs typeface="Times New Roman" panose="02020603050405020304" pitchFamily="18" charset="0"/>
              </a:rPr>
              <a:t> adopted the VGG16 network architecture in the first half of the network followed by </a:t>
            </a:r>
            <a:r>
              <a:rPr lang="en-US" sz="1600" dirty="0" err="1">
                <a:latin typeface="Times New Roman" panose="02020603050405020304" pitchFamily="18" charset="0"/>
                <a:cs typeface="Times New Roman" panose="02020603050405020304" pitchFamily="18" charset="0"/>
              </a:rPr>
              <a:t>upsampling</a:t>
            </a:r>
            <a:r>
              <a:rPr lang="en-US" sz="1600" dirty="0">
                <a:latin typeface="Times New Roman" panose="02020603050405020304" pitchFamily="18" charset="0"/>
                <a:cs typeface="Times New Roman" panose="02020603050405020304" pitchFamily="18" charset="0"/>
              </a:rPr>
              <a:t> and another is (</a:t>
            </a:r>
            <a:r>
              <a:rPr lang="en-US" sz="1600" dirty="0" err="1">
                <a:latin typeface="Times New Roman" panose="02020603050405020304" pitchFamily="18" charset="0"/>
                <a:cs typeface="Times New Roman" panose="02020603050405020304" pitchFamily="18" charset="0"/>
              </a:rPr>
              <a:t>downsampled</a:t>
            </a:r>
            <a:r>
              <a:rPr lang="en-US" sz="1600" dirty="0">
                <a:latin typeface="Times New Roman" panose="02020603050405020304" pitchFamily="18" charset="0"/>
                <a:cs typeface="Times New Roman" panose="02020603050405020304" pitchFamily="18" charset="0"/>
              </a:rPr>
              <a:t>) index that allows the value to be placed in the corresponding position before down sampling in the up sampling process.</a:t>
            </a:r>
          </a:p>
          <a:p>
            <a:pPr algn="just">
              <a:lnSpc>
                <a:spcPct val="100000"/>
              </a:lnSpc>
            </a:pPr>
            <a:r>
              <a:rPr lang="en-US" sz="1600" dirty="0">
                <a:latin typeface="Times New Roman" panose="02020603050405020304" pitchFamily="18" charset="0"/>
                <a:cs typeface="Times New Roman" panose="02020603050405020304" pitchFamily="18" charset="0"/>
              </a:rPr>
              <a:t>Although the FCN-</a:t>
            </a:r>
            <a:r>
              <a:rPr lang="en-US" sz="1600" dirty="0" err="1">
                <a:latin typeface="Times New Roman" panose="02020603050405020304" pitchFamily="18" charset="0"/>
                <a:cs typeface="Times New Roman" panose="02020603050405020304" pitchFamily="18" charset="0"/>
              </a:rPr>
              <a:t>AlexNet</a:t>
            </a:r>
            <a:r>
              <a:rPr lang="en-US" sz="1600" dirty="0">
                <a:latin typeface="Times New Roman" panose="02020603050405020304" pitchFamily="18" charset="0"/>
                <a:cs typeface="Times New Roman" panose="02020603050405020304" pitchFamily="18" charset="0"/>
              </a:rPr>
              <a:t> network is simpler, the convolution operation takes less time, but the convolution mask window is large and the number of convolutions is small. After quantitative and qualitative analysis, it is considered that </a:t>
            </a:r>
            <a:r>
              <a:rPr lang="en-US" sz="1600" dirty="0" err="1">
                <a:latin typeface="Times New Roman" panose="02020603050405020304" pitchFamily="18" charset="0"/>
                <a:cs typeface="Times New Roman" panose="02020603050405020304" pitchFamily="18" charset="0"/>
              </a:rPr>
              <a:t>SegNet</a:t>
            </a:r>
            <a:r>
              <a:rPr lang="en-US" sz="1600" dirty="0">
                <a:latin typeface="Times New Roman" panose="02020603050405020304" pitchFamily="18" charset="0"/>
                <a:cs typeface="Times New Roman" panose="02020603050405020304" pitchFamily="18" charset="0"/>
              </a:rPr>
              <a:t> is relatively complete in detail processing so </a:t>
            </a:r>
            <a:r>
              <a:rPr lang="en-US" sz="1600" dirty="0" err="1">
                <a:latin typeface="Times New Roman" panose="02020603050405020304" pitchFamily="18" charset="0"/>
                <a:cs typeface="Times New Roman" panose="02020603050405020304" pitchFamily="18" charset="0"/>
              </a:rPr>
              <a:t>SegNet</a:t>
            </a:r>
            <a:r>
              <a:rPr lang="en-US" sz="1600" dirty="0">
                <a:latin typeface="Times New Roman" panose="02020603050405020304" pitchFamily="18" charset="0"/>
                <a:cs typeface="Times New Roman" panose="02020603050405020304" pitchFamily="18" charset="0"/>
              </a:rPr>
              <a:t> is used as the neural network model of inference service. </a:t>
            </a:r>
          </a:p>
          <a:p>
            <a:pPr algn="just">
              <a:lnSpc>
                <a:spcPct val="100000"/>
              </a:lnSpc>
            </a:pPr>
            <a:r>
              <a:rPr lang="en-US" sz="1600" dirty="0">
                <a:latin typeface="Times New Roman" panose="02020603050405020304" pitchFamily="18" charset="0"/>
                <a:cs typeface="Times New Roman" panose="02020603050405020304" pitchFamily="18" charset="0"/>
              </a:rPr>
              <a:t>The accuracy of FCN-</a:t>
            </a:r>
            <a:r>
              <a:rPr lang="en-US" sz="1600" dirty="0" err="1">
                <a:latin typeface="Times New Roman" panose="02020603050405020304" pitchFamily="18" charset="0"/>
                <a:cs typeface="Times New Roman" panose="02020603050405020304" pitchFamily="18" charset="0"/>
              </a:rPr>
              <a:t>Alexnet</a:t>
            </a:r>
            <a:r>
              <a:rPr lang="en-US" sz="1600" dirty="0">
                <a:latin typeface="Times New Roman" panose="02020603050405020304" pitchFamily="18" charset="0"/>
                <a:cs typeface="Times New Roman" panose="02020603050405020304" pitchFamily="18" charset="0"/>
              </a:rPr>
              <a:t>  is 88.48% and </a:t>
            </a:r>
            <a:r>
              <a:rPr lang="en-US" sz="1600" dirty="0" err="1">
                <a:latin typeface="Times New Roman" panose="02020603050405020304" pitchFamily="18" charset="0"/>
                <a:cs typeface="Times New Roman" panose="02020603050405020304" pitchFamily="18" charset="0"/>
              </a:rPr>
              <a:t>segNet</a:t>
            </a:r>
            <a:r>
              <a:rPr lang="en-US" sz="1600" dirty="0">
                <a:latin typeface="Times New Roman" panose="02020603050405020304" pitchFamily="18" charset="0"/>
                <a:cs typeface="Times New Roman" panose="02020603050405020304" pitchFamily="18" charset="0"/>
              </a:rPr>
              <a:t> is 89.44% which gives high accuracy than FCN-</a:t>
            </a:r>
            <a:r>
              <a:rPr lang="en-US" sz="1600" dirty="0" err="1">
                <a:latin typeface="Times New Roman" panose="02020603050405020304" pitchFamily="18" charset="0"/>
                <a:cs typeface="Times New Roman" panose="02020603050405020304" pitchFamily="18" charset="0"/>
              </a:rPr>
              <a:t>Alexnet</a:t>
            </a:r>
            <a:endParaRPr lang="en-US" sz="16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2593920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040" y="1202938"/>
            <a:ext cx="11239920" cy="529178"/>
          </a:xfrm>
        </p:spPr>
        <p:txBody>
          <a:bodyPr>
            <a:normAutofit fontScale="90000"/>
          </a:bodyPr>
          <a:lstStyle/>
          <a:p>
            <a:r>
              <a:rPr lang="en-US" sz="2000" b="1" dirty="0">
                <a:latin typeface="Times New Roman" panose="02020603050405020304" pitchFamily="18" charset="0"/>
                <a:cs typeface="Times New Roman" panose="02020603050405020304" pitchFamily="18" charset="0"/>
              </a:rPr>
              <a:t>[11]D. Devi, A. Anand, S. </a:t>
            </a:r>
            <a:r>
              <a:rPr lang="en-US" sz="2000" b="1" dirty="0" err="1">
                <a:latin typeface="Times New Roman" panose="02020603050405020304" pitchFamily="18" charset="0"/>
                <a:cs typeface="Times New Roman" panose="02020603050405020304" pitchFamily="18" charset="0"/>
              </a:rPr>
              <a:t>S.Sophia</a:t>
            </a:r>
            <a:r>
              <a:rPr lang="en-US" sz="2000" b="1" dirty="0">
                <a:latin typeface="Times New Roman" panose="02020603050405020304" pitchFamily="18" charset="0"/>
                <a:cs typeface="Times New Roman" panose="02020603050405020304" pitchFamily="18" charset="0"/>
              </a:rPr>
              <a:t>, M. </a:t>
            </a:r>
            <a:r>
              <a:rPr lang="en-US" sz="2000" b="1" dirty="0" err="1">
                <a:latin typeface="Times New Roman" panose="02020603050405020304" pitchFamily="18" charset="0"/>
                <a:cs typeface="Times New Roman" panose="02020603050405020304" pitchFamily="18" charset="0"/>
              </a:rPr>
              <a:t>Karpagam</a:t>
            </a:r>
            <a:r>
              <a:rPr lang="en-US" sz="2000" b="1" dirty="0">
                <a:latin typeface="Times New Roman" panose="02020603050405020304" pitchFamily="18" charset="0"/>
                <a:cs typeface="Times New Roman" panose="02020603050405020304" pitchFamily="18" charset="0"/>
              </a:rPr>
              <a:t> and S. </a:t>
            </a:r>
            <a:r>
              <a:rPr lang="en-US" sz="2000" b="1" dirty="0" err="1">
                <a:latin typeface="Times New Roman" panose="02020603050405020304" pitchFamily="18" charset="0"/>
                <a:cs typeface="Times New Roman" panose="02020603050405020304" pitchFamily="18" charset="0"/>
              </a:rPr>
              <a:t>Maheswari</a:t>
            </a:r>
            <a:r>
              <a:rPr lang="en-US" sz="2000" b="1" dirty="0">
                <a:latin typeface="Times New Roman" panose="02020603050405020304" pitchFamily="18" charset="0"/>
                <a:cs typeface="Times New Roman" panose="02020603050405020304" pitchFamily="18" charset="0"/>
              </a:rPr>
              <a:t>, "IoT- Deep Learning based Prediction of Amount of Pesticides and Diseases in Fruits," 2020 International Conference on Smart Electronics and Communication (ICOSEC), 2020, pp. 848-853, </a:t>
            </a:r>
            <a:r>
              <a:rPr lang="en-US" sz="2000" b="1" dirty="0" err="1">
                <a:latin typeface="Times New Roman" panose="02020603050405020304" pitchFamily="18" charset="0"/>
                <a:cs typeface="Times New Roman" panose="02020603050405020304" pitchFamily="18" charset="0"/>
              </a:rPr>
              <a:t>doi</a:t>
            </a:r>
            <a:r>
              <a:rPr lang="en-US" sz="2000" b="1" dirty="0">
                <a:latin typeface="Times New Roman" panose="02020603050405020304" pitchFamily="18" charset="0"/>
                <a:cs typeface="Times New Roman" panose="02020603050405020304" pitchFamily="18" charset="0"/>
              </a:rPr>
              <a:t>: 10.1109/ICOSEC49089.2020.9215373.</a:t>
            </a:r>
            <a:endParaRPr lang="en-US" sz="18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6039" y="2173054"/>
            <a:ext cx="11033090" cy="5327736"/>
          </a:xfrm>
        </p:spPr>
        <p:txBody>
          <a:bodyPr>
            <a:normAutofit/>
          </a:bodyPr>
          <a:lstStyle/>
          <a:p>
            <a:pPr algn="just">
              <a:lnSpc>
                <a:spcPct val="100000"/>
              </a:lnSpc>
            </a:pPr>
            <a:r>
              <a:rPr lang="en-US" sz="1800" dirty="0">
                <a:latin typeface="Times New Roman" panose="02020603050405020304" pitchFamily="18" charset="0"/>
                <a:cs typeface="Times New Roman" panose="02020603050405020304" pitchFamily="18" charset="0"/>
              </a:rPr>
              <a:t>This paper mainly deals with recognizing the amount of pesticides and illness present in the fruits with the help of deep learning techniques through IOT(Internet of Things) devices.</a:t>
            </a:r>
          </a:p>
          <a:p>
            <a:pPr algn="just">
              <a:lnSpc>
                <a:spcPct val="100000"/>
              </a:lnSpc>
            </a:pPr>
            <a:r>
              <a:rPr lang="en-US" sz="1800" dirty="0">
                <a:latin typeface="Times New Roman" panose="02020603050405020304" pitchFamily="18" charset="0"/>
                <a:cs typeface="Times New Roman" panose="02020603050405020304" pitchFamily="18" charset="0"/>
              </a:rPr>
              <a:t>A fruit was taken for the experiment as a dataset along with the illnesses that are most widespread in fruits</a:t>
            </a:r>
          </a:p>
          <a:p>
            <a:pPr algn="just">
              <a:lnSpc>
                <a:spcPct val="100000"/>
              </a:lnSpc>
            </a:pPr>
            <a:r>
              <a:rPr lang="en-US" sz="1800" dirty="0">
                <a:latin typeface="Times New Roman" panose="02020603050405020304" pitchFamily="18" charset="0"/>
                <a:cs typeface="Times New Roman" panose="02020603050405020304" pitchFamily="18" charset="0"/>
              </a:rPr>
              <a:t>The sensors(IOT devices) such as temperature sensors, pH sensors, ESP8266 were utilized to figure out the amount of pesticides present in the chosen fruit. </a:t>
            </a:r>
          </a:p>
          <a:p>
            <a:pPr algn="just">
              <a:lnSpc>
                <a:spcPct val="100000"/>
              </a:lnSpc>
            </a:pPr>
            <a:r>
              <a:rPr lang="en-US" sz="1800" dirty="0">
                <a:latin typeface="Times New Roman" panose="02020603050405020304" pitchFamily="18" charset="0"/>
                <a:cs typeface="Times New Roman" panose="02020603050405020304" pitchFamily="18" charset="0"/>
              </a:rPr>
              <a:t>The input image is being trained and tested using around 50000 training image sets and 20000 test image tests that are parallel to these images. These images are already stored in the server.</a:t>
            </a:r>
          </a:p>
          <a:p>
            <a:pPr algn="just">
              <a:lnSpc>
                <a:spcPct val="100000"/>
              </a:lnSpc>
            </a:pPr>
            <a:r>
              <a:rPr lang="en-US" sz="1800" dirty="0">
                <a:latin typeface="Times New Roman" panose="02020603050405020304" pitchFamily="18" charset="0"/>
                <a:cs typeface="Times New Roman" panose="02020603050405020304" pitchFamily="18" charset="0"/>
              </a:rPr>
              <a:t>CNN (Convolution </a:t>
            </a:r>
            <a:r>
              <a:rPr lang="en-IN" sz="1800" dirty="0">
                <a:latin typeface="Times New Roman" panose="02020603050405020304" pitchFamily="18" charset="0"/>
                <a:cs typeface="Times New Roman" panose="02020603050405020304" pitchFamily="18" charset="0"/>
              </a:rPr>
              <a:t>Neural Network</a:t>
            </a:r>
            <a:r>
              <a:rPr lang="en-US" sz="1800" dirty="0">
                <a:latin typeface="Times New Roman" panose="02020603050405020304" pitchFamily="18" charset="0"/>
                <a:cs typeface="Times New Roman" panose="02020603050405020304" pitchFamily="18" charset="0"/>
              </a:rPr>
              <a:t>) and SVM (Support Vector Machine) are the algorithms used in this paper to perform Deep learning for easy identification of disease.</a:t>
            </a:r>
          </a:p>
          <a:p>
            <a:pPr algn="just">
              <a:lnSpc>
                <a:spcPct val="100000"/>
              </a:lnSpc>
            </a:pPr>
            <a:r>
              <a:rPr lang="en-US" sz="1800" dirty="0">
                <a:latin typeface="Times New Roman" panose="02020603050405020304" pitchFamily="18" charset="0"/>
                <a:cs typeface="Times New Roman" panose="02020603050405020304" pitchFamily="18" charset="0"/>
              </a:rPr>
              <a:t>Though SVM predicted the diseases correctly, but did not give the amount(percentage) of the fruit that was damaged.</a:t>
            </a:r>
          </a:p>
          <a:p>
            <a:pPr algn="just">
              <a:lnSpc>
                <a:spcPct val="100000"/>
              </a:lnSpc>
            </a:pPr>
            <a:r>
              <a:rPr lang="en-IN" sz="1800" dirty="0">
                <a:latin typeface="Times New Roman" panose="02020603050405020304" pitchFamily="18" charset="0"/>
                <a:cs typeface="Times New Roman" panose="02020603050405020304" pitchFamily="18" charset="0"/>
              </a:rPr>
              <a:t>Coming to accuracy metric, </a:t>
            </a:r>
            <a:r>
              <a:rPr lang="en-US" sz="1800" dirty="0">
                <a:latin typeface="Times New Roman" panose="02020603050405020304" pitchFamily="18" charset="0"/>
                <a:cs typeface="Times New Roman" panose="02020603050405020304" pitchFamily="18" charset="0"/>
              </a:rPr>
              <a:t>CNN produced very accurate results, although its training and testing procedures took 6.5 minutes longer than those of SVM, it produced accurate results.</a:t>
            </a: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351449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354" y="866260"/>
            <a:ext cx="10515600" cy="1325563"/>
          </a:xfrm>
        </p:spPr>
        <p:txBody>
          <a:bodyPr>
            <a:normAutofit/>
          </a:bodyPr>
          <a:lstStyle/>
          <a:p>
            <a:pPr algn="just"/>
            <a:r>
              <a:rPr lang="en-US" sz="2000" b="1" dirty="0">
                <a:latin typeface="Times New Roman" panose="02020603050405020304" pitchFamily="18" charset="0"/>
                <a:cs typeface="Times New Roman" panose="02020603050405020304" pitchFamily="18" charset="0"/>
              </a:rPr>
              <a:t>[12] S. </a:t>
            </a:r>
            <a:r>
              <a:rPr lang="en-US" sz="2000" b="1" dirty="0" err="1">
                <a:latin typeface="Times New Roman" panose="02020603050405020304" pitchFamily="18" charset="0"/>
                <a:cs typeface="Times New Roman" panose="02020603050405020304" pitchFamily="18" charset="0"/>
              </a:rPr>
              <a:t>Bhanumathi</a:t>
            </a:r>
            <a:r>
              <a:rPr lang="en-US" sz="2000" b="1" dirty="0">
                <a:latin typeface="Times New Roman" panose="02020603050405020304" pitchFamily="18" charset="0"/>
                <a:cs typeface="Times New Roman" panose="02020603050405020304" pitchFamily="18" charset="0"/>
              </a:rPr>
              <a:t>, M. Vineeth and N. Rohit, "Crop Yield Prediction and Efficient use of Fertilizers," 2019 International Conference on Communication and Signal Processing (ICCSP), 2019, pp. 0769-0773, </a:t>
            </a:r>
            <a:r>
              <a:rPr lang="en-US" sz="2000" b="1" dirty="0" err="1">
                <a:latin typeface="Times New Roman" panose="02020603050405020304" pitchFamily="18" charset="0"/>
                <a:cs typeface="Times New Roman" panose="02020603050405020304" pitchFamily="18" charset="0"/>
              </a:rPr>
              <a:t>doi</a:t>
            </a:r>
            <a:r>
              <a:rPr lang="en-US" sz="2000" b="1" dirty="0">
                <a:latin typeface="Times New Roman" panose="02020603050405020304" pitchFamily="18" charset="0"/>
                <a:cs typeface="Times New Roman" panose="02020603050405020304" pitchFamily="18" charset="0"/>
              </a:rPr>
              <a:t>: 10.1109/ICCSP.2019.8698087.</a:t>
            </a:r>
            <a:endParaRPr lang="en-US" sz="20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0726" y="2296083"/>
            <a:ext cx="11646040" cy="5474642"/>
          </a:xfrm>
        </p:spPr>
        <p:txBody>
          <a:bodyPr>
            <a:noAutofit/>
          </a:bodyPr>
          <a:lstStyle/>
          <a:p>
            <a:pPr algn="just">
              <a:lnSpc>
                <a:spcPct val="100000"/>
              </a:lnSpc>
            </a:pPr>
            <a:r>
              <a:rPr lang="en-IN" sz="1800" dirty="0">
                <a:latin typeface="Times New Roman" panose="02020603050405020304" pitchFamily="18" charset="0"/>
                <a:cs typeface="Times New Roman" panose="02020603050405020304" pitchFamily="18" charset="0"/>
              </a:rPr>
              <a:t>This paper mainly deals with analysing the crop yield and recommending required fertilizer to guide the farmers to grow crops accordingly based on the climatic conditions.</a:t>
            </a:r>
          </a:p>
          <a:p>
            <a:pPr algn="just">
              <a:lnSpc>
                <a:spcPct val="100000"/>
              </a:lnSpc>
            </a:pPr>
            <a:r>
              <a:rPr lang="en-US" sz="1800" dirty="0">
                <a:latin typeface="Times New Roman" panose="02020603050405020304" pitchFamily="18" charset="0"/>
                <a:cs typeface="Times New Roman" panose="02020603050405020304" pitchFamily="18" charset="0"/>
              </a:rPr>
              <a:t>In this paper, various data from the previous years is taken to estimate future data. They used SMO classifiers in WEKA to classify the results. They are machine learning models. The key parameters taken into account are the minimum temperature, maximum temperature, average temperature, previous year's crop information, and yield information.</a:t>
            </a:r>
          </a:p>
          <a:p>
            <a:pPr algn="just">
              <a:lnSpc>
                <a:spcPct val="100000"/>
              </a:lnSpc>
            </a:pPr>
            <a:r>
              <a:rPr lang="en-US" sz="1800" dirty="0">
                <a:latin typeface="Times New Roman" panose="02020603050405020304" pitchFamily="18" charset="0"/>
                <a:cs typeface="Times New Roman" panose="02020603050405020304" pitchFamily="18" charset="0"/>
              </a:rPr>
              <a:t>This </a:t>
            </a:r>
            <a:r>
              <a:rPr lang="en-IN" sz="1800" dirty="0">
                <a:latin typeface="Times New Roman" panose="02020603050405020304" pitchFamily="18" charset="0"/>
                <a:cs typeface="Times New Roman" panose="02020603050405020304" pitchFamily="18" charset="0"/>
              </a:rPr>
              <a:t>paper used a sample dataset comprising of some parameters. They are as follows: </a:t>
            </a:r>
            <a:r>
              <a:rPr lang="en-US" sz="1800" dirty="0">
                <a:latin typeface="Times New Roman" panose="02020603050405020304" pitchFamily="18" charset="0"/>
                <a:cs typeface="Times New Roman" panose="02020603050405020304" pitchFamily="18" charset="0"/>
              </a:rPr>
              <a:t>state, district, crop, area, season and production. By using this data, we can build a machine learning model, train it, and estimate production.</a:t>
            </a:r>
          </a:p>
          <a:p>
            <a:pPr algn="just">
              <a:lnSpc>
                <a:spcPct val="100000"/>
              </a:lnSpc>
            </a:pPr>
            <a:r>
              <a:rPr lang="en-US" sz="1800" dirty="0">
                <a:latin typeface="Times New Roman" panose="02020603050405020304" pitchFamily="18" charset="0"/>
                <a:cs typeface="Times New Roman" panose="02020603050405020304" pitchFamily="18" charset="0"/>
              </a:rPr>
              <a:t>Further, it also allows us to calculate how much amount of fertilizer should be applied to achieve the desired yield.</a:t>
            </a:r>
          </a:p>
          <a:p>
            <a:pPr algn="just">
              <a:lnSpc>
                <a:spcPct val="100000"/>
              </a:lnSpc>
            </a:pPr>
            <a:r>
              <a:rPr lang="en-IN" sz="1800" dirty="0">
                <a:latin typeface="Times New Roman" panose="02020603050405020304" pitchFamily="18" charset="0"/>
                <a:cs typeface="Times New Roman" panose="02020603050405020304" pitchFamily="18" charset="0"/>
              </a:rPr>
              <a:t>Random Forest algorithm and Backpropagation are the algorithms mainly used in this paper to predict the output.</a:t>
            </a:r>
          </a:p>
          <a:p>
            <a:pPr algn="just">
              <a:lnSpc>
                <a:spcPct val="100000"/>
              </a:lnSpc>
            </a:pPr>
            <a:r>
              <a:rPr lang="en-US" sz="1800" dirty="0">
                <a:latin typeface="Times New Roman" panose="02020603050405020304" pitchFamily="18" charset="0"/>
                <a:cs typeface="Times New Roman" panose="02020603050405020304" pitchFamily="18" charset="0"/>
              </a:rPr>
              <a:t>With respect to the error rate, when the error rates of the random forest algorithm and backpropagation algorithm are compared to obtain the results, it is found that the random forest algorithm had a lower error rate than backpropagation algorithm.</a:t>
            </a:r>
          </a:p>
          <a:p>
            <a:pPr marL="0" indent="0" algn="just">
              <a:lnSpc>
                <a:spcPct val="100000"/>
              </a:lnSpc>
              <a:buNone/>
            </a:pPr>
            <a:endParaRPr lang="en-US" sz="1800" b="1" dirty="0">
              <a:latin typeface="Times New Roman" panose="02020603050405020304" pitchFamily="18" charset="0"/>
              <a:cs typeface="Times New Roman" panose="02020603050405020304" pitchFamily="18" charset="0"/>
              <a:sym typeface="+mn-ea"/>
            </a:endParaRPr>
          </a:p>
        </p:txBody>
      </p:sp>
      <p:pic>
        <p:nvPicPr>
          <p:cNvPr id="4" name="Picture 3"/>
          <p:cNvPicPr>
            <a:picLocks noChangeAspect="1"/>
          </p:cNvPicPr>
          <p:nvPr/>
        </p:nvPicPr>
        <p:blipFill>
          <a:blip r:embed="rId2"/>
          <a:stretch>
            <a:fillRect/>
          </a:stretch>
        </p:blipFill>
        <p:spPr>
          <a:xfrm>
            <a:off x="1" y="0"/>
            <a:ext cx="12191999" cy="762000"/>
          </a:xfrm>
          <a:prstGeom prst="rect">
            <a:avLst/>
          </a:prstGeom>
        </p:spPr>
      </p:pic>
    </p:spTree>
    <p:extLst>
      <p:ext uri="{BB962C8B-B14F-4D97-AF65-F5344CB8AC3E}">
        <p14:creationId xmlns:p14="http://schemas.microsoft.com/office/powerpoint/2010/main" val="3385824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457" y="851262"/>
            <a:ext cx="10515600" cy="1325563"/>
          </a:xfrm>
        </p:spPr>
        <p:txBody>
          <a:bodyPr>
            <a:normAutofit/>
          </a:bodyPr>
          <a:lstStyle/>
          <a:p>
            <a:pPr algn="just"/>
            <a:r>
              <a:rPr lang="en-IN" sz="1600" b="1" i="0" dirty="0">
                <a:effectLst/>
                <a:latin typeface="Times New Roman" panose="02020603050405020304" pitchFamily="18" charset="0"/>
                <a:cs typeface="Times New Roman" panose="02020603050405020304" pitchFamily="18" charset="0"/>
              </a:rPr>
              <a:t>[13]</a:t>
            </a:r>
            <a:r>
              <a:rPr lang="en-IN" sz="1600" b="1" i="0" dirty="0" err="1">
                <a:effectLst/>
                <a:latin typeface="Times New Roman" panose="02020603050405020304" pitchFamily="18" charset="0"/>
                <a:cs typeface="Times New Roman" panose="02020603050405020304" pitchFamily="18" charset="0"/>
              </a:rPr>
              <a:t>Banavlikar</a:t>
            </a:r>
            <a:r>
              <a:rPr lang="en-IN" sz="1600" b="1" i="0" dirty="0">
                <a:effectLst/>
                <a:latin typeface="Times New Roman" panose="02020603050405020304" pitchFamily="18" charset="0"/>
                <a:cs typeface="Times New Roman" panose="02020603050405020304" pitchFamily="18" charset="0"/>
              </a:rPr>
              <a:t>, T., </a:t>
            </a:r>
            <a:r>
              <a:rPr lang="en-IN" sz="1600" b="1" i="0" dirty="0" err="1">
                <a:effectLst/>
                <a:latin typeface="Times New Roman" panose="02020603050405020304" pitchFamily="18" charset="0"/>
                <a:cs typeface="Times New Roman" panose="02020603050405020304" pitchFamily="18" charset="0"/>
              </a:rPr>
              <a:t>Mahir</a:t>
            </a:r>
            <a:r>
              <a:rPr lang="en-IN" sz="1600" b="1" i="0" dirty="0">
                <a:effectLst/>
                <a:latin typeface="Times New Roman" panose="02020603050405020304" pitchFamily="18" charset="0"/>
                <a:cs typeface="Times New Roman" panose="02020603050405020304" pitchFamily="18" charset="0"/>
              </a:rPr>
              <a:t>, A., </a:t>
            </a:r>
            <a:r>
              <a:rPr lang="en-IN" sz="1600" b="1" i="0" dirty="0" err="1">
                <a:effectLst/>
                <a:latin typeface="Times New Roman" panose="02020603050405020304" pitchFamily="18" charset="0"/>
                <a:cs typeface="Times New Roman" panose="02020603050405020304" pitchFamily="18" charset="0"/>
              </a:rPr>
              <a:t>Budukh</a:t>
            </a:r>
            <a:r>
              <a:rPr lang="en-IN" sz="1600" b="1" i="0" dirty="0">
                <a:effectLst/>
                <a:latin typeface="Times New Roman" panose="02020603050405020304" pitchFamily="18" charset="0"/>
                <a:cs typeface="Times New Roman" panose="02020603050405020304" pitchFamily="18" charset="0"/>
              </a:rPr>
              <a:t>, M., &amp; </a:t>
            </a:r>
            <a:r>
              <a:rPr lang="en-IN" sz="1600" b="1" i="0" dirty="0" err="1">
                <a:effectLst/>
                <a:latin typeface="Times New Roman" panose="02020603050405020304" pitchFamily="18" charset="0"/>
                <a:cs typeface="Times New Roman" panose="02020603050405020304" pitchFamily="18" charset="0"/>
              </a:rPr>
              <a:t>Dhodapkar</a:t>
            </a:r>
            <a:r>
              <a:rPr lang="en-IN" sz="1600" b="1" i="0" dirty="0">
                <a:effectLst/>
                <a:latin typeface="Times New Roman" panose="02020603050405020304" pitchFamily="18" charset="0"/>
                <a:cs typeface="Times New Roman" panose="02020603050405020304" pitchFamily="18" charset="0"/>
              </a:rPr>
              <a:t>, S. (2018). Crop recommendation system using Neural Networks. </a:t>
            </a:r>
            <a:r>
              <a:rPr lang="en-IN" sz="1600" b="1" i="1" dirty="0">
                <a:effectLst/>
                <a:latin typeface="Times New Roman" panose="02020603050405020304" pitchFamily="18" charset="0"/>
                <a:cs typeface="Times New Roman" panose="02020603050405020304" pitchFamily="18" charset="0"/>
              </a:rPr>
              <a:t>International Research Journal of Engineering and Technology (IRJET)</a:t>
            </a:r>
            <a:r>
              <a:rPr lang="en-IN" sz="1600" b="1" i="0" dirty="0">
                <a:effectLst/>
                <a:latin typeface="Times New Roman" panose="02020603050405020304" pitchFamily="18" charset="0"/>
                <a:cs typeface="Times New Roman" panose="02020603050405020304" pitchFamily="18" charset="0"/>
              </a:rPr>
              <a:t>, </a:t>
            </a:r>
            <a:r>
              <a:rPr lang="en-IN" sz="1600" b="1" i="1" dirty="0">
                <a:effectLst/>
                <a:latin typeface="Times New Roman" panose="02020603050405020304" pitchFamily="18" charset="0"/>
                <a:cs typeface="Times New Roman" panose="02020603050405020304" pitchFamily="18" charset="0"/>
              </a:rPr>
              <a:t>5</a:t>
            </a:r>
            <a:r>
              <a:rPr lang="en-IN" sz="1600" b="1" i="0" dirty="0">
                <a:effectLst/>
                <a:latin typeface="Times New Roman" panose="02020603050405020304" pitchFamily="18" charset="0"/>
                <a:cs typeface="Times New Roman" panose="02020603050405020304" pitchFamily="18" charset="0"/>
              </a:rPr>
              <a:t>(5), 1475-1480.</a:t>
            </a:r>
            <a:endParaRPr lang="en-US" sz="16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1457" y="2394061"/>
            <a:ext cx="11249086" cy="5457722"/>
          </a:xfrm>
        </p:spPr>
        <p:txBody>
          <a:bodyPr>
            <a:noAutofit/>
          </a:bodyPr>
          <a:lstStyle/>
          <a:p>
            <a:pPr algn="just">
              <a:lnSpc>
                <a:spcPct val="100000"/>
              </a:lnSpc>
            </a:pPr>
            <a:r>
              <a:rPr lang="en-US" sz="1600" dirty="0">
                <a:latin typeface="Times New Roman" panose="02020603050405020304" pitchFamily="18" charset="0"/>
                <a:cs typeface="Times New Roman" panose="02020603050405020304" pitchFamily="18" charset="0"/>
              </a:rPr>
              <a:t>In this paper a crop recommendation system is proposed using neural network methods to  give the best kind of crop to be harvested in the soil. </a:t>
            </a:r>
          </a:p>
          <a:p>
            <a:pPr algn="just">
              <a:lnSpc>
                <a:spcPct val="100000"/>
              </a:lnSpc>
            </a:pPr>
            <a:r>
              <a:rPr lang="en-US" sz="1600" dirty="0">
                <a:latin typeface="Times New Roman" panose="02020603050405020304" pitchFamily="18" charset="0"/>
                <a:cs typeface="Times New Roman" panose="02020603050405020304" pitchFamily="18" charset="0"/>
              </a:rPr>
              <a:t>This particular recommendation system model will take into account characteristics like temperature, humidity, and soil moisture content. Neural networks would be used in this specific recommendation model to forecast the best kind of crop.</a:t>
            </a:r>
          </a:p>
          <a:p>
            <a:pPr algn="just">
              <a:lnSpc>
                <a:spcPct val="100000"/>
              </a:lnSpc>
            </a:pPr>
            <a:r>
              <a:rPr lang="en-US" sz="1600" dirty="0">
                <a:latin typeface="Times New Roman" panose="02020603050405020304" pitchFamily="18" charset="0"/>
                <a:cs typeface="Times New Roman" panose="02020603050405020304" pitchFamily="18" charset="0"/>
              </a:rPr>
              <a:t>This model is trained using a specific dataset of previously collected values(characteristics that are already mentioned) and then it would be able to determine the type of crop on its own. The total yield is also affected by the type of crop, which makes recommendation system even more useful.</a:t>
            </a:r>
          </a:p>
          <a:p>
            <a:pPr algn="just">
              <a:lnSpc>
                <a:spcPct val="100000"/>
              </a:lnSpc>
            </a:pPr>
            <a:r>
              <a:rPr lang="en-US" sz="1600" dirty="0">
                <a:latin typeface="Times New Roman" panose="02020603050405020304" pitchFamily="18" charset="0"/>
                <a:cs typeface="Times New Roman" panose="02020603050405020304" pitchFamily="18" charset="0"/>
              </a:rPr>
              <a:t>Internet of Things (IOT) devices such as ESP8266,  Raspberry Pi 3,  Arduino IDE Tool, Sensors, MQTT Protocol are used in order to predict the type of soil and type of crop used.</a:t>
            </a:r>
          </a:p>
          <a:p>
            <a:pPr algn="just">
              <a:lnSpc>
                <a:spcPct val="100000"/>
              </a:lnSpc>
            </a:pPr>
            <a:r>
              <a:rPr lang="en-US" sz="1600" dirty="0">
                <a:latin typeface="Times New Roman" panose="02020603050405020304" pitchFamily="18" charset="0"/>
                <a:cs typeface="Times New Roman" panose="02020603050405020304" pitchFamily="18" charset="0"/>
              </a:rPr>
              <a:t>Machine Learning algorithms along with Artificial Neural Networks and their types such as Perceptron, Multilevel Perceptron, Back Propagation, Sigmoid Function, SoftMax Function, RELU Function,  Input Bias functions are used.</a:t>
            </a:r>
          </a:p>
          <a:p>
            <a:pPr algn="just">
              <a:lnSpc>
                <a:spcPct val="100000"/>
              </a:lnSpc>
            </a:pPr>
            <a:r>
              <a:rPr lang="en-US" sz="1600" dirty="0">
                <a:latin typeface="Times New Roman" panose="02020603050405020304" pitchFamily="18" charset="0"/>
                <a:cs typeface="Times New Roman" panose="02020603050405020304" pitchFamily="18" charset="0"/>
              </a:rPr>
              <a:t>Software such as TensorFlow, Keras are used along with the Optimization techniques like </a:t>
            </a:r>
            <a:r>
              <a:rPr lang="en-IN" sz="1600" dirty="0">
                <a:latin typeface="Times New Roman" panose="02020603050405020304" pitchFamily="18" charset="0"/>
                <a:cs typeface="Times New Roman" panose="02020603050405020304" pitchFamily="18" charset="0"/>
              </a:rPr>
              <a:t>Stochastic Gradient Descent , Full Gradient Descent are used.</a:t>
            </a: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3292046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676" y="983825"/>
            <a:ext cx="10636179" cy="1325563"/>
          </a:xfrm>
        </p:spPr>
        <p:txBody>
          <a:bodyPr>
            <a:normAutofit/>
          </a:bodyPr>
          <a:lstStyle/>
          <a:p>
            <a:pPr algn="just"/>
            <a:r>
              <a:rPr lang="en-US" sz="1600" b="1" i="0" dirty="0">
                <a:effectLst/>
                <a:latin typeface="Times New Roman" panose="02020603050405020304" pitchFamily="18" charset="0"/>
                <a:cs typeface="Times New Roman" panose="02020603050405020304" pitchFamily="18" charset="0"/>
              </a:rPr>
              <a:t>[14]</a:t>
            </a:r>
            <a:r>
              <a:rPr lang="en-US" sz="1600" b="1" i="0" dirty="0" err="1">
                <a:effectLst/>
                <a:latin typeface="Times New Roman" panose="02020603050405020304" pitchFamily="18" charset="0"/>
                <a:cs typeface="Times New Roman" panose="02020603050405020304" pitchFamily="18" charset="0"/>
              </a:rPr>
              <a:t>Mythili</a:t>
            </a:r>
            <a:r>
              <a:rPr lang="en-US" sz="1600" b="1" i="0" dirty="0">
                <a:effectLst/>
                <a:latin typeface="Times New Roman" panose="02020603050405020304" pitchFamily="18" charset="0"/>
                <a:cs typeface="Times New Roman" panose="02020603050405020304" pitchFamily="18" charset="0"/>
              </a:rPr>
              <a:t>, K., &amp; </a:t>
            </a:r>
            <a:r>
              <a:rPr lang="en-US" sz="1600" b="1" i="0" dirty="0" err="1">
                <a:effectLst/>
                <a:latin typeface="Times New Roman" panose="02020603050405020304" pitchFamily="18" charset="0"/>
                <a:cs typeface="Times New Roman" panose="02020603050405020304" pitchFamily="18" charset="0"/>
              </a:rPr>
              <a:t>Rangaraj</a:t>
            </a:r>
            <a:r>
              <a:rPr lang="en-US" sz="1600" b="1" i="0" dirty="0">
                <a:effectLst/>
                <a:latin typeface="Times New Roman" panose="02020603050405020304" pitchFamily="18" charset="0"/>
                <a:cs typeface="Times New Roman" panose="02020603050405020304" pitchFamily="18" charset="0"/>
              </a:rPr>
              <a:t>, R. (2021). Crop Recommendation for Better Crop Yield for Precision Agriculture Using Ant Colony Optimization with Deep Learning Method. </a:t>
            </a:r>
            <a:r>
              <a:rPr lang="en-US" sz="1600" b="1" i="1" dirty="0">
                <a:effectLst/>
                <a:latin typeface="Times New Roman" panose="02020603050405020304" pitchFamily="18" charset="0"/>
                <a:cs typeface="Times New Roman" panose="02020603050405020304" pitchFamily="18" charset="0"/>
              </a:rPr>
              <a:t>Annals of the Romanian Society for Cell Biology</a:t>
            </a:r>
            <a:r>
              <a:rPr lang="en-US" sz="1600" b="1" i="0" dirty="0">
                <a:effectLst/>
                <a:latin typeface="Times New Roman" panose="02020603050405020304" pitchFamily="18" charset="0"/>
                <a:cs typeface="Times New Roman" panose="02020603050405020304" pitchFamily="18" charset="0"/>
              </a:rPr>
              <a:t>, 4783-4794.</a:t>
            </a:r>
            <a:endParaRPr lang="en-US" sz="16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0676" y="2391876"/>
            <a:ext cx="11390645" cy="4868792"/>
          </a:xfrm>
        </p:spPr>
        <p:txBody>
          <a:bodyPr>
            <a:normAutofit/>
          </a:bodyPr>
          <a:lstStyle/>
          <a:p>
            <a:pPr algn="just">
              <a:lnSpc>
                <a:spcPct val="100000"/>
              </a:lnSpc>
            </a:pPr>
            <a:r>
              <a:rPr lang="en-US" sz="1600" dirty="0">
                <a:latin typeface="Times New Roman" panose="02020603050405020304" pitchFamily="18" charset="0"/>
                <a:cs typeface="Times New Roman" panose="02020603050405020304" pitchFamily="18" charset="0"/>
              </a:rPr>
              <a:t>This paper mainly focused on recommending system for better crop yield for precision agriculture using ant colony optimization with deep learning method.</a:t>
            </a:r>
          </a:p>
          <a:p>
            <a:pPr algn="just">
              <a:lnSpc>
                <a:spcPct val="100000"/>
              </a:lnSpc>
            </a:pPr>
            <a:r>
              <a:rPr lang="en-US" sz="1600" dirty="0">
                <a:latin typeface="Times New Roman" panose="02020603050405020304" pitchFamily="18" charset="0"/>
                <a:cs typeface="Times New Roman" panose="02020603050405020304" pitchFamily="18" charset="0"/>
              </a:rPr>
              <a:t>In this paper, the main focus is on Precision Agriculture which means use of new technologies to increase crop yields and profitability while lowering the levels of traditional inputs such as land, water, herbicides etc.</a:t>
            </a:r>
          </a:p>
          <a:p>
            <a:pPr algn="just">
              <a:lnSpc>
                <a:spcPct val="100000"/>
              </a:lnSpc>
            </a:pPr>
            <a:r>
              <a:rPr lang="en-US" sz="1600" dirty="0">
                <a:latin typeface="Times New Roman" panose="02020603050405020304" pitchFamily="18" charset="0"/>
                <a:cs typeface="Times New Roman" panose="02020603050405020304" pitchFamily="18" charset="0"/>
              </a:rPr>
              <a:t>Here ACO-IDCNN-LSTM is used which is a hybrid approach for crop prediction that uses ACOs (Ant Colony Optimizations) to improve the inputs of DCNN (Deep Convolution Neural Networks) and LSTM (Long Short Term Memory) networks. </a:t>
            </a:r>
          </a:p>
          <a:p>
            <a:pPr algn="just">
              <a:lnSpc>
                <a:spcPct val="100000"/>
              </a:lnSpc>
            </a:pPr>
            <a:r>
              <a:rPr lang="en-US" sz="1600" dirty="0">
                <a:latin typeface="Times New Roman" panose="02020603050405020304" pitchFamily="18" charset="0"/>
                <a:cs typeface="Times New Roman" panose="02020603050405020304" pitchFamily="18" charset="0"/>
              </a:rPr>
              <a:t>DCNNs often produce great levels of accuracy, but the number of processing layers increases the computational complexity. Since adding weights to DCNNs' nodes makes up a significant portion of complexity increases, our work modifies these weights during training to simplify processing. ACO-IDCNN-LSTM excelled baseline models in terms of efficiency and accuracy.</a:t>
            </a:r>
          </a:p>
          <a:p>
            <a:pPr algn="just">
              <a:lnSpc>
                <a:spcPct val="100000"/>
              </a:lnSpc>
            </a:pPr>
            <a:r>
              <a:rPr lang="en-US" sz="1600" dirty="0">
                <a:latin typeface="Times New Roman" panose="02020603050405020304" pitchFamily="18" charset="0"/>
                <a:cs typeface="Times New Roman" panose="02020603050405020304" pitchFamily="18" charset="0"/>
              </a:rPr>
              <a:t>It is discovered that the suggested ACO-IDCNN-LSTM recommender model is successful in selecting an appropriate crop.</a:t>
            </a:r>
          </a:p>
        </p:txBody>
      </p:sp>
      <p:pic>
        <p:nvPicPr>
          <p:cNvPr id="4" name="Picture 3"/>
          <p:cNvPicPr>
            <a:picLocks noChangeAspect="1"/>
          </p:cNvPicPr>
          <p:nvPr/>
        </p:nvPicPr>
        <p:blipFill>
          <a:blip r:embed="rId2"/>
          <a:stretch>
            <a:fillRect/>
          </a:stretch>
        </p:blipFill>
        <p:spPr>
          <a:xfrm>
            <a:off x="-1" y="0"/>
            <a:ext cx="12192000" cy="762000"/>
          </a:xfrm>
          <a:prstGeom prst="rect">
            <a:avLst/>
          </a:prstGeom>
        </p:spPr>
      </p:pic>
    </p:spTree>
    <p:extLst>
      <p:ext uri="{BB962C8B-B14F-4D97-AF65-F5344CB8AC3E}">
        <p14:creationId xmlns:p14="http://schemas.microsoft.com/office/powerpoint/2010/main" val="241316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837494"/>
            <a:ext cx="10515600" cy="1325563"/>
          </a:xfrm>
        </p:spPr>
        <p:txBody>
          <a:bodyPr>
            <a:normAutofit/>
          </a:bodyPr>
          <a:lstStyle/>
          <a:p>
            <a:pPr algn="just"/>
            <a:r>
              <a:rPr lang="en-US" sz="1600" b="1" dirty="0">
                <a:latin typeface="Times New Roman" panose="02020603050405020304" pitchFamily="18" charset="0"/>
                <a:cs typeface="Times New Roman" panose="02020603050405020304" pitchFamily="18" charset="0"/>
              </a:rPr>
              <a:t>[15]</a:t>
            </a:r>
            <a:r>
              <a:rPr lang="en-IN" sz="1600" b="1" i="0" dirty="0">
                <a:effectLst/>
                <a:latin typeface="Times New Roman" panose="02020603050405020304" pitchFamily="18" charset="0"/>
                <a:cs typeface="Times New Roman" panose="02020603050405020304" pitchFamily="18" charset="0"/>
              </a:rPr>
              <a:t> </a:t>
            </a:r>
            <a:r>
              <a:rPr lang="en-IN" sz="1600" b="1" i="0" dirty="0" err="1">
                <a:effectLst/>
                <a:latin typeface="Times New Roman" panose="02020603050405020304" pitchFamily="18" charset="0"/>
                <a:cs typeface="Times New Roman" panose="02020603050405020304" pitchFamily="18" charset="0"/>
              </a:rPr>
              <a:t>Jyothika</a:t>
            </a:r>
            <a:r>
              <a:rPr lang="en-IN" sz="1600" b="1" i="0" dirty="0">
                <a:effectLst/>
                <a:latin typeface="Times New Roman" panose="02020603050405020304" pitchFamily="18" charset="0"/>
                <a:cs typeface="Times New Roman" panose="02020603050405020304" pitchFamily="18" charset="0"/>
              </a:rPr>
              <a:t>, P., Ramana, K. V., &amp; Narayana, L. Crop recommendation system to maximize crop yield using deep neural network.</a:t>
            </a:r>
            <a:endParaRPr lang="en-US" sz="16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4200" y="2381026"/>
            <a:ext cx="10515600" cy="5010048"/>
          </a:xfrm>
        </p:spPr>
        <p:txBody>
          <a:bodyPr>
            <a:normAutofit/>
          </a:bodyPr>
          <a:lstStyle/>
          <a:p>
            <a:pPr algn="just">
              <a:lnSpc>
                <a:spcPct val="100000"/>
              </a:lnSpc>
            </a:pPr>
            <a:r>
              <a:rPr lang="en-US" sz="1600" dirty="0">
                <a:latin typeface="Times New Roman" panose="02020603050405020304" pitchFamily="18" charset="0"/>
                <a:cs typeface="Times New Roman" panose="02020603050405020304" pitchFamily="18" charset="0"/>
              </a:rPr>
              <a:t>This paper mainly focuses on crop recommendation system to increase the crop yield using deep neural network techniques.</a:t>
            </a:r>
          </a:p>
          <a:p>
            <a:pPr algn="just">
              <a:lnSpc>
                <a:spcPct val="100000"/>
              </a:lnSpc>
            </a:pPr>
            <a:r>
              <a:rPr lang="en-US" sz="1600" dirty="0">
                <a:latin typeface="Times New Roman" panose="02020603050405020304" pitchFamily="18" charset="0"/>
                <a:cs typeface="Times New Roman" panose="02020603050405020304" pitchFamily="18" charset="0"/>
              </a:rPr>
              <a:t>Machine Learning Algorithms such as </a:t>
            </a:r>
            <a:r>
              <a:rPr lang="en-IN" sz="1600" dirty="0">
                <a:latin typeface="Times New Roman" panose="02020603050405020304" pitchFamily="18" charset="0"/>
                <a:cs typeface="Times New Roman" panose="02020603050405020304" pitchFamily="18" charset="0"/>
              </a:rPr>
              <a:t>1 Random Forest classifier </a:t>
            </a:r>
            <a:r>
              <a:rPr lang="en-US"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Decision Tree Classification Algorithm</a:t>
            </a:r>
            <a:r>
              <a:rPr lang="en-US" sz="1600" dirty="0">
                <a:latin typeface="Times New Roman" panose="02020603050405020304" pitchFamily="18" charset="0"/>
                <a:cs typeface="Times New Roman" panose="02020603050405020304" pitchFamily="18" charset="0"/>
              </a:rPr>
              <a:t>,</a:t>
            </a:r>
            <a:r>
              <a:rPr lang="en-IN" sz="1600" dirty="0">
                <a:latin typeface="Times New Roman" panose="02020603050405020304" pitchFamily="18" charset="0"/>
                <a:cs typeface="Times New Roman" panose="02020603050405020304" pitchFamily="18" charset="0"/>
              </a:rPr>
              <a:t> K-Nearest Neighbor (KNN) Algorithm</a:t>
            </a:r>
            <a:r>
              <a:rPr lang="en-US" sz="1600" dirty="0">
                <a:latin typeface="Times New Roman" panose="02020603050405020304" pitchFamily="18" charset="0"/>
                <a:cs typeface="Times New Roman" panose="02020603050405020304" pitchFamily="18" charset="0"/>
              </a:rPr>
              <a:t> are used.</a:t>
            </a:r>
          </a:p>
          <a:p>
            <a:pPr algn="just">
              <a:lnSpc>
                <a:spcPct val="100000"/>
              </a:lnSpc>
            </a:pPr>
            <a:r>
              <a:rPr lang="en-US" sz="1600" dirty="0">
                <a:latin typeface="Times New Roman" panose="02020603050405020304" pitchFamily="18" charset="0"/>
                <a:cs typeface="Times New Roman" panose="02020603050405020304" pitchFamily="18" charset="0"/>
              </a:rPr>
              <a:t>Deep Neural Network models such as Deep Sequential Models that further include the layers such as ReLU layer, Dropout layer, Classification layer are used to evaluate the results.</a:t>
            </a:r>
          </a:p>
          <a:p>
            <a:pPr algn="just">
              <a:lnSpc>
                <a:spcPct val="100000"/>
              </a:lnSpc>
            </a:pPr>
            <a:r>
              <a:rPr lang="en-US" sz="1600" dirty="0">
                <a:latin typeface="Times New Roman" panose="02020603050405020304" pitchFamily="18" charset="0"/>
                <a:cs typeface="Times New Roman" panose="02020603050405020304" pitchFamily="18" charset="0"/>
              </a:rPr>
              <a:t>Coming to accuracy metric, accuracy of 96% by using the sequential model has been attained in which the  model accuracy is calculated by the accuracy &amp; sensitivity values generated by all the algorithms.</a:t>
            </a:r>
          </a:p>
          <a:p>
            <a:pPr algn="just">
              <a:lnSpc>
                <a:spcPct val="100000"/>
              </a:lnSpc>
            </a:pPr>
            <a:r>
              <a:rPr lang="en-US" sz="1600" dirty="0">
                <a:latin typeface="Times New Roman" panose="02020603050405020304" pitchFamily="18" charset="0"/>
                <a:cs typeface="Times New Roman" panose="02020603050405020304" pitchFamily="18" charset="0"/>
              </a:rPr>
              <a:t>By more accurately maintaining the original data distribution, the recommended model i.e. the deep neural network model performs better than previous techniques in predicting which crop should be grown.</a:t>
            </a: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306537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solidFill>
                  <a:schemeClr val="accent5">
                    <a:lumMod val="75000"/>
                  </a:schemeClr>
                </a:solidFill>
              </a:rPr>
              <a:t>                             </a:t>
            </a:r>
            <a:r>
              <a:rPr lang="en-US" sz="2800" b="1" dirty="0">
                <a:solidFill>
                  <a:schemeClr val="accent5">
                    <a:lumMod val="75000"/>
                  </a:schemeClr>
                </a:solidFill>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838199" y="1615736"/>
            <a:ext cx="10515600" cy="4785064"/>
          </a:xfrm>
        </p:spPr>
        <p:txBody>
          <a:bodyPr>
            <a:normAutofit/>
          </a:bodyPr>
          <a:lstStyle/>
          <a:p>
            <a:pPr marL="0" indent="0" algn="just">
              <a:lnSpc>
                <a:spcPct val="10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Agriculture is a sector that has a significant impact on the economy of our nation. Agriculture is the key factor in the development of civilization. Crop productivity is a major component of India's economy. Agriculture places a great deal of importance on crop selection. Crop forecasting is dependent on factors such as rainfall, humidity, temperature, and the amount of potassium, nitrogen, and phosphorus in the soil. The right kind and amount of fertilizers give the soil the nutrients it needs for continued crop production. Farmers can choose the crop to be grown in the early stages. Today, it is challenging for farmers to predict the crop due to the frequent changes in environmental circumstances. Farmers are also having a lot of issues as a result of their lack of awareness regarding fertilizers. Therefore, to estimate the crop and provide fertilizer, deep learning techniques are integrated using web-based frameworks like React JS and Django. The deep learning aims to the many layers the neural network accumulates over time, with performance improving as the network gets deeper. To forecast new output values, deep learning methods like CNN, LSTM and deep neural networks are useful. The datasets that are useful for crop forecast and fertilizer recommendation are crop recommendation and fertilizer prediction. The deep learning depict that an ensemble technique offers better prediction accuracy.</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0000"/>
              </a:lnSpc>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00000"/>
              </a:lnSpc>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Keywords: </a:t>
            </a:r>
            <a:r>
              <a:rPr lang="en-US" sz="1800" dirty="0">
                <a:effectLst/>
                <a:latin typeface="Times New Roman" panose="02020603050405020304" pitchFamily="18" charset="0"/>
                <a:ea typeface="Times New Roman" panose="02020603050405020304" pitchFamily="18" charset="0"/>
              </a:rPr>
              <a:t>Convolutional Neural Network(CNN), LSTM, Deep neural network(DNN), Django, React JS</a:t>
            </a: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258959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454" y="988423"/>
            <a:ext cx="11239920" cy="529178"/>
          </a:xfrm>
        </p:spPr>
        <p:txBody>
          <a:bodyPr>
            <a:noAutofit/>
          </a:bodyPr>
          <a:lstStyle/>
          <a:p>
            <a:pPr>
              <a:lnSpc>
                <a:spcPct val="150000"/>
              </a:lnSpc>
            </a:pPr>
            <a:r>
              <a:rPr lang="en-US" sz="1800" b="1" dirty="0">
                <a:latin typeface="Times New Roman" panose="02020603050405020304" pitchFamily="18" charset="0"/>
                <a:cs typeface="Times New Roman" panose="02020603050405020304" pitchFamily="18" charset="0"/>
              </a:rPr>
              <a:t>[16] Madhuri, J., and M. </a:t>
            </a:r>
            <a:r>
              <a:rPr lang="en-US" sz="1800" b="1" dirty="0" err="1">
                <a:latin typeface="Times New Roman" panose="02020603050405020304" pitchFamily="18" charset="0"/>
                <a:cs typeface="Times New Roman" panose="02020603050405020304" pitchFamily="18" charset="0"/>
              </a:rPr>
              <a:t>Indiramma</a:t>
            </a:r>
            <a:r>
              <a:rPr lang="en-US" sz="1800" b="1" dirty="0">
                <a:latin typeface="Times New Roman" panose="02020603050405020304" pitchFamily="18" charset="0"/>
                <a:cs typeface="Times New Roman" panose="02020603050405020304" pitchFamily="18" charset="0"/>
              </a:rPr>
              <a:t>. "Artificial Neural Networks Based Integrated Crop Recommendation System Using Soil and Climatic Parameters." Indian J. Sci. Technol. 14.19 (2021): 1587-1597.</a:t>
            </a:r>
            <a:endParaRPr lang="en-US" sz="18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79454" y="1909486"/>
            <a:ext cx="11033090" cy="5327736"/>
          </a:xfrm>
        </p:spPr>
        <p:txBody>
          <a:bodyPr>
            <a:normAutofit/>
          </a:bodyPr>
          <a:lstStyle/>
          <a:p>
            <a:pPr marL="228600" algn="just">
              <a:lnSpc>
                <a:spcPct val="115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this paper crop recommendation is done depending on specific soil and climatic conditions.</a:t>
            </a:r>
          </a:p>
          <a:p>
            <a:pPr marL="228600" algn="just">
              <a:lnSpc>
                <a:spcPct val="115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It uses ANN (Artificial neural networks) for getting suitable crop, based on some major properties </a:t>
            </a:r>
            <a:r>
              <a:rPr lang="en-IN" sz="1800" dirty="0">
                <a:latin typeface="Times New Roman" panose="02020603050405020304" pitchFamily="18" charset="0"/>
                <a:ea typeface="Calibri" panose="020F0502020204030204" pitchFamily="34" charset="0"/>
                <a:cs typeface="Times New Roman" panose="02020603050405020304" pitchFamily="18" charset="0"/>
              </a:rPr>
              <a:t>c</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rops will be recommended. </a:t>
            </a:r>
          </a:p>
          <a:p>
            <a:pPr marL="228600" algn="just">
              <a:lnSpc>
                <a:spcPct val="115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For the accuracy measurement ANN and Decision tree are used</a:t>
            </a:r>
            <a:r>
              <a:rPr lang="en-IN" sz="1800" dirty="0">
                <a:latin typeface="Times New Roman" panose="02020603050405020304" pitchFamily="18" charset="0"/>
                <a:ea typeface="Calibri" panose="020F0502020204030204" pitchFamily="34" charset="0"/>
                <a:cs typeface="Times New Roman" panose="02020603050405020304" pitchFamily="18" charset="0"/>
              </a:rPr>
              <a: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28600" algn="just">
              <a:lnSpc>
                <a:spcPct val="115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ANN accuracy is considered because it accuracy value is high when compared to Decision tree.</a:t>
            </a:r>
          </a:p>
          <a:p>
            <a:pPr marL="228600" algn="just">
              <a:lnSpc>
                <a:spcPct val="115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framework consists of four main stages 1)Data Acquisition from different sources, 2)Data storage,3)Machine Learning module, 4)Recommendation Module.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5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622939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716" y="962526"/>
            <a:ext cx="10515600" cy="762000"/>
          </a:xfrm>
        </p:spPr>
        <p:txBody>
          <a:bodyPr>
            <a:noAutofit/>
          </a:bodyPr>
          <a:lstStyle/>
          <a:p>
            <a:pPr algn="just">
              <a:lnSpc>
                <a:spcPct val="150000"/>
              </a:lnSpc>
            </a:pPr>
            <a:r>
              <a:rPr lang="en-US" sz="1800" b="1" dirty="0">
                <a:latin typeface="Times New Roman" panose="02020603050405020304" pitchFamily="18" charset="0"/>
                <a:cs typeface="Times New Roman" panose="02020603050405020304" pitchFamily="18" charset="0"/>
              </a:rPr>
              <a:t>[17] Moreno, Rafael Hernández, and </a:t>
            </a:r>
            <a:r>
              <a:rPr lang="en-US" sz="1800" b="1" dirty="0" err="1">
                <a:latin typeface="Times New Roman" panose="02020603050405020304" pitchFamily="18" charset="0"/>
                <a:cs typeface="Times New Roman" panose="02020603050405020304" pitchFamily="18" charset="0"/>
              </a:rPr>
              <a:t>Olmer</a:t>
            </a:r>
            <a:r>
              <a:rPr lang="en-US" sz="1800" b="1" dirty="0">
                <a:latin typeface="Times New Roman" panose="02020603050405020304" pitchFamily="18" charset="0"/>
                <a:cs typeface="Times New Roman" panose="02020603050405020304" pitchFamily="18" charset="0"/>
              </a:rPr>
              <a:t> Garcia. "Model of neural networks for fertilizer recommendation and amendments in pasture crops." 2018 ICAI Workshops (ICAIW). IEEE, 2018.</a:t>
            </a:r>
            <a:endParaRPr lang="en-US" sz="18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2716" y="1925053"/>
            <a:ext cx="11524050" cy="4443663"/>
          </a:xfrm>
        </p:spPr>
        <p:txBody>
          <a:bodyPr>
            <a:noAutofit/>
          </a:bodyPr>
          <a:lstStyle/>
          <a:p>
            <a:pPr algn="just">
              <a:lnSpc>
                <a:spcPct val="10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this paper, neural network models are used for fertilizer recommendation</a:t>
            </a:r>
          </a:p>
          <a:p>
            <a:pPr>
              <a:lnSpc>
                <a:spcPct val="107000"/>
              </a:lnSpc>
              <a:spcAft>
                <a:spcPts val="800"/>
              </a:spcAft>
            </a:pPr>
            <a:r>
              <a:rPr lang="en-IN" sz="1800" dirty="0">
                <a:latin typeface="Times New Roman" panose="02020603050405020304" pitchFamily="18" charset="0"/>
                <a:ea typeface="Calibri" panose="020F0502020204030204" pitchFamily="34" charset="0"/>
                <a:cs typeface="Times New Roman" panose="02020603050405020304" pitchFamily="18" charset="0"/>
              </a:rPr>
              <a:t>I</a:t>
            </a:r>
            <a:r>
              <a:rPr lang="en-IN" sz="1800">
                <a:effectLst/>
                <a:latin typeface="Times New Roman" panose="02020603050405020304" pitchFamily="18" charset="0"/>
                <a:ea typeface="Calibri" panose="020F0502020204030204" pitchFamily="34" charset="0"/>
                <a:cs typeface="Times New Roman" panose="02020603050405020304" pitchFamily="18" charset="0"/>
              </a:rPr>
              <a:t>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says that cultivation of pastures  is essential factor in dairy industry.</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Cultivation of pastures is done in order to identify the basic nutrients on soil such as nitrogen, phosphorus and potassium using MLP neural network.</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this threshold value is used for validation .fertilizers are taken as datasets in this model.in this by using neural networks we will predict the crop. </a:t>
            </a: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0000"/>
              </a:lnSpc>
              <a:buNone/>
            </a:pPr>
            <a:endParaRPr lang="en-US" sz="1800" b="1" dirty="0">
              <a:latin typeface="Times New Roman" panose="02020603050405020304" pitchFamily="18" charset="0"/>
              <a:cs typeface="Times New Roman" panose="02020603050405020304" pitchFamily="18" charset="0"/>
              <a:sym typeface="+mn-ea"/>
            </a:endParaRPr>
          </a:p>
        </p:txBody>
      </p:sp>
      <p:pic>
        <p:nvPicPr>
          <p:cNvPr id="4" name="Picture 3"/>
          <p:cNvPicPr>
            <a:picLocks noChangeAspect="1"/>
          </p:cNvPicPr>
          <p:nvPr/>
        </p:nvPicPr>
        <p:blipFill>
          <a:blip r:embed="rId2"/>
          <a:stretch>
            <a:fillRect/>
          </a:stretch>
        </p:blipFill>
        <p:spPr>
          <a:xfrm>
            <a:off x="1" y="0"/>
            <a:ext cx="12191999" cy="762000"/>
          </a:xfrm>
          <a:prstGeom prst="rect">
            <a:avLst/>
          </a:prstGeom>
        </p:spPr>
      </p:pic>
    </p:spTree>
    <p:extLst>
      <p:ext uri="{BB962C8B-B14F-4D97-AF65-F5344CB8AC3E}">
        <p14:creationId xmlns:p14="http://schemas.microsoft.com/office/powerpoint/2010/main" val="2500362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457" y="685800"/>
            <a:ext cx="10515600" cy="1325563"/>
          </a:xfrm>
        </p:spPr>
        <p:txBody>
          <a:bodyPr>
            <a:normAutofit/>
          </a:bodyPr>
          <a:lstStyle/>
          <a:p>
            <a:pPr algn="just">
              <a:lnSpc>
                <a:spcPct val="150000"/>
              </a:lnSpc>
            </a:pPr>
            <a:r>
              <a:rPr lang="en-US" sz="1800" b="1" dirty="0">
                <a:latin typeface="Times New Roman" panose="02020603050405020304" pitchFamily="18" charset="0"/>
                <a:cs typeface="Times New Roman" panose="02020603050405020304" pitchFamily="18" charset="0"/>
              </a:rPr>
              <a:t>[18] Khaki, Saeed, and </a:t>
            </a:r>
            <a:r>
              <a:rPr lang="en-US" sz="1800" b="1" dirty="0" err="1">
                <a:latin typeface="Times New Roman" panose="02020603050405020304" pitchFamily="18" charset="0"/>
                <a:cs typeface="Times New Roman" panose="02020603050405020304" pitchFamily="18" charset="0"/>
              </a:rPr>
              <a:t>Lizhi</a:t>
            </a:r>
            <a:r>
              <a:rPr lang="en-US" sz="1800" b="1" dirty="0">
                <a:latin typeface="Times New Roman" panose="02020603050405020304" pitchFamily="18" charset="0"/>
                <a:cs typeface="Times New Roman" panose="02020603050405020304" pitchFamily="18" charset="0"/>
              </a:rPr>
              <a:t> Wang. "Crop yield prediction using deep neural networks." Frontiers in plant science 10 (2019): 621.</a:t>
            </a:r>
            <a:endParaRPr lang="en-US" sz="18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1457" y="2087563"/>
            <a:ext cx="11249086" cy="5457722"/>
          </a:xfrm>
        </p:spPr>
        <p:txBody>
          <a:bodyPr>
            <a:noAutofit/>
          </a:bodyPr>
          <a:lstStyle/>
          <a:p>
            <a:pPr algn="just">
              <a:lnSpc>
                <a:spcPct val="10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this paper multiple factors of crop yield are determined using neural networks.</a:t>
            </a:r>
            <a:endParaRPr lang="en-US" sz="1800" dirty="0">
              <a:latin typeface="Times New Roman" panose="02020603050405020304" pitchFamily="18" charset="0"/>
              <a:cs typeface="Times New Roman" panose="02020603050405020304" pitchFamily="18" charset="0"/>
            </a:endParaRPr>
          </a:p>
          <a:p>
            <a:pPr algn="just">
              <a:lnSpc>
                <a:spcPct val="115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Factors such as genotype, environment and their interactions places a crucial role in the yield prediction. </a:t>
            </a:r>
            <a:r>
              <a:rPr lang="en-US" sz="1800" dirty="0">
                <a:latin typeface="Times New Roman" panose="02020603050405020304" pitchFamily="18" charset="0"/>
                <a:cs typeface="Times New Roman" panose="02020603050405020304" pitchFamily="18" charset="0"/>
              </a:rPr>
              <a:t>.</a:t>
            </a:r>
          </a:p>
          <a:p>
            <a:pPr algn="just">
              <a:lnSpc>
                <a:spcPct val="115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these neural layers 21 hidden layers and 50 neurons are present.</a:t>
            </a:r>
          </a:p>
          <a:p>
            <a:pPr algn="just">
              <a:lnSpc>
                <a:spcPct val="115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compare the datasets using predictive models. </a:t>
            </a:r>
          </a:p>
          <a:p>
            <a:pPr algn="just">
              <a:lnSpc>
                <a:spcPct val="115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Performance of the model is relatively Sensitive to the quality of weather prediction. Environmental factors has more effect  than genotype factors.</a:t>
            </a: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9464540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1033"/>
            <a:ext cx="10515600" cy="878889"/>
          </a:xfrm>
        </p:spPr>
        <p:txBody>
          <a:bodyPr>
            <a:normAutofit fontScale="90000"/>
          </a:bodyPr>
          <a:lstStyle/>
          <a:p>
            <a:pPr algn="just"/>
            <a:r>
              <a:rPr lang="en-IN" sz="1800" b="1" dirty="0">
                <a:solidFill>
                  <a:srgbClr val="333333"/>
                </a:solidFill>
                <a:latin typeface="Times New Roman" panose="02020603050405020304" pitchFamily="18" charset="0"/>
                <a:cs typeface="Times New Roman" panose="02020603050405020304" pitchFamily="18" charset="0"/>
              </a:rPr>
              <a:t>[19] </a:t>
            </a:r>
            <a:r>
              <a:rPr lang="en-IN" sz="1800" b="1" i="0" dirty="0">
                <a:solidFill>
                  <a:srgbClr val="333333"/>
                </a:solidFill>
                <a:effectLst/>
                <a:latin typeface="Times New Roman" panose="02020603050405020304" pitchFamily="18" charset="0"/>
                <a:cs typeface="Times New Roman" panose="02020603050405020304" pitchFamily="18" charset="0"/>
              </a:rPr>
              <a:t>F. F. Haque, A. </a:t>
            </a:r>
            <a:r>
              <a:rPr lang="en-IN" sz="1800" b="1" i="0" dirty="0" err="1">
                <a:solidFill>
                  <a:srgbClr val="333333"/>
                </a:solidFill>
                <a:effectLst/>
                <a:latin typeface="Times New Roman" panose="02020603050405020304" pitchFamily="18" charset="0"/>
                <a:cs typeface="Times New Roman" panose="02020603050405020304" pitchFamily="18" charset="0"/>
              </a:rPr>
              <a:t>Abdelgawad</a:t>
            </a:r>
            <a:r>
              <a:rPr lang="en-IN" sz="1800" b="1" i="0" dirty="0">
                <a:solidFill>
                  <a:srgbClr val="333333"/>
                </a:solidFill>
                <a:effectLst/>
                <a:latin typeface="Times New Roman" panose="02020603050405020304" pitchFamily="18" charset="0"/>
                <a:cs typeface="Times New Roman" panose="02020603050405020304" pitchFamily="18" charset="0"/>
              </a:rPr>
              <a:t>, V. P. </a:t>
            </a:r>
            <a:r>
              <a:rPr lang="en-IN" sz="1800" b="1" i="0" dirty="0" err="1">
                <a:solidFill>
                  <a:srgbClr val="333333"/>
                </a:solidFill>
                <a:effectLst/>
                <a:latin typeface="Times New Roman" panose="02020603050405020304" pitchFamily="18" charset="0"/>
                <a:cs typeface="Times New Roman" panose="02020603050405020304" pitchFamily="18" charset="0"/>
              </a:rPr>
              <a:t>Yanambaka</a:t>
            </a:r>
            <a:r>
              <a:rPr lang="en-IN" sz="1800" b="1" i="0" dirty="0">
                <a:solidFill>
                  <a:srgbClr val="333333"/>
                </a:solidFill>
                <a:effectLst/>
                <a:latin typeface="Times New Roman" panose="02020603050405020304" pitchFamily="18" charset="0"/>
                <a:cs typeface="Times New Roman" panose="02020603050405020304" pitchFamily="18" charset="0"/>
              </a:rPr>
              <a:t> and K. </a:t>
            </a:r>
            <a:r>
              <a:rPr lang="en-IN" sz="1800" b="1" i="0" dirty="0" err="1">
                <a:solidFill>
                  <a:srgbClr val="333333"/>
                </a:solidFill>
                <a:effectLst/>
                <a:latin typeface="Times New Roman" panose="02020603050405020304" pitchFamily="18" charset="0"/>
                <a:cs typeface="Times New Roman" panose="02020603050405020304" pitchFamily="18" charset="0"/>
              </a:rPr>
              <a:t>Yelamarthi</a:t>
            </a:r>
            <a:r>
              <a:rPr lang="en-IN" sz="1800" b="1" i="0" dirty="0">
                <a:solidFill>
                  <a:srgbClr val="333333"/>
                </a:solidFill>
                <a:effectLst/>
                <a:latin typeface="Times New Roman" panose="02020603050405020304" pitchFamily="18" charset="0"/>
                <a:cs typeface="Times New Roman" panose="02020603050405020304" pitchFamily="18" charset="0"/>
              </a:rPr>
              <a:t>, "Crop Yield Prediction Using Deep Neural Network," </a:t>
            </a:r>
            <a:r>
              <a:rPr lang="en-IN" sz="1800" b="1" i="1" dirty="0">
                <a:solidFill>
                  <a:srgbClr val="333333"/>
                </a:solidFill>
                <a:effectLst/>
                <a:latin typeface="Times New Roman" panose="02020603050405020304" pitchFamily="18" charset="0"/>
                <a:cs typeface="Times New Roman" panose="02020603050405020304" pitchFamily="18" charset="0"/>
              </a:rPr>
              <a:t>2020 IEEE 6th World Forum on Internet of Things (WF-IoT)</a:t>
            </a:r>
            <a:r>
              <a:rPr lang="en-IN" sz="1800" b="1" i="0" dirty="0">
                <a:solidFill>
                  <a:srgbClr val="333333"/>
                </a:solidFill>
                <a:effectLst/>
                <a:latin typeface="Times New Roman" panose="02020603050405020304" pitchFamily="18" charset="0"/>
                <a:cs typeface="Times New Roman" panose="02020603050405020304" pitchFamily="18" charset="0"/>
              </a:rPr>
              <a:t>, 2020, pp. 1-4, </a:t>
            </a:r>
            <a:r>
              <a:rPr lang="en-IN" sz="1800" b="1" i="0" dirty="0" err="1">
                <a:solidFill>
                  <a:srgbClr val="333333"/>
                </a:solidFill>
                <a:effectLst/>
                <a:latin typeface="Times New Roman" panose="02020603050405020304" pitchFamily="18" charset="0"/>
                <a:cs typeface="Times New Roman" panose="02020603050405020304" pitchFamily="18" charset="0"/>
              </a:rPr>
              <a:t>doi</a:t>
            </a:r>
            <a:r>
              <a:rPr lang="en-IN" sz="1800" b="1" i="0" dirty="0">
                <a:solidFill>
                  <a:srgbClr val="333333"/>
                </a:solidFill>
                <a:effectLst/>
                <a:latin typeface="Times New Roman" panose="02020603050405020304" pitchFamily="18" charset="0"/>
                <a:cs typeface="Times New Roman" panose="02020603050405020304" pitchFamily="18" charset="0"/>
              </a:rPr>
              <a:t>: 10.1109/WF-IoT48130.2020.9221298.</a:t>
            </a:r>
            <a:br>
              <a:rPr lang="te-IN" sz="1800" dirty="0">
                <a:latin typeface="Times New Roman" panose="02020603050405020304" pitchFamily="18" charset="0"/>
              </a:rPr>
            </a:br>
            <a:endParaRPr lang="en-US" sz="14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19922"/>
            <a:ext cx="10515600" cy="4097045"/>
          </a:xfrm>
        </p:spPr>
        <p:txBody>
          <a:bodyPr>
            <a:normAutofit/>
          </a:bodyPr>
          <a:lstStyle/>
          <a:p>
            <a:pPr algn="just"/>
            <a:r>
              <a:rPr lang="en-IN" sz="1600" dirty="0">
                <a:latin typeface="Times New Roman" panose="02020603050405020304" pitchFamily="18" charset="0"/>
                <a:cs typeface="Times New Roman" panose="02020603050405020304" pitchFamily="18" charset="0"/>
              </a:rPr>
              <a:t>The main aim of this paper is to find the correlation between the independent attributes and the yield scarcity.</a:t>
            </a:r>
          </a:p>
          <a:p>
            <a:pPr algn="just"/>
            <a:r>
              <a:rPr lang="en-IN" sz="1600" dirty="0">
                <a:latin typeface="Times New Roman" panose="02020603050405020304" pitchFamily="18" charset="0"/>
                <a:cs typeface="Times New Roman" panose="02020603050405020304" pitchFamily="18" charset="0"/>
              </a:rPr>
              <a:t>The dataset contained the parameters involving UV, water, pesticides, fertilizers and the area of the land covered with its corresponding yield for the crop.</a:t>
            </a:r>
          </a:p>
          <a:p>
            <a:pPr algn="just"/>
            <a:r>
              <a:rPr lang="en-IN" sz="1600" dirty="0">
                <a:latin typeface="Times New Roman" panose="02020603050405020304" pitchFamily="18" charset="0"/>
                <a:cs typeface="Times New Roman" panose="02020603050405020304" pitchFamily="18" charset="0"/>
              </a:rPr>
              <a:t>The system will help the farmer in choosing the attribute required to change and measure the yield that can be obtained. </a:t>
            </a:r>
          </a:p>
          <a:p>
            <a:pPr algn="just"/>
            <a:r>
              <a:rPr lang="en-IN" sz="1600" dirty="0">
                <a:latin typeface="Times New Roman" panose="02020603050405020304" pitchFamily="18" charset="0"/>
                <a:cs typeface="Times New Roman" panose="02020603050405020304" pitchFamily="18" charset="0"/>
              </a:rPr>
              <a:t>Convolutional neural network is the algorithm used in this paper.</a:t>
            </a:r>
          </a:p>
          <a:p>
            <a:pPr algn="just"/>
            <a:r>
              <a:rPr lang="en-IN" sz="1600" dirty="0" err="1">
                <a:latin typeface="Times New Roman" panose="02020603050405020304" pitchFamily="18" charset="0"/>
                <a:cs typeface="Times New Roman" panose="02020603050405020304" pitchFamily="18" charset="0"/>
              </a:rPr>
              <a:t>Ths</a:t>
            </a:r>
            <a:r>
              <a:rPr lang="en-IN" sz="1600" dirty="0">
                <a:latin typeface="Times New Roman" panose="02020603050405020304" pitchFamily="18" charset="0"/>
                <a:cs typeface="Times New Roman" panose="02020603050405020304" pitchFamily="18" charset="0"/>
              </a:rPr>
              <a:t> process is described in flow manner which occurs each completion of steps.</a:t>
            </a:r>
          </a:p>
          <a:p>
            <a:pPr algn="just"/>
            <a:r>
              <a:rPr lang="en-IN" sz="1600" dirty="0">
                <a:latin typeface="Times New Roman" panose="02020603050405020304" pitchFamily="18" charset="0"/>
                <a:cs typeface="Times New Roman" panose="02020603050405020304" pitchFamily="18" charset="0"/>
              </a:rPr>
              <a:t>The main objective is to find the yield per hectare area with different concentration of parameters that are effective depending on various weather conditions.</a:t>
            </a:r>
          </a:p>
          <a:p>
            <a:pPr algn="just"/>
            <a:r>
              <a:rPr lang="en-IN" sz="1600" dirty="0">
                <a:latin typeface="Times New Roman" panose="02020603050405020304" pitchFamily="18" charset="0"/>
                <a:cs typeface="Times New Roman" panose="02020603050405020304" pitchFamily="18" charset="0"/>
              </a:rPr>
              <a:t>The error in the estimation was about 0.0045 for the mean square error. </a:t>
            </a: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2576347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279" y="1000462"/>
            <a:ext cx="10637521" cy="762000"/>
          </a:xfrm>
        </p:spPr>
        <p:txBody>
          <a:bodyPr>
            <a:noAutofit/>
          </a:bodyPr>
          <a:lstStyle/>
          <a:p>
            <a:pPr algn="just">
              <a:lnSpc>
                <a:spcPct val="150000"/>
              </a:lnSpc>
            </a:pPr>
            <a:r>
              <a:rPr lang="en-US" sz="1800" b="1" dirty="0">
                <a:latin typeface="Times New Roman" panose="02020603050405020304" pitchFamily="18" charset="0"/>
                <a:cs typeface="Times New Roman" panose="02020603050405020304" pitchFamily="18" charset="0"/>
              </a:rPr>
              <a:t>[20]</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Escalante, H. J., Rodríguez-Sánchez, S., Jiménez-</a:t>
            </a:r>
            <a:r>
              <a:rPr lang="en-US" sz="1800" b="1" dirty="0" err="1">
                <a:latin typeface="Times New Roman" panose="02020603050405020304" pitchFamily="18" charset="0"/>
                <a:cs typeface="Times New Roman" panose="02020603050405020304" pitchFamily="18" charset="0"/>
              </a:rPr>
              <a:t>Lizárraga</a:t>
            </a:r>
            <a:r>
              <a:rPr lang="en-US" sz="1800" b="1" dirty="0">
                <a:latin typeface="Times New Roman" panose="02020603050405020304" pitchFamily="18" charset="0"/>
                <a:cs typeface="Times New Roman" panose="02020603050405020304" pitchFamily="18" charset="0"/>
              </a:rPr>
              <a:t>, M., Morales-Reyes, A., De La Calleja, J., &amp; Vazquez, R. (2019). Barley yield and fertilization analysis from UAV imagery: a deep learning approach. International Journal of Remote Sensing, 40(7), 2493-2516.</a:t>
            </a:r>
            <a:endParaRPr lang="en-US" sz="18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3239" y="2564674"/>
            <a:ext cx="10515600" cy="4678354"/>
          </a:xfrm>
        </p:spPr>
        <p:txBody>
          <a:bodyPr>
            <a:normAutofit/>
          </a:bodyPr>
          <a:lstStyle/>
          <a:p>
            <a:pPr algn="just">
              <a:lnSpc>
                <a:spcPct val="115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this paper Technology based crop fertilizer prediction is introduced</a:t>
            </a:r>
          </a:p>
          <a:p>
            <a:pPr algn="just">
              <a:lnSpc>
                <a:spcPct val="115000"/>
              </a:lnSpc>
              <a:spcAft>
                <a:spcPts val="800"/>
              </a:spcAft>
            </a:pPr>
            <a:r>
              <a:rPr lang="en-IN" sz="1800" dirty="0">
                <a:latin typeface="Times New Roman" panose="02020603050405020304" pitchFamily="18" charset="0"/>
                <a:ea typeface="Calibri" panose="020F0502020204030204" pitchFamily="34" charset="0"/>
                <a:cs typeface="Times New Roman" panose="02020603050405020304" pitchFamily="18" charset="0"/>
              </a:rPr>
              <a:t>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 uses high-tech adoption in its working. Agri smart industry is Characterised by cyber system, wireless</a:t>
            </a:r>
            <a:r>
              <a:rPr lang="en-IN" sz="1800" dirty="0">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latin typeface="Times New Roman" panose="02020603050405020304" pitchFamily="18" charset="0"/>
                <a:ea typeface="Calibri" panose="020F0502020204030204" pitchFamily="34" charset="0"/>
                <a:cs typeface="Times New Roman" panose="02020603050405020304" pitchFamily="18" charset="0"/>
              </a:rPr>
              <a:t>G</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etc.</a:t>
            </a:r>
          </a:p>
          <a:p>
            <a:pPr algn="just">
              <a:lnSpc>
                <a:spcPct val="115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this large amount of data is converted to smart data.</a:t>
            </a:r>
          </a:p>
          <a:p>
            <a:pPr algn="just">
              <a:lnSpc>
                <a:spcPct val="115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Crop images are been observed continuously using Low cost UAV’s(Unmanned Aerial Vehicle)</a:t>
            </a:r>
          </a:p>
          <a:p>
            <a:pPr algn="just">
              <a:lnSpc>
                <a:spcPct val="115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Low cost solutions for estimation of Crop Variables will be given.</a:t>
            </a: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1470518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E2A1DD-FE94-16EE-2F11-1246801D2DC4}"/>
              </a:ext>
            </a:extLst>
          </p:cNvPr>
          <p:cNvSpPr txBox="1"/>
          <p:nvPr/>
        </p:nvSpPr>
        <p:spPr>
          <a:xfrm>
            <a:off x="2059619" y="3131144"/>
            <a:ext cx="8238478" cy="523220"/>
          </a:xfrm>
          <a:prstGeom prst="rect">
            <a:avLst/>
          </a:prstGeom>
          <a:noFill/>
        </p:spPr>
        <p:txBody>
          <a:bodyPr wrap="square">
            <a:spAutoFit/>
          </a:bodyPr>
          <a:lstStyle/>
          <a:p>
            <a:pPr algn="ctr"/>
            <a:r>
              <a:rPr lang="en-US" sz="2800" b="1" dirty="0">
                <a:solidFill>
                  <a:schemeClr val="accent5">
                    <a:lumMod val="75000"/>
                  </a:schemeClr>
                </a:solidFill>
                <a:latin typeface="Times New Roman" panose="02020603050405020304" pitchFamily="18" charset="0"/>
                <a:cs typeface="Times New Roman" panose="02020603050405020304" pitchFamily="18" charset="0"/>
              </a:rPr>
              <a:t>COMPARISON TABLE</a:t>
            </a:r>
            <a:endParaRPr lang="te-IN" sz="2800" dirty="0"/>
          </a:p>
        </p:txBody>
      </p:sp>
    </p:spTree>
    <p:extLst>
      <p:ext uri="{BB962C8B-B14F-4D97-AF65-F5344CB8AC3E}">
        <p14:creationId xmlns:p14="http://schemas.microsoft.com/office/powerpoint/2010/main" val="4060455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69" y="0"/>
            <a:ext cx="12192569" cy="762000"/>
          </a:xfrm>
          <a:prstGeom prst="rect">
            <a:avLst/>
          </a:prstGeom>
        </p:spPr>
      </p:pic>
      <p:graphicFrame>
        <p:nvGraphicFramePr>
          <p:cNvPr id="10" name="Table 10">
            <a:extLst>
              <a:ext uri="{FF2B5EF4-FFF2-40B4-BE49-F238E27FC236}">
                <a16:creationId xmlns:a16="http://schemas.microsoft.com/office/drawing/2014/main" id="{19A1D254-DC27-4979-8644-2522AEBE34AA}"/>
              </a:ext>
            </a:extLst>
          </p:cNvPr>
          <p:cNvGraphicFramePr>
            <a:graphicFrameLocks noGrp="1"/>
          </p:cNvGraphicFramePr>
          <p:nvPr>
            <p:ph idx="1"/>
            <p:extLst>
              <p:ext uri="{D42A27DB-BD31-4B8C-83A1-F6EECF244321}">
                <p14:modId xmlns:p14="http://schemas.microsoft.com/office/powerpoint/2010/main" val="2123305191"/>
              </p:ext>
            </p:extLst>
          </p:nvPr>
        </p:nvGraphicFramePr>
        <p:xfrm>
          <a:off x="92278" y="855677"/>
          <a:ext cx="11982812" cy="5908377"/>
        </p:xfrm>
        <a:graphic>
          <a:graphicData uri="http://schemas.openxmlformats.org/drawingml/2006/table">
            <a:tbl>
              <a:tblPr firstRow="1" bandRow="1">
                <a:tableStyleId>{5940675A-B579-460E-94D1-54222C63F5DA}</a:tableStyleId>
              </a:tblPr>
              <a:tblGrid>
                <a:gridCol w="377203">
                  <a:extLst>
                    <a:ext uri="{9D8B030D-6E8A-4147-A177-3AD203B41FA5}">
                      <a16:colId xmlns:a16="http://schemas.microsoft.com/office/drawing/2014/main" val="898328928"/>
                    </a:ext>
                  </a:extLst>
                </a:gridCol>
                <a:gridCol w="2607761">
                  <a:extLst>
                    <a:ext uri="{9D8B030D-6E8A-4147-A177-3AD203B41FA5}">
                      <a16:colId xmlns:a16="http://schemas.microsoft.com/office/drawing/2014/main" val="1008053987"/>
                    </a:ext>
                  </a:extLst>
                </a:gridCol>
                <a:gridCol w="497595">
                  <a:extLst>
                    <a:ext uri="{9D8B030D-6E8A-4147-A177-3AD203B41FA5}">
                      <a16:colId xmlns:a16="http://schemas.microsoft.com/office/drawing/2014/main" val="4112656436"/>
                    </a:ext>
                  </a:extLst>
                </a:gridCol>
                <a:gridCol w="2508846">
                  <a:extLst>
                    <a:ext uri="{9D8B030D-6E8A-4147-A177-3AD203B41FA5}">
                      <a16:colId xmlns:a16="http://schemas.microsoft.com/office/drawing/2014/main" val="229721044"/>
                    </a:ext>
                  </a:extLst>
                </a:gridCol>
                <a:gridCol w="2324478">
                  <a:extLst>
                    <a:ext uri="{9D8B030D-6E8A-4147-A177-3AD203B41FA5}">
                      <a16:colId xmlns:a16="http://schemas.microsoft.com/office/drawing/2014/main" val="2642435280"/>
                    </a:ext>
                  </a:extLst>
                </a:gridCol>
                <a:gridCol w="1547694">
                  <a:extLst>
                    <a:ext uri="{9D8B030D-6E8A-4147-A177-3AD203B41FA5}">
                      <a16:colId xmlns:a16="http://schemas.microsoft.com/office/drawing/2014/main" val="2533664604"/>
                    </a:ext>
                  </a:extLst>
                </a:gridCol>
                <a:gridCol w="873584">
                  <a:extLst>
                    <a:ext uri="{9D8B030D-6E8A-4147-A177-3AD203B41FA5}">
                      <a16:colId xmlns:a16="http://schemas.microsoft.com/office/drawing/2014/main" val="236556763"/>
                    </a:ext>
                  </a:extLst>
                </a:gridCol>
                <a:gridCol w="1245651">
                  <a:extLst>
                    <a:ext uri="{9D8B030D-6E8A-4147-A177-3AD203B41FA5}">
                      <a16:colId xmlns:a16="http://schemas.microsoft.com/office/drawing/2014/main" val="3234654790"/>
                    </a:ext>
                  </a:extLst>
                </a:gridCol>
              </a:tblGrid>
              <a:tr h="665794">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Sl.no</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Technique (i.e. author names with reference number)</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Year</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Limitations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Advantages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Performance metrics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Gaps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29985216"/>
                  </a:ext>
                </a:extLst>
              </a:tr>
              <a:tr h="1543828">
                <a:tc>
                  <a:txBody>
                    <a:bodyPr/>
                    <a:lstStyle/>
                    <a:p>
                      <a:pPr algn="ctr"/>
                      <a:r>
                        <a:rPr lang="en-IN" b="0" dirty="0">
                          <a:latin typeface="Times New Roman" panose="02020603050405020304" pitchFamily="18" charset="0"/>
                          <a:cs typeface="Times New Roman" panose="02020603050405020304" pitchFamily="18" charset="0"/>
                        </a:rPr>
                        <a:t>1</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b="0" dirty="0">
                          <a:latin typeface="Times New Roman" panose="02020603050405020304" pitchFamily="18" charset="0"/>
                          <a:cs typeface="Times New Roman" panose="02020603050405020304" pitchFamily="18" charset="0"/>
                        </a:rPr>
                        <a:t> </a:t>
                      </a:r>
                      <a:r>
                        <a:rPr lang="en-US" sz="1000" b="0" i="0" dirty="0" err="1">
                          <a:solidFill>
                            <a:srgbClr val="222222"/>
                          </a:solidFill>
                          <a:effectLst/>
                          <a:latin typeface="Times New Roman" panose="02020603050405020304" pitchFamily="18" charset="0"/>
                          <a:cs typeface="Times New Roman" panose="02020603050405020304" pitchFamily="18" charset="0"/>
                        </a:rPr>
                        <a:t>Nevavuori</a:t>
                      </a:r>
                      <a:r>
                        <a:rPr lang="en-US" sz="1000" b="0" i="0" dirty="0">
                          <a:solidFill>
                            <a:srgbClr val="222222"/>
                          </a:solidFill>
                          <a:effectLst/>
                          <a:latin typeface="Times New Roman" panose="02020603050405020304" pitchFamily="18" charset="0"/>
                          <a:cs typeface="Times New Roman" panose="02020603050405020304" pitchFamily="18" charset="0"/>
                        </a:rPr>
                        <a:t>, P., </a:t>
                      </a:r>
                      <a:r>
                        <a:rPr lang="en-US" sz="1000" b="0" i="0" dirty="0" err="1">
                          <a:solidFill>
                            <a:srgbClr val="222222"/>
                          </a:solidFill>
                          <a:effectLst/>
                          <a:latin typeface="Times New Roman" panose="02020603050405020304" pitchFamily="18" charset="0"/>
                          <a:cs typeface="Times New Roman" panose="02020603050405020304" pitchFamily="18" charset="0"/>
                        </a:rPr>
                        <a:t>Narra</a:t>
                      </a:r>
                      <a:r>
                        <a:rPr lang="en-US" sz="1000" b="0" i="0" dirty="0">
                          <a:solidFill>
                            <a:srgbClr val="222222"/>
                          </a:solidFill>
                          <a:effectLst/>
                          <a:latin typeface="Times New Roman" panose="02020603050405020304" pitchFamily="18" charset="0"/>
                          <a:cs typeface="Times New Roman" panose="02020603050405020304" pitchFamily="18" charset="0"/>
                        </a:rPr>
                        <a:t>, N., &amp; Lipping, T.</a:t>
                      </a:r>
                      <a:endParaRPr lang="en-IN" sz="1000" b="0" dirty="0">
                        <a:latin typeface="Times New Roman" panose="02020603050405020304" pitchFamily="18" charset="0"/>
                        <a:cs typeface="Times New Roman" panose="02020603050405020304" pitchFamily="18" charset="0"/>
                      </a:endParaRPr>
                    </a:p>
                  </a:txBody>
                  <a:tcPr/>
                </a:tc>
                <a:tc>
                  <a:txBody>
                    <a:bodyPr/>
                    <a:lstStyle/>
                    <a:p>
                      <a:pPr algn="l"/>
                      <a:r>
                        <a:rPr lang="en-IN" sz="1000" dirty="0">
                          <a:latin typeface="Times New Roman" panose="02020603050405020304" pitchFamily="18" charset="0"/>
                          <a:cs typeface="Times New Roman" panose="02020603050405020304" pitchFamily="18" charset="0"/>
                        </a:rPr>
                        <a:t>2019</a:t>
                      </a:r>
                    </a:p>
                  </a:txBody>
                  <a:tcPr/>
                </a:tc>
                <a:tc>
                  <a:txBody>
                    <a:bodyPr/>
                    <a:lstStyle/>
                    <a:p>
                      <a:pPr algn="just"/>
                      <a:r>
                        <a:rPr lang="en-US" sz="1000" dirty="0">
                          <a:solidFill>
                            <a:srgbClr val="222222"/>
                          </a:solidFill>
                          <a:latin typeface="Times New Roman" panose="02020603050405020304" pitchFamily="18" charset="0"/>
                          <a:cs typeface="Times New Roman" panose="02020603050405020304" pitchFamily="18" charset="0"/>
                        </a:rPr>
                        <a:t>In this paper smart farming is used to facilitate the extraction of information relevant for data driven decisions</a:t>
                      </a:r>
                    </a:p>
                    <a:p>
                      <a:pPr algn="just"/>
                      <a:r>
                        <a:rPr lang="en-US" sz="1000" i="0" dirty="0">
                          <a:solidFill>
                            <a:srgbClr val="222222"/>
                          </a:solidFill>
                          <a:effectLst/>
                          <a:latin typeface="Times New Roman" panose="02020603050405020304" pitchFamily="18" charset="0"/>
                          <a:cs typeface="Times New Roman" panose="02020603050405020304" pitchFamily="18" charset="0"/>
                        </a:rPr>
                        <a:t>With advancements in computational technology, the development and training of novel multilayer algorithms has become feasible.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Times New Roman" panose="02020603050405020304" pitchFamily="18" charset="0"/>
                        <a:cs typeface="Times New Roman" panose="02020603050405020304" pitchFamily="18" charset="0"/>
                      </a:endParaRPr>
                    </a:p>
                  </a:txBody>
                  <a:tcPr/>
                </a:tc>
                <a:tc>
                  <a:txBody>
                    <a:bodyPr/>
                    <a:lstStyle/>
                    <a:p>
                      <a:pPr algn="l"/>
                      <a:r>
                        <a:rPr lang="en-IN" sz="1000" dirty="0">
                          <a:latin typeface="Times New Roman" panose="02020603050405020304" pitchFamily="18" charset="0"/>
                          <a:cs typeface="Times New Roman" panose="02020603050405020304" pitchFamily="18" charset="0"/>
                        </a:rPr>
                        <a:t>It is difficult to get accurate output when features are more.</a:t>
                      </a:r>
                    </a:p>
                  </a:txBody>
                  <a:tcPr/>
                </a:tc>
                <a:tc>
                  <a:txBody>
                    <a:bodyPr/>
                    <a:lstStyle/>
                    <a:p>
                      <a:pPr algn="l"/>
                      <a:r>
                        <a:rPr lang="en-IN" sz="1000" dirty="0">
                          <a:latin typeface="Times New Roman" panose="02020603050405020304" pitchFamily="18" charset="0"/>
                          <a:cs typeface="Times New Roman" panose="02020603050405020304" pitchFamily="18" charset="0"/>
                        </a:rPr>
                        <a:t>The output will be more accurate with CNN model.</a:t>
                      </a:r>
                    </a:p>
                  </a:txBody>
                  <a:tcPr/>
                </a:tc>
                <a:tc>
                  <a:txBody>
                    <a:bodyPr/>
                    <a:lstStyle/>
                    <a:p>
                      <a:pPr algn="l"/>
                      <a:r>
                        <a:rPr lang="en-IN" sz="1000" dirty="0">
                          <a:latin typeface="Times New Roman" panose="02020603050405020304" pitchFamily="18" charset="0"/>
                          <a:cs typeface="Times New Roman" panose="02020603050405020304" pitchFamily="18" charset="0"/>
                        </a:rPr>
                        <a:t>Accuracy of 92.5%</a:t>
                      </a:r>
                    </a:p>
                  </a:txBody>
                  <a:tcPr/>
                </a:tc>
                <a:tc>
                  <a:txBody>
                    <a:bodyPr/>
                    <a:lstStyle/>
                    <a:p>
                      <a:pPr algn="l"/>
                      <a:r>
                        <a:rPr lang="en-IN" sz="1000" dirty="0">
                          <a:latin typeface="Times New Roman" panose="02020603050405020304" pitchFamily="18" charset="0"/>
                          <a:cs typeface="Times New Roman" panose="02020603050405020304" pitchFamily="18" charset="0"/>
                        </a:rPr>
                        <a:t>New approaches can be used</a:t>
                      </a:r>
                    </a:p>
                  </a:txBody>
                  <a:tcPr/>
                </a:tc>
                <a:extLst>
                  <a:ext uri="{0D108BD9-81ED-4DB2-BD59-A6C34878D82A}">
                    <a16:rowId xmlns:a16="http://schemas.microsoft.com/office/drawing/2014/main" val="896490932"/>
                  </a:ext>
                </a:extLst>
              </a:tr>
              <a:tr h="1833296">
                <a:tc>
                  <a:txBody>
                    <a:bodyPr/>
                    <a:lstStyle/>
                    <a:p>
                      <a:pPr algn="ctr"/>
                      <a:r>
                        <a:rPr lang="en-IN" dirty="0">
                          <a:latin typeface="Times New Roman" panose="02020603050405020304" pitchFamily="18" charset="0"/>
                          <a:cs typeface="Times New Roman" panose="02020603050405020304" pitchFamily="18" charset="0"/>
                        </a:rPr>
                        <a:t>2</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000" b="0" i="0" dirty="0">
                          <a:solidFill>
                            <a:srgbClr val="333333"/>
                          </a:solidFill>
                          <a:effectLst/>
                          <a:latin typeface="Times New Roman" panose="02020603050405020304" pitchFamily="18" charset="0"/>
                          <a:cs typeface="Times New Roman" panose="02020603050405020304" pitchFamily="18" charset="0"/>
                        </a:rPr>
                        <a:t>A. S. </a:t>
                      </a:r>
                      <a:r>
                        <a:rPr lang="en-IN" sz="1000" b="0" i="0" dirty="0" err="1">
                          <a:solidFill>
                            <a:srgbClr val="333333"/>
                          </a:solidFill>
                          <a:effectLst/>
                          <a:latin typeface="Times New Roman" panose="02020603050405020304" pitchFamily="18" charset="0"/>
                          <a:cs typeface="Times New Roman" panose="02020603050405020304" pitchFamily="18" charset="0"/>
                        </a:rPr>
                        <a:t>Terliksiz</a:t>
                      </a:r>
                      <a:r>
                        <a:rPr lang="en-IN" sz="1000" b="0" i="0" dirty="0">
                          <a:solidFill>
                            <a:srgbClr val="333333"/>
                          </a:solidFill>
                          <a:effectLst/>
                          <a:latin typeface="Times New Roman" panose="02020603050405020304" pitchFamily="18" charset="0"/>
                          <a:cs typeface="Times New Roman" panose="02020603050405020304" pitchFamily="18" charset="0"/>
                        </a:rPr>
                        <a:t> and D. T. </a:t>
                      </a:r>
                      <a:r>
                        <a:rPr lang="en-IN" sz="1000" b="0" i="0" dirty="0" err="1">
                          <a:solidFill>
                            <a:srgbClr val="333333"/>
                          </a:solidFill>
                          <a:effectLst/>
                          <a:latin typeface="Times New Roman" panose="02020603050405020304" pitchFamily="18" charset="0"/>
                          <a:cs typeface="Times New Roman" panose="02020603050405020304" pitchFamily="18" charset="0"/>
                        </a:rPr>
                        <a:t>Altýlar</a:t>
                      </a:r>
                      <a:endParaRPr lang="en-IN" sz="1100" b="0" i="0" dirty="0">
                        <a:solidFill>
                          <a:srgbClr val="333333"/>
                        </a:solidFill>
                        <a:effectLst/>
                        <a:latin typeface="Times New Roman" panose="02020603050405020304" pitchFamily="18" charset="0"/>
                        <a:cs typeface="Times New Roman" panose="02020603050405020304" pitchFamily="18" charset="0"/>
                      </a:endParaRPr>
                    </a:p>
                  </a:txBody>
                  <a:tcPr/>
                </a:tc>
                <a:tc>
                  <a:txBody>
                    <a:bodyPr/>
                    <a:lstStyle/>
                    <a:p>
                      <a:pPr algn="l"/>
                      <a:r>
                        <a:rPr lang="en-IN" sz="1000" dirty="0">
                          <a:latin typeface="Times New Roman" panose="02020603050405020304" pitchFamily="18" charset="0"/>
                          <a:cs typeface="Times New Roman" panose="02020603050405020304" pitchFamily="18" charset="0"/>
                        </a:rPr>
                        <a:t>2019</a:t>
                      </a:r>
                    </a:p>
                  </a:txBody>
                  <a:tcPr/>
                </a:tc>
                <a:tc>
                  <a:txBody>
                    <a:bodyPr/>
                    <a:lstStyle/>
                    <a:p>
                      <a:pPr algn="just"/>
                      <a:r>
                        <a:rPr lang="en-IN" sz="1000" dirty="0">
                          <a:latin typeface="Times New Roman" panose="02020603050405020304" pitchFamily="18" charset="0"/>
                          <a:cs typeface="Times New Roman" panose="02020603050405020304" pitchFamily="18" charset="0"/>
                        </a:rPr>
                        <a:t>World population is constantly increasing and it is necessary to have sufficient crop production. The prediction of crop yield has direct impact on national economies. Deep learning gains importance on crop monitoring, crop classification and crop yield prediction. CNN and LSTM are algorithms proposed in this paper.</a:t>
                      </a:r>
                    </a:p>
                  </a:txBody>
                  <a:tcPr/>
                </a:tc>
                <a:tc>
                  <a:txBody>
                    <a:bodyPr/>
                    <a:lstStyle/>
                    <a:p>
                      <a:pPr algn="just"/>
                      <a:r>
                        <a:rPr lang="en-IN" sz="1000" dirty="0">
                          <a:latin typeface="Times New Roman" panose="02020603050405020304" pitchFamily="18" charset="0"/>
                          <a:cs typeface="Times New Roman" panose="02020603050405020304" pitchFamily="18" charset="0"/>
                        </a:rPr>
                        <a:t>Without choosing the data frames as input for CNN it is difficult to process.</a:t>
                      </a:r>
                    </a:p>
                  </a:txBody>
                  <a:tcPr/>
                </a:tc>
                <a:tc>
                  <a:txBody>
                    <a:bodyPr/>
                    <a:lstStyle/>
                    <a:p>
                      <a:pPr algn="just"/>
                      <a:r>
                        <a:rPr lang="en-IN" sz="1000" dirty="0">
                          <a:latin typeface="Times New Roman" panose="02020603050405020304" pitchFamily="18" charset="0"/>
                          <a:cs typeface="Times New Roman" panose="02020603050405020304" pitchFamily="18" charset="0"/>
                        </a:rPr>
                        <a:t>The output will be more accurate compared to machine learning algorithms.</a:t>
                      </a:r>
                    </a:p>
                  </a:txBody>
                  <a:tcPr/>
                </a:tc>
                <a:tc>
                  <a:txBody>
                    <a:bodyPr/>
                    <a:lstStyle/>
                    <a:p>
                      <a:pPr algn="l"/>
                      <a:r>
                        <a:rPr lang="en-IN" sz="1000" dirty="0">
                          <a:latin typeface="Times New Roman" panose="02020603050405020304" pitchFamily="18" charset="0"/>
                          <a:cs typeface="Times New Roman" panose="02020603050405020304" pitchFamily="18" charset="0"/>
                        </a:rPr>
                        <a:t>Accuracy</a:t>
                      </a:r>
                    </a:p>
                  </a:txBody>
                  <a:tcPr/>
                </a:tc>
                <a:tc>
                  <a:txBody>
                    <a:bodyPr/>
                    <a:lstStyle/>
                    <a:p>
                      <a:pPr algn="just"/>
                      <a:r>
                        <a:rPr lang="en-IN" sz="1000" dirty="0">
                          <a:latin typeface="Times New Roman" panose="02020603050405020304" pitchFamily="18" charset="0"/>
                          <a:cs typeface="Times New Roman" panose="02020603050405020304" pitchFamily="18" charset="0"/>
                        </a:rPr>
                        <a:t>In future new approaches can be utilized to know the yield of crop.</a:t>
                      </a:r>
                    </a:p>
                  </a:txBody>
                  <a:tcPr/>
                </a:tc>
                <a:extLst>
                  <a:ext uri="{0D108BD9-81ED-4DB2-BD59-A6C34878D82A}">
                    <a16:rowId xmlns:a16="http://schemas.microsoft.com/office/drawing/2014/main" val="3908902570"/>
                  </a:ext>
                </a:extLst>
              </a:tr>
              <a:tr h="1865459">
                <a:tc>
                  <a:txBody>
                    <a:bodyPr/>
                    <a:lstStyle/>
                    <a:p>
                      <a:pPr algn="ctr"/>
                      <a:r>
                        <a:rPr lang="en-IN" dirty="0">
                          <a:latin typeface="Times New Roman" panose="02020603050405020304" pitchFamily="18" charset="0"/>
                          <a:cs typeface="Times New Roman" panose="02020603050405020304" pitchFamily="18" charset="0"/>
                        </a:rPr>
                        <a:t>3</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b="0" i="0" dirty="0">
                          <a:solidFill>
                            <a:srgbClr val="333333"/>
                          </a:solidFill>
                          <a:effectLst/>
                          <a:latin typeface="Arial" panose="020B0604020202020204" pitchFamily="34" charset="0"/>
                        </a:rPr>
                        <a:t>M</a:t>
                      </a:r>
                      <a:r>
                        <a:rPr lang="en-US" sz="1000" b="0" i="0" dirty="0">
                          <a:solidFill>
                            <a:srgbClr val="333333"/>
                          </a:solidFill>
                          <a:effectLst/>
                          <a:latin typeface="Times New Roman" panose="02020603050405020304" pitchFamily="18" charset="0"/>
                          <a:cs typeface="Times New Roman" panose="02020603050405020304" pitchFamily="18" charset="0"/>
                        </a:rPr>
                        <a:t>. Rashid, B. S. Bari, Y. </a:t>
                      </a:r>
                      <a:r>
                        <a:rPr lang="en-US" sz="1000" b="0" i="0" dirty="0" err="1">
                          <a:solidFill>
                            <a:srgbClr val="333333"/>
                          </a:solidFill>
                          <a:effectLst/>
                          <a:latin typeface="Times New Roman" panose="02020603050405020304" pitchFamily="18" charset="0"/>
                          <a:cs typeface="Times New Roman" panose="02020603050405020304" pitchFamily="18" charset="0"/>
                        </a:rPr>
                        <a:t>Yusup</a:t>
                      </a:r>
                      <a:r>
                        <a:rPr lang="en-US" sz="1000" b="0" i="0" dirty="0">
                          <a:solidFill>
                            <a:srgbClr val="333333"/>
                          </a:solidFill>
                          <a:effectLst/>
                          <a:latin typeface="Times New Roman" panose="02020603050405020304" pitchFamily="18" charset="0"/>
                          <a:cs typeface="Times New Roman" panose="02020603050405020304" pitchFamily="18" charset="0"/>
                        </a:rPr>
                        <a:t>, M. A. </a:t>
                      </a:r>
                      <a:r>
                        <a:rPr lang="en-US" sz="1000" b="0" i="0" dirty="0" err="1">
                          <a:solidFill>
                            <a:srgbClr val="333333"/>
                          </a:solidFill>
                          <a:effectLst/>
                          <a:latin typeface="Times New Roman" panose="02020603050405020304" pitchFamily="18" charset="0"/>
                          <a:cs typeface="Times New Roman" panose="02020603050405020304" pitchFamily="18" charset="0"/>
                        </a:rPr>
                        <a:t>Kamaruddin</a:t>
                      </a:r>
                      <a:r>
                        <a:rPr lang="en-US" sz="1000" b="0" i="0" dirty="0">
                          <a:solidFill>
                            <a:srgbClr val="333333"/>
                          </a:solidFill>
                          <a:effectLst/>
                          <a:latin typeface="Times New Roman" panose="02020603050405020304" pitchFamily="18" charset="0"/>
                          <a:cs typeface="Times New Roman" panose="02020603050405020304" pitchFamily="18" charset="0"/>
                        </a:rPr>
                        <a:t> and N. Khan</a:t>
                      </a:r>
                      <a:endParaRPr lang="en-IN" sz="1000" dirty="0">
                        <a:solidFill>
                          <a:srgbClr val="333333"/>
                        </a:solidFill>
                        <a:latin typeface="Times New Roman" panose="02020603050405020304" pitchFamily="18" charset="0"/>
                        <a:cs typeface="Times New Roman" panose="02020603050405020304" pitchFamily="18" charset="0"/>
                      </a:endParaRPr>
                    </a:p>
                  </a:txBody>
                  <a:tcPr/>
                </a:tc>
                <a:tc>
                  <a:txBody>
                    <a:bodyPr/>
                    <a:lstStyle/>
                    <a:p>
                      <a:pPr algn="l"/>
                      <a:r>
                        <a:rPr lang="en-IN" sz="1000" dirty="0">
                          <a:latin typeface="Times New Roman" panose="02020603050405020304" pitchFamily="18" charset="0"/>
                          <a:cs typeface="Times New Roman" panose="02020603050405020304" pitchFamily="18" charset="0"/>
                        </a:rPr>
                        <a:t>2021</a:t>
                      </a:r>
                    </a:p>
                  </a:txBody>
                  <a:tcPr/>
                </a:tc>
                <a:tc>
                  <a:txBody>
                    <a:bodyPr/>
                    <a:lstStyle/>
                    <a:p>
                      <a:pPr algn="just"/>
                      <a:r>
                        <a:rPr lang="en-IN" sz="1000" dirty="0">
                          <a:latin typeface="Times New Roman" panose="02020603050405020304" pitchFamily="18" charset="0"/>
                          <a:cs typeface="Times New Roman" panose="02020603050405020304" pitchFamily="18" charset="0"/>
                        </a:rPr>
                        <a:t>Crop yield prediction are carried out to estimate higher crop yield through the use of deep learning algorithms to predict crop yield with special emphasis on palm yield prediction. CNN algorithm is used in this paper. CNN consists of several layers. The nonlinear fitting capability of CNN can be enhanced by the operations in activation layer.</a:t>
                      </a:r>
                    </a:p>
                  </a:txBody>
                  <a:tcPr/>
                </a:tc>
                <a:tc>
                  <a:txBody>
                    <a:bodyPr/>
                    <a:lstStyle/>
                    <a:p>
                      <a:pPr algn="l"/>
                      <a:r>
                        <a:rPr lang="en-IN" sz="1000" dirty="0">
                          <a:latin typeface="Times New Roman" panose="02020603050405020304" pitchFamily="18" charset="0"/>
                          <a:cs typeface="Times New Roman" panose="02020603050405020304" pitchFamily="18" charset="0"/>
                        </a:rPr>
                        <a:t>It is difficult to get accurate output when features  are more.</a:t>
                      </a:r>
                    </a:p>
                  </a:txBody>
                  <a:tcPr/>
                </a:tc>
                <a:tc>
                  <a:txBody>
                    <a:bodyPr/>
                    <a:lstStyle/>
                    <a:p>
                      <a:pPr algn="l"/>
                      <a:r>
                        <a:rPr lang="en-IN" sz="1000" dirty="0">
                          <a:latin typeface="Times New Roman" panose="02020603050405020304" pitchFamily="18" charset="0"/>
                          <a:cs typeface="Times New Roman" panose="02020603050405020304" pitchFamily="18" charset="0"/>
                        </a:rPr>
                        <a:t>The model will be more accurate which leads to feed a rising world population.</a:t>
                      </a:r>
                    </a:p>
                  </a:txBody>
                  <a:tcPr/>
                </a:tc>
                <a:tc>
                  <a:txBody>
                    <a:bodyPr/>
                    <a:lstStyle/>
                    <a:p>
                      <a:pPr algn="l"/>
                      <a:r>
                        <a:rPr lang="en-IN" sz="1000" dirty="0">
                          <a:latin typeface="Times New Roman" panose="02020603050405020304" pitchFamily="18" charset="0"/>
                          <a:cs typeface="Times New Roman" panose="02020603050405020304" pitchFamily="18" charset="0"/>
                        </a:rPr>
                        <a:t>Accuracy</a:t>
                      </a:r>
                    </a:p>
                  </a:txBody>
                  <a:tcPr/>
                </a:tc>
                <a:tc>
                  <a:txBody>
                    <a:bodyPr/>
                    <a:lstStyle/>
                    <a:p>
                      <a:pPr algn="l"/>
                      <a:r>
                        <a:rPr lang="en-IN" sz="1000" dirty="0">
                          <a:latin typeface="Times New Roman" panose="02020603050405020304" pitchFamily="18" charset="0"/>
                          <a:cs typeface="Times New Roman" panose="02020603050405020304" pitchFamily="18" charset="0"/>
                        </a:rPr>
                        <a:t>In future the </a:t>
                      </a:r>
                      <a:r>
                        <a:rPr lang="en-IN" sz="1000" dirty="0" err="1">
                          <a:latin typeface="Times New Roman" panose="02020603050405020304" pitchFamily="18" charset="0"/>
                          <a:cs typeface="Times New Roman" panose="02020603050405020304" pitchFamily="18" charset="0"/>
                        </a:rPr>
                        <a:t>realtion</a:t>
                      </a:r>
                      <a:r>
                        <a:rPr lang="en-IN" sz="1000" dirty="0">
                          <a:latin typeface="Times New Roman" panose="02020603050405020304" pitchFamily="18" charset="0"/>
                          <a:cs typeface="Times New Roman" panose="02020603050405020304" pitchFamily="18" charset="0"/>
                        </a:rPr>
                        <a:t> between crop yield prediction and palm oil yield prediction can be known.</a:t>
                      </a:r>
                    </a:p>
                  </a:txBody>
                  <a:tcPr/>
                </a:tc>
                <a:extLst>
                  <a:ext uri="{0D108BD9-81ED-4DB2-BD59-A6C34878D82A}">
                    <a16:rowId xmlns:a16="http://schemas.microsoft.com/office/drawing/2014/main" val="3274776424"/>
                  </a:ext>
                </a:extLst>
              </a:tr>
            </a:tbl>
          </a:graphicData>
        </a:graphic>
      </p:graphicFrame>
    </p:spTree>
    <p:extLst>
      <p:ext uri="{BB962C8B-B14F-4D97-AF65-F5344CB8AC3E}">
        <p14:creationId xmlns:p14="http://schemas.microsoft.com/office/powerpoint/2010/main" val="633336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762000"/>
          </a:xfrm>
          <a:prstGeom prst="rect">
            <a:avLst/>
          </a:prstGeom>
        </p:spPr>
      </p:pic>
      <p:graphicFrame>
        <p:nvGraphicFramePr>
          <p:cNvPr id="10" name="Table 10">
            <a:extLst>
              <a:ext uri="{FF2B5EF4-FFF2-40B4-BE49-F238E27FC236}">
                <a16:creationId xmlns:a16="http://schemas.microsoft.com/office/drawing/2014/main" id="{19A1D254-DC27-4979-8644-2522AEBE34AA}"/>
              </a:ext>
            </a:extLst>
          </p:cNvPr>
          <p:cNvGraphicFramePr>
            <a:graphicFrameLocks noGrp="1"/>
          </p:cNvGraphicFramePr>
          <p:nvPr>
            <p:ph idx="1"/>
            <p:extLst>
              <p:ext uri="{D42A27DB-BD31-4B8C-83A1-F6EECF244321}">
                <p14:modId xmlns:p14="http://schemas.microsoft.com/office/powerpoint/2010/main" val="363098674"/>
              </p:ext>
            </p:extLst>
          </p:nvPr>
        </p:nvGraphicFramePr>
        <p:xfrm>
          <a:off x="123039" y="860170"/>
          <a:ext cx="11948719" cy="5558202"/>
        </p:xfrm>
        <a:graphic>
          <a:graphicData uri="http://schemas.openxmlformats.org/drawingml/2006/table">
            <a:tbl>
              <a:tblPr firstRow="1" bandRow="1">
                <a:tableStyleId>{5940675A-B579-460E-94D1-54222C63F5DA}</a:tableStyleId>
              </a:tblPr>
              <a:tblGrid>
                <a:gridCol w="447412">
                  <a:extLst>
                    <a:ext uri="{9D8B030D-6E8A-4147-A177-3AD203B41FA5}">
                      <a16:colId xmlns:a16="http://schemas.microsoft.com/office/drawing/2014/main" val="898328928"/>
                    </a:ext>
                  </a:extLst>
                </a:gridCol>
                <a:gridCol w="2139193">
                  <a:extLst>
                    <a:ext uri="{9D8B030D-6E8A-4147-A177-3AD203B41FA5}">
                      <a16:colId xmlns:a16="http://schemas.microsoft.com/office/drawing/2014/main" val="1008053987"/>
                    </a:ext>
                  </a:extLst>
                </a:gridCol>
                <a:gridCol w="696286">
                  <a:extLst>
                    <a:ext uri="{9D8B030D-6E8A-4147-A177-3AD203B41FA5}">
                      <a16:colId xmlns:a16="http://schemas.microsoft.com/office/drawing/2014/main" val="4112656436"/>
                    </a:ext>
                  </a:extLst>
                </a:gridCol>
                <a:gridCol w="2676088">
                  <a:extLst>
                    <a:ext uri="{9D8B030D-6E8A-4147-A177-3AD203B41FA5}">
                      <a16:colId xmlns:a16="http://schemas.microsoft.com/office/drawing/2014/main" val="229721044"/>
                    </a:ext>
                  </a:extLst>
                </a:gridCol>
                <a:gridCol w="1568742">
                  <a:extLst>
                    <a:ext uri="{9D8B030D-6E8A-4147-A177-3AD203B41FA5}">
                      <a16:colId xmlns:a16="http://schemas.microsoft.com/office/drawing/2014/main" val="2642435280"/>
                    </a:ext>
                  </a:extLst>
                </a:gridCol>
                <a:gridCol w="1856009">
                  <a:extLst>
                    <a:ext uri="{9D8B030D-6E8A-4147-A177-3AD203B41FA5}">
                      <a16:colId xmlns:a16="http://schemas.microsoft.com/office/drawing/2014/main" val="2533664604"/>
                    </a:ext>
                  </a:extLst>
                </a:gridCol>
                <a:gridCol w="1096915">
                  <a:extLst>
                    <a:ext uri="{9D8B030D-6E8A-4147-A177-3AD203B41FA5}">
                      <a16:colId xmlns:a16="http://schemas.microsoft.com/office/drawing/2014/main" val="236556763"/>
                    </a:ext>
                  </a:extLst>
                </a:gridCol>
                <a:gridCol w="1468074">
                  <a:extLst>
                    <a:ext uri="{9D8B030D-6E8A-4147-A177-3AD203B41FA5}">
                      <a16:colId xmlns:a16="http://schemas.microsoft.com/office/drawing/2014/main" val="3234654790"/>
                    </a:ext>
                  </a:extLst>
                </a:gridCol>
              </a:tblGrid>
              <a:tr h="649658">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Sl.no</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Technique (i.e. author names with reference number)</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Year</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Limitations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Advantages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Performance metrics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Gaps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29985216"/>
                  </a:ext>
                </a:extLst>
              </a:tr>
              <a:tr h="1287374">
                <a:tc>
                  <a:txBody>
                    <a:bodyPr/>
                    <a:lstStyle/>
                    <a:p>
                      <a:pPr algn="ctr"/>
                      <a:r>
                        <a:rPr lang="en-IN" dirty="0"/>
                        <a:t>4</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000" b="0" i="0" dirty="0">
                          <a:solidFill>
                            <a:srgbClr val="333333"/>
                          </a:solidFill>
                          <a:effectLst/>
                          <a:latin typeface="Times New Roman" panose="02020603050405020304" pitchFamily="18" charset="0"/>
                          <a:cs typeface="Times New Roman" panose="02020603050405020304" pitchFamily="18" charset="0"/>
                        </a:rPr>
                        <a:t>D. </a:t>
                      </a:r>
                      <a:r>
                        <a:rPr lang="en-IN" sz="1000" b="0" i="0" dirty="0" err="1">
                          <a:solidFill>
                            <a:srgbClr val="333333"/>
                          </a:solidFill>
                          <a:effectLst/>
                          <a:latin typeface="Times New Roman" panose="02020603050405020304" pitchFamily="18" charset="0"/>
                          <a:cs typeface="Times New Roman" panose="02020603050405020304" pitchFamily="18" charset="0"/>
                        </a:rPr>
                        <a:t>Elavarasan</a:t>
                      </a:r>
                      <a:r>
                        <a:rPr lang="en-IN" sz="1000" b="0" i="0" dirty="0">
                          <a:solidFill>
                            <a:srgbClr val="333333"/>
                          </a:solidFill>
                          <a:effectLst/>
                          <a:latin typeface="Times New Roman" panose="02020603050405020304" pitchFamily="18" charset="0"/>
                          <a:cs typeface="Times New Roman" panose="02020603050405020304" pitchFamily="18" charset="0"/>
                        </a:rPr>
                        <a:t> and P. M. D. Vincent.</a:t>
                      </a:r>
                    </a:p>
                  </a:txBody>
                  <a:tcPr/>
                </a:tc>
                <a:tc>
                  <a:txBody>
                    <a:bodyPr/>
                    <a:lstStyle/>
                    <a:p>
                      <a:pPr algn="just"/>
                      <a:r>
                        <a:rPr lang="en-IN" sz="1000" dirty="0">
                          <a:latin typeface="Times New Roman" panose="02020603050405020304" pitchFamily="18" charset="0"/>
                          <a:cs typeface="Times New Roman" panose="02020603050405020304" pitchFamily="18" charset="0"/>
                        </a:rPr>
                        <a:t>2020</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000" dirty="0">
                          <a:latin typeface="Times New Roman" panose="02020603050405020304" pitchFamily="18" charset="0"/>
                          <a:cs typeface="Times New Roman" panose="02020603050405020304" pitchFamily="18" charset="0"/>
                        </a:rPr>
                        <a:t>Deep learning based models are broadly used to extract significant crop features prediction. The reinforcement learning agent incorporates a combination of parametric features with the threshold that assist in predicting crop yield.</a:t>
                      </a:r>
                      <a:endParaRPr lang="en-US" sz="1000" dirty="0">
                        <a:latin typeface="Times New Roman" panose="02020603050405020304" pitchFamily="18" charset="0"/>
                        <a:cs typeface="Times New Roman" panose="02020603050405020304" pitchFamily="18" charset="0"/>
                      </a:endParaRPr>
                    </a:p>
                  </a:txBody>
                  <a:tcPr/>
                </a:tc>
                <a:tc>
                  <a:txBody>
                    <a:bodyPr/>
                    <a:lstStyle/>
                    <a:p>
                      <a:pPr algn="just"/>
                      <a:r>
                        <a:rPr lang="en-IN" sz="1000" dirty="0">
                          <a:latin typeface="Times New Roman" panose="02020603050405020304" pitchFamily="18" charset="0"/>
                          <a:cs typeface="Times New Roman" panose="02020603050405020304" pitchFamily="18" charset="0"/>
                        </a:rPr>
                        <a:t>Evaluation metrics between different models are varied</a:t>
                      </a:r>
                    </a:p>
                  </a:txBody>
                  <a:tcPr/>
                </a:tc>
                <a:tc>
                  <a:txBody>
                    <a:bodyPr/>
                    <a:lstStyle/>
                    <a:p>
                      <a:pPr algn="just"/>
                      <a:r>
                        <a:rPr lang="en-IN" sz="1000" dirty="0">
                          <a:latin typeface="Times New Roman" panose="02020603050405020304" pitchFamily="18" charset="0"/>
                          <a:cs typeface="Times New Roman" panose="02020603050405020304" pitchFamily="18" charset="0"/>
                        </a:rPr>
                        <a:t>Crop yield prediction can be done accurately.</a:t>
                      </a:r>
                    </a:p>
                  </a:txBody>
                  <a:tcPr/>
                </a:tc>
                <a:tc>
                  <a:txBody>
                    <a:bodyPr/>
                    <a:lstStyle/>
                    <a:p>
                      <a:pPr algn="just"/>
                      <a:r>
                        <a:rPr lang="en-IN" sz="1000" dirty="0">
                          <a:latin typeface="Times New Roman" panose="02020603050405020304" pitchFamily="18" charset="0"/>
                          <a:cs typeface="Times New Roman" panose="02020603050405020304" pitchFamily="18" charset="0"/>
                        </a:rPr>
                        <a:t>Accuracy</a:t>
                      </a:r>
                    </a:p>
                  </a:txBody>
                  <a:tcPr/>
                </a:tc>
                <a:tc>
                  <a:txBody>
                    <a:bodyPr/>
                    <a:lstStyle/>
                    <a:p>
                      <a:pPr algn="just"/>
                      <a:r>
                        <a:rPr lang="en-IN" sz="1000" dirty="0">
                          <a:latin typeface="Times New Roman" panose="02020603050405020304" pitchFamily="18" charset="0"/>
                          <a:cs typeface="Times New Roman" panose="02020603050405020304" pitchFamily="18" charset="0"/>
                        </a:rPr>
                        <a:t>Further improvement in the computing efficiency of the training process is an intriguing option to be concentrated.</a:t>
                      </a:r>
                    </a:p>
                  </a:txBody>
                  <a:tcPr/>
                </a:tc>
                <a:extLst>
                  <a:ext uri="{0D108BD9-81ED-4DB2-BD59-A6C34878D82A}">
                    <a16:rowId xmlns:a16="http://schemas.microsoft.com/office/drawing/2014/main" val="896490932"/>
                  </a:ext>
                </a:extLst>
              </a:tr>
              <a:tr h="1800924">
                <a:tc>
                  <a:txBody>
                    <a:bodyPr/>
                    <a:lstStyle/>
                    <a:p>
                      <a:pPr algn="ctr"/>
                      <a:r>
                        <a:rPr lang="en-IN" b="0" dirty="0"/>
                        <a:t>5</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b="0" i="0" dirty="0">
                          <a:solidFill>
                            <a:srgbClr val="222222"/>
                          </a:solidFill>
                          <a:effectLst/>
                          <a:latin typeface="Times New Roman" panose="02020603050405020304" pitchFamily="18" charset="0"/>
                          <a:cs typeface="Times New Roman" panose="02020603050405020304" pitchFamily="18" charset="0"/>
                        </a:rPr>
                        <a:t>Van </a:t>
                      </a:r>
                      <a:r>
                        <a:rPr lang="en-US" sz="1000" b="0" i="0" dirty="0" err="1">
                          <a:solidFill>
                            <a:srgbClr val="222222"/>
                          </a:solidFill>
                          <a:effectLst/>
                          <a:latin typeface="Times New Roman" panose="02020603050405020304" pitchFamily="18" charset="0"/>
                          <a:cs typeface="Times New Roman" panose="02020603050405020304" pitchFamily="18" charset="0"/>
                        </a:rPr>
                        <a:t>Klompenburg</a:t>
                      </a:r>
                      <a:r>
                        <a:rPr lang="en-US" sz="1000" b="0" i="0" dirty="0">
                          <a:solidFill>
                            <a:srgbClr val="222222"/>
                          </a:solidFill>
                          <a:effectLst/>
                          <a:latin typeface="Times New Roman" panose="02020603050405020304" pitchFamily="18" charset="0"/>
                          <a:cs typeface="Times New Roman" panose="02020603050405020304" pitchFamily="18" charset="0"/>
                        </a:rPr>
                        <a:t>, T., Kassahun, A., &amp; </a:t>
                      </a:r>
                      <a:r>
                        <a:rPr lang="en-US" sz="1000" b="0" i="0" dirty="0" err="1">
                          <a:solidFill>
                            <a:srgbClr val="222222"/>
                          </a:solidFill>
                          <a:effectLst/>
                          <a:latin typeface="Times New Roman" panose="02020603050405020304" pitchFamily="18" charset="0"/>
                          <a:cs typeface="Times New Roman" panose="02020603050405020304" pitchFamily="18" charset="0"/>
                        </a:rPr>
                        <a:t>Catal</a:t>
                      </a:r>
                      <a:r>
                        <a:rPr lang="en-US" sz="1000" b="0" i="0" dirty="0">
                          <a:solidFill>
                            <a:srgbClr val="222222"/>
                          </a:solidFill>
                          <a:effectLst/>
                          <a:latin typeface="Times New Roman" panose="02020603050405020304" pitchFamily="18" charset="0"/>
                          <a:cs typeface="Times New Roman" panose="02020603050405020304" pitchFamily="18" charset="0"/>
                        </a:rPr>
                        <a:t>, C</a:t>
                      </a:r>
                      <a:endParaRPr lang="en-IN" sz="1000" dirty="0">
                        <a:solidFill>
                          <a:srgbClr val="333333"/>
                        </a:solidFill>
                        <a:latin typeface="Times New Roman" panose="02020603050405020304" pitchFamily="18" charset="0"/>
                        <a:cs typeface="Times New Roman" panose="02020603050405020304" pitchFamily="18" charset="0"/>
                      </a:endParaRPr>
                    </a:p>
                  </a:txBody>
                  <a:tcPr/>
                </a:tc>
                <a:tc>
                  <a:txBody>
                    <a:bodyPr/>
                    <a:lstStyle/>
                    <a:p>
                      <a:pPr algn="just"/>
                      <a:r>
                        <a:rPr lang="en-IN" sz="1000" dirty="0">
                          <a:latin typeface="Times New Roman" panose="02020603050405020304" pitchFamily="18" charset="0"/>
                          <a:cs typeface="Times New Roman" panose="02020603050405020304" pitchFamily="18" charset="0"/>
                        </a:rPr>
                        <a:t>2020</a:t>
                      </a:r>
                    </a:p>
                  </a:txBody>
                  <a:tcPr/>
                </a:tc>
                <a:tc>
                  <a:txBody>
                    <a:bodyPr/>
                    <a:lstStyle/>
                    <a:p>
                      <a:pPr algn="just"/>
                      <a:r>
                        <a:rPr lang="en-IN" sz="1000" dirty="0">
                          <a:latin typeface="Times New Roman" panose="02020603050405020304" pitchFamily="18" charset="0"/>
                          <a:cs typeface="Times New Roman" panose="02020603050405020304" pitchFamily="18" charset="0"/>
                        </a:rPr>
                        <a:t>DNN algorithms are mostly used to predict the crop yield. CNN and LSTM are most applied deep learning algorithms in order to predict the crop yield. Apart from evaluation parameters several validation approaches were used as well.</a:t>
                      </a:r>
                    </a:p>
                  </a:txBody>
                  <a:tcPr/>
                </a:tc>
                <a:tc>
                  <a:txBody>
                    <a:bodyPr/>
                    <a:lstStyle/>
                    <a:p>
                      <a:pPr algn="just"/>
                      <a:r>
                        <a:rPr lang="en-IN" sz="1000" dirty="0">
                          <a:latin typeface="Times New Roman" panose="02020603050405020304" pitchFamily="18" charset="0"/>
                          <a:cs typeface="Times New Roman" panose="02020603050405020304" pitchFamily="18" charset="0"/>
                        </a:rPr>
                        <a:t>When more data is collected it is difficult to work accurately on that data.</a:t>
                      </a:r>
                    </a:p>
                  </a:txBody>
                  <a:tcPr/>
                </a:tc>
                <a:tc>
                  <a:txBody>
                    <a:bodyPr/>
                    <a:lstStyle/>
                    <a:p>
                      <a:pPr algn="just"/>
                      <a:r>
                        <a:rPr lang="en-IN" sz="1000" dirty="0">
                          <a:latin typeface="Times New Roman" panose="02020603050405020304" pitchFamily="18" charset="0"/>
                          <a:cs typeface="Times New Roman" panose="02020603050405020304" pitchFamily="18" charset="0"/>
                        </a:rPr>
                        <a:t>When specific parameters for a specific place are measured and added the predictions will have higher precision.</a:t>
                      </a:r>
                    </a:p>
                  </a:txBody>
                  <a:tcPr/>
                </a:tc>
                <a:tc>
                  <a:txBody>
                    <a:bodyPr/>
                    <a:lstStyle/>
                    <a:p>
                      <a:pPr algn="just"/>
                      <a:r>
                        <a:rPr lang="en-IN" sz="1000" dirty="0">
                          <a:latin typeface="Times New Roman" panose="02020603050405020304" pitchFamily="18" charset="0"/>
                          <a:cs typeface="Times New Roman" panose="02020603050405020304" pitchFamily="18" charset="0"/>
                        </a:rPr>
                        <a:t>Accuracy</a:t>
                      </a:r>
                    </a:p>
                    <a:p>
                      <a:pPr algn="just"/>
                      <a:r>
                        <a:rPr lang="en-IN" sz="1000" dirty="0">
                          <a:latin typeface="Times New Roman" panose="02020603050405020304" pitchFamily="18" charset="0"/>
                          <a:cs typeface="Times New Roman" panose="02020603050405020304" pitchFamily="18" charset="0"/>
                        </a:rPr>
                        <a:t>Precision</a:t>
                      </a:r>
                    </a:p>
                  </a:txBody>
                  <a:tcPr/>
                </a:tc>
                <a:tc>
                  <a:txBody>
                    <a:bodyPr/>
                    <a:lstStyle/>
                    <a:p>
                      <a:pPr algn="just"/>
                      <a:r>
                        <a:rPr lang="en-IN" sz="1000" dirty="0">
                          <a:latin typeface="Times New Roman" panose="02020603050405020304" pitchFamily="18" charset="0"/>
                          <a:cs typeface="Times New Roman" panose="02020603050405020304" pitchFamily="18" charset="0"/>
                        </a:rPr>
                        <a:t>The future work is to develop crop yield prediction with advanced DL algorithms.</a:t>
                      </a:r>
                    </a:p>
                  </a:txBody>
                  <a:tcPr/>
                </a:tc>
                <a:extLst>
                  <a:ext uri="{0D108BD9-81ED-4DB2-BD59-A6C34878D82A}">
                    <a16:rowId xmlns:a16="http://schemas.microsoft.com/office/drawing/2014/main" val="3908902570"/>
                  </a:ext>
                </a:extLst>
              </a:tr>
              <a:tr h="1820246">
                <a:tc>
                  <a:txBody>
                    <a:bodyPr/>
                    <a:lstStyle/>
                    <a:p>
                      <a:pPr algn="ctr"/>
                      <a:r>
                        <a:rPr lang="en-IN" dirty="0"/>
                        <a:t>6</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000" b="0" i="0" dirty="0">
                          <a:solidFill>
                            <a:srgbClr val="333333"/>
                          </a:solidFill>
                          <a:effectLst/>
                          <a:latin typeface="Times New Roman" panose="02020603050405020304" pitchFamily="18" charset="0"/>
                          <a:cs typeface="Times New Roman" panose="02020603050405020304" pitchFamily="18" charset="0"/>
                        </a:rPr>
                        <a:t>F. F. Haque, A. </a:t>
                      </a:r>
                      <a:r>
                        <a:rPr lang="en-IN" sz="1000" b="0" i="0" dirty="0" err="1">
                          <a:solidFill>
                            <a:srgbClr val="333333"/>
                          </a:solidFill>
                          <a:effectLst/>
                          <a:latin typeface="Times New Roman" panose="02020603050405020304" pitchFamily="18" charset="0"/>
                          <a:cs typeface="Times New Roman" panose="02020603050405020304" pitchFamily="18" charset="0"/>
                        </a:rPr>
                        <a:t>Abdelgawad</a:t>
                      </a:r>
                      <a:r>
                        <a:rPr lang="en-IN" sz="1000" b="0" i="0" dirty="0">
                          <a:solidFill>
                            <a:srgbClr val="333333"/>
                          </a:solidFill>
                          <a:effectLst/>
                          <a:latin typeface="Times New Roman" panose="02020603050405020304" pitchFamily="18" charset="0"/>
                          <a:cs typeface="Times New Roman" panose="02020603050405020304" pitchFamily="18" charset="0"/>
                        </a:rPr>
                        <a:t>, V. P. </a:t>
                      </a:r>
                      <a:r>
                        <a:rPr lang="en-IN" sz="1000" b="0" i="0" dirty="0" err="1">
                          <a:solidFill>
                            <a:srgbClr val="333333"/>
                          </a:solidFill>
                          <a:effectLst/>
                          <a:latin typeface="Times New Roman" panose="02020603050405020304" pitchFamily="18" charset="0"/>
                          <a:cs typeface="Times New Roman" panose="02020603050405020304" pitchFamily="18" charset="0"/>
                        </a:rPr>
                        <a:t>Yanambaka</a:t>
                      </a:r>
                      <a:r>
                        <a:rPr lang="en-IN" sz="1000" b="0" i="0" dirty="0">
                          <a:solidFill>
                            <a:srgbClr val="333333"/>
                          </a:solidFill>
                          <a:effectLst/>
                          <a:latin typeface="Times New Roman" panose="02020603050405020304" pitchFamily="18" charset="0"/>
                          <a:cs typeface="Times New Roman" panose="02020603050405020304" pitchFamily="18" charset="0"/>
                        </a:rPr>
                        <a:t> and K. </a:t>
                      </a:r>
                      <a:r>
                        <a:rPr lang="en-IN" sz="1000" b="0" i="0" dirty="0" err="1">
                          <a:solidFill>
                            <a:srgbClr val="333333"/>
                          </a:solidFill>
                          <a:effectLst/>
                          <a:latin typeface="Times New Roman" panose="02020603050405020304" pitchFamily="18" charset="0"/>
                          <a:cs typeface="Times New Roman" panose="02020603050405020304" pitchFamily="18" charset="0"/>
                        </a:rPr>
                        <a:t>Yelamarthi</a:t>
                      </a:r>
                      <a:r>
                        <a:rPr lang="en-IN" sz="1000" b="0" i="0" dirty="0">
                          <a:solidFill>
                            <a:srgbClr val="333333"/>
                          </a:solidFill>
                          <a:effectLst/>
                          <a:latin typeface="Times New Roman" panose="02020603050405020304" pitchFamily="18" charset="0"/>
                          <a:cs typeface="Times New Roman" panose="02020603050405020304" pitchFamily="18" charset="0"/>
                        </a:rPr>
                        <a:t>, </a:t>
                      </a:r>
                      <a:endParaRPr lang="en-IN" sz="1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just"/>
                      <a:r>
                        <a:rPr lang="en-IN" sz="1000" dirty="0">
                          <a:latin typeface="Times New Roman" panose="02020603050405020304" pitchFamily="18" charset="0"/>
                          <a:cs typeface="Times New Roman" panose="02020603050405020304" pitchFamily="18" charset="0"/>
                        </a:rPr>
                        <a:t>2020</a:t>
                      </a:r>
                    </a:p>
                  </a:txBody>
                  <a:tcPr/>
                </a:tc>
                <a:tc>
                  <a:txBody>
                    <a:bodyPr/>
                    <a:lstStyle/>
                    <a:p>
                      <a:pPr algn="just"/>
                      <a:r>
                        <a:rPr lang="en-IN" sz="1000" dirty="0">
                          <a:latin typeface="Times New Roman" panose="02020603050405020304" pitchFamily="18" charset="0"/>
                          <a:cs typeface="Times New Roman" panose="02020603050405020304" pitchFamily="18" charset="0"/>
                        </a:rPr>
                        <a:t>In this paper neural networks with different DL algorithms has been evaluated. Deep learning algorithms are used to apply conditional technique for finding most suitable results as the outcome and reduce the scarcity.</a:t>
                      </a:r>
                    </a:p>
                  </a:txBody>
                  <a:tcPr/>
                </a:tc>
                <a:tc>
                  <a:txBody>
                    <a:bodyPr/>
                    <a:lstStyle/>
                    <a:p>
                      <a:pPr algn="just"/>
                      <a:r>
                        <a:rPr lang="en-IN" sz="1000" dirty="0">
                          <a:latin typeface="Times New Roman" panose="02020603050405020304" pitchFamily="18" charset="0"/>
                          <a:cs typeface="Times New Roman" panose="02020603050405020304" pitchFamily="18" charset="0"/>
                        </a:rPr>
                        <a:t>Evaluation metrics are varied.</a:t>
                      </a:r>
                    </a:p>
                  </a:txBody>
                  <a:tcPr/>
                </a:tc>
                <a:tc>
                  <a:txBody>
                    <a:bodyPr/>
                    <a:lstStyle/>
                    <a:p>
                      <a:pPr algn="just"/>
                      <a:r>
                        <a:rPr lang="en-IN" sz="1000" dirty="0">
                          <a:latin typeface="Times New Roman" panose="02020603050405020304" pitchFamily="18" charset="0"/>
                          <a:cs typeface="Times New Roman" panose="02020603050405020304" pitchFamily="18" charset="0"/>
                        </a:rPr>
                        <a:t>Crop yield prediction can be done accurately.</a:t>
                      </a:r>
                    </a:p>
                  </a:txBody>
                  <a:tcPr/>
                </a:tc>
                <a:tc>
                  <a:txBody>
                    <a:bodyPr/>
                    <a:lstStyle/>
                    <a:p>
                      <a:pPr algn="just"/>
                      <a:r>
                        <a:rPr lang="en-IN" sz="1000" dirty="0">
                          <a:latin typeface="Times New Roman" panose="02020603050405020304" pitchFamily="18" charset="0"/>
                          <a:cs typeface="Times New Roman" panose="02020603050405020304" pitchFamily="18" charset="0"/>
                        </a:rPr>
                        <a:t>Accuracy </a:t>
                      </a:r>
                    </a:p>
                  </a:txBody>
                  <a:tcPr/>
                </a:tc>
                <a:tc>
                  <a:txBody>
                    <a:bodyPr/>
                    <a:lstStyle/>
                    <a:p>
                      <a:pPr algn="just"/>
                      <a:r>
                        <a:rPr lang="en-IN" sz="1000" dirty="0">
                          <a:latin typeface="Times New Roman" panose="02020603050405020304" pitchFamily="18" charset="0"/>
                          <a:cs typeface="Times New Roman" panose="02020603050405020304" pitchFamily="18" charset="0"/>
                        </a:rPr>
                        <a:t>On data mining agriculture future work can be done.</a:t>
                      </a:r>
                    </a:p>
                  </a:txBody>
                  <a:tcPr/>
                </a:tc>
                <a:extLst>
                  <a:ext uri="{0D108BD9-81ED-4DB2-BD59-A6C34878D82A}">
                    <a16:rowId xmlns:a16="http://schemas.microsoft.com/office/drawing/2014/main" val="3274776424"/>
                  </a:ext>
                </a:extLst>
              </a:tr>
            </a:tbl>
          </a:graphicData>
        </a:graphic>
      </p:graphicFrame>
    </p:spTree>
    <p:extLst>
      <p:ext uri="{BB962C8B-B14F-4D97-AF65-F5344CB8AC3E}">
        <p14:creationId xmlns:p14="http://schemas.microsoft.com/office/powerpoint/2010/main" val="1760788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762000"/>
          </a:xfrm>
          <a:prstGeom prst="rect">
            <a:avLst/>
          </a:prstGeom>
        </p:spPr>
      </p:pic>
      <p:graphicFrame>
        <p:nvGraphicFramePr>
          <p:cNvPr id="10" name="Table 10">
            <a:extLst>
              <a:ext uri="{FF2B5EF4-FFF2-40B4-BE49-F238E27FC236}">
                <a16:creationId xmlns:a16="http://schemas.microsoft.com/office/drawing/2014/main" id="{19A1D254-DC27-4979-8644-2522AEBE34AA}"/>
              </a:ext>
            </a:extLst>
          </p:cNvPr>
          <p:cNvGraphicFramePr>
            <a:graphicFrameLocks noGrp="1"/>
          </p:cNvGraphicFramePr>
          <p:nvPr>
            <p:ph idx="1"/>
            <p:extLst>
              <p:ext uri="{D42A27DB-BD31-4B8C-83A1-F6EECF244321}">
                <p14:modId xmlns:p14="http://schemas.microsoft.com/office/powerpoint/2010/main" val="3006332316"/>
              </p:ext>
            </p:extLst>
          </p:nvPr>
        </p:nvGraphicFramePr>
        <p:xfrm>
          <a:off x="162838" y="838900"/>
          <a:ext cx="11925698" cy="6278810"/>
        </p:xfrm>
        <a:graphic>
          <a:graphicData uri="http://schemas.openxmlformats.org/drawingml/2006/table">
            <a:tbl>
              <a:tblPr firstRow="1" bandRow="1">
                <a:tableStyleId>{5940675A-B579-460E-94D1-54222C63F5DA}</a:tableStyleId>
              </a:tblPr>
              <a:tblGrid>
                <a:gridCol w="631328">
                  <a:extLst>
                    <a:ext uri="{9D8B030D-6E8A-4147-A177-3AD203B41FA5}">
                      <a16:colId xmlns:a16="http://schemas.microsoft.com/office/drawing/2014/main" val="898328928"/>
                    </a:ext>
                  </a:extLst>
                </a:gridCol>
                <a:gridCol w="2350096">
                  <a:extLst>
                    <a:ext uri="{9D8B030D-6E8A-4147-A177-3AD203B41FA5}">
                      <a16:colId xmlns:a16="http://schemas.microsoft.com/office/drawing/2014/main" val="1008053987"/>
                    </a:ext>
                  </a:extLst>
                </a:gridCol>
                <a:gridCol w="607952">
                  <a:extLst>
                    <a:ext uri="{9D8B030D-6E8A-4147-A177-3AD203B41FA5}">
                      <a16:colId xmlns:a16="http://schemas.microsoft.com/office/drawing/2014/main" val="4112656436"/>
                    </a:ext>
                  </a:extLst>
                </a:gridCol>
                <a:gridCol w="2373473">
                  <a:extLst>
                    <a:ext uri="{9D8B030D-6E8A-4147-A177-3AD203B41FA5}">
                      <a16:colId xmlns:a16="http://schemas.microsoft.com/office/drawing/2014/main" val="229721044"/>
                    </a:ext>
                  </a:extLst>
                </a:gridCol>
                <a:gridCol w="1490712">
                  <a:extLst>
                    <a:ext uri="{9D8B030D-6E8A-4147-A177-3AD203B41FA5}">
                      <a16:colId xmlns:a16="http://schemas.microsoft.com/office/drawing/2014/main" val="2642435280"/>
                    </a:ext>
                  </a:extLst>
                </a:gridCol>
                <a:gridCol w="1625359">
                  <a:extLst>
                    <a:ext uri="{9D8B030D-6E8A-4147-A177-3AD203B41FA5}">
                      <a16:colId xmlns:a16="http://schemas.microsoft.com/office/drawing/2014/main" val="2533664604"/>
                    </a:ext>
                  </a:extLst>
                </a:gridCol>
                <a:gridCol w="1356066">
                  <a:extLst>
                    <a:ext uri="{9D8B030D-6E8A-4147-A177-3AD203B41FA5}">
                      <a16:colId xmlns:a16="http://schemas.microsoft.com/office/drawing/2014/main" val="236556763"/>
                    </a:ext>
                  </a:extLst>
                </a:gridCol>
                <a:gridCol w="1490712">
                  <a:extLst>
                    <a:ext uri="{9D8B030D-6E8A-4147-A177-3AD203B41FA5}">
                      <a16:colId xmlns:a16="http://schemas.microsoft.com/office/drawing/2014/main" val="3234654790"/>
                    </a:ext>
                  </a:extLst>
                </a:gridCol>
              </a:tblGrid>
              <a:tr h="854303">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Sl.no</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Technique (i.e. author names with reference number)</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Year</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Limitations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Advantages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Performance metrics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Gaps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29985216"/>
                  </a:ext>
                </a:extLst>
              </a:tr>
              <a:tr h="1828131">
                <a:tc>
                  <a:txBody>
                    <a:bodyPr/>
                    <a:lstStyle/>
                    <a:p>
                      <a:pPr algn="ctr"/>
                      <a:r>
                        <a:rPr lang="en-IN" dirty="0"/>
                        <a:t>7</a:t>
                      </a:r>
                    </a:p>
                  </a:txBody>
                  <a:tcPr anchor="ctr"/>
                </a:tc>
                <a:tc>
                  <a:txBody>
                    <a:bodyPr/>
                    <a:lstStyle/>
                    <a:p>
                      <a:pPr algn="l"/>
                      <a:r>
                        <a:rPr lang="en-US" sz="1000" b="0" dirty="0" err="1">
                          <a:latin typeface="Times New Roman" panose="02020603050405020304" pitchFamily="18" charset="0"/>
                          <a:cs typeface="Times New Roman" panose="02020603050405020304" pitchFamily="18" charset="0"/>
                        </a:rPr>
                        <a:t>Elavarasan</a:t>
                      </a:r>
                      <a:r>
                        <a:rPr lang="en-US" sz="1000" b="0" dirty="0">
                          <a:latin typeface="Times New Roman" panose="02020603050405020304" pitchFamily="18" charset="0"/>
                          <a:cs typeface="Times New Roman" panose="02020603050405020304" pitchFamily="18" charset="0"/>
                        </a:rPr>
                        <a:t>, D., &amp; Vincent, P. D. </a:t>
                      </a:r>
                      <a:endParaRPr lang="en-IN" sz="1000" b="0" dirty="0"/>
                    </a:p>
                  </a:txBody>
                  <a:tcPr/>
                </a:tc>
                <a:tc>
                  <a:txBody>
                    <a:bodyPr/>
                    <a:lstStyle/>
                    <a:p>
                      <a:pPr algn="l"/>
                      <a:r>
                        <a:rPr lang="en-IN" sz="1000" dirty="0">
                          <a:latin typeface="Times New Roman" panose="02020603050405020304" pitchFamily="18" charset="0"/>
                          <a:cs typeface="Times New Roman" panose="02020603050405020304" pitchFamily="18" charset="0"/>
                        </a:rPr>
                        <a:t>2020</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dirty="0">
                          <a:latin typeface="Times New Roman" panose="02020603050405020304" pitchFamily="18" charset="0"/>
                          <a:cs typeface="Times New Roman" panose="02020603050405020304" pitchFamily="18" charset="0"/>
                        </a:rPr>
                        <a:t>The proposed study investigates the yield prediction of paddy crop for the Vellore district in the southern part of India. Here, the block of district considered for the study include </a:t>
                      </a:r>
                      <a:r>
                        <a:rPr lang="en-US" sz="1000" dirty="0" err="1">
                          <a:latin typeface="Times New Roman" panose="02020603050405020304" pitchFamily="18" charset="0"/>
                          <a:cs typeface="Times New Roman" panose="02020603050405020304" pitchFamily="18" charset="0"/>
                        </a:rPr>
                        <a:t>Ponnai</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Arcot</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Sholinghur</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Ammur</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Thimiri</a:t>
                      </a:r>
                      <a:r>
                        <a:rPr lang="en-US" sz="1000" dirty="0">
                          <a:latin typeface="Times New Roman" panose="02020603050405020304" pitchFamily="18" charset="0"/>
                          <a:cs typeface="Times New Roman" panose="02020603050405020304" pitchFamily="18" charset="0"/>
                        </a:rPr>
                        <a:t>, and </a:t>
                      </a:r>
                      <a:r>
                        <a:rPr lang="en-US" sz="1000" dirty="0" err="1">
                          <a:latin typeface="Times New Roman" panose="02020603050405020304" pitchFamily="18" charset="0"/>
                          <a:cs typeface="Times New Roman" panose="02020603050405020304" pitchFamily="18" charset="0"/>
                        </a:rPr>
                        <a:t>Kalavai</a:t>
                      </a:r>
                      <a:r>
                        <a:rPr lang="en-US" sz="1000" dirty="0">
                          <a:latin typeface="Times New Roman" panose="02020603050405020304" pitchFamily="18" charset="0"/>
                          <a:cs typeface="Times New Roman" panose="02020603050405020304" pitchFamily="18" charset="0"/>
                        </a:rPr>
                        <a:t>.</a:t>
                      </a:r>
                    </a:p>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96490932"/>
                  </a:ext>
                </a:extLst>
              </a:tr>
              <a:tr h="1261786">
                <a:tc>
                  <a:txBody>
                    <a:bodyPr/>
                    <a:lstStyle/>
                    <a:p>
                      <a:pPr algn="ctr"/>
                      <a:r>
                        <a:rPr lang="en-IN" dirty="0"/>
                        <a:t>8</a:t>
                      </a:r>
                    </a:p>
                  </a:txBody>
                  <a:tcPr anchor="ctr"/>
                </a:tc>
                <a:tc>
                  <a:txBody>
                    <a:bodyPr/>
                    <a:lstStyle/>
                    <a:p>
                      <a:pPr algn="l"/>
                      <a:r>
                        <a:rPr lang="en-US" sz="1000" b="0" dirty="0" err="1">
                          <a:latin typeface="Times New Roman" panose="02020603050405020304" pitchFamily="18" charset="0"/>
                          <a:cs typeface="Times New Roman" panose="02020603050405020304" pitchFamily="18" charset="0"/>
                        </a:rPr>
                        <a:t>JuhiReshma</a:t>
                      </a:r>
                      <a:r>
                        <a:rPr lang="en-US" sz="1000" b="0" dirty="0">
                          <a:latin typeface="Times New Roman" panose="02020603050405020304" pitchFamily="18" charset="0"/>
                          <a:cs typeface="Times New Roman" panose="02020603050405020304" pitchFamily="18" charset="0"/>
                        </a:rPr>
                        <a:t>, S. R., &amp; </a:t>
                      </a:r>
                      <a:r>
                        <a:rPr lang="en-US" sz="1000" b="0" dirty="0" err="1">
                          <a:latin typeface="Times New Roman" panose="02020603050405020304" pitchFamily="18" charset="0"/>
                          <a:cs typeface="Times New Roman" panose="02020603050405020304" pitchFamily="18" charset="0"/>
                        </a:rPr>
                        <a:t>Aravindhar</a:t>
                      </a:r>
                      <a:r>
                        <a:rPr lang="en-US" sz="1000" b="0" dirty="0">
                          <a:latin typeface="Times New Roman" panose="02020603050405020304" pitchFamily="18" charset="0"/>
                          <a:cs typeface="Times New Roman" panose="02020603050405020304" pitchFamily="18" charset="0"/>
                        </a:rPr>
                        <a:t>, D. J. </a:t>
                      </a:r>
                      <a:endParaRPr lang="en-IN" sz="1000" b="0" dirty="0">
                        <a:latin typeface="Times New Roman" panose="02020603050405020304" pitchFamily="18" charset="0"/>
                        <a:cs typeface="Times New Roman" panose="02020603050405020304" pitchFamily="18" charset="0"/>
                      </a:endParaRPr>
                    </a:p>
                  </a:txBody>
                  <a:tcPr/>
                </a:tc>
                <a:tc>
                  <a:txBody>
                    <a:bodyPr/>
                    <a:lstStyle/>
                    <a:p>
                      <a:pPr algn="l"/>
                      <a:r>
                        <a:rPr lang="en-IN" sz="1000" dirty="0">
                          <a:latin typeface="Times New Roman" panose="02020603050405020304" pitchFamily="18" charset="0"/>
                          <a:cs typeface="Times New Roman" panose="02020603050405020304" pitchFamily="18" charset="0"/>
                        </a:rPr>
                        <a:t>2021</a:t>
                      </a:r>
                    </a:p>
                  </a:txBody>
                  <a:tcPr/>
                </a:tc>
                <a:tc>
                  <a:txBody>
                    <a:bodyPr/>
                    <a:lstStyle/>
                    <a:p>
                      <a:pPr algn="just">
                        <a:lnSpc>
                          <a:spcPct val="100000"/>
                        </a:lnSpc>
                      </a:pPr>
                      <a:r>
                        <a:rPr lang="en-US" sz="1000" dirty="0">
                          <a:latin typeface="Times New Roman" panose="02020603050405020304" pitchFamily="18" charset="0"/>
                          <a:cs typeface="Times New Roman" panose="02020603050405020304" pitchFamily="18" charset="0"/>
                        </a:rPr>
                        <a:t>This paper is mainly deals with the prediction the required amount of fertilizers for a particular crop banana.</a:t>
                      </a:r>
                    </a:p>
                    <a:p>
                      <a:pPr algn="just">
                        <a:lnSpc>
                          <a:spcPct val="100000"/>
                        </a:lnSpc>
                      </a:pPr>
                      <a:r>
                        <a:rPr lang="en-US" sz="1000" dirty="0">
                          <a:latin typeface="Times New Roman" panose="02020603050405020304" pitchFamily="18" charset="0"/>
                          <a:cs typeface="Times New Roman" panose="02020603050405020304" pitchFamily="18" charset="0"/>
                        </a:rPr>
                        <a:t>The major factors that play an important role in crop yield are considered for the study, data set like crop, crop yield dataset, crop nutrients, location and soil were gathered from other sources like agricultural websites.</a:t>
                      </a:r>
                    </a:p>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08902570"/>
                  </a:ext>
                </a:extLst>
              </a:tr>
              <a:tr h="1980936">
                <a:tc>
                  <a:txBody>
                    <a:bodyPr/>
                    <a:lstStyle/>
                    <a:p>
                      <a:pPr algn="ctr"/>
                      <a:r>
                        <a:rPr lang="en-IN" dirty="0"/>
                        <a:t>9</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err="1">
                          <a:latin typeface="Times New Roman" panose="02020603050405020304" pitchFamily="18" charset="0"/>
                          <a:cs typeface="Times New Roman" panose="02020603050405020304" pitchFamily="18" charset="0"/>
                        </a:rPr>
                        <a:t>Pudumalar</a:t>
                      </a:r>
                      <a:r>
                        <a:rPr lang="en-US" sz="1000" b="0" dirty="0">
                          <a:latin typeface="Times New Roman" panose="02020603050405020304" pitchFamily="18" charset="0"/>
                          <a:cs typeface="Times New Roman" panose="02020603050405020304" pitchFamily="18" charset="0"/>
                        </a:rPr>
                        <a:t>, S., </a:t>
                      </a:r>
                      <a:r>
                        <a:rPr lang="en-US" sz="1000" b="0" dirty="0" err="1">
                          <a:latin typeface="Times New Roman" panose="02020603050405020304" pitchFamily="18" charset="0"/>
                          <a:cs typeface="Times New Roman" panose="02020603050405020304" pitchFamily="18" charset="0"/>
                        </a:rPr>
                        <a:t>Ramanujam</a:t>
                      </a:r>
                      <a:r>
                        <a:rPr lang="en-US" sz="1000" b="0" dirty="0">
                          <a:latin typeface="Times New Roman" panose="02020603050405020304" pitchFamily="18" charset="0"/>
                          <a:cs typeface="Times New Roman" panose="02020603050405020304" pitchFamily="18" charset="0"/>
                        </a:rPr>
                        <a:t>, E., </a:t>
                      </a:r>
                      <a:r>
                        <a:rPr lang="en-US" sz="1000" b="0" dirty="0" err="1">
                          <a:latin typeface="Times New Roman" panose="02020603050405020304" pitchFamily="18" charset="0"/>
                          <a:cs typeface="Times New Roman" panose="02020603050405020304" pitchFamily="18" charset="0"/>
                        </a:rPr>
                        <a:t>Rajashree</a:t>
                      </a:r>
                      <a:r>
                        <a:rPr lang="en-US" sz="1000" b="0" dirty="0">
                          <a:latin typeface="Times New Roman" panose="02020603050405020304" pitchFamily="18" charset="0"/>
                          <a:cs typeface="Times New Roman" panose="02020603050405020304" pitchFamily="18" charset="0"/>
                        </a:rPr>
                        <a:t>, R. H., Kavya, C., </a:t>
                      </a:r>
                      <a:r>
                        <a:rPr lang="en-US" sz="1000" b="0" dirty="0" err="1">
                          <a:latin typeface="Times New Roman" panose="02020603050405020304" pitchFamily="18" charset="0"/>
                          <a:cs typeface="Times New Roman" panose="02020603050405020304" pitchFamily="18" charset="0"/>
                        </a:rPr>
                        <a:t>Kiruthika</a:t>
                      </a:r>
                      <a:r>
                        <a:rPr lang="en-US" sz="1000" b="0" dirty="0">
                          <a:latin typeface="Times New Roman" panose="02020603050405020304" pitchFamily="18" charset="0"/>
                          <a:cs typeface="Times New Roman" panose="02020603050405020304" pitchFamily="18" charset="0"/>
                        </a:rPr>
                        <a:t>, T., &amp; Nisha, J. </a:t>
                      </a:r>
                      <a:endParaRPr lang="en-IN" sz="1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l"/>
                      <a:r>
                        <a:rPr lang="en-IN" sz="1000" dirty="0">
                          <a:latin typeface="Times New Roman" panose="02020603050405020304" pitchFamily="18" charset="0"/>
                          <a:cs typeface="Times New Roman" panose="02020603050405020304" pitchFamily="18" charset="0"/>
                        </a:rPr>
                        <a:t>2019</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000" dirty="0">
                          <a:latin typeface="Times New Roman" panose="02020603050405020304" pitchFamily="18" charset="0"/>
                          <a:cs typeface="Times New Roman" panose="02020603050405020304" pitchFamily="18" charset="0"/>
                        </a:rPr>
                        <a:t>This paper is mainly deals with crop recommendation which helps to the farmers to reduce the selection of choosing wrong crop and increase the productivity of the crop.</a:t>
                      </a:r>
                    </a:p>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74776424"/>
                  </a:ext>
                </a:extLst>
              </a:tr>
            </a:tbl>
          </a:graphicData>
        </a:graphic>
      </p:graphicFrame>
    </p:spTree>
    <p:extLst>
      <p:ext uri="{BB962C8B-B14F-4D97-AF65-F5344CB8AC3E}">
        <p14:creationId xmlns:p14="http://schemas.microsoft.com/office/powerpoint/2010/main" val="8897487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5" y="0"/>
            <a:ext cx="12192455" cy="762000"/>
          </a:xfrm>
          <a:prstGeom prst="rect">
            <a:avLst/>
          </a:prstGeom>
        </p:spPr>
      </p:pic>
      <p:graphicFrame>
        <p:nvGraphicFramePr>
          <p:cNvPr id="10" name="Table 10">
            <a:extLst>
              <a:ext uri="{FF2B5EF4-FFF2-40B4-BE49-F238E27FC236}">
                <a16:creationId xmlns:a16="http://schemas.microsoft.com/office/drawing/2014/main" id="{19A1D254-DC27-4979-8644-2522AEBE34AA}"/>
              </a:ext>
            </a:extLst>
          </p:cNvPr>
          <p:cNvGraphicFramePr>
            <a:graphicFrameLocks noGrp="1"/>
          </p:cNvGraphicFramePr>
          <p:nvPr>
            <p:ph idx="1"/>
            <p:extLst>
              <p:ext uri="{D42A27DB-BD31-4B8C-83A1-F6EECF244321}">
                <p14:modId xmlns:p14="http://schemas.microsoft.com/office/powerpoint/2010/main" val="2988502821"/>
              </p:ext>
            </p:extLst>
          </p:nvPr>
        </p:nvGraphicFramePr>
        <p:xfrm>
          <a:off x="130776" y="880843"/>
          <a:ext cx="11932594" cy="5839626"/>
        </p:xfrm>
        <a:graphic>
          <a:graphicData uri="http://schemas.openxmlformats.org/drawingml/2006/table">
            <a:tbl>
              <a:tblPr firstRow="1" bandRow="1">
                <a:tableStyleId>{5940675A-B579-460E-94D1-54222C63F5DA}</a:tableStyleId>
              </a:tblPr>
              <a:tblGrid>
                <a:gridCol w="573732">
                  <a:extLst>
                    <a:ext uri="{9D8B030D-6E8A-4147-A177-3AD203B41FA5}">
                      <a16:colId xmlns:a16="http://schemas.microsoft.com/office/drawing/2014/main" val="898328928"/>
                    </a:ext>
                  </a:extLst>
                </a:gridCol>
                <a:gridCol w="2360909">
                  <a:extLst>
                    <a:ext uri="{9D8B030D-6E8A-4147-A177-3AD203B41FA5}">
                      <a16:colId xmlns:a16="http://schemas.microsoft.com/office/drawing/2014/main" val="1008053987"/>
                    </a:ext>
                  </a:extLst>
                </a:gridCol>
                <a:gridCol w="656810">
                  <a:extLst>
                    <a:ext uri="{9D8B030D-6E8A-4147-A177-3AD203B41FA5}">
                      <a16:colId xmlns:a16="http://schemas.microsoft.com/office/drawing/2014/main" val="4112656436"/>
                    </a:ext>
                  </a:extLst>
                </a:gridCol>
                <a:gridCol w="2374846">
                  <a:extLst>
                    <a:ext uri="{9D8B030D-6E8A-4147-A177-3AD203B41FA5}">
                      <a16:colId xmlns:a16="http://schemas.microsoft.com/office/drawing/2014/main" val="229721044"/>
                    </a:ext>
                  </a:extLst>
                </a:gridCol>
                <a:gridCol w="1491574">
                  <a:extLst>
                    <a:ext uri="{9D8B030D-6E8A-4147-A177-3AD203B41FA5}">
                      <a16:colId xmlns:a16="http://schemas.microsoft.com/office/drawing/2014/main" val="2642435280"/>
                    </a:ext>
                  </a:extLst>
                </a:gridCol>
                <a:gridCol w="1394343">
                  <a:extLst>
                    <a:ext uri="{9D8B030D-6E8A-4147-A177-3AD203B41FA5}">
                      <a16:colId xmlns:a16="http://schemas.microsoft.com/office/drawing/2014/main" val="2533664604"/>
                    </a:ext>
                  </a:extLst>
                </a:gridCol>
                <a:gridCol w="1588806">
                  <a:extLst>
                    <a:ext uri="{9D8B030D-6E8A-4147-A177-3AD203B41FA5}">
                      <a16:colId xmlns:a16="http://schemas.microsoft.com/office/drawing/2014/main" val="236556763"/>
                    </a:ext>
                  </a:extLst>
                </a:gridCol>
                <a:gridCol w="1491574">
                  <a:extLst>
                    <a:ext uri="{9D8B030D-6E8A-4147-A177-3AD203B41FA5}">
                      <a16:colId xmlns:a16="http://schemas.microsoft.com/office/drawing/2014/main" val="3234654790"/>
                    </a:ext>
                  </a:extLst>
                </a:gridCol>
              </a:tblGrid>
              <a:tr h="711861">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Sl.no</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Technique (i.e. author names with reference number)</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Year</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Limitations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Advantages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Performance metrics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Gaps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29985216"/>
                  </a:ext>
                </a:extLst>
              </a:tr>
              <a:tr h="1310640">
                <a:tc>
                  <a:txBody>
                    <a:bodyPr/>
                    <a:lstStyle/>
                    <a:p>
                      <a:pPr algn="ctr"/>
                      <a:r>
                        <a:rPr lang="en-IN" dirty="0">
                          <a:latin typeface="Times New Roman" panose="02020603050405020304" pitchFamily="18" charset="0"/>
                          <a:cs typeface="Times New Roman" panose="02020603050405020304" pitchFamily="18" charset="0"/>
                        </a:rPr>
                        <a:t>10</a:t>
                      </a:r>
                    </a:p>
                  </a:txBody>
                  <a:tcPr anchor="ctr"/>
                </a:tc>
                <a:tc>
                  <a:txBody>
                    <a:bodyPr/>
                    <a:lstStyle/>
                    <a:p>
                      <a:pPr marL="0" indent="0" algn="just">
                        <a:buFont typeface="+mj-lt"/>
                        <a:buNone/>
                      </a:pPr>
                      <a:r>
                        <a:rPr lang="en-US" sz="1000" b="0" dirty="0">
                          <a:latin typeface="Times New Roman" panose="02020603050405020304" pitchFamily="18" charset="0"/>
                          <a:cs typeface="Times New Roman" panose="02020603050405020304" pitchFamily="18" charset="0"/>
                        </a:rPr>
                        <a:t>Der Yang, M., Tseng, H. H., Hsu, Y. C., &amp; Tseng, W. C.</a:t>
                      </a:r>
                      <a:endParaRPr lang="en-IN" sz="1000" b="0" dirty="0">
                        <a:latin typeface="Times New Roman" panose="02020603050405020304" pitchFamily="18" charset="0"/>
                        <a:cs typeface="Times New Roman" panose="02020603050405020304" pitchFamily="18" charset="0"/>
                      </a:endParaRPr>
                    </a:p>
                  </a:txBody>
                  <a:tcPr/>
                </a:tc>
                <a:tc>
                  <a:txBody>
                    <a:bodyPr/>
                    <a:lstStyle/>
                    <a:p>
                      <a:pPr algn="l"/>
                      <a:r>
                        <a:rPr lang="en-IN" sz="1000" dirty="0">
                          <a:latin typeface="Times New Roman" panose="02020603050405020304" pitchFamily="18" charset="0"/>
                          <a:cs typeface="Times New Roman" panose="02020603050405020304" pitchFamily="18" charset="0"/>
                        </a:rPr>
                        <a:t>2020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Times New Roman" panose="02020603050405020304" pitchFamily="18" charset="0"/>
                          <a:cs typeface="Times New Roman" panose="02020603050405020304" pitchFamily="18" charset="0"/>
                        </a:rPr>
                        <a:t>This paper is mainly deals with the Crop classification by using Deep learning and edge computing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96490932"/>
                  </a:ext>
                </a:extLst>
              </a:tr>
              <a:tr h="1994534">
                <a:tc>
                  <a:txBody>
                    <a:bodyPr/>
                    <a:lstStyle/>
                    <a:p>
                      <a:pPr algn="ctr"/>
                      <a:r>
                        <a:rPr lang="en-IN" dirty="0">
                          <a:latin typeface="Times New Roman" panose="02020603050405020304" pitchFamily="18" charset="0"/>
                          <a:cs typeface="Times New Roman" panose="02020603050405020304" pitchFamily="18" charset="0"/>
                        </a:rPr>
                        <a:t>11</a:t>
                      </a:r>
                    </a:p>
                  </a:txBody>
                  <a:tcPr anchor="ctr"/>
                </a:tc>
                <a:tc>
                  <a:txBody>
                    <a:bodyPr/>
                    <a:lstStyle/>
                    <a:p>
                      <a:pPr marL="228600" indent="-228600" algn="l">
                        <a:buFont typeface="+mj-lt"/>
                        <a:buAutoNum type="arabicPeriod"/>
                      </a:pPr>
                      <a:r>
                        <a:rPr lang="en-IN" sz="1000" dirty="0">
                          <a:latin typeface="Times New Roman" panose="02020603050405020304" pitchFamily="18" charset="0"/>
                          <a:cs typeface="Times New Roman" panose="02020603050405020304" pitchFamily="18" charset="0"/>
                        </a:rPr>
                        <a:t>D. Devi</a:t>
                      </a:r>
                    </a:p>
                    <a:p>
                      <a:pPr marL="228600" indent="-228600" algn="l">
                        <a:buFont typeface="+mj-lt"/>
                        <a:buAutoNum type="arabicPeriod"/>
                      </a:pPr>
                      <a:r>
                        <a:rPr lang="en-IN" sz="1000" dirty="0">
                          <a:latin typeface="Times New Roman" panose="02020603050405020304" pitchFamily="18" charset="0"/>
                          <a:cs typeface="Times New Roman" panose="02020603050405020304" pitchFamily="18" charset="0"/>
                        </a:rPr>
                        <a:t>Akshaya Anand</a:t>
                      </a:r>
                    </a:p>
                    <a:p>
                      <a:pPr marL="228600" indent="-228600" algn="l">
                        <a:buFont typeface="+mj-lt"/>
                        <a:buAutoNum type="arabicPeriod"/>
                      </a:pPr>
                      <a:r>
                        <a:rPr lang="en-IN" sz="1000" dirty="0">
                          <a:latin typeface="Times New Roman" panose="02020603050405020304" pitchFamily="18" charset="0"/>
                          <a:cs typeface="Times New Roman" panose="02020603050405020304" pitchFamily="18" charset="0"/>
                        </a:rPr>
                        <a:t>Dr. S.Sophia</a:t>
                      </a:r>
                    </a:p>
                    <a:p>
                      <a:pPr marL="228600" indent="-228600" algn="l">
                        <a:buFont typeface="+mj-lt"/>
                        <a:buAutoNum type="arabicPeriod"/>
                      </a:pPr>
                      <a:r>
                        <a:rPr lang="en-IN" sz="1000" dirty="0">
                          <a:latin typeface="Times New Roman" panose="02020603050405020304" pitchFamily="18" charset="0"/>
                          <a:cs typeface="Times New Roman" panose="02020603050405020304" pitchFamily="18" charset="0"/>
                        </a:rPr>
                        <a:t>M. Karpagam</a:t>
                      </a:r>
                    </a:p>
                    <a:p>
                      <a:pPr marL="228600" indent="-228600" algn="l">
                        <a:buFont typeface="+mj-lt"/>
                        <a:buAutoNum type="arabicPeriod"/>
                      </a:pPr>
                      <a:r>
                        <a:rPr lang="en-IN" sz="1000" dirty="0">
                          <a:latin typeface="Times New Roman" panose="02020603050405020304" pitchFamily="18" charset="0"/>
                          <a:cs typeface="Times New Roman" panose="02020603050405020304" pitchFamily="18" charset="0"/>
                        </a:rPr>
                        <a:t>S. Maheswari </a:t>
                      </a:r>
                    </a:p>
                    <a:p>
                      <a:pPr marL="0" indent="0" algn="l">
                        <a:lnSpc>
                          <a:spcPct val="100000"/>
                        </a:lnSpc>
                        <a:buNone/>
                      </a:pPr>
                      <a:endParaRPr lang="en-US" sz="1000" dirty="0">
                        <a:latin typeface="Times New Roman" panose="02020603050405020304" pitchFamily="18" charset="0"/>
                        <a:cs typeface="Times New Roman" panose="02020603050405020304" pitchFamily="18" charset="0"/>
                        <a:sym typeface="+mn-e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dirty="0">
                          <a:latin typeface="Times New Roman" panose="02020603050405020304" pitchFamily="18" charset="0"/>
                          <a:cs typeface="Times New Roman" panose="02020603050405020304" pitchFamily="18" charset="0"/>
                        </a:rPr>
                        <a:t>2020</a:t>
                      </a:r>
                    </a:p>
                    <a:p>
                      <a:pPr algn="l"/>
                      <a:endParaRPr lang="en-US" altLang="en-IN" sz="1000" dirty="0">
                        <a:latin typeface="Times New Roman" panose="02020603050405020304" pitchFamily="18" charset="0"/>
                        <a:cs typeface="Times New Roman" panose="02020603050405020304" pitchFamily="18" charset="0"/>
                      </a:endParaRPr>
                    </a:p>
                  </a:txBody>
                  <a:tcPr/>
                </a:tc>
                <a:tc>
                  <a:txBody>
                    <a:bodyPr/>
                    <a:lstStyle/>
                    <a:p>
                      <a:pPr algn="l"/>
                      <a:r>
                        <a:rPr lang="en-US" sz="1000" dirty="0">
                          <a:latin typeface="Times New Roman" panose="02020603050405020304" pitchFamily="18" charset="0"/>
                          <a:cs typeface="Times New Roman" panose="02020603050405020304" pitchFamily="18" charset="0"/>
                        </a:rPr>
                        <a:t>IoT- Deep Learning based Prediction of Amount of Pesticides and Diseases in Fruit</a:t>
                      </a:r>
                      <a:endParaRPr lang="en-US" altLang="en-IN" sz="1000" dirty="0">
                        <a:latin typeface="Times New Roman" panose="02020603050405020304" pitchFamily="18" charset="0"/>
                        <a:cs typeface="Times New Roman" panose="02020603050405020304" pitchFamily="18" charset="0"/>
                      </a:endParaRPr>
                    </a:p>
                  </a:txBody>
                  <a:tcPr/>
                </a:tc>
                <a:tc>
                  <a:txBody>
                    <a:bodyPr/>
                    <a:lstStyle/>
                    <a:p>
                      <a:pPr algn="just"/>
                      <a:r>
                        <a:rPr lang="en-US" sz="1000" dirty="0">
                          <a:latin typeface="Times New Roman" panose="02020603050405020304" pitchFamily="18" charset="0"/>
                          <a:cs typeface="Times New Roman" panose="02020603050405020304" pitchFamily="18" charset="0"/>
                        </a:rPr>
                        <a:t>A major limitation of edge based algorithms used in this paper is that they can result in noisy, discontinuous edges that require complex post processing to generate closed boundaries. </a:t>
                      </a:r>
                      <a:endParaRPr lang="en-IN" sz="1000" dirty="0">
                        <a:latin typeface="Times New Roman" panose="02020603050405020304" pitchFamily="18" charset="0"/>
                        <a:cs typeface="Times New Roman" panose="02020603050405020304" pitchFamily="18" charset="0"/>
                      </a:endParaRPr>
                    </a:p>
                    <a:p>
                      <a:pPr algn="just"/>
                      <a:r>
                        <a:rPr lang="en-US" sz="1000" dirty="0">
                          <a:latin typeface="Times New Roman" panose="02020603050405020304" pitchFamily="18" charset="0"/>
                          <a:cs typeface="Times New Roman" panose="02020603050405020304" pitchFamily="18" charset="0"/>
                        </a:rPr>
                        <a:t>The only disadvantage of CNN over SVM is the training time it took.</a:t>
                      </a:r>
                    </a:p>
                  </a:txBody>
                  <a:tcPr/>
                </a:tc>
                <a:tc>
                  <a:txBody>
                    <a:bodyPr/>
                    <a:lstStyle/>
                    <a:p>
                      <a:pPr algn="just"/>
                      <a:r>
                        <a:rPr lang="en-US" sz="1000" dirty="0">
                          <a:latin typeface="Times New Roman" panose="02020603050405020304" pitchFamily="18" charset="0"/>
                          <a:cs typeface="Times New Roman" panose="02020603050405020304" pitchFamily="18" charset="0"/>
                        </a:rPr>
                        <a:t>On experimenting, it was found that CNN gave comparatively better results than SVM.</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dirty="0">
                          <a:latin typeface="Times New Roman" panose="02020603050405020304" pitchFamily="18" charset="0"/>
                          <a:cs typeface="Times New Roman" panose="02020603050405020304" pitchFamily="18" charset="0"/>
                        </a:rPr>
                        <a:t>The output of CNN had high accuracy which is the greatest advantage.</a:t>
                      </a:r>
                      <a:endParaRPr lang="en-US" altLang="en-IN" sz="1000" dirty="0">
                        <a:latin typeface="Times New Roman" panose="02020603050405020304" pitchFamily="18" charset="0"/>
                        <a:cs typeface="Times New Roman" panose="02020603050405020304" pitchFamily="18" charset="0"/>
                      </a:endParaRPr>
                    </a:p>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just"/>
                      <a:r>
                        <a:rPr lang="en-US" sz="1000" dirty="0">
                          <a:latin typeface="Times New Roman" panose="02020603050405020304" pitchFamily="18" charset="0"/>
                          <a:cs typeface="Times New Roman" panose="02020603050405020304" pitchFamily="18" charset="0"/>
                        </a:rPr>
                        <a:t>The training and testing time of CNN was 6.5 minutes more than SVM.</a:t>
                      </a:r>
                      <a:endParaRPr lang="en-US" alt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08902570"/>
                  </a:ext>
                </a:extLst>
              </a:tr>
              <a:tr h="1822591">
                <a:tc>
                  <a:txBody>
                    <a:bodyPr/>
                    <a:lstStyle/>
                    <a:p>
                      <a:pPr algn="ctr"/>
                      <a:r>
                        <a:rPr lang="en-IN" dirty="0">
                          <a:latin typeface="Times New Roman" panose="02020603050405020304" pitchFamily="18" charset="0"/>
                          <a:cs typeface="Times New Roman" panose="02020603050405020304" pitchFamily="18" charset="0"/>
                        </a:rPr>
                        <a:t>12</a:t>
                      </a:r>
                    </a:p>
                  </a:txBody>
                  <a:tcPr anchor="ctr"/>
                </a:tc>
                <a:tc>
                  <a:txBody>
                    <a:bodyPr/>
                    <a:lstStyle/>
                    <a:p>
                      <a:pPr marL="228600" indent="-228600" algn="l">
                        <a:lnSpc>
                          <a:spcPct val="100000"/>
                        </a:lnSpc>
                        <a:buFont typeface="+mj-lt"/>
                        <a:buAutoNum type="arabicPeriod"/>
                      </a:pPr>
                      <a:r>
                        <a:rPr lang="en-IN" sz="1000" dirty="0">
                          <a:latin typeface="Times New Roman" panose="02020603050405020304" pitchFamily="18" charset="0"/>
                          <a:cs typeface="Times New Roman" panose="02020603050405020304" pitchFamily="18" charset="0"/>
                        </a:rPr>
                        <a:t>S.Bhanumathi</a:t>
                      </a:r>
                    </a:p>
                    <a:p>
                      <a:pPr marL="228600" indent="-228600" algn="l">
                        <a:lnSpc>
                          <a:spcPct val="100000"/>
                        </a:lnSpc>
                        <a:buFont typeface="+mj-lt"/>
                        <a:buAutoNum type="arabicPeriod"/>
                      </a:pPr>
                      <a:r>
                        <a:rPr lang="en-IN" sz="1000" dirty="0">
                          <a:latin typeface="Times New Roman" panose="02020603050405020304" pitchFamily="18" charset="0"/>
                          <a:cs typeface="Times New Roman" panose="02020603050405020304" pitchFamily="18" charset="0"/>
                        </a:rPr>
                        <a:t>M.Vineeth</a:t>
                      </a:r>
                    </a:p>
                    <a:p>
                      <a:pPr marL="228600" indent="-228600" algn="l">
                        <a:lnSpc>
                          <a:spcPct val="100000"/>
                        </a:lnSpc>
                        <a:buFont typeface="+mj-lt"/>
                        <a:buAutoNum type="arabicPeriod"/>
                      </a:pPr>
                      <a:r>
                        <a:rPr lang="en-IN" sz="1000" dirty="0">
                          <a:latin typeface="Times New Roman" panose="02020603050405020304" pitchFamily="18" charset="0"/>
                          <a:cs typeface="Times New Roman" panose="02020603050405020304" pitchFamily="18" charset="0"/>
                        </a:rPr>
                        <a:t>N.Rohit</a:t>
                      </a:r>
                      <a:endParaRPr lang="en-US" sz="1000" dirty="0">
                        <a:latin typeface="Times New Roman" panose="02020603050405020304" pitchFamily="18" charset="0"/>
                        <a:cs typeface="Times New Roman" panose="02020603050405020304" pitchFamily="18" charset="0"/>
                        <a:sym typeface="+mn-ea"/>
                      </a:endParaRPr>
                    </a:p>
                  </a:txBody>
                  <a:tcPr/>
                </a:tc>
                <a:tc>
                  <a:txBody>
                    <a:bodyPr/>
                    <a:lstStyle/>
                    <a:p>
                      <a:pPr algn="l"/>
                      <a:r>
                        <a:rPr lang="en-IN" altLang="en-IN" sz="1000" dirty="0">
                          <a:latin typeface="Times New Roman" panose="02020603050405020304" pitchFamily="18" charset="0"/>
                          <a:cs typeface="Times New Roman" panose="02020603050405020304" pitchFamily="18" charset="0"/>
                        </a:rPr>
                        <a:t>2019</a:t>
                      </a:r>
                      <a:endParaRPr lang="en-US" altLang="en-IN" sz="1000" dirty="0">
                        <a:latin typeface="Times New Roman" panose="02020603050405020304" pitchFamily="18" charset="0"/>
                        <a:cs typeface="Times New Roman" panose="02020603050405020304" pitchFamily="18" charset="0"/>
                      </a:endParaRPr>
                    </a:p>
                  </a:txBody>
                  <a:tcPr/>
                </a:tc>
                <a:tc>
                  <a:txBody>
                    <a:bodyPr/>
                    <a:lstStyle/>
                    <a:p>
                      <a:pPr algn="l"/>
                      <a:r>
                        <a:rPr lang="en-US" sz="1000" dirty="0">
                          <a:latin typeface="Times New Roman" panose="02020603050405020304" pitchFamily="18" charset="0"/>
                          <a:cs typeface="Times New Roman" panose="02020603050405020304" pitchFamily="18" charset="0"/>
                        </a:rPr>
                        <a:t>Crop Yield Prediction and Efficient use of Fertilizers </a:t>
                      </a:r>
                      <a:endParaRPr lang="en-US" altLang="en-IN" sz="1000" dirty="0">
                        <a:latin typeface="Times New Roman" panose="02020603050405020304" pitchFamily="18" charset="0"/>
                        <a:cs typeface="Times New Roman" panose="02020603050405020304" pitchFamily="18" charset="0"/>
                      </a:endParaRPr>
                    </a:p>
                  </a:txBody>
                  <a:tcPr/>
                </a:tc>
                <a:tc>
                  <a:txBody>
                    <a:bodyPr/>
                    <a:lstStyle/>
                    <a:p>
                      <a:pPr algn="just"/>
                      <a:r>
                        <a:rPr lang="en-US" sz="1000" dirty="0">
                          <a:latin typeface="Times New Roman" panose="02020603050405020304" pitchFamily="18" charset="0"/>
                          <a:cs typeface="Times New Roman" panose="02020603050405020304" pitchFamily="18" charset="0"/>
                        </a:rPr>
                        <a:t>The backpropagation algorithm is used for large datasets which have no proper relationships between the attributes of the dataset to form a network model by training the dataset and predict the output</a:t>
                      </a:r>
                      <a:endParaRPr lang="en-US" altLang="en-IN" sz="1000" dirty="0">
                        <a:latin typeface="Times New Roman" panose="02020603050405020304" pitchFamily="18" charset="0"/>
                        <a:cs typeface="Times New Roman" panose="02020603050405020304" pitchFamily="18" charset="0"/>
                      </a:endParaRPr>
                    </a:p>
                  </a:txBody>
                  <a:tcPr/>
                </a:tc>
                <a:tc>
                  <a:txBody>
                    <a:bodyPr/>
                    <a:lstStyle/>
                    <a:p>
                      <a:pPr algn="just"/>
                      <a:r>
                        <a:rPr lang="en-IN" sz="1000" dirty="0">
                          <a:latin typeface="Times New Roman" panose="02020603050405020304" pitchFamily="18" charset="0"/>
                          <a:cs typeface="Times New Roman" panose="02020603050405020304" pitchFamily="18" charset="0"/>
                        </a:rPr>
                        <a:t>By using Back propagation algorithm, efficient use of fertilizer is successfully predicted.</a:t>
                      </a:r>
                    </a:p>
                  </a:txBody>
                  <a:tcPr/>
                </a:tc>
                <a:tc>
                  <a:txBody>
                    <a:bodyPr/>
                    <a:lstStyle/>
                    <a:p>
                      <a:pPr algn="just"/>
                      <a:r>
                        <a:rPr lang="en-US" sz="1000" dirty="0">
                          <a:latin typeface="Times New Roman" panose="02020603050405020304" pitchFamily="18" charset="0"/>
                          <a:cs typeface="Times New Roman" panose="02020603050405020304" pitchFamily="18" charset="0"/>
                        </a:rPr>
                        <a:t>With respect to the error rate. We compared the error rate obtained while comparing the random forest algorithm and backpropagation where we got the error rate lesser to the random forest than back propagation</a:t>
                      </a:r>
                      <a:endParaRPr lang="en-IN" sz="10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en-IN" sz="1000" dirty="0">
                          <a:latin typeface="Times New Roman" panose="02020603050405020304" pitchFamily="18" charset="0"/>
                          <a:cs typeface="Times New Roman" panose="02020603050405020304" pitchFamily="18" charset="0"/>
                        </a:rPr>
                        <a:t>No web application is developed yet, if implemented so, it would be very helpful to the farmers.</a:t>
                      </a:r>
                    </a:p>
                    <a:p>
                      <a:pPr algn="l"/>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74776424"/>
                  </a:ext>
                </a:extLst>
              </a:tr>
            </a:tbl>
          </a:graphicData>
        </a:graphic>
      </p:graphicFrame>
    </p:spTree>
    <p:extLst>
      <p:ext uri="{BB962C8B-B14F-4D97-AF65-F5344CB8AC3E}">
        <p14:creationId xmlns:p14="http://schemas.microsoft.com/office/powerpoint/2010/main" val="828602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754" y="423848"/>
            <a:ext cx="10515600" cy="1325563"/>
          </a:xfrm>
        </p:spPr>
        <p:txBody>
          <a:bodyPr>
            <a:normAutofit/>
          </a:bodyPr>
          <a:lstStyle/>
          <a:p>
            <a:pPr algn="ctr"/>
            <a:r>
              <a:rPr lang="en-US" sz="2800" b="1" dirty="0">
                <a:solidFill>
                  <a:schemeClr val="accent5">
                    <a:lumMod val="75000"/>
                  </a:schemeClr>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838200" y="1690688"/>
            <a:ext cx="10515600" cy="4575888"/>
          </a:xfrm>
        </p:spPr>
        <p:txBody>
          <a:bodyPr>
            <a:normAutofit/>
          </a:bodyPr>
          <a:lstStyle/>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Agriculture is the backbone of the </a:t>
            </a:r>
            <a:r>
              <a:rPr lang="en-IN" sz="1800" dirty="0">
                <a:latin typeface="Times New Roman" panose="02020603050405020304" pitchFamily="18" charset="0"/>
                <a:ea typeface="Calibri" panose="020F0502020204030204" pitchFamily="34" charset="0"/>
                <a:cs typeface="Times New Roman" panose="02020603050405020304" pitchFamily="18" charset="0"/>
              </a:rPr>
              <a:t>India. India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has been practicing natural agriculture for centuries which has been evolving where modern techniques are applied due to globalization. Now-a-days choosing the crop, calculating the cro</a:t>
            </a:r>
            <a:r>
              <a:rPr lang="en-IN" sz="1800" dirty="0">
                <a:latin typeface="Times New Roman" panose="02020603050405020304" pitchFamily="18" charset="0"/>
                <a:ea typeface="Calibri" panose="020F0502020204030204" pitchFamily="34" charset="0"/>
                <a:cs typeface="Times New Roman" panose="02020603050405020304" pitchFamily="18" charset="0"/>
              </a:rPr>
              <a:t>p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yield, choosing the fertilizer </a:t>
            </a:r>
            <a:r>
              <a:rPr lang="en-IN" sz="1800" dirty="0">
                <a:latin typeface="Times New Roman" panose="02020603050405020304" pitchFamily="18" charset="0"/>
                <a:ea typeface="Calibri" panose="020F0502020204030204" pitchFamily="34" charset="0"/>
                <a:cs typeface="Times New Roman" panose="02020603050405020304" pitchFamily="18" charset="0"/>
              </a:rPr>
              <a:t>to the crop for the particular crop disease is a tough task to the farmers. Farmers facing so much of difficulties to choose the crop.</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If right type of crop is cultivated in that piece of land then automatically the yield of crop will increase otherwise </a:t>
            </a:r>
            <a:r>
              <a:rPr lang="en-IN" sz="1800" dirty="0">
                <a:latin typeface="Times New Roman" panose="02020603050405020304" pitchFamily="18" charset="0"/>
                <a:ea typeface="Calibri" panose="020F0502020204030204" pitchFamily="34" charset="0"/>
                <a:cs typeface="Times New Roman" panose="02020603050405020304" pitchFamily="18" charset="0"/>
              </a:rPr>
              <a:t>crop will decrease and farmer get a huge amount of loss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.so we are designed a web application which is like a friend to the farmer by enter the values the farmer will get the information about which type of crop is suitable to their lands and also farmer can calculate the yield and also it also very helpful to the farmer to cure the disease of the crops by suggesting the fertilizer </a:t>
            </a:r>
          </a:p>
          <a:p>
            <a:pPr marL="0" indent="0" algn="just">
              <a:lnSpc>
                <a:spcPct val="107000"/>
              </a:lnSpc>
              <a:spcAft>
                <a:spcPts val="800"/>
              </a:spcAft>
              <a:buNone/>
            </a:pPr>
            <a:r>
              <a:rPr lang="en-IN" sz="1800" dirty="0">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pic>
        <p:nvPicPr>
          <p:cNvPr id="6" name="Picture 5">
            <a:extLst>
              <a:ext uri="{FF2B5EF4-FFF2-40B4-BE49-F238E27FC236}">
                <a16:creationId xmlns:a16="http://schemas.microsoft.com/office/drawing/2014/main" id="{4D1F9027-AAD6-E851-F11B-31FD4360FE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5376" y="4558429"/>
            <a:ext cx="3702424" cy="1748364"/>
          </a:xfrm>
          <a:prstGeom prst="rect">
            <a:avLst/>
          </a:prstGeom>
        </p:spPr>
      </p:pic>
      <p:pic>
        <p:nvPicPr>
          <p:cNvPr id="8" name="Picture 7">
            <a:extLst>
              <a:ext uri="{FF2B5EF4-FFF2-40B4-BE49-F238E27FC236}">
                <a16:creationId xmlns:a16="http://schemas.microsoft.com/office/drawing/2014/main" id="{02C6F001-E4B2-2E2C-CF26-5179C05106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4588" y="4518212"/>
            <a:ext cx="3702424" cy="1828799"/>
          </a:xfrm>
          <a:prstGeom prst="rect">
            <a:avLst/>
          </a:prstGeom>
        </p:spPr>
      </p:pic>
    </p:spTree>
    <p:extLst>
      <p:ext uri="{BB962C8B-B14F-4D97-AF65-F5344CB8AC3E}">
        <p14:creationId xmlns:p14="http://schemas.microsoft.com/office/powerpoint/2010/main" val="38134405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762000"/>
          </a:xfrm>
          <a:prstGeom prst="rect">
            <a:avLst/>
          </a:prstGeom>
        </p:spPr>
      </p:pic>
      <p:graphicFrame>
        <p:nvGraphicFramePr>
          <p:cNvPr id="10" name="Table 10">
            <a:extLst>
              <a:ext uri="{FF2B5EF4-FFF2-40B4-BE49-F238E27FC236}">
                <a16:creationId xmlns:a16="http://schemas.microsoft.com/office/drawing/2014/main" id="{19A1D254-DC27-4979-8644-2522AEBE34AA}"/>
              </a:ext>
            </a:extLst>
          </p:cNvPr>
          <p:cNvGraphicFramePr>
            <a:graphicFrameLocks noGrp="1"/>
          </p:cNvGraphicFramePr>
          <p:nvPr>
            <p:ph idx="1"/>
            <p:extLst>
              <p:ext uri="{D42A27DB-BD31-4B8C-83A1-F6EECF244321}">
                <p14:modId xmlns:p14="http://schemas.microsoft.com/office/powerpoint/2010/main" val="373996166"/>
              </p:ext>
            </p:extLst>
          </p:nvPr>
        </p:nvGraphicFramePr>
        <p:xfrm>
          <a:off x="141482" y="762000"/>
          <a:ext cx="11909035" cy="6104955"/>
        </p:xfrm>
        <a:graphic>
          <a:graphicData uri="http://schemas.openxmlformats.org/drawingml/2006/table">
            <a:tbl>
              <a:tblPr firstRow="1" bandRow="1">
                <a:tableStyleId>{5940675A-B579-460E-94D1-54222C63F5DA}</a:tableStyleId>
              </a:tblPr>
              <a:tblGrid>
                <a:gridCol w="630447">
                  <a:extLst>
                    <a:ext uri="{9D8B030D-6E8A-4147-A177-3AD203B41FA5}">
                      <a16:colId xmlns:a16="http://schemas.microsoft.com/office/drawing/2014/main" val="898328928"/>
                    </a:ext>
                  </a:extLst>
                </a:gridCol>
                <a:gridCol w="2346813">
                  <a:extLst>
                    <a:ext uri="{9D8B030D-6E8A-4147-A177-3AD203B41FA5}">
                      <a16:colId xmlns:a16="http://schemas.microsoft.com/office/drawing/2014/main" val="1008053987"/>
                    </a:ext>
                  </a:extLst>
                </a:gridCol>
                <a:gridCol w="607102">
                  <a:extLst>
                    <a:ext uri="{9D8B030D-6E8A-4147-A177-3AD203B41FA5}">
                      <a16:colId xmlns:a16="http://schemas.microsoft.com/office/drawing/2014/main" val="4112656436"/>
                    </a:ext>
                  </a:extLst>
                </a:gridCol>
                <a:gridCol w="2370155">
                  <a:extLst>
                    <a:ext uri="{9D8B030D-6E8A-4147-A177-3AD203B41FA5}">
                      <a16:colId xmlns:a16="http://schemas.microsoft.com/office/drawing/2014/main" val="229721044"/>
                    </a:ext>
                  </a:extLst>
                </a:gridCol>
                <a:gridCol w="1488630">
                  <a:extLst>
                    <a:ext uri="{9D8B030D-6E8A-4147-A177-3AD203B41FA5}">
                      <a16:colId xmlns:a16="http://schemas.microsoft.com/office/drawing/2014/main" val="2642435280"/>
                    </a:ext>
                  </a:extLst>
                </a:gridCol>
                <a:gridCol w="1692551">
                  <a:extLst>
                    <a:ext uri="{9D8B030D-6E8A-4147-A177-3AD203B41FA5}">
                      <a16:colId xmlns:a16="http://schemas.microsoft.com/office/drawing/2014/main" val="2533664604"/>
                    </a:ext>
                  </a:extLst>
                </a:gridCol>
                <a:gridCol w="1284707">
                  <a:extLst>
                    <a:ext uri="{9D8B030D-6E8A-4147-A177-3AD203B41FA5}">
                      <a16:colId xmlns:a16="http://schemas.microsoft.com/office/drawing/2014/main" val="236556763"/>
                    </a:ext>
                  </a:extLst>
                </a:gridCol>
                <a:gridCol w="1488630">
                  <a:extLst>
                    <a:ext uri="{9D8B030D-6E8A-4147-A177-3AD203B41FA5}">
                      <a16:colId xmlns:a16="http://schemas.microsoft.com/office/drawing/2014/main" val="3234654790"/>
                    </a:ext>
                  </a:extLst>
                </a:gridCol>
              </a:tblGrid>
              <a:tr h="538856">
                <a:tc>
                  <a:txBody>
                    <a:bodyPr/>
                    <a:lstStyle/>
                    <a:p>
                      <a:pPr algn="ctr">
                        <a:lnSpc>
                          <a:spcPct val="100000"/>
                        </a:lnSpc>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Sl.no</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00000"/>
                        </a:lnSpc>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Technique (i.e. author names with reference number)</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00000"/>
                        </a:lnSpc>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Year</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00000"/>
                        </a:lnSpc>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00000"/>
                        </a:lnSpc>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Limitations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00000"/>
                        </a:lnSpc>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Advantages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00000"/>
                        </a:lnSpc>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Performance metrics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00000"/>
                        </a:lnSpc>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Gaps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29985216"/>
                  </a:ext>
                </a:extLst>
              </a:tr>
              <a:tr h="1254594">
                <a:tc>
                  <a:txBody>
                    <a:bodyPr/>
                    <a:lstStyle/>
                    <a:p>
                      <a:pPr algn="ctr"/>
                      <a:r>
                        <a:rPr lang="en-IN" dirty="0"/>
                        <a:t>13</a:t>
                      </a:r>
                    </a:p>
                  </a:txBody>
                  <a:tcPr anchor="ctr"/>
                </a:tc>
                <a:tc>
                  <a:txBody>
                    <a:bodyPr/>
                    <a:lstStyle/>
                    <a:p>
                      <a:pPr marL="228600" indent="-228600">
                        <a:buFont typeface="+mj-lt"/>
                        <a:buAutoNum type="arabicPeriod"/>
                      </a:pPr>
                      <a:r>
                        <a:rPr lang="en-IN" sz="1000" dirty="0">
                          <a:latin typeface="Times New Roman" panose="02020603050405020304" pitchFamily="18" charset="0"/>
                          <a:cs typeface="Times New Roman" panose="02020603050405020304" pitchFamily="18" charset="0"/>
                        </a:rPr>
                        <a:t>Tanmay Banavlikar</a:t>
                      </a:r>
                    </a:p>
                    <a:p>
                      <a:pPr marL="228600" indent="-228600">
                        <a:buFont typeface="+mj-lt"/>
                        <a:buAutoNum type="arabicPeriod"/>
                      </a:pPr>
                      <a:r>
                        <a:rPr lang="en-IN" sz="1000" dirty="0">
                          <a:latin typeface="Times New Roman" panose="02020603050405020304" pitchFamily="18" charset="0"/>
                          <a:cs typeface="Times New Roman" panose="02020603050405020304" pitchFamily="18" charset="0"/>
                        </a:rPr>
                        <a:t>Aqsa Mahir2</a:t>
                      </a:r>
                    </a:p>
                    <a:p>
                      <a:pPr marL="228600" indent="-228600">
                        <a:buFont typeface="+mj-lt"/>
                        <a:buAutoNum type="arabicPeriod"/>
                      </a:pPr>
                      <a:r>
                        <a:rPr lang="en-IN" sz="1000" dirty="0">
                          <a:latin typeface="Times New Roman" panose="02020603050405020304" pitchFamily="18" charset="0"/>
                          <a:cs typeface="Times New Roman" panose="02020603050405020304" pitchFamily="18" charset="0"/>
                        </a:rPr>
                        <a:t>Mayuresh Budukh3</a:t>
                      </a:r>
                    </a:p>
                    <a:p>
                      <a:pPr marL="228600" indent="-228600">
                        <a:buFont typeface="+mj-lt"/>
                        <a:buAutoNum type="arabicPeriod"/>
                      </a:pPr>
                      <a:r>
                        <a:rPr lang="en-IN" sz="1000" dirty="0">
                          <a:latin typeface="Times New Roman" panose="02020603050405020304" pitchFamily="18" charset="0"/>
                          <a:cs typeface="Times New Roman" panose="02020603050405020304" pitchFamily="18" charset="0"/>
                        </a:rPr>
                        <a:t>Soham Dhodapkar</a:t>
                      </a:r>
                    </a:p>
                  </a:txBody>
                  <a:tcPr/>
                </a:tc>
                <a:tc>
                  <a:txBody>
                    <a:bodyPr/>
                    <a:lstStyle/>
                    <a:p>
                      <a:r>
                        <a:rPr lang="en-IN" sz="1000" dirty="0">
                          <a:latin typeface="Times New Roman" panose="02020603050405020304" pitchFamily="18" charset="0"/>
                          <a:cs typeface="Times New Roman" panose="02020603050405020304" pitchFamily="18" charset="0"/>
                        </a:rPr>
                        <a:t>2018</a:t>
                      </a:r>
                    </a:p>
                  </a:txBody>
                  <a:tcPr/>
                </a:tc>
                <a:tc>
                  <a:txBody>
                    <a:bodyPr/>
                    <a:lstStyle/>
                    <a:p>
                      <a:r>
                        <a:rPr lang="en-US" sz="1000" dirty="0">
                          <a:latin typeface="Times New Roman" panose="02020603050405020304" pitchFamily="18" charset="0"/>
                          <a:cs typeface="Times New Roman" panose="02020603050405020304" pitchFamily="18" charset="0"/>
                        </a:rPr>
                        <a:t>Crop Recommendation System Using Neural Networks</a:t>
                      </a:r>
                      <a:endParaRPr lang="en-IN" sz="1000" dirty="0">
                        <a:latin typeface="Times New Roman" panose="02020603050405020304" pitchFamily="18" charset="0"/>
                        <a:cs typeface="Times New Roman" panose="02020603050405020304" pitchFamily="18" charset="0"/>
                      </a:endParaRPr>
                    </a:p>
                  </a:txBody>
                  <a:tcPr/>
                </a:tc>
                <a:tc>
                  <a:txBody>
                    <a:bodyPr/>
                    <a:lstStyle/>
                    <a:p>
                      <a:pPr algn="just"/>
                      <a:r>
                        <a:rPr lang="en-IN" sz="1000" dirty="0">
                          <a:latin typeface="Times New Roman" panose="02020603050405020304" pitchFamily="18" charset="0"/>
                          <a:cs typeface="Times New Roman" panose="02020603050405020304" pitchFamily="18" charset="0"/>
                        </a:rPr>
                        <a:t>Only up to small datasets the recommendation system works effectively. </a:t>
                      </a:r>
                    </a:p>
                  </a:txBody>
                  <a:tcPr/>
                </a:tc>
                <a:tc>
                  <a:txBody>
                    <a:bodyPr/>
                    <a:lstStyle/>
                    <a:p>
                      <a:pPr algn="just"/>
                      <a:r>
                        <a:rPr lang="en-US" sz="1000" dirty="0">
                          <a:latin typeface="Times New Roman" panose="02020603050405020304" pitchFamily="18" charset="0"/>
                          <a:cs typeface="Times New Roman" panose="02020603050405020304" pitchFamily="18" charset="0"/>
                        </a:rPr>
                        <a:t>One of the major advantages of ESP8266 is that it is extremely cost effective.</a:t>
                      </a:r>
                      <a:endParaRPr lang="en-IN" sz="10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dirty="0">
                          <a:latin typeface="Times New Roman" panose="02020603050405020304" pitchFamily="18" charset="0"/>
                          <a:cs typeface="Times New Roman" panose="02020603050405020304" pitchFamily="18" charset="0"/>
                        </a:rPr>
                        <a:t>Raspberry Pi does most of the working, based on the training dataset, and the machine learning algorithm, predicts the most suitable type of the crop</a:t>
                      </a:r>
                      <a:r>
                        <a:rPr lang="en-IN" sz="1000" dirty="0">
                          <a:latin typeface="Times New Roman" panose="02020603050405020304" pitchFamily="18" charset="0"/>
                          <a:cs typeface="Times New Roman" panose="02020603050405020304" pitchFamily="18" charset="0"/>
                        </a:rPr>
                        <a:t>.</a:t>
                      </a:r>
                    </a:p>
                  </a:txBody>
                  <a:tcPr/>
                </a:tc>
                <a:tc>
                  <a:txBody>
                    <a:bodyPr/>
                    <a:lstStyle/>
                    <a:p>
                      <a:pPr algn="just"/>
                      <a:r>
                        <a:rPr lang="en-IN" sz="1000" dirty="0">
                          <a:latin typeface="Times New Roman" panose="02020603050405020304" pitchFamily="18" charset="0"/>
                          <a:cs typeface="Times New Roman" panose="02020603050405020304" pitchFamily="18" charset="0"/>
                        </a:rPr>
                        <a:t>Traditional methods of farming unable to produce proper yield which did not help the farmers.</a:t>
                      </a:r>
                    </a:p>
                  </a:txBody>
                  <a:tcPr/>
                </a:tc>
                <a:extLst>
                  <a:ext uri="{0D108BD9-81ED-4DB2-BD59-A6C34878D82A}">
                    <a16:rowId xmlns:a16="http://schemas.microsoft.com/office/drawing/2014/main" val="896490932"/>
                  </a:ext>
                </a:extLst>
              </a:tr>
              <a:tr h="2129891">
                <a:tc>
                  <a:txBody>
                    <a:bodyPr/>
                    <a:lstStyle/>
                    <a:p>
                      <a:pPr algn="ctr"/>
                      <a:r>
                        <a:rPr lang="en-IN" dirty="0"/>
                        <a:t>14</a:t>
                      </a:r>
                    </a:p>
                  </a:txBody>
                  <a:tcPr anchor="ctr"/>
                </a:tc>
                <a:tc>
                  <a:txBody>
                    <a:bodyPr/>
                    <a:lstStyle/>
                    <a:p>
                      <a:pPr marL="228600" indent="-228600" algn="l">
                        <a:buFont typeface="+mj-lt"/>
                        <a:buAutoNum type="arabicPeriod"/>
                      </a:pPr>
                      <a:r>
                        <a:rPr lang="en-IN" sz="1000" dirty="0">
                          <a:latin typeface="Times New Roman" panose="02020603050405020304" pitchFamily="18" charset="0"/>
                          <a:cs typeface="Times New Roman" panose="02020603050405020304" pitchFamily="18" charset="0"/>
                        </a:rPr>
                        <a:t>Mythili K</a:t>
                      </a:r>
                    </a:p>
                    <a:p>
                      <a:pPr marL="228600" indent="-228600" algn="l">
                        <a:buFont typeface="+mj-lt"/>
                        <a:buAutoNum type="arabicPeriod"/>
                      </a:pPr>
                      <a:r>
                        <a:rPr lang="en-IN" sz="1000" dirty="0">
                          <a:latin typeface="Times New Roman" panose="02020603050405020304" pitchFamily="18" charset="0"/>
                          <a:cs typeface="Times New Roman" panose="02020603050405020304" pitchFamily="18" charset="0"/>
                        </a:rPr>
                        <a:t>Rangaraj R</a:t>
                      </a:r>
                      <a:endParaRPr lang="en-IN" sz="1000" b="0" dirty="0">
                        <a:latin typeface="Times New Roman" panose="02020603050405020304" pitchFamily="18" charset="0"/>
                        <a:cs typeface="Times New Roman" panose="02020603050405020304" pitchFamily="18" charset="0"/>
                      </a:endParaRPr>
                    </a:p>
                  </a:txBody>
                  <a:tcPr/>
                </a:tc>
                <a:tc>
                  <a:txBody>
                    <a:bodyPr/>
                    <a:lstStyle/>
                    <a:p>
                      <a:pPr algn="l"/>
                      <a:r>
                        <a:rPr lang="en-IN" sz="1000" dirty="0">
                          <a:latin typeface="Times New Roman" panose="02020603050405020304" pitchFamily="18" charset="0"/>
                          <a:cs typeface="Times New Roman" panose="02020603050405020304" pitchFamily="18" charset="0"/>
                        </a:rPr>
                        <a:t>2021</a:t>
                      </a:r>
                    </a:p>
                  </a:txBody>
                  <a:tcPr/>
                </a:tc>
                <a:tc>
                  <a:txBody>
                    <a:bodyPr/>
                    <a:lstStyle/>
                    <a:p>
                      <a:pPr algn="just"/>
                      <a:r>
                        <a:rPr lang="en-US" sz="1000" dirty="0">
                          <a:latin typeface="Times New Roman" panose="02020603050405020304" pitchFamily="18" charset="0"/>
                          <a:cs typeface="Times New Roman" panose="02020603050405020304" pitchFamily="18" charset="0"/>
                        </a:rPr>
                        <a:t>Crop Recommendation for Better Crop Yield for Precision Agriculture Using Ant Colony Optimization with Deep Learning Method</a:t>
                      </a:r>
                      <a:endParaRPr lang="en-IN" sz="1000" dirty="0">
                        <a:latin typeface="Times New Roman" panose="02020603050405020304" pitchFamily="18" charset="0"/>
                        <a:cs typeface="Times New Roman" panose="02020603050405020304" pitchFamily="18" charset="0"/>
                      </a:endParaRPr>
                    </a:p>
                  </a:txBody>
                  <a:tcPr/>
                </a:tc>
                <a:tc>
                  <a:txBody>
                    <a:bodyPr/>
                    <a:lstStyle/>
                    <a:p>
                      <a:pPr algn="l"/>
                      <a:r>
                        <a:rPr lang="en-IN" sz="1000" dirty="0">
                          <a:latin typeface="Times New Roman" panose="02020603050405020304" pitchFamily="18" charset="0"/>
                          <a:cs typeface="Times New Roman" panose="02020603050405020304" pitchFamily="18" charset="0"/>
                        </a:rPr>
                        <a:t>There are many limitations about traditional farming which is unable to produce accurate benefits to farmers.</a:t>
                      </a:r>
                    </a:p>
                  </a:txBody>
                  <a:tcPr/>
                </a:tc>
                <a:tc>
                  <a:txBody>
                    <a:bodyPr/>
                    <a:lstStyle/>
                    <a:p>
                      <a:pPr algn="just"/>
                      <a:r>
                        <a:rPr lang="en-US" sz="1000" dirty="0">
                          <a:latin typeface="Times New Roman" panose="02020603050405020304" pitchFamily="18" charset="0"/>
                          <a:cs typeface="Times New Roman" panose="02020603050405020304" pitchFamily="18" charset="0"/>
                        </a:rPr>
                        <a:t>By using ACO-IDCNN-LSTM recommender model it is found to be effective in recommending a suitable crop for farmers by computational complexity to high extent that would be a beneficial contribution to the accurate and stable prediction of crop recommendation.</a:t>
                      </a:r>
                      <a:endParaRPr lang="en-IN" sz="1000" dirty="0">
                        <a:latin typeface="Times New Roman" panose="02020603050405020304" pitchFamily="18" charset="0"/>
                        <a:cs typeface="Times New Roman" panose="02020603050405020304" pitchFamily="18" charset="0"/>
                      </a:endParaRPr>
                    </a:p>
                  </a:txBody>
                  <a:tcPr/>
                </a:tc>
                <a:tc>
                  <a:txBody>
                    <a:bodyPr/>
                    <a:lstStyle/>
                    <a:p>
                      <a:pPr algn="just"/>
                      <a:r>
                        <a:rPr lang="en-US" sz="1000" dirty="0">
                          <a:latin typeface="Times New Roman" panose="02020603050405020304" pitchFamily="18" charset="0"/>
                          <a:cs typeface="Times New Roman" panose="02020603050405020304" pitchFamily="18" charset="0"/>
                        </a:rPr>
                        <a:t>Results show that the proposed ACO-IDCNN-LSTM has higher Recall values of 95.1833 % when compared to Dec-Tree, KNN, R-Forest, Neu-Net and PSO-MDNN which scored 90.0606%, 88.4942%, 91.7944%, 91.4750% and 95.2698% respectively</a:t>
                      </a:r>
                      <a:endParaRPr lang="en-IN" sz="1000" dirty="0">
                        <a:latin typeface="Times New Roman" panose="02020603050405020304" pitchFamily="18" charset="0"/>
                        <a:cs typeface="Times New Roman" panose="02020603050405020304" pitchFamily="18" charset="0"/>
                      </a:endParaRPr>
                    </a:p>
                  </a:txBody>
                  <a:tcPr/>
                </a:tc>
                <a:tc>
                  <a:txBody>
                    <a:bodyPr/>
                    <a:lstStyle/>
                    <a:p>
                      <a:pPr algn="l"/>
                      <a:r>
                        <a:rPr lang="en-US" sz="1000" dirty="0">
                          <a:latin typeface="Times New Roman" panose="02020603050405020304" pitchFamily="18" charset="0"/>
                          <a:cs typeface="Times New Roman" panose="02020603050405020304" pitchFamily="18" charset="0"/>
                        </a:rPr>
                        <a:t>Auto encoder based deep learning mechanism should be implemented in order to obtain better results</a:t>
                      </a:r>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08902570"/>
                  </a:ext>
                </a:extLst>
              </a:tr>
              <a:tr h="2030419">
                <a:tc>
                  <a:txBody>
                    <a:bodyPr/>
                    <a:lstStyle/>
                    <a:p>
                      <a:pPr algn="ctr"/>
                      <a:r>
                        <a:rPr lang="en-IN" dirty="0"/>
                        <a:t>15</a:t>
                      </a:r>
                    </a:p>
                  </a:txBody>
                  <a:tcPr anchor="ctr"/>
                </a:tc>
                <a:tc>
                  <a:txBody>
                    <a:bodyPr/>
                    <a:lstStyle/>
                    <a:p>
                      <a:pPr marL="228600" indent="-228600" algn="l">
                        <a:buFont typeface="+mj-lt"/>
                        <a:buAutoNum type="arabicPeriod"/>
                      </a:pPr>
                      <a:r>
                        <a:rPr lang="en-IN" sz="1000" dirty="0" err="1">
                          <a:latin typeface="Times New Roman" panose="02020603050405020304" pitchFamily="18" charset="0"/>
                          <a:cs typeface="Times New Roman" panose="02020603050405020304" pitchFamily="18" charset="0"/>
                        </a:rPr>
                        <a:t>Pasupuleti</a:t>
                      </a:r>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Jyothika</a:t>
                      </a:r>
                      <a:endParaRPr lang="en-IN" sz="1000" dirty="0">
                        <a:latin typeface="Times New Roman" panose="02020603050405020304" pitchFamily="18" charset="0"/>
                        <a:cs typeface="Times New Roman" panose="02020603050405020304" pitchFamily="18" charset="0"/>
                      </a:endParaRPr>
                    </a:p>
                    <a:p>
                      <a:pPr marL="228600" indent="-228600" algn="l">
                        <a:buFont typeface="+mj-lt"/>
                        <a:buAutoNum type="arabicPeriod"/>
                      </a:pPr>
                      <a:r>
                        <a:rPr lang="en-IN" sz="1000" dirty="0">
                          <a:latin typeface="Times New Roman" panose="02020603050405020304" pitchFamily="18" charset="0"/>
                          <a:cs typeface="Times New Roman" panose="02020603050405020304" pitchFamily="18" charset="0"/>
                        </a:rPr>
                        <a:t>Dr. K. Venkata Ramana</a:t>
                      </a:r>
                    </a:p>
                    <a:p>
                      <a:pPr marL="228600" indent="-228600" algn="l">
                        <a:buFont typeface="+mj-lt"/>
                        <a:buAutoNum type="arabicPeriod"/>
                      </a:pPr>
                      <a:r>
                        <a:rPr lang="en-IN" sz="1000" dirty="0">
                          <a:latin typeface="Times New Roman" panose="02020603050405020304" pitchFamily="18" charset="0"/>
                          <a:cs typeface="Times New Roman" panose="02020603050405020304" pitchFamily="18" charset="0"/>
                        </a:rPr>
                        <a:t>Ch Lakshmi Narayana</a:t>
                      </a:r>
                      <a:endParaRPr lang="en-US" sz="1000" dirty="0">
                        <a:latin typeface="Times New Roman" panose="02020603050405020304" pitchFamily="18" charset="0"/>
                        <a:cs typeface="Times New Roman" panose="02020603050405020304" pitchFamily="18" charset="0"/>
                        <a:sym typeface="+mn-ea"/>
                      </a:endParaRPr>
                    </a:p>
                  </a:txBody>
                  <a:tcPr/>
                </a:tc>
                <a:tc>
                  <a:txBody>
                    <a:bodyPr/>
                    <a:lstStyle/>
                    <a:p>
                      <a:pPr algn="l"/>
                      <a:r>
                        <a:rPr lang="en-IN" altLang="en-IN" sz="1000" dirty="0">
                          <a:latin typeface="Times New Roman" panose="02020603050405020304" pitchFamily="18" charset="0"/>
                          <a:cs typeface="Times New Roman" panose="02020603050405020304" pitchFamily="18" charset="0"/>
                        </a:rPr>
                        <a:t>2021</a:t>
                      </a:r>
                      <a:endParaRPr lang="en-US" altLang="en-IN" sz="1000" dirty="0">
                        <a:latin typeface="Times New Roman" panose="02020603050405020304" pitchFamily="18" charset="0"/>
                        <a:cs typeface="Times New Roman" panose="02020603050405020304" pitchFamily="18" charset="0"/>
                      </a:endParaRPr>
                    </a:p>
                  </a:txBody>
                  <a:tcPr/>
                </a:tc>
                <a:tc>
                  <a:txBody>
                    <a:bodyPr/>
                    <a:lstStyle/>
                    <a:p>
                      <a:pPr algn="l"/>
                      <a:r>
                        <a:rPr lang="en-US" sz="1000" dirty="0">
                          <a:latin typeface="Times New Roman" panose="02020603050405020304" pitchFamily="18" charset="0"/>
                          <a:cs typeface="Times New Roman" panose="02020603050405020304" pitchFamily="18" charset="0"/>
                        </a:rPr>
                        <a:t>Crop recommendation system to maximize crop yield using deep neural network</a:t>
                      </a:r>
                      <a:endParaRPr lang="en-IN" sz="1000" dirty="0">
                        <a:latin typeface="Times New Roman" panose="02020603050405020304" pitchFamily="18" charset="0"/>
                        <a:cs typeface="Times New Roman" panose="02020603050405020304" pitchFamily="18" charset="0"/>
                      </a:endParaRPr>
                    </a:p>
                  </a:txBody>
                  <a:tcPr/>
                </a:tc>
                <a:tc>
                  <a:txBody>
                    <a:bodyPr/>
                    <a:lstStyle/>
                    <a:p>
                      <a:pPr algn="l"/>
                      <a:r>
                        <a:rPr lang="en-US" sz="1000" dirty="0">
                          <a:latin typeface="Times New Roman" panose="02020603050405020304" pitchFamily="18" charset="0"/>
                          <a:cs typeface="Times New Roman" panose="02020603050405020304" pitchFamily="18" charset="0"/>
                        </a:rPr>
                        <a:t>To address the limitations, this paper</a:t>
                      </a:r>
                    </a:p>
                    <a:p>
                      <a:pPr algn="l"/>
                      <a:r>
                        <a:rPr lang="en-US" sz="1000" dirty="0">
                          <a:latin typeface="Times New Roman" panose="02020603050405020304" pitchFamily="18" charset="0"/>
                          <a:cs typeface="Times New Roman" panose="02020603050405020304" pitchFamily="18" charset="0"/>
                        </a:rPr>
                        <a:t>offer a Crop Recommendation system that predicts crop appropriateness by considering all </a:t>
                      </a:r>
                    </a:p>
                    <a:p>
                      <a:pPr algn="l"/>
                      <a:r>
                        <a:rPr lang="en-US" sz="1000" dirty="0">
                          <a:latin typeface="Times New Roman" panose="02020603050405020304" pitchFamily="18" charset="0"/>
                          <a:cs typeface="Times New Roman" panose="02020603050405020304" pitchFamily="18" charset="0"/>
                        </a:rPr>
                        <a:t>relevant data such as temperature, rainfall, location, and soil nutrients</a:t>
                      </a:r>
                      <a:endParaRPr lang="en-IN" sz="1000" dirty="0">
                        <a:latin typeface="Times New Roman" panose="02020603050405020304" pitchFamily="18" charset="0"/>
                        <a:cs typeface="Times New Roman" panose="02020603050405020304" pitchFamily="18" charset="0"/>
                      </a:endParaRPr>
                    </a:p>
                  </a:txBody>
                  <a:tcPr/>
                </a:tc>
                <a:tc>
                  <a:txBody>
                    <a:bodyPr/>
                    <a:lstStyle/>
                    <a:p>
                      <a:pPr algn="l"/>
                      <a:r>
                        <a:rPr lang="en-US" sz="1000" dirty="0">
                          <a:latin typeface="Times New Roman" panose="02020603050405020304" pitchFamily="18" charset="0"/>
                          <a:cs typeface="Times New Roman" panose="02020603050405020304" pitchFamily="18" charset="0"/>
                        </a:rPr>
                        <a:t>This system provides with a better level of accuracy, showing the effectiveness of the proposed approach.</a:t>
                      </a:r>
                      <a:endParaRPr lang="en-IN" sz="1000" dirty="0">
                        <a:latin typeface="Times New Roman" panose="02020603050405020304" pitchFamily="18" charset="0"/>
                        <a:cs typeface="Times New Roman" panose="02020603050405020304" pitchFamily="18" charset="0"/>
                      </a:endParaRPr>
                    </a:p>
                  </a:txBody>
                  <a:tcPr/>
                </a:tc>
                <a:tc>
                  <a:txBody>
                    <a:bodyPr/>
                    <a:lstStyle/>
                    <a:p>
                      <a:pPr algn="l"/>
                      <a:r>
                        <a:rPr lang="en-US" sz="1000">
                          <a:latin typeface="Times New Roman" panose="02020603050405020304" pitchFamily="18" charset="0"/>
                          <a:cs typeface="Times New Roman" panose="02020603050405020304" pitchFamily="18" charset="0"/>
                        </a:rPr>
                        <a:t>Accuracy of 96% by using the sequential model has been attained</a:t>
                      </a:r>
                      <a:endParaRPr lang="en-IN" sz="1000" dirty="0">
                        <a:latin typeface="Times New Roman" panose="02020603050405020304" pitchFamily="18" charset="0"/>
                        <a:cs typeface="Times New Roman" panose="02020603050405020304" pitchFamily="18" charset="0"/>
                      </a:endParaRPr>
                    </a:p>
                  </a:txBody>
                  <a:tcPr/>
                </a:tc>
                <a:tc>
                  <a:txBody>
                    <a:bodyPr/>
                    <a:lstStyle/>
                    <a:p>
                      <a:pPr algn="l"/>
                      <a:r>
                        <a:rPr lang="en-US" sz="1000" dirty="0">
                          <a:latin typeface="Times New Roman" panose="02020603050405020304" pitchFamily="18" charset="0"/>
                          <a:cs typeface="Times New Roman" panose="02020603050405020304" pitchFamily="18" charset="0"/>
                        </a:rPr>
                        <a:t>The crop recommendation system should be integrated with a yield predictor, which will give the farmer an estimate of production if he plants the recommended crop</a:t>
                      </a:r>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74776424"/>
                  </a:ext>
                </a:extLst>
              </a:tr>
            </a:tbl>
          </a:graphicData>
        </a:graphic>
      </p:graphicFrame>
    </p:spTree>
    <p:extLst>
      <p:ext uri="{BB962C8B-B14F-4D97-AF65-F5344CB8AC3E}">
        <p14:creationId xmlns:p14="http://schemas.microsoft.com/office/powerpoint/2010/main" val="4872386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7DC8739-8A0F-1200-960B-C89084ED58D1}"/>
              </a:ext>
            </a:extLst>
          </p:cNvPr>
          <p:cNvGraphicFramePr>
            <a:graphicFrameLocks noGrp="1"/>
          </p:cNvGraphicFramePr>
          <p:nvPr>
            <p:extLst>
              <p:ext uri="{D42A27DB-BD31-4B8C-83A1-F6EECF244321}">
                <p14:modId xmlns:p14="http://schemas.microsoft.com/office/powerpoint/2010/main" val="1441175668"/>
              </p:ext>
            </p:extLst>
          </p:nvPr>
        </p:nvGraphicFramePr>
        <p:xfrm>
          <a:off x="141482" y="762000"/>
          <a:ext cx="11909035" cy="5848385"/>
        </p:xfrm>
        <a:graphic>
          <a:graphicData uri="http://schemas.openxmlformats.org/drawingml/2006/table">
            <a:tbl>
              <a:tblPr firstRow="1" bandRow="1">
                <a:tableStyleId>{5940675A-B579-460E-94D1-54222C63F5DA}</a:tableStyleId>
              </a:tblPr>
              <a:tblGrid>
                <a:gridCol w="630447">
                  <a:extLst>
                    <a:ext uri="{9D8B030D-6E8A-4147-A177-3AD203B41FA5}">
                      <a16:colId xmlns:a16="http://schemas.microsoft.com/office/drawing/2014/main" val="1574450440"/>
                    </a:ext>
                  </a:extLst>
                </a:gridCol>
                <a:gridCol w="2346813">
                  <a:extLst>
                    <a:ext uri="{9D8B030D-6E8A-4147-A177-3AD203B41FA5}">
                      <a16:colId xmlns:a16="http://schemas.microsoft.com/office/drawing/2014/main" val="1770911135"/>
                    </a:ext>
                  </a:extLst>
                </a:gridCol>
                <a:gridCol w="607102">
                  <a:extLst>
                    <a:ext uri="{9D8B030D-6E8A-4147-A177-3AD203B41FA5}">
                      <a16:colId xmlns:a16="http://schemas.microsoft.com/office/drawing/2014/main" val="3278943685"/>
                    </a:ext>
                  </a:extLst>
                </a:gridCol>
                <a:gridCol w="2370155">
                  <a:extLst>
                    <a:ext uri="{9D8B030D-6E8A-4147-A177-3AD203B41FA5}">
                      <a16:colId xmlns:a16="http://schemas.microsoft.com/office/drawing/2014/main" val="3620833702"/>
                    </a:ext>
                  </a:extLst>
                </a:gridCol>
                <a:gridCol w="1488630">
                  <a:extLst>
                    <a:ext uri="{9D8B030D-6E8A-4147-A177-3AD203B41FA5}">
                      <a16:colId xmlns:a16="http://schemas.microsoft.com/office/drawing/2014/main" val="1375836493"/>
                    </a:ext>
                  </a:extLst>
                </a:gridCol>
                <a:gridCol w="1692551">
                  <a:extLst>
                    <a:ext uri="{9D8B030D-6E8A-4147-A177-3AD203B41FA5}">
                      <a16:colId xmlns:a16="http://schemas.microsoft.com/office/drawing/2014/main" val="625721841"/>
                    </a:ext>
                  </a:extLst>
                </a:gridCol>
                <a:gridCol w="1284707">
                  <a:extLst>
                    <a:ext uri="{9D8B030D-6E8A-4147-A177-3AD203B41FA5}">
                      <a16:colId xmlns:a16="http://schemas.microsoft.com/office/drawing/2014/main" val="1667036818"/>
                    </a:ext>
                  </a:extLst>
                </a:gridCol>
                <a:gridCol w="1488630">
                  <a:extLst>
                    <a:ext uri="{9D8B030D-6E8A-4147-A177-3AD203B41FA5}">
                      <a16:colId xmlns:a16="http://schemas.microsoft.com/office/drawing/2014/main" val="1801448838"/>
                    </a:ext>
                  </a:extLst>
                </a:gridCol>
              </a:tblGrid>
              <a:tr h="595761">
                <a:tc>
                  <a:txBody>
                    <a:bodyPr/>
                    <a:lstStyle/>
                    <a:p>
                      <a:pPr algn="ctr">
                        <a:lnSpc>
                          <a:spcPct val="100000"/>
                        </a:lnSpc>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Sl.no</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00000"/>
                        </a:lnSpc>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Technique (i.e. author names with reference number)</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00000"/>
                        </a:lnSpc>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Year</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00000"/>
                        </a:lnSpc>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00000"/>
                        </a:lnSpc>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Limitations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00000"/>
                        </a:lnSpc>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Advantages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00000"/>
                        </a:lnSpc>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Performance metrics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00000"/>
                        </a:lnSpc>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Gaps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269120759"/>
                  </a:ext>
                </a:extLst>
              </a:tr>
              <a:tr h="1289227">
                <a:tc>
                  <a:txBody>
                    <a:bodyPr/>
                    <a:lstStyle/>
                    <a:p>
                      <a:pPr algn="ctr"/>
                      <a:r>
                        <a:rPr lang="en-US" dirty="0"/>
                        <a:t>16</a:t>
                      </a:r>
                      <a:endParaRPr lang="en-IN" dirty="0"/>
                    </a:p>
                  </a:txBody>
                  <a:tcPr anchor="ctr"/>
                </a:tc>
                <a:tc>
                  <a:txBody>
                    <a:bodyPr/>
                    <a:lstStyle/>
                    <a:p>
                      <a:r>
                        <a:rPr lang="en-IN" sz="1000" dirty="0"/>
                        <a:t>J Madhuri1∗, M Indiramma2</a:t>
                      </a:r>
                      <a:endParaRPr lang="en-IN" sz="1000" dirty="0">
                        <a:latin typeface="Times New Roman" panose="02020603050405020304" pitchFamily="18" charset="0"/>
                        <a:cs typeface="Times New Roman" panose="02020603050405020304" pitchFamily="18" charset="0"/>
                      </a:endParaRPr>
                    </a:p>
                  </a:txBody>
                  <a:tcPr/>
                </a:tc>
                <a:tc>
                  <a:txBody>
                    <a:bodyPr/>
                    <a:lstStyle/>
                    <a:p>
                      <a:r>
                        <a:rPr lang="en-IN" sz="1000" dirty="0">
                          <a:latin typeface="Times New Roman" panose="02020603050405020304" pitchFamily="18" charset="0"/>
                          <a:cs typeface="Times New Roman" panose="02020603050405020304" pitchFamily="18" charset="0"/>
                        </a:rPr>
                        <a:t>2019</a:t>
                      </a:r>
                    </a:p>
                  </a:txBody>
                  <a:tcPr/>
                </a:tc>
                <a:tc>
                  <a:txBody>
                    <a:bodyPr/>
                    <a:lstStyle/>
                    <a:p>
                      <a:r>
                        <a:rPr lang="en-IN" sz="1000" kern="1200" dirty="0">
                          <a:solidFill>
                            <a:schemeClr val="tx1"/>
                          </a:solidFill>
                          <a:effectLst/>
                          <a:latin typeface="+mn-lt"/>
                          <a:ea typeface="+mn-ea"/>
                          <a:cs typeface="+mn-cs"/>
                        </a:rPr>
                        <a:t>In this paper crop recommendation is done depending on specific soil and climatic conditions</a:t>
                      </a:r>
                    </a:p>
                    <a:p>
                      <a:r>
                        <a:rPr lang="en-IN" sz="1000" kern="1200" dirty="0">
                          <a:solidFill>
                            <a:schemeClr val="tx1"/>
                          </a:solidFill>
                          <a:effectLst/>
                          <a:latin typeface="+mn-lt"/>
                          <a:ea typeface="+mn-ea"/>
                          <a:cs typeface="+mn-cs"/>
                        </a:rPr>
                        <a:t>It uses ANN (Artificial </a:t>
                      </a:r>
                      <a:r>
                        <a:rPr lang="en-IN" sz="1000" kern="1200" dirty="0" err="1">
                          <a:solidFill>
                            <a:schemeClr val="tx1"/>
                          </a:solidFill>
                          <a:effectLst/>
                          <a:latin typeface="+mn-lt"/>
                          <a:ea typeface="+mn-ea"/>
                          <a:cs typeface="+mn-cs"/>
                        </a:rPr>
                        <a:t>nueral</a:t>
                      </a:r>
                      <a:r>
                        <a:rPr lang="en-IN" sz="1000" kern="1200" dirty="0">
                          <a:solidFill>
                            <a:schemeClr val="tx1"/>
                          </a:solidFill>
                          <a:effectLst/>
                          <a:latin typeface="+mn-lt"/>
                          <a:ea typeface="+mn-ea"/>
                          <a:cs typeface="+mn-cs"/>
                        </a:rPr>
                        <a:t> networks) for getting suitable crop, based on some major properties</a:t>
                      </a:r>
                    </a:p>
                    <a:p>
                      <a:r>
                        <a:rPr lang="en-IN" sz="1000" kern="1200" dirty="0">
                          <a:solidFill>
                            <a:schemeClr val="tx1"/>
                          </a:solidFill>
                          <a:effectLst/>
                          <a:latin typeface="+mn-lt"/>
                          <a:ea typeface="+mn-ea"/>
                          <a:cs typeface="+mn-cs"/>
                        </a:rPr>
                        <a:t>Crops will be recommended. </a:t>
                      </a:r>
                      <a:endParaRPr lang="en-IN" sz="1000" dirty="0">
                        <a:latin typeface="Times New Roman" panose="02020603050405020304" pitchFamily="18" charset="0"/>
                        <a:cs typeface="Times New Roman" panose="02020603050405020304" pitchFamily="18" charset="0"/>
                      </a:endParaRPr>
                    </a:p>
                  </a:txBody>
                  <a:tcPr/>
                </a:tc>
                <a:tc>
                  <a:txBody>
                    <a:bodyPr/>
                    <a:lstStyle/>
                    <a:p>
                      <a:r>
                        <a:rPr lang="en-IN" sz="1000" dirty="0">
                          <a:latin typeface="Times New Roman" panose="02020603050405020304" pitchFamily="18" charset="0"/>
                          <a:cs typeface="Times New Roman" panose="02020603050405020304" pitchFamily="18" charset="0"/>
                        </a:rPr>
                        <a:t>It is only for specified crops </a:t>
                      </a:r>
                    </a:p>
                  </a:txBody>
                  <a:tcPr/>
                </a:tc>
                <a:tc>
                  <a:txBody>
                    <a:bodyPr/>
                    <a:lstStyle/>
                    <a:p>
                      <a:r>
                        <a:rPr lang="en-IN" sz="1000" dirty="0">
                          <a:latin typeface="Times New Roman" panose="02020603050405020304" pitchFamily="18" charset="0"/>
                          <a:cs typeface="Times New Roman" panose="02020603050405020304" pitchFamily="18" charset="0"/>
                        </a:rPr>
                        <a:t>Using ANN gives high accuracy.</a:t>
                      </a:r>
                    </a:p>
                  </a:txBody>
                  <a:tcPr/>
                </a:tc>
                <a:tc>
                  <a:txBody>
                    <a:bodyPr/>
                    <a:lstStyle/>
                    <a:p>
                      <a:r>
                        <a:rPr lang="en-IN" sz="1000" dirty="0">
                          <a:latin typeface="Times New Roman" panose="02020603050405020304" pitchFamily="18" charset="0"/>
                          <a:cs typeface="Times New Roman" panose="02020603050405020304" pitchFamily="18" charset="0"/>
                        </a:rPr>
                        <a:t>Accuracy : 91.5%</a:t>
                      </a:r>
                    </a:p>
                  </a:txBody>
                  <a:tcPr/>
                </a:tc>
                <a:tc>
                  <a:txBody>
                    <a:bodyPr/>
                    <a:lstStyle/>
                    <a:p>
                      <a:r>
                        <a:rPr lang="en-IN" sz="1000" dirty="0">
                          <a:latin typeface="Times New Roman" panose="02020603050405020304" pitchFamily="18" charset="0"/>
                          <a:cs typeface="Times New Roman" panose="02020603050405020304" pitchFamily="18" charset="0"/>
                        </a:rPr>
                        <a:t>Will be applicable for all the crops.</a:t>
                      </a:r>
                    </a:p>
                  </a:txBody>
                  <a:tcPr/>
                </a:tc>
                <a:extLst>
                  <a:ext uri="{0D108BD9-81ED-4DB2-BD59-A6C34878D82A}">
                    <a16:rowId xmlns:a16="http://schemas.microsoft.com/office/drawing/2014/main" val="4110435714"/>
                  </a:ext>
                </a:extLst>
              </a:tr>
              <a:tr h="1718560">
                <a:tc>
                  <a:txBody>
                    <a:bodyPr/>
                    <a:lstStyle/>
                    <a:p>
                      <a:pPr algn="ctr"/>
                      <a:r>
                        <a:rPr lang="en-US" dirty="0"/>
                        <a:t>17</a:t>
                      </a:r>
                      <a:endParaRPr lang="en-IN" dirty="0"/>
                    </a:p>
                  </a:txBody>
                  <a:tcPr anchor="ctr"/>
                </a:tc>
                <a:tc>
                  <a:txBody>
                    <a:bodyPr/>
                    <a:lstStyle/>
                    <a:p>
                      <a:pPr algn="l"/>
                      <a:r>
                        <a:rPr lang="en-IN" sz="1000" dirty="0"/>
                        <a:t>Rafael Hernández Moreno</a:t>
                      </a:r>
                      <a:endParaRPr lang="en-IN" sz="1000" b="0" dirty="0"/>
                    </a:p>
                  </a:txBody>
                  <a:tcPr/>
                </a:tc>
                <a:tc>
                  <a:txBody>
                    <a:bodyPr/>
                    <a:lstStyle/>
                    <a:p>
                      <a:pPr algn="l"/>
                      <a:r>
                        <a:rPr lang="en-IN" sz="1000" dirty="0">
                          <a:latin typeface="Times New Roman" panose="02020603050405020304" pitchFamily="18" charset="0"/>
                          <a:cs typeface="Times New Roman" panose="02020603050405020304" pitchFamily="18" charset="0"/>
                        </a:rPr>
                        <a:t>2019</a:t>
                      </a:r>
                    </a:p>
                  </a:txBody>
                  <a:tcPr/>
                </a:tc>
                <a:tc>
                  <a:txBody>
                    <a:bodyPr/>
                    <a:lstStyle/>
                    <a:p>
                      <a:r>
                        <a:rPr lang="en-IN" sz="1000" kern="1200" dirty="0">
                          <a:solidFill>
                            <a:schemeClr val="tx1"/>
                          </a:solidFill>
                          <a:effectLst/>
                          <a:latin typeface="+mn-lt"/>
                          <a:ea typeface="+mn-ea"/>
                          <a:cs typeface="+mn-cs"/>
                        </a:rPr>
                        <a:t>In this paper neural network models are used for fertilizer </a:t>
                      </a:r>
                      <a:r>
                        <a:rPr lang="en-IN" sz="1000" kern="1200" dirty="0" err="1">
                          <a:solidFill>
                            <a:schemeClr val="tx1"/>
                          </a:solidFill>
                          <a:effectLst/>
                          <a:latin typeface="+mn-lt"/>
                          <a:ea typeface="+mn-ea"/>
                          <a:cs typeface="+mn-cs"/>
                        </a:rPr>
                        <a:t>recommendation,it</a:t>
                      </a:r>
                      <a:r>
                        <a:rPr lang="en-IN" sz="1000" kern="1200" dirty="0">
                          <a:solidFill>
                            <a:schemeClr val="tx1"/>
                          </a:solidFill>
                          <a:effectLst/>
                          <a:latin typeface="+mn-lt"/>
                          <a:ea typeface="+mn-ea"/>
                          <a:cs typeface="+mn-cs"/>
                        </a:rPr>
                        <a:t> says that cultivation of pastures  is essential factor in dairy industry. </a:t>
                      </a:r>
                      <a:endParaRPr lang="en-IN" sz="1000" dirty="0">
                        <a:latin typeface="Times New Roman" panose="02020603050405020304" pitchFamily="18" charset="0"/>
                        <a:cs typeface="Times New Roman" panose="02020603050405020304" pitchFamily="18" charset="0"/>
                      </a:endParaRPr>
                    </a:p>
                  </a:txBody>
                  <a:tcPr/>
                </a:tc>
                <a:tc>
                  <a:txBody>
                    <a:bodyPr/>
                    <a:lstStyle/>
                    <a:p>
                      <a:pPr algn="l"/>
                      <a:r>
                        <a:rPr lang="en-IN" sz="1000" dirty="0">
                          <a:latin typeface="Times New Roman" panose="02020603050405020304" pitchFamily="18" charset="0"/>
                          <a:cs typeface="Times New Roman" panose="02020603050405020304" pitchFamily="18" charset="0"/>
                        </a:rPr>
                        <a:t>Pasture cultivation is mainly used</a:t>
                      </a:r>
                    </a:p>
                  </a:txBody>
                  <a:tcPr/>
                </a:tc>
                <a:tc>
                  <a:txBody>
                    <a:bodyPr/>
                    <a:lstStyle/>
                    <a:p>
                      <a:pPr algn="l"/>
                      <a:r>
                        <a:rPr lang="en-IN" sz="1000" dirty="0">
                          <a:latin typeface="Times New Roman" panose="02020603050405020304" pitchFamily="18" charset="0"/>
                          <a:cs typeface="Times New Roman" panose="02020603050405020304" pitchFamily="18" charset="0"/>
                        </a:rPr>
                        <a:t>Environmental factors have been used.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dirty="0">
                          <a:latin typeface="Times New Roman" panose="02020603050405020304" pitchFamily="18" charset="0"/>
                          <a:cs typeface="Times New Roman" panose="02020603050405020304" pitchFamily="18" charset="0"/>
                        </a:rPr>
                        <a:t>Accuracy : 97.21%</a:t>
                      </a:r>
                    </a:p>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r>
                        <a:rPr lang="en-IN" sz="1000" dirty="0">
                          <a:latin typeface="Times New Roman" panose="02020603050405020304" pitchFamily="18" charset="0"/>
                          <a:cs typeface="Times New Roman" panose="02020603050405020304" pitchFamily="18" charset="0"/>
                        </a:rPr>
                        <a:t>Method will be applicable for all the crops.</a:t>
                      </a:r>
                    </a:p>
                  </a:txBody>
                  <a:tcPr/>
                </a:tc>
                <a:extLst>
                  <a:ext uri="{0D108BD9-81ED-4DB2-BD59-A6C34878D82A}">
                    <a16:rowId xmlns:a16="http://schemas.microsoft.com/office/drawing/2014/main" val="657409053"/>
                  </a:ext>
                </a:extLst>
              </a:tr>
              <a:tr h="2244837">
                <a:tc>
                  <a:txBody>
                    <a:bodyPr/>
                    <a:lstStyle/>
                    <a:p>
                      <a:pPr algn="ctr"/>
                      <a:r>
                        <a:rPr lang="en-US" dirty="0"/>
                        <a:t>18</a:t>
                      </a:r>
                      <a:endParaRPr lang="en-IN" dirty="0"/>
                    </a:p>
                  </a:txBody>
                  <a:tcPr anchor="ctr"/>
                </a:tc>
                <a:tc>
                  <a:txBody>
                    <a:bodyPr/>
                    <a:lstStyle/>
                    <a:p>
                      <a:pPr algn="l"/>
                      <a:r>
                        <a:rPr lang="nl-NL" sz="1000" dirty="0"/>
                        <a:t>Saeed Khaki 1,∗ , Lizhi Wang 2 </a:t>
                      </a:r>
                      <a:endParaRPr lang="en-US" sz="1000" dirty="0">
                        <a:latin typeface="Times New Roman" panose="02020603050405020304" pitchFamily="18" charset="0"/>
                        <a:cs typeface="Times New Roman" panose="02020603050405020304" pitchFamily="18" charset="0"/>
                        <a:sym typeface="+mn-ea"/>
                      </a:endParaRPr>
                    </a:p>
                  </a:txBody>
                  <a:tcPr/>
                </a:tc>
                <a:tc>
                  <a:txBody>
                    <a:bodyPr/>
                    <a:lstStyle/>
                    <a:p>
                      <a:pPr algn="l"/>
                      <a:r>
                        <a:rPr lang="en-US" altLang="en-IN" sz="1000" dirty="0">
                          <a:latin typeface="Times New Roman" panose="02020603050405020304" pitchFamily="18" charset="0"/>
                          <a:cs typeface="Times New Roman" panose="02020603050405020304" pitchFamily="18" charset="0"/>
                        </a:rPr>
                        <a:t>2019</a:t>
                      </a:r>
                    </a:p>
                  </a:txBody>
                  <a:tcPr/>
                </a:tc>
                <a:tc>
                  <a:txBody>
                    <a:bodyPr/>
                    <a:lstStyle/>
                    <a:p>
                      <a:r>
                        <a:rPr lang="en-IN" sz="1000" kern="1200" dirty="0">
                          <a:solidFill>
                            <a:schemeClr val="tx1"/>
                          </a:solidFill>
                          <a:effectLst/>
                          <a:latin typeface="Times New Roman" panose="02020603050405020304" pitchFamily="18" charset="0"/>
                          <a:ea typeface="+mn-ea"/>
                          <a:cs typeface="Times New Roman" panose="02020603050405020304" pitchFamily="18" charset="0"/>
                        </a:rPr>
                        <a:t>In this paper multiple factors of crop yield are determined using neural networks.</a:t>
                      </a:r>
                    </a:p>
                    <a:p>
                      <a:r>
                        <a:rPr lang="en-IN" sz="1000" kern="1200" dirty="0">
                          <a:solidFill>
                            <a:schemeClr val="tx1"/>
                          </a:solidFill>
                          <a:effectLst/>
                          <a:latin typeface="Times New Roman" panose="02020603050405020304" pitchFamily="18" charset="0"/>
                          <a:ea typeface="+mn-ea"/>
                          <a:cs typeface="Times New Roman" panose="02020603050405020304" pitchFamily="18" charset="0"/>
                        </a:rPr>
                        <a:t>Factors such as genotype, environment and their interactions places a </a:t>
                      </a:r>
                      <a:r>
                        <a:rPr lang="en-IN" sz="1000" kern="1200" dirty="0" err="1">
                          <a:solidFill>
                            <a:schemeClr val="tx1"/>
                          </a:solidFill>
                          <a:effectLst/>
                          <a:latin typeface="Times New Roman" panose="02020603050405020304" pitchFamily="18" charset="0"/>
                          <a:ea typeface="+mn-ea"/>
                          <a:cs typeface="Times New Roman" panose="02020603050405020304" pitchFamily="18" charset="0"/>
                        </a:rPr>
                        <a:t>crusial</a:t>
                      </a:r>
                      <a:r>
                        <a:rPr lang="en-IN" sz="1000" kern="1200" dirty="0">
                          <a:solidFill>
                            <a:schemeClr val="tx1"/>
                          </a:solidFill>
                          <a:effectLst/>
                          <a:latin typeface="Times New Roman" panose="02020603050405020304" pitchFamily="18" charset="0"/>
                          <a:ea typeface="+mn-ea"/>
                          <a:cs typeface="Times New Roman" panose="02020603050405020304" pitchFamily="18" charset="0"/>
                        </a:rPr>
                        <a:t> role</a:t>
                      </a:r>
                    </a:p>
                    <a:p>
                      <a:r>
                        <a:rPr lang="en-IN" sz="1000" kern="1200" dirty="0">
                          <a:solidFill>
                            <a:schemeClr val="tx1"/>
                          </a:solidFill>
                          <a:effectLst/>
                          <a:latin typeface="Times New Roman" panose="02020603050405020304" pitchFamily="18" charset="0"/>
                          <a:ea typeface="+mn-ea"/>
                          <a:cs typeface="Times New Roman" panose="02020603050405020304" pitchFamily="18" charset="0"/>
                        </a:rPr>
                        <a:t>in the </a:t>
                      </a:r>
                      <a:r>
                        <a:rPr lang="en-IN" sz="1000" kern="1200" dirty="0" err="1">
                          <a:solidFill>
                            <a:schemeClr val="tx1"/>
                          </a:solidFill>
                          <a:effectLst/>
                          <a:latin typeface="Times New Roman" panose="02020603050405020304" pitchFamily="18" charset="0"/>
                          <a:ea typeface="+mn-ea"/>
                          <a:cs typeface="Times New Roman" panose="02020603050405020304" pitchFamily="18" charset="0"/>
                        </a:rPr>
                        <a:t>yied</a:t>
                      </a:r>
                      <a:r>
                        <a:rPr lang="en-IN" sz="1000" kern="1200" dirty="0">
                          <a:solidFill>
                            <a:schemeClr val="tx1"/>
                          </a:solidFill>
                          <a:effectLst/>
                          <a:latin typeface="Times New Roman" panose="02020603050405020304" pitchFamily="18" charset="0"/>
                          <a:ea typeface="+mn-ea"/>
                          <a:cs typeface="Times New Roman" panose="02020603050405020304" pitchFamily="18" charset="0"/>
                        </a:rPr>
                        <a:t> prediction</a:t>
                      </a:r>
                      <a:endParaRPr lang="en-IN" sz="1000" dirty="0">
                        <a:latin typeface="Times New Roman" panose="02020603050405020304" pitchFamily="18" charset="0"/>
                        <a:cs typeface="Times New Roman" panose="02020603050405020304" pitchFamily="18" charset="0"/>
                      </a:endParaRPr>
                    </a:p>
                  </a:txBody>
                  <a:tcPr/>
                </a:tc>
                <a:tc>
                  <a:txBody>
                    <a:bodyPr/>
                    <a:lstStyle/>
                    <a:p>
                      <a:pPr algn="l"/>
                      <a:r>
                        <a:rPr lang="en-IN" sz="1000" dirty="0">
                          <a:latin typeface="Times New Roman" panose="02020603050405020304" pitchFamily="18" charset="0"/>
                          <a:cs typeface="Times New Roman" panose="02020603050405020304" pitchFamily="18" charset="0"/>
                        </a:rPr>
                        <a:t>Not applicable for all the crops</a:t>
                      </a:r>
                    </a:p>
                  </a:txBody>
                  <a:tcPr/>
                </a:tc>
                <a:tc>
                  <a:txBody>
                    <a:bodyPr/>
                    <a:lstStyle/>
                    <a:p>
                      <a:pPr algn="l"/>
                      <a:r>
                        <a:rPr lang="en-IN" sz="1000" dirty="0">
                          <a:latin typeface="Times New Roman" panose="02020603050405020304" pitchFamily="18" charset="0"/>
                          <a:cs typeface="Times New Roman" panose="02020603050405020304" pitchFamily="18" charset="0"/>
                        </a:rPr>
                        <a:t>Predictive models are been used.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dirty="0">
                          <a:latin typeface="Times New Roman" panose="02020603050405020304" pitchFamily="18" charset="0"/>
                          <a:cs typeface="Times New Roman" panose="02020603050405020304" pitchFamily="18" charset="0"/>
                        </a:rPr>
                        <a:t>Accuracy : 96%</a:t>
                      </a:r>
                    </a:p>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r>
                        <a:rPr lang="en-IN" sz="1000" dirty="0">
                          <a:latin typeface="Times New Roman" panose="02020603050405020304" pitchFamily="18" charset="0"/>
                          <a:cs typeface="Times New Roman" panose="02020603050405020304" pitchFamily="18" charset="0"/>
                        </a:rPr>
                        <a:t>Efficiency of major factors will be improved.</a:t>
                      </a:r>
                    </a:p>
                  </a:txBody>
                  <a:tcPr/>
                </a:tc>
                <a:extLst>
                  <a:ext uri="{0D108BD9-81ED-4DB2-BD59-A6C34878D82A}">
                    <a16:rowId xmlns:a16="http://schemas.microsoft.com/office/drawing/2014/main" val="2599179882"/>
                  </a:ext>
                </a:extLst>
              </a:tr>
            </a:tbl>
          </a:graphicData>
        </a:graphic>
      </p:graphicFrame>
      <p:pic>
        <p:nvPicPr>
          <p:cNvPr id="3" name="Picture 2">
            <a:extLst>
              <a:ext uri="{FF2B5EF4-FFF2-40B4-BE49-F238E27FC236}">
                <a16:creationId xmlns:a16="http://schemas.microsoft.com/office/drawing/2014/main" id="{E16AA398-A425-E742-760E-59E70BDB4A06}"/>
              </a:ext>
            </a:extLst>
          </p:cNvPr>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24394243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8B7435A-E799-5C95-50E3-50F90C3E3101}"/>
              </a:ext>
            </a:extLst>
          </p:cNvPr>
          <p:cNvGraphicFramePr>
            <a:graphicFrameLocks noGrp="1"/>
          </p:cNvGraphicFramePr>
          <p:nvPr>
            <p:extLst>
              <p:ext uri="{D42A27DB-BD31-4B8C-83A1-F6EECF244321}">
                <p14:modId xmlns:p14="http://schemas.microsoft.com/office/powerpoint/2010/main" val="3002458863"/>
              </p:ext>
            </p:extLst>
          </p:nvPr>
        </p:nvGraphicFramePr>
        <p:xfrm>
          <a:off x="141482" y="1134829"/>
          <a:ext cx="11909035" cy="3603548"/>
        </p:xfrm>
        <a:graphic>
          <a:graphicData uri="http://schemas.openxmlformats.org/drawingml/2006/table">
            <a:tbl>
              <a:tblPr firstRow="1" bandRow="1">
                <a:tableStyleId>{5940675A-B579-460E-94D1-54222C63F5DA}</a:tableStyleId>
              </a:tblPr>
              <a:tblGrid>
                <a:gridCol w="630447">
                  <a:extLst>
                    <a:ext uri="{9D8B030D-6E8A-4147-A177-3AD203B41FA5}">
                      <a16:colId xmlns:a16="http://schemas.microsoft.com/office/drawing/2014/main" val="1574450440"/>
                    </a:ext>
                  </a:extLst>
                </a:gridCol>
                <a:gridCol w="2346813">
                  <a:extLst>
                    <a:ext uri="{9D8B030D-6E8A-4147-A177-3AD203B41FA5}">
                      <a16:colId xmlns:a16="http://schemas.microsoft.com/office/drawing/2014/main" val="1770911135"/>
                    </a:ext>
                  </a:extLst>
                </a:gridCol>
                <a:gridCol w="607102">
                  <a:extLst>
                    <a:ext uri="{9D8B030D-6E8A-4147-A177-3AD203B41FA5}">
                      <a16:colId xmlns:a16="http://schemas.microsoft.com/office/drawing/2014/main" val="3278943685"/>
                    </a:ext>
                  </a:extLst>
                </a:gridCol>
                <a:gridCol w="2370155">
                  <a:extLst>
                    <a:ext uri="{9D8B030D-6E8A-4147-A177-3AD203B41FA5}">
                      <a16:colId xmlns:a16="http://schemas.microsoft.com/office/drawing/2014/main" val="3620833702"/>
                    </a:ext>
                  </a:extLst>
                </a:gridCol>
                <a:gridCol w="1488630">
                  <a:extLst>
                    <a:ext uri="{9D8B030D-6E8A-4147-A177-3AD203B41FA5}">
                      <a16:colId xmlns:a16="http://schemas.microsoft.com/office/drawing/2014/main" val="1375836493"/>
                    </a:ext>
                  </a:extLst>
                </a:gridCol>
                <a:gridCol w="1692551">
                  <a:extLst>
                    <a:ext uri="{9D8B030D-6E8A-4147-A177-3AD203B41FA5}">
                      <a16:colId xmlns:a16="http://schemas.microsoft.com/office/drawing/2014/main" val="625721841"/>
                    </a:ext>
                  </a:extLst>
                </a:gridCol>
                <a:gridCol w="1284707">
                  <a:extLst>
                    <a:ext uri="{9D8B030D-6E8A-4147-A177-3AD203B41FA5}">
                      <a16:colId xmlns:a16="http://schemas.microsoft.com/office/drawing/2014/main" val="1667036818"/>
                    </a:ext>
                  </a:extLst>
                </a:gridCol>
                <a:gridCol w="1488630">
                  <a:extLst>
                    <a:ext uri="{9D8B030D-6E8A-4147-A177-3AD203B41FA5}">
                      <a16:colId xmlns:a16="http://schemas.microsoft.com/office/drawing/2014/main" val="1801448838"/>
                    </a:ext>
                  </a:extLst>
                </a:gridCol>
              </a:tblGrid>
              <a:tr h="595761">
                <a:tc>
                  <a:txBody>
                    <a:bodyPr/>
                    <a:lstStyle/>
                    <a:p>
                      <a:pPr algn="ctr">
                        <a:lnSpc>
                          <a:spcPct val="100000"/>
                        </a:lnSpc>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Sl.no</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00000"/>
                        </a:lnSpc>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Technique (i.e. author names with reference number)</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00000"/>
                        </a:lnSpc>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Year</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00000"/>
                        </a:lnSpc>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00000"/>
                        </a:lnSpc>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Limitations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00000"/>
                        </a:lnSpc>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Advantages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00000"/>
                        </a:lnSpc>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Performance metrics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gn="ctr">
                        <a:lnSpc>
                          <a:spcPct val="100000"/>
                        </a:lnSpc>
                      </a:pPr>
                      <a:r>
                        <a:rPr lang="en-IN"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Gaps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269120759"/>
                  </a:ext>
                </a:extLst>
              </a:tr>
              <a:tr h="1289227">
                <a:tc>
                  <a:txBody>
                    <a:bodyPr/>
                    <a:lstStyle/>
                    <a:p>
                      <a:pPr algn="ctr"/>
                      <a:r>
                        <a:rPr lang="en-US" dirty="0"/>
                        <a:t>19</a:t>
                      </a:r>
                      <a:endParaRPr lang="en-IN" dirty="0"/>
                    </a:p>
                  </a:txBody>
                  <a:tcPr anchor="ctr"/>
                </a:tc>
                <a:tc>
                  <a:txBody>
                    <a:bodyPr/>
                    <a:lstStyle/>
                    <a:p>
                      <a:r>
                        <a:rPr lang="en-IN" sz="1000" dirty="0"/>
                        <a:t>Petteri </a:t>
                      </a:r>
                      <a:r>
                        <a:rPr lang="en-IN" sz="1000" dirty="0" err="1"/>
                        <a:t>Nevavuorib</a:t>
                      </a:r>
                      <a:r>
                        <a:rPr lang="en-IN" sz="1000" dirty="0"/>
                        <a:t>,⁎ , Nathaniel </a:t>
                      </a:r>
                      <a:r>
                        <a:rPr lang="en-IN" sz="1000" dirty="0" err="1"/>
                        <a:t>Narraa</a:t>
                      </a:r>
                      <a:r>
                        <a:rPr lang="en-IN" sz="1000" dirty="0"/>
                        <a:t> ,</a:t>
                      </a:r>
                      <a:endParaRPr lang="en-IN" sz="1000" dirty="0">
                        <a:latin typeface="Times New Roman" panose="02020603050405020304" pitchFamily="18" charset="0"/>
                        <a:cs typeface="Times New Roman" panose="02020603050405020304" pitchFamily="18" charset="0"/>
                      </a:endParaRPr>
                    </a:p>
                  </a:txBody>
                  <a:tcPr/>
                </a:tc>
                <a:tc>
                  <a:txBody>
                    <a:bodyPr/>
                    <a:lstStyle/>
                    <a:p>
                      <a:r>
                        <a:rPr lang="en-IN" sz="1000" dirty="0">
                          <a:latin typeface="Times New Roman" panose="02020603050405020304" pitchFamily="18" charset="0"/>
                          <a:cs typeface="Times New Roman" panose="02020603050405020304" pitchFamily="18" charset="0"/>
                        </a:rPr>
                        <a:t>2018</a:t>
                      </a:r>
                    </a:p>
                  </a:txBody>
                  <a:tcPr/>
                </a:tc>
                <a:tc>
                  <a:txBody>
                    <a:bodyPr/>
                    <a:lstStyle/>
                    <a:p>
                      <a:r>
                        <a:rPr lang="en-IN" sz="1000" kern="1200" dirty="0">
                          <a:solidFill>
                            <a:schemeClr val="tx1"/>
                          </a:solidFill>
                          <a:effectLst/>
                          <a:latin typeface="Times New Roman" panose="02020603050405020304" pitchFamily="18" charset="0"/>
                          <a:ea typeface="+mn-ea"/>
                          <a:cs typeface="Times New Roman" panose="02020603050405020304" pitchFamily="18" charset="0"/>
                        </a:rPr>
                        <a:t>In this paper Smart Farming is introduced, data producing devices and sensors are been Increased on farming. </a:t>
                      </a:r>
                      <a:endParaRPr lang="en-IN" sz="1000" dirty="0">
                        <a:latin typeface="Times New Roman" panose="02020603050405020304" pitchFamily="18" charset="0"/>
                        <a:cs typeface="Times New Roman" panose="02020603050405020304" pitchFamily="18" charset="0"/>
                      </a:endParaRPr>
                    </a:p>
                  </a:txBody>
                  <a:tcPr/>
                </a:tc>
                <a:tc>
                  <a:txBody>
                    <a:bodyPr/>
                    <a:lstStyle/>
                    <a:p>
                      <a:r>
                        <a:rPr lang="en-IN" sz="1000" dirty="0">
                          <a:latin typeface="Times New Roman" panose="02020603050405020304" pitchFamily="18" charset="0"/>
                          <a:cs typeface="Times New Roman" panose="02020603050405020304" pitchFamily="18" charset="0"/>
                        </a:rPr>
                        <a:t>Mainly used for Wheat and Barley.</a:t>
                      </a:r>
                    </a:p>
                  </a:txBody>
                  <a:tcPr/>
                </a:tc>
                <a:tc>
                  <a:txBody>
                    <a:bodyPr/>
                    <a:lstStyle/>
                    <a:p>
                      <a:r>
                        <a:rPr lang="en-IN" sz="1000" dirty="0">
                          <a:latin typeface="Times New Roman" panose="02020603050405020304" pitchFamily="18" charset="0"/>
                          <a:cs typeface="Times New Roman" panose="02020603050405020304" pitchFamily="18" charset="0"/>
                        </a:rPr>
                        <a:t>Sensors are been used for high accuracy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dirty="0">
                          <a:latin typeface="Times New Roman" panose="02020603050405020304" pitchFamily="18" charset="0"/>
                          <a:cs typeface="Times New Roman" panose="02020603050405020304" pitchFamily="18" charset="0"/>
                        </a:rPr>
                        <a:t>Accuracy : 93.54%</a:t>
                      </a:r>
                    </a:p>
                    <a:p>
                      <a:endParaRPr lang="en-IN" sz="1000" dirty="0">
                        <a:latin typeface="Times New Roman" panose="02020603050405020304" pitchFamily="18" charset="0"/>
                        <a:cs typeface="Times New Roman" panose="02020603050405020304" pitchFamily="18" charset="0"/>
                      </a:endParaRPr>
                    </a:p>
                  </a:txBody>
                  <a:tcPr/>
                </a:tc>
                <a:tc>
                  <a:txBody>
                    <a:bodyPr/>
                    <a:lstStyle/>
                    <a:p>
                      <a:r>
                        <a:rPr lang="en-IN" sz="1000" dirty="0">
                          <a:latin typeface="Times New Roman" panose="02020603050405020304" pitchFamily="18" charset="0"/>
                          <a:cs typeface="Times New Roman" panose="02020603050405020304" pitchFamily="18" charset="0"/>
                        </a:rPr>
                        <a:t>Usage of sensors for all the predictions will be more.</a:t>
                      </a:r>
                    </a:p>
                  </a:txBody>
                  <a:tcPr/>
                </a:tc>
                <a:extLst>
                  <a:ext uri="{0D108BD9-81ED-4DB2-BD59-A6C34878D82A}">
                    <a16:rowId xmlns:a16="http://schemas.microsoft.com/office/drawing/2014/main" val="4110435714"/>
                  </a:ext>
                </a:extLst>
              </a:tr>
              <a:tr h="1718560">
                <a:tc>
                  <a:txBody>
                    <a:bodyPr/>
                    <a:lstStyle/>
                    <a:p>
                      <a:pPr algn="ctr"/>
                      <a:r>
                        <a:rPr lang="en-US" dirty="0"/>
                        <a:t>20</a:t>
                      </a:r>
                      <a:endParaRPr lang="en-IN" dirty="0"/>
                    </a:p>
                  </a:txBody>
                  <a:tcPr anchor="ctr"/>
                </a:tc>
                <a:tc>
                  <a:txBody>
                    <a:bodyPr/>
                    <a:lstStyle/>
                    <a:p>
                      <a:pPr algn="l"/>
                      <a:r>
                        <a:rPr lang="es-ES" sz="1000" dirty="0"/>
                        <a:t>H. J. Escalante, S. Rodríguez-Sánchez,</a:t>
                      </a:r>
                      <a:endParaRPr lang="en-IN" sz="1000" b="0" dirty="0"/>
                    </a:p>
                  </a:txBody>
                  <a:tcPr/>
                </a:tc>
                <a:tc>
                  <a:txBody>
                    <a:bodyPr/>
                    <a:lstStyle/>
                    <a:p>
                      <a:pPr algn="l"/>
                      <a:r>
                        <a:rPr lang="en-IN" sz="1000" dirty="0">
                          <a:latin typeface="Times New Roman" panose="02020603050405020304" pitchFamily="18" charset="0"/>
                          <a:cs typeface="Times New Roman" panose="02020603050405020304" pitchFamily="18" charset="0"/>
                        </a:rPr>
                        <a:t>2021</a:t>
                      </a:r>
                    </a:p>
                  </a:txBody>
                  <a:tcPr/>
                </a:tc>
                <a:tc>
                  <a:txBody>
                    <a:bodyPr/>
                    <a:lstStyle/>
                    <a:p>
                      <a:r>
                        <a:rPr lang="en-IN" sz="1000" kern="1200" dirty="0">
                          <a:solidFill>
                            <a:schemeClr val="tx1"/>
                          </a:solidFill>
                          <a:effectLst/>
                          <a:latin typeface="Times New Roman" panose="02020603050405020304" pitchFamily="18" charset="0"/>
                          <a:ea typeface="+mn-ea"/>
                          <a:cs typeface="Times New Roman" panose="02020603050405020304" pitchFamily="18" charset="0"/>
                        </a:rPr>
                        <a:t>In this paper Technology based crop fertilizer prediction is introduced.it uses high-tech adoption in its Agri-smart working . </a:t>
                      </a:r>
                      <a:endParaRPr lang="en-IN" sz="1000" dirty="0">
                        <a:latin typeface="Times New Roman" panose="02020603050405020304" pitchFamily="18" charset="0"/>
                        <a:cs typeface="Times New Roman" panose="02020603050405020304" pitchFamily="18" charset="0"/>
                      </a:endParaRPr>
                    </a:p>
                  </a:txBody>
                  <a:tcPr/>
                </a:tc>
                <a:tc>
                  <a:txBody>
                    <a:bodyPr/>
                    <a:lstStyle/>
                    <a:p>
                      <a:pPr algn="l"/>
                      <a:r>
                        <a:rPr lang="en-IN" sz="1000" dirty="0">
                          <a:latin typeface="Times New Roman" panose="02020603050405020304" pitchFamily="18" charset="0"/>
                          <a:cs typeface="Times New Roman" panose="02020603050405020304" pitchFamily="18" charset="0"/>
                        </a:rPr>
                        <a:t>Used only for large amount of data.</a:t>
                      </a:r>
                    </a:p>
                  </a:txBody>
                  <a:tcPr/>
                </a:tc>
                <a:tc>
                  <a:txBody>
                    <a:bodyPr/>
                    <a:lstStyle/>
                    <a:p>
                      <a:pPr algn="l"/>
                      <a:r>
                        <a:rPr lang="en-IN" sz="1000" kern="1200" dirty="0">
                          <a:solidFill>
                            <a:schemeClr val="tx1"/>
                          </a:solidFill>
                          <a:effectLst/>
                          <a:latin typeface="Times New Roman" panose="02020603050405020304" pitchFamily="18" charset="0"/>
                          <a:ea typeface="+mn-ea"/>
                          <a:cs typeface="Times New Roman" panose="02020603050405020304" pitchFamily="18" charset="0"/>
                        </a:rPr>
                        <a:t>Low cost solutions for estimation of Crop Variables will be given.</a:t>
                      </a:r>
                      <a:endParaRPr lang="en-IN" sz="1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dirty="0">
                          <a:latin typeface="Times New Roman" panose="02020603050405020304" pitchFamily="18" charset="0"/>
                          <a:cs typeface="Times New Roman" panose="02020603050405020304" pitchFamily="18" charset="0"/>
                        </a:rPr>
                        <a:t>Accuracy : 94%</a:t>
                      </a:r>
                    </a:p>
                    <a:p>
                      <a:pPr algn="l"/>
                      <a:endParaRPr lang="en-IN" sz="1000" dirty="0">
                        <a:latin typeface="Times New Roman" panose="02020603050405020304" pitchFamily="18" charset="0"/>
                        <a:cs typeface="Times New Roman" panose="02020603050405020304" pitchFamily="18" charset="0"/>
                      </a:endParaRPr>
                    </a:p>
                  </a:txBody>
                  <a:tcPr/>
                </a:tc>
                <a:tc>
                  <a:txBody>
                    <a:bodyPr/>
                    <a:lstStyle/>
                    <a:p>
                      <a:pPr algn="l"/>
                      <a:r>
                        <a:rPr lang="en-IN" sz="1000" dirty="0">
                          <a:latin typeface="Times New Roman" panose="02020603050405020304" pitchFamily="18" charset="0"/>
                          <a:cs typeface="Times New Roman" panose="02020603050405020304" pitchFamily="18" charset="0"/>
                        </a:rPr>
                        <a:t>UAV’s will be on demand for these methods.</a:t>
                      </a:r>
                    </a:p>
                  </a:txBody>
                  <a:tcPr/>
                </a:tc>
                <a:extLst>
                  <a:ext uri="{0D108BD9-81ED-4DB2-BD59-A6C34878D82A}">
                    <a16:rowId xmlns:a16="http://schemas.microsoft.com/office/drawing/2014/main" val="657409053"/>
                  </a:ext>
                </a:extLst>
              </a:tr>
            </a:tbl>
          </a:graphicData>
        </a:graphic>
      </p:graphicFrame>
      <p:pic>
        <p:nvPicPr>
          <p:cNvPr id="3" name="Picture 2">
            <a:extLst>
              <a:ext uri="{FF2B5EF4-FFF2-40B4-BE49-F238E27FC236}">
                <a16:creationId xmlns:a16="http://schemas.microsoft.com/office/drawing/2014/main" id="{8FE9B2CE-1DB1-E271-A0BD-338F74AF680D}"/>
              </a:ext>
            </a:extLst>
          </p:cNvPr>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1191061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3CBBE-47F2-376A-52A7-B4C12579FF93}"/>
              </a:ext>
            </a:extLst>
          </p:cNvPr>
          <p:cNvSpPr>
            <a:spLocks noGrp="1"/>
          </p:cNvSpPr>
          <p:nvPr>
            <p:ph type="title"/>
          </p:nvPr>
        </p:nvSpPr>
        <p:spPr>
          <a:xfrm>
            <a:off x="838200" y="762000"/>
            <a:ext cx="10515600" cy="587405"/>
          </a:xfrm>
        </p:spPr>
        <p:txBody>
          <a:bodyPr>
            <a:normAutofit/>
          </a:bodyPr>
          <a:lstStyle/>
          <a:p>
            <a:pPr algn="ctr"/>
            <a:r>
              <a:rPr lang="en-US" sz="2800" b="1" dirty="0">
                <a:solidFill>
                  <a:schemeClr val="accent5">
                    <a:lumMod val="75000"/>
                  </a:schemeClr>
                </a:solidFill>
                <a:latin typeface="Times New Roman" panose="02020603050405020304" pitchFamily="18" charset="0"/>
                <a:cs typeface="Times New Roman" panose="02020603050405020304" pitchFamily="18" charset="0"/>
              </a:rPr>
              <a:t>METHODOLOGY</a:t>
            </a:r>
            <a:endParaRPr lang="te-IN" sz="2800" dirty="0"/>
          </a:p>
        </p:txBody>
      </p:sp>
      <p:sp>
        <p:nvSpPr>
          <p:cNvPr id="3" name="Content Placeholder 2">
            <a:extLst>
              <a:ext uri="{FF2B5EF4-FFF2-40B4-BE49-F238E27FC236}">
                <a16:creationId xmlns:a16="http://schemas.microsoft.com/office/drawing/2014/main" id="{EE06E0AB-30A8-C7C4-17D4-79EB9192933C}"/>
              </a:ext>
            </a:extLst>
          </p:cNvPr>
          <p:cNvSpPr>
            <a:spLocks noGrp="1"/>
          </p:cNvSpPr>
          <p:nvPr>
            <p:ph idx="1"/>
          </p:nvPr>
        </p:nvSpPr>
        <p:spPr>
          <a:xfrm>
            <a:off x="838200" y="1524001"/>
            <a:ext cx="10515600" cy="4663736"/>
          </a:xfrm>
        </p:spPr>
        <p:txBody>
          <a:bodyPr>
            <a:normAutofit/>
          </a:bodyPr>
          <a:lstStyle/>
          <a:p>
            <a:pPr algn="just"/>
            <a:r>
              <a:rPr lang="en-US" sz="1600" dirty="0">
                <a:latin typeface="Times New Roman" panose="02020603050405020304" pitchFamily="18" charset="0"/>
                <a:cs typeface="Times New Roman" panose="02020603050405020304" pitchFamily="18" charset="0"/>
              </a:rPr>
              <a:t>A wide range of regression and classification based prediction algorithms have been utilized to forecast crop yield prediction and crop recommendation system.</a:t>
            </a:r>
          </a:p>
          <a:p>
            <a:pPr algn="just"/>
            <a:r>
              <a:rPr lang="en-US" sz="1600" dirty="0">
                <a:latin typeface="Times New Roman" panose="02020603050405020304" pitchFamily="18" charset="0"/>
                <a:cs typeface="Times New Roman" panose="02020603050405020304" pitchFamily="18" charset="0"/>
              </a:rPr>
              <a:t>Naïve bayes, support vector machine, random forest are the machine learning algorithms that are used for crop yield prediction and recommendation system.</a:t>
            </a:r>
          </a:p>
          <a:p>
            <a:pPr algn="just"/>
            <a:r>
              <a:rPr lang="en-US" sz="1600" dirty="0">
                <a:latin typeface="Times New Roman" panose="02020603050405020304" pitchFamily="18" charset="0"/>
                <a:cs typeface="Times New Roman" panose="02020603050405020304" pitchFamily="18" charset="0"/>
              </a:rPr>
              <a:t>Deep learning is a subset of the machine learning in which intensive optimization process is resolved. It refers to models composed of multiple layers.</a:t>
            </a:r>
          </a:p>
          <a:p>
            <a:pPr algn="just"/>
            <a:r>
              <a:rPr lang="en-US" sz="1600" dirty="0">
                <a:latin typeface="Times New Roman" panose="02020603050405020304" pitchFamily="18" charset="0"/>
                <a:cs typeface="Times New Roman" panose="02020603050405020304" pitchFamily="18" charset="0"/>
              </a:rPr>
              <a:t>Convolutional neural networks and LSTM are the algorithms that are used for crop yield prediction and recommendation system.</a:t>
            </a:r>
          </a:p>
          <a:p>
            <a:pPr algn="just"/>
            <a:r>
              <a:rPr lang="en-US" sz="1600" dirty="0">
                <a:latin typeface="Times New Roman" panose="02020603050405020304" pitchFamily="18" charset="0"/>
                <a:cs typeface="Times New Roman" panose="02020603050405020304" pitchFamily="18" charset="0"/>
              </a:rPr>
              <a:t>In this paper we consider five modules. They are:</a:t>
            </a:r>
          </a:p>
          <a:p>
            <a:pPr marL="0" indent="0" algn="just">
              <a:buNone/>
            </a:pPr>
            <a:r>
              <a:rPr lang="en-US" sz="1600" dirty="0">
                <a:latin typeface="Times New Roman" panose="02020603050405020304" pitchFamily="18" charset="0"/>
                <a:cs typeface="Times New Roman" panose="02020603050405020304" pitchFamily="18" charset="0"/>
              </a:rPr>
              <a:t>	1) crop yield prediction</a:t>
            </a:r>
          </a:p>
          <a:p>
            <a:pPr marL="0" indent="0" algn="just">
              <a:buNone/>
            </a:pPr>
            <a:r>
              <a:rPr lang="en-US" sz="1600" dirty="0">
                <a:latin typeface="Times New Roman" panose="02020603050405020304" pitchFamily="18" charset="0"/>
                <a:cs typeface="Times New Roman" panose="02020603050405020304" pitchFamily="18" charset="0"/>
              </a:rPr>
              <a:t>	2) crop recommendation system</a:t>
            </a:r>
          </a:p>
          <a:p>
            <a:pPr marL="0" indent="0" algn="just">
              <a:buNone/>
            </a:pPr>
            <a:r>
              <a:rPr lang="en-US" sz="1600" dirty="0">
                <a:latin typeface="Times New Roman" panose="02020603050405020304" pitchFamily="18" charset="0"/>
                <a:cs typeface="Times New Roman" panose="02020603050405020304" pitchFamily="18" charset="0"/>
              </a:rPr>
              <a:t>	3) fertilizer recommendation system</a:t>
            </a:r>
          </a:p>
          <a:p>
            <a:pPr marL="0" indent="0" algn="just">
              <a:buNone/>
            </a:pPr>
            <a:r>
              <a:rPr lang="en-US" sz="1600" dirty="0">
                <a:latin typeface="Times New Roman" panose="02020603050405020304" pitchFamily="18" charset="0"/>
                <a:cs typeface="Times New Roman" panose="02020603050405020304" pitchFamily="18" charset="0"/>
              </a:rPr>
              <a:t>	4) plant disease prediction</a:t>
            </a:r>
          </a:p>
          <a:p>
            <a:pPr marL="0" indent="0" algn="just">
              <a:buNone/>
            </a:pPr>
            <a:r>
              <a:rPr lang="en-US" sz="1600" dirty="0">
                <a:latin typeface="Times New Roman" panose="02020603050405020304" pitchFamily="18" charset="0"/>
                <a:cs typeface="Times New Roman" panose="02020603050405020304" pitchFamily="18" charset="0"/>
              </a:rPr>
              <a:t>	5) web framework</a:t>
            </a:r>
          </a:p>
          <a:p>
            <a:pPr marL="0" indent="0" algn="just">
              <a:buNone/>
            </a:pPr>
            <a:endParaRPr lang="en-US"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354C7CD-1D58-8978-C68D-405CDF02CF82}"/>
              </a:ext>
            </a:extLst>
          </p:cNvPr>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8698775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657A9-CFD9-EC6C-8FF4-0F8047236FD1}"/>
              </a:ext>
            </a:extLst>
          </p:cNvPr>
          <p:cNvSpPr>
            <a:spLocks noGrp="1"/>
          </p:cNvSpPr>
          <p:nvPr>
            <p:ph type="title"/>
          </p:nvPr>
        </p:nvSpPr>
        <p:spPr>
          <a:xfrm>
            <a:off x="838200" y="735107"/>
            <a:ext cx="10515600" cy="564775"/>
          </a:xfrm>
        </p:spPr>
        <p:txBody>
          <a:bodyPr>
            <a:normAutofit/>
          </a:bodyPr>
          <a:lstStyle/>
          <a:p>
            <a:pPr algn="ctr"/>
            <a:r>
              <a:rPr lang="en-US" sz="2800" b="1" dirty="0">
                <a:solidFill>
                  <a:schemeClr val="accent5">
                    <a:lumMod val="75000"/>
                  </a:schemeClr>
                </a:solidFill>
                <a:latin typeface="Times New Roman" panose="02020603050405020304" pitchFamily="18" charset="0"/>
                <a:cs typeface="Times New Roman" panose="02020603050405020304" pitchFamily="18" charset="0"/>
              </a:rPr>
              <a:t>METHODOLOGY</a:t>
            </a:r>
            <a:endParaRPr lang="te-IN" sz="2800" dirty="0"/>
          </a:p>
        </p:txBody>
      </p:sp>
      <p:sp>
        <p:nvSpPr>
          <p:cNvPr id="3" name="Content Placeholder 2">
            <a:extLst>
              <a:ext uri="{FF2B5EF4-FFF2-40B4-BE49-F238E27FC236}">
                <a16:creationId xmlns:a16="http://schemas.microsoft.com/office/drawing/2014/main" id="{E67FB820-1769-B7BD-1E14-029D79CB14C8}"/>
              </a:ext>
            </a:extLst>
          </p:cNvPr>
          <p:cNvSpPr>
            <a:spLocks noGrp="1"/>
          </p:cNvSpPr>
          <p:nvPr>
            <p:ph idx="1"/>
          </p:nvPr>
        </p:nvSpPr>
        <p:spPr>
          <a:xfrm>
            <a:off x="847165" y="1583882"/>
            <a:ext cx="10515600" cy="4658881"/>
          </a:xfrm>
        </p:spPr>
        <p:txBody>
          <a:bodyPr>
            <a:normAutofit/>
          </a:bodyPr>
          <a:lstStyle/>
          <a:p>
            <a:pPr marL="0" indent="0" algn="just">
              <a:buNone/>
            </a:pPr>
            <a:r>
              <a:rPr lang="en-US" sz="1800" b="1" dirty="0">
                <a:latin typeface="Times New Roman" panose="02020603050405020304" pitchFamily="18" charset="0"/>
                <a:cs typeface="Times New Roman" panose="02020603050405020304" pitchFamily="18" charset="0"/>
              </a:rPr>
              <a:t>Dataset</a:t>
            </a:r>
            <a:r>
              <a:rPr lang="en-US" sz="1600" b="1" dirty="0">
                <a:latin typeface="Times New Roman" panose="02020603050405020304" pitchFamily="18" charset="0"/>
                <a:cs typeface="Times New Roman" panose="02020603050405020304" pitchFamily="18" charset="0"/>
              </a:rPr>
              <a:t>:</a:t>
            </a:r>
          </a:p>
          <a:p>
            <a:pPr algn="just"/>
            <a:r>
              <a:rPr lang="en-US" sz="1600" dirty="0">
                <a:latin typeface="Times New Roman" panose="02020603050405020304" pitchFamily="18" charset="0"/>
                <a:cs typeface="Times New Roman" panose="02020603050405020304" pitchFamily="18" charset="0"/>
              </a:rPr>
              <a:t>There are separate dataset for crop recommendation system and plant disease prediction which is collected from Kaggle.</a:t>
            </a:r>
          </a:p>
          <a:p>
            <a:pPr algn="just"/>
            <a:r>
              <a:rPr lang="en-US" sz="1600" dirty="0">
                <a:latin typeface="Times New Roman" panose="02020603050405020304" pitchFamily="18" charset="0"/>
                <a:cs typeface="Times New Roman" panose="02020603050405020304" pitchFamily="18" charset="0"/>
              </a:rPr>
              <a:t>An image dataset is used for plant disease detection which contain 20,638 leaf images which are effected with disease.</a:t>
            </a:r>
          </a:p>
          <a:p>
            <a:pPr algn="just"/>
            <a:r>
              <a:rPr lang="en-US" sz="1600" dirty="0">
                <a:latin typeface="Times New Roman" panose="02020603050405020304" pitchFamily="18" charset="0"/>
                <a:cs typeface="Times New Roman" panose="02020603050405020304" pitchFamily="18" charset="0"/>
              </a:rPr>
              <a:t>The text dataset is used for the crop recommendation, fertilizer prediction and crop yield prediction which contains nitrogen, potassium ,phosphorous levels, </a:t>
            </a:r>
            <a:r>
              <a:rPr lang="en-US" sz="1600" dirty="0" err="1">
                <a:latin typeface="Times New Roman" panose="02020603050405020304" pitchFamily="18" charset="0"/>
                <a:cs typeface="Times New Roman" panose="02020603050405020304" pitchFamily="18" charset="0"/>
              </a:rPr>
              <a:t>humidity,ph</a:t>
            </a:r>
            <a:r>
              <a:rPr lang="en-US" sz="1600" dirty="0">
                <a:latin typeface="Times New Roman" panose="02020603050405020304" pitchFamily="18" charset="0"/>
                <a:cs typeface="Times New Roman" panose="02020603050405020304" pitchFamily="18" charset="0"/>
              </a:rPr>
              <a:t> level and crop.</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Data preprocessing:</a:t>
            </a:r>
          </a:p>
          <a:p>
            <a:pPr algn="just"/>
            <a:r>
              <a:rPr lang="en-US" sz="1600" dirty="0">
                <a:latin typeface="Times New Roman" panose="02020603050405020304" pitchFamily="18" charset="0"/>
                <a:cs typeface="Times New Roman" panose="02020603050405020304" pitchFamily="18" charset="0"/>
              </a:rPr>
              <a:t>Data preprocessing is an important step in which useless information is ignored and only important information is considered.</a:t>
            </a:r>
          </a:p>
          <a:p>
            <a:pPr algn="just"/>
            <a:r>
              <a:rPr lang="en-US" sz="1600" dirty="0">
                <a:latin typeface="Times New Roman" panose="02020603050405020304" pitchFamily="18" charset="0"/>
                <a:cs typeface="Times New Roman" panose="02020603050405020304" pitchFamily="18" charset="0"/>
              </a:rPr>
              <a:t>Multiple types of historical data are thus preprocessed and combined.</a:t>
            </a:r>
          </a:p>
          <a:p>
            <a:pPr algn="just"/>
            <a:r>
              <a:rPr lang="en-US" sz="1600" dirty="0">
                <a:latin typeface="Times New Roman" panose="02020603050405020304" pitchFamily="18" charset="0"/>
                <a:cs typeface="Times New Roman" panose="02020603050405020304" pitchFamily="18" charset="0"/>
              </a:rPr>
              <a:t>The dataset was split into a sixty – forty combinations where 60% was used in training while testing was done with 40% of data.</a:t>
            </a:r>
          </a:p>
          <a:p>
            <a:pPr algn="just"/>
            <a:endParaRPr lang="en-US"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D5C70B9-F85F-168A-079B-1C7804376B27}"/>
              </a:ext>
            </a:extLst>
          </p:cNvPr>
          <p:cNvPicPr>
            <a:picLocks noChangeAspect="1"/>
          </p:cNvPicPr>
          <p:nvPr/>
        </p:nvPicPr>
        <p:blipFill>
          <a:blip r:embed="rId2"/>
          <a:stretch>
            <a:fillRect/>
          </a:stretch>
        </p:blipFill>
        <p:spPr>
          <a:xfrm>
            <a:off x="0" y="-26894"/>
            <a:ext cx="12192000" cy="762000"/>
          </a:xfrm>
          <a:prstGeom prst="rect">
            <a:avLst/>
          </a:prstGeom>
        </p:spPr>
      </p:pic>
    </p:spTree>
    <p:extLst>
      <p:ext uri="{BB962C8B-B14F-4D97-AF65-F5344CB8AC3E}">
        <p14:creationId xmlns:p14="http://schemas.microsoft.com/office/powerpoint/2010/main" val="40797007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92D5A-1921-9ABA-AA3D-DD866AEA4F1B}"/>
              </a:ext>
            </a:extLst>
          </p:cNvPr>
          <p:cNvSpPr>
            <a:spLocks noGrp="1"/>
          </p:cNvSpPr>
          <p:nvPr>
            <p:ph type="title"/>
          </p:nvPr>
        </p:nvSpPr>
        <p:spPr>
          <a:xfrm>
            <a:off x="838200" y="762000"/>
            <a:ext cx="10515600" cy="627529"/>
          </a:xfrm>
        </p:spPr>
        <p:txBody>
          <a:bodyPr>
            <a:normAutofit/>
          </a:bodyPr>
          <a:lstStyle/>
          <a:p>
            <a:pPr algn="ctr"/>
            <a:r>
              <a:rPr lang="en-US" sz="2800" b="1" dirty="0">
                <a:solidFill>
                  <a:schemeClr val="accent5">
                    <a:lumMod val="75000"/>
                  </a:schemeClr>
                </a:solidFill>
                <a:latin typeface="Times New Roman" panose="02020603050405020304" pitchFamily="18" charset="0"/>
                <a:cs typeface="Times New Roman" panose="02020603050405020304" pitchFamily="18" charset="0"/>
              </a:rPr>
              <a:t>METHODOLOGY</a:t>
            </a:r>
            <a:endParaRPr lang="te-IN" sz="2800" dirty="0"/>
          </a:p>
        </p:txBody>
      </p:sp>
      <p:sp>
        <p:nvSpPr>
          <p:cNvPr id="3" name="Content Placeholder 2">
            <a:extLst>
              <a:ext uri="{FF2B5EF4-FFF2-40B4-BE49-F238E27FC236}">
                <a16:creationId xmlns:a16="http://schemas.microsoft.com/office/drawing/2014/main" id="{1914F26C-509C-9ABA-DD6D-89321DFA4A77}"/>
              </a:ext>
            </a:extLst>
          </p:cNvPr>
          <p:cNvSpPr>
            <a:spLocks noGrp="1"/>
          </p:cNvSpPr>
          <p:nvPr>
            <p:ph idx="1"/>
          </p:nvPr>
        </p:nvSpPr>
        <p:spPr>
          <a:xfrm>
            <a:off x="838200" y="1500326"/>
            <a:ext cx="10515600" cy="4676637"/>
          </a:xfrm>
        </p:spPr>
        <p:txBody>
          <a:bodyPr>
            <a:normAutofit/>
          </a:bodyPr>
          <a:lstStyle/>
          <a:p>
            <a:pPr marL="0" indent="0" algn="just">
              <a:buNone/>
            </a:pPr>
            <a:r>
              <a:rPr lang="en-US" sz="1800" b="1" dirty="0">
                <a:latin typeface="Times New Roman" panose="02020603050405020304" pitchFamily="18" charset="0"/>
                <a:cs typeface="Times New Roman" panose="02020603050405020304" pitchFamily="18" charset="0"/>
              </a:rPr>
              <a:t>Classification method for crop yield prediction and fertilizer recommendation system:</a:t>
            </a:r>
          </a:p>
          <a:p>
            <a:pPr algn="just"/>
            <a:r>
              <a:rPr lang="en-US" sz="1600" dirty="0">
                <a:latin typeface="Times New Roman" panose="02020603050405020304" pitchFamily="18" charset="0"/>
                <a:cs typeface="Times New Roman" panose="02020603050405020304" pitchFamily="18" charset="0"/>
              </a:rPr>
              <a:t>For crop yield prediction and disease detection deep learning algorithms like CNN and LSTM are utilized.</a:t>
            </a:r>
          </a:p>
          <a:p>
            <a:pPr marL="0" indent="0" algn="just">
              <a:buNone/>
            </a:pPr>
            <a:r>
              <a:rPr lang="en-US" sz="1600" b="1" dirty="0">
                <a:latin typeface="Times New Roman" panose="02020603050405020304" pitchFamily="18" charset="0"/>
                <a:cs typeface="Times New Roman" panose="02020603050405020304" pitchFamily="18" charset="0"/>
              </a:rPr>
              <a:t>Convolutional neural network(CNN):</a:t>
            </a:r>
          </a:p>
          <a:p>
            <a:pPr algn="just"/>
            <a:r>
              <a:rPr lang="en-US" sz="1600" dirty="0">
                <a:latin typeface="Times New Roman" panose="02020603050405020304" pitchFamily="18" charset="0"/>
                <a:cs typeface="Times New Roman" panose="02020603050405020304" pitchFamily="18" charset="0"/>
              </a:rPr>
              <a:t>CNN are deep learning models specialized in handling grid-like data. Such data can be images or row of multi-column data.</a:t>
            </a:r>
          </a:p>
          <a:p>
            <a:pPr algn="just"/>
            <a:r>
              <a:rPr lang="en-US" sz="1600" dirty="0">
                <a:latin typeface="Times New Roman" panose="02020603050405020304" pitchFamily="18" charset="0"/>
                <a:cs typeface="Times New Roman" panose="02020603050405020304" pitchFamily="18" charset="0"/>
              </a:rPr>
              <a:t>Generally a model is viewed as deep if it has </a:t>
            </a:r>
            <a:r>
              <a:rPr lang="en-US" sz="1600" dirty="0" err="1">
                <a:latin typeface="Times New Roman" panose="02020603050405020304" pitchFamily="18" charset="0"/>
                <a:cs typeface="Times New Roman" panose="02020603050405020304" pitchFamily="18" charset="0"/>
              </a:rPr>
              <a:t>atleast</a:t>
            </a:r>
            <a:r>
              <a:rPr lang="en-US" sz="1600" dirty="0">
                <a:latin typeface="Times New Roman" panose="02020603050405020304" pitchFamily="18" charset="0"/>
                <a:cs typeface="Times New Roman" panose="02020603050405020304" pitchFamily="18" charset="0"/>
              </a:rPr>
              <a:t> an input layer, one hidden layer and an output layer. </a:t>
            </a:r>
          </a:p>
          <a:p>
            <a:pPr algn="just"/>
            <a:r>
              <a:rPr lang="en-US" sz="1600" dirty="0">
                <a:latin typeface="Times New Roman" panose="02020603050405020304" pitchFamily="18" charset="0"/>
                <a:cs typeface="Times New Roman" panose="02020603050405020304" pitchFamily="18" charset="0"/>
              </a:rPr>
              <a:t>Compared to traditional feed forward neural networks, convolutional neural network possess some special features making them extremely efficient in finding salient features within the data.</a:t>
            </a:r>
          </a:p>
          <a:p>
            <a:pPr algn="just"/>
            <a:r>
              <a:rPr lang="en-US" sz="1600" dirty="0">
                <a:latin typeface="Times New Roman" panose="02020603050405020304" pitchFamily="18" charset="0"/>
                <a:cs typeface="Times New Roman" panose="02020603050405020304" pitchFamily="18" charset="0"/>
              </a:rPr>
              <a:t>Some of these features are:</a:t>
            </a:r>
          </a:p>
          <a:p>
            <a:pPr marL="0" indent="0" algn="just">
              <a:buNone/>
            </a:pPr>
            <a:r>
              <a:rPr lang="en-US" sz="1600" dirty="0">
                <a:latin typeface="Times New Roman" panose="02020603050405020304" pitchFamily="18" charset="0"/>
                <a:cs typeface="Times New Roman" panose="02020603050405020304" pitchFamily="18" charset="0"/>
              </a:rPr>
              <a:t>	1) exploitation of the convolution operation</a:t>
            </a:r>
          </a:p>
          <a:p>
            <a:pPr marL="0" indent="0" algn="just">
              <a:buNone/>
            </a:pPr>
            <a:r>
              <a:rPr lang="en-US" sz="1600" dirty="0">
                <a:latin typeface="Times New Roman" panose="02020603050405020304" pitchFamily="18" charset="0"/>
                <a:cs typeface="Times New Roman" panose="02020603050405020304" pitchFamily="18" charset="0"/>
              </a:rPr>
              <a:t>	2) post-convolution pooling</a:t>
            </a:r>
          </a:p>
          <a:p>
            <a:pPr marL="0" indent="0" algn="just">
              <a:buNone/>
            </a:pPr>
            <a:r>
              <a:rPr lang="en-US" sz="1600" dirty="0">
                <a:latin typeface="Times New Roman" panose="02020603050405020304" pitchFamily="18" charset="0"/>
                <a:cs typeface="Times New Roman" panose="02020603050405020304" pitchFamily="18" charset="0"/>
              </a:rPr>
              <a:t>	3) specific non-linear activation functions</a:t>
            </a:r>
          </a:p>
          <a:p>
            <a:pPr algn="just"/>
            <a:r>
              <a:rPr lang="en-US" sz="1600" dirty="0">
                <a:latin typeface="Times New Roman" panose="02020603050405020304" pitchFamily="18" charset="0"/>
                <a:cs typeface="Times New Roman" panose="02020603050405020304" pitchFamily="18" charset="0"/>
              </a:rPr>
              <a:t>The convolutional layers of a CNN extract salient features from input images i.e.., factors with highest descriptive power regarding the data producing process.</a:t>
            </a:r>
            <a:endParaRPr lang="te-IN" sz="1600" dirty="0">
              <a:latin typeface="Times New Roman" panose="02020603050405020304" pitchFamily="18" charset="0"/>
            </a:endParaRPr>
          </a:p>
        </p:txBody>
      </p:sp>
      <p:pic>
        <p:nvPicPr>
          <p:cNvPr id="4" name="Picture 3">
            <a:extLst>
              <a:ext uri="{FF2B5EF4-FFF2-40B4-BE49-F238E27FC236}">
                <a16:creationId xmlns:a16="http://schemas.microsoft.com/office/drawing/2014/main" id="{166956E4-C89D-0362-155C-C10EBE808A7C}"/>
              </a:ext>
            </a:extLst>
          </p:cNvPr>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35260956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2211F-D225-761A-DB11-9DE2B0FE7CB9}"/>
              </a:ext>
            </a:extLst>
          </p:cNvPr>
          <p:cNvSpPr>
            <a:spLocks noGrp="1"/>
          </p:cNvSpPr>
          <p:nvPr>
            <p:ph type="title"/>
          </p:nvPr>
        </p:nvSpPr>
        <p:spPr>
          <a:xfrm>
            <a:off x="838200" y="762000"/>
            <a:ext cx="10515600" cy="551895"/>
          </a:xfrm>
        </p:spPr>
        <p:txBody>
          <a:bodyPr>
            <a:normAutofit/>
          </a:bodyPr>
          <a:lstStyle/>
          <a:p>
            <a:pPr algn="ctr"/>
            <a:r>
              <a:rPr lang="en-US" sz="2800" b="1" dirty="0">
                <a:solidFill>
                  <a:schemeClr val="accent5">
                    <a:lumMod val="75000"/>
                  </a:schemeClr>
                </a:solidFill>
                <a:latin typeface="Times New Roman" panose="02020603050405020304" pitchFamily="18" charset="0"/>
                <a:cs typeface="Times New Roman" panose="02020603050405020304" pitchFamily="18" charset="0"/>
              </a:rPr>
              <a:t>METHODOLOGY</a:t>
            </a:r>
            <a:endParaRPr lang="te-IN" sz="2800" dirty="0"/>
          </a:p>
        </p:txBody>
      </p:sp>
      <p:sp>
        <p:nvSpPr>
          <p:cNvPr id="3" name="Content Placeholder 2">
            <a:extLst>
              <a:ext uri="{FF2B5EF4-FFF2-40B4-BE49-F238E27FC236}">
                <a16:creationId xmlns:a16="http://schemas.microsoft.com/office/drawing/2014/main" id="{35FE7D42-A028-7A60-2564-E10C4E1A232C}"/>
              </a:ext>
            </a:extLst>
          </p:cNvPr>
          <p:cNvSpPr>
            <a:spLocks noGrp="1"/>
          </p:cNvSpPr>
          <p:nvPr>
            <p:ph idx="1"/>
          </p:nvPr>
        </p:nvSpPr>
        <p:spPr>
          <a:xfrm>
            <a:off x="838200" y="1300580"/>
            <a:ext cx="10515600" cy="5557420"/>
          </a:xfrm>
        </p:spPr>
        <p:txBody>
          <a:bodyPr>
            <a:normAutofit/>
          </a:bodyPr>
          <a:lstStyle/>
          <a:p>
            <a:pPr algn="just"/>
            <a:r>
              <a:rPr lang="en-US" sz="1600" dirty="0">
                <a:latin typeface="Times New Roman" panose="02020603050405020304" pitchFamily="18" charset="0"/>
                <a:cs typeface="Times New Roman" panose="02020603050405020304" pitchFamily="18" charset="0"/>
              </a:rPr>
              <a:t>To utilize the learned features in a regression or a classification task, they have to be successfully mapped to a target value.</a:t>
            </a:r>
          </a:p>
          <a:p>
            <a:pPr algn="just"/>
            <a:r>
              <a:rPr lang="en-US" sz="1600" dirty="0">
                <a:latin typeface="Times New Roman" panose="02020603050405020304" pitchFamily="18" charset="0"/>
                <a:cs typeface="Times New Roman" panose="02020603050405020304" pitchFamily="18" charset="0"/>
              </a:rPr>
              <a:t>This is performed typically by adding fully connected(FC) layers after the convolutional layers. The term fully connected refers to the principle that in these layers, each neuron of the previous layer has a connection to each unit of the layer.</a:t>
            </a:r>
          </a:p>
          <a:p>
            <a:pPr algn="just"/>
            <a:r>
              <a:rPr lang="en-US" sz="1600" dirty="0">
                <a:latin typeface="Times New Roman" panose="02020603050405020304" pitchFamily="18" charset="0"/>
                <a:cs typeface="Times New Roman" panose="02020603050405020304" pitchFamily="18" charset="0"/>
              </a:rPr>
              <a:t>Increasing in number of FC layers increases capacity of network and also burden of optimization.</a:t>
            </a:r>
          </a:p>
          <a:p>
            <a:pPr marL="0" indent="0" algn="just">
              <a:buNone/>
            </a:pPr>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Pooling effectively diminishes the input image dimensions making the detected features more coarse and thus more robust to small variations. the amount of dimension reduction is controlled by stride parameter.</a:t>
            </a:r>
          </a:p>
          <a:p>
            <a:pPr algn="just"/>
            <a:r>
              <a:rPr lang="en-US" sz="1600" dirty="0">
                <a:latin typeface="Times New Roman" panose="02020603050405020304" pitchFamily="18" charset="0"/>
                <a:cs typeface="Times New Roman" panose="02020603050405020304" pitchFamily="18" charset="0"/>
              </a:rPr>
              <a:t>CNN is extremely found well in ImageNet classification. Pooling function is included in the first and last convolutional layer.</a:t>
            </a:r>
          </a:p>
          <a:p>
            <a:pPr algn="just"/>
            <a:r>
              <a:rPr lang="en-US" sz="1600" dirty="0">
                <a:latin typeface="Times New Roman" panose="02020603050405020304" pitchFamily="18" charset="0"/>
                <a:cs typeface="Times New Roman" panose="02020603050405020304" pitchFamily="18" charset="0"/>
              </a:rPr>
              <a:t>The reason for this is to lowest the image size and too many pooling operations which cause the data representation to collapse.</a:t>
            </a:r>
          </a:p>
          <a:p>
            <a:pPr marL="0" indent="0" algn="just">
              <a:buNone/>
            </a:pPr>
            <a:endParaRPr lang="en-US"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DEDF9DD-5F41-232B-654F-9CADB28D7D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3662" y="2722555"/>
            <a:ext cx="6924675" cy="1622995"/>
          </a:xfrm>
          <a:prstGeom prst="rect">
            <a:avLst/>
          </a:prstGeom>
        </p:spPr>
      </p:pic>
      <p:pic>
        <p:nvPicPr>
          <p:cNvPr id="4" name="Picture 3">
            <a:extLst>
              <a:ext uri="{FF2B5EF4-FFF2-40B4-BE49-F238E27FC236}">
                <a16:creationId xmlns:a16="http://schemas.microsoft.com/office/drawing/2014/main" id="{3CD4B289-F51C-1EB6-FF6F-B52646B61138}"/>
              </a:ext>
            </a:extLst>
          </p:cNvPr>
          <p:cNvPicPr>
            <a:picLocks noChangeAspect="1"/>
          </p:cNvPicPr>
          <p:nvPr/>
        </p:nvPicPr>
        <p:blipFill>
          <a:blip r:embed="rId3"/>
          <a:stretch>
            <a:fillRect/>
          </a:stretch>
        </p:blipFill>
        <p:spPr>
          <a:xfrm>
            <a:off x="0" y="0"/>
            <a:ext cx="12192000" cy="762000"/>
          </a:xfrm>
          <a:prstGeom prst="rect">
            <a:avLst/>
          </a:prstGeom>
        </p:spPr>
      </p:pic>
    </p:spTree>
    <p:extLst>
      <p:ext uri="{BB962C8B-B14F-4D97-AF65-F5344CB8AC3E}">
        <p14:creationId xmlns:p14="http://schemas.microsoft.com/office/powerpoint/2010/main" val="28420556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9E700-2DCD-183A-09D6-8464DD89C99D}"/>
              </a:ext>
            </a:extLst>
          </p:cNvPr>
          <p:cNvSpPr>
            <a:spLocks noGrp="1"/>
          </p:cNvSpPr>
          <p:nvPr>
            <p:ph type="title"/>
          </p:nvPr>
        </p:nvSpPr>
        <p:spPr>
          <a:xfrm>
            <a:off x="838200" y="753035"/>
            <a:ext cx="10515600" cy="551894"/>
          </a:xfrm>
        </p:spPr>
        <p:txBody>
          <a:bodyPr>
            <a:normAutofit/>
          </a:bodyPr>
          <a:lstStyle/>
          <a:p>
            <a:pPr algn="ctr"/>
            <a:r>
              <a:rPr lang="en-US" sz="2800" b="1" dirty="0">
                <a:solidFill>
                  <a:schemeClr val="accent5">
                    <a:lumMod val="75000"/>
                  </a:schemeClr>
                </a:solidFill>
                <a:latin typeface="Times New Roman" panose="02020603050405020304" pitchFamily="18" charset="0"/>
                <a:cs typeface="Times New Roman" panose="02020603050405020304" pitchFamily="18" charset="0"/>
              </a:rPr>
              <a:t>METHODOLOGY</a:t>
            </a:r>
            <a:endParaRPr lang="te-IN" sz="2800" dirty="0"/>
          </a:p>
        </p:txBody>
      </p:sp>
      <p:sp>
        <p:nvSpPr>
          <p:cNvPr id="3" name="Content Placeholder 2">
            <a:extLst>
              <a:ext uri="{FF2B5EF4-FFF2-40B4-BE49-F238E27FC236}">
                <a16:creationId xmlns:a16="http://schemas.microsoft.com/office/drawing/2014/main" id="{D92267FB-7B94-83F0-263E-312422B0D599}"/>
              </a:ext>
            </a:extLst>
          </p:cNvPr>
          <p:cNvSpPr>
            <a:spLocks noGrp="1"/>
          </p:cNvSpPr>
          <p:nvPr>
            <p:ph idx="1"/>
          </p:nvPr>
        </p:nvSpPr>
        <p:spPr>
          <a:xfrm>
            <a:off x="838200" y="1482571"/>
            <a:ext cx="10515600" cy="4687410"/>
          </a:xfrm>
        </p:spPr>
        <p:txBody>
          <a:bodyPr>
            <a:normAutofit/>
          </a:bodyPr>
          <a:lstStyle/>
          <a:p>
            <a:pPr algn="just">
              <a:lnSpc>
                <a:spcPct val="100000"/>
              </a:lnSpc>
            </a:pPr>
            <a:r>
              <a:rPr lang="en-US" sz="1600" dirty="0" err="1">
                <a:latin typeface="Times New Roman" panose="02020603050405020304" pitchFamily="18" charset="0"/>
                <a:cs typeface="Times New Roman" panose="02020603050405020304" pitchFamily="18" charset="0"/>
              </a:rPr>
              <a:t>Softmax</a:t>
            </a:r>
            <a:r>
              <a:rPr lang="en-US" sz="1600" dirty="0">
                <a:latin typeface="Times New Roman" panose="02020603050405020304" pitchFamily="18" charset="0"/>
                <a:cs typeface="Times New Roman" panose="02020603050405020304" pitchFamily="18" charset="0"/>
              </a:rPr>
              <a:t> activation is applied to very last layer in a neural net, instead of another activation function. It is useful because it converts the output of last layer in neural network into what is essentially a probability distribution.</a:t>
            </a:r>
          </a:p>
          <a:p>
            <a:pPr marL="0" indent="0" algn="just">
              <a:lnSpc>
                <a:spcPct val="100000"/>
              </a:lnSpc>
              <a:buNone/>
            </a:pPr>
            <a:r>
              <a:rPr lang="en-US" sz="1600" b="1" dirty="0">
                <a:latin typeface="Times New Roman" panose="02020603050405020304" pitchFamily="18" charset="0"/>
                <a:cs typeface="Times New Roman" panose="02020603050405020304" pitchFamily="18" charset="0"/>
              </a:rPr>
              <a:t>Long short term memory(LSTM):</a:t>
            </a:r>
          </a:p>
          <a:p>
            <a:pPr algn="just">
              <a:lnSpc>
                <a:spcPct val="100000"/>
              </a:lnSpc>
            </a:pPr>
            <a:r>
              <a:rPr lang="en-US" sz="1600" dirty="0">
                <a:latin typeface="Times New Roman" panose="02020603050405020304" pitchFamily="18" charset="0"/>
                <a:cs typeface="Times New Roman" panose="02020603050405020304" pitchFamily="18" charset="0"/>
              </a:rPr>
              <a:t>Long short term memory is a kind of recurrent neural network. In RNN output from the last is fed as input in the current step.</a:t>
            </a:r>
          </a:p>
          <a:p>
            <a:pPr algn="just">
              <a:lnSpc>
                <a:spcPct val="100000"/>
              </a:lnSpc>
            </a:pPr>
            <a:r>
              <a:rPr lang="en-US" sz="1600" dirty="0">
                <a:latin typeface="Times New Roman" panose="02020603050405020304" pitchFamily="18" charset="0"/>
                <a:cs typeface="Times New Roman" panose="02020603050405020304" pitchFamily="18" charset="0"/>
              </a:rPr>
              <a:t>It is used for processing, predicting and classifying on the basis of time-series data.</a:t>
            </a:r>
          </a:p>
          <a:p>
            <a:pPr algn="just">
              <a:lnSpc>
                <a:spcPct val="100000"/>
              </a:lnSpc>
            </a:pPr>
            <a:r>
              <a:rPr lang="en-US" sz="1600" dirty="0">
                <a:latin typeface="Times New Roman" panose="02020603050405020304" pitchFamily="18" charset="0"/>
                <a:cs typeface="Times New Roman" panose="02020603050405020304" pitchFamily="18" charset="0"/>
              </a:rPr>
              <a:t>RNN learn complex temporary information by mapping input sequences, but have issues in gradients and vanishing of data in long sequences.</a:t>
            </a:r>
          </a:p>
          <a:p>
            <a:pPr algn="just">
              <a:lnSpc>
                <a:spcPct val="100000"/>
              </a:lnSpc>
            </a:pPr>
            <a:r>
              <a:rPr lang="en-US" sz="1600" dirty="0">
                <a:latin typeface="Times New Roman" panose="02020603050405020304" pitchFamily="18" charset="0"/>
                <a:cs typeface="Times New Roman" panose="02020603050405020304" pitchFamily="18" charset="0"/>
              </a:rPr>
              <a:t>LSTM use memory units which help update hidden states with new information. This helps LSTM while learning long range dependencies and control information flow levels from a cell.</a:t>
            </a:r>
          </a:p>
          <a:p>
            <a:pPr algn="just">
              <a:lnSpc>
                <a:spcPct val="100000"/>
              </a:lnSpc>
            </a:pPr>
            <a:r>
              <a:rPr lang="en-US" sz="1600" dirty="0">
                <a:latin typeface="Times New Roman" panose="02020603050405020304" pitchFamily="18" charset="0"/>
                <a:cs typeface="Times New Roman" panose="02020603050405020304" pitchFamily="18" charset="0"/>
              </a:rPr>
              <a:t>It use 3 gates namely input gate, forget gate and output gate to control the flow of information.</a:t>
            </a:r>
          </a:p>
          <a:p>
            <a:pPr algn="just">
              <a:lnSpc>
                <a:spcPct val="100000"/>
              </a:lnSpc>
            </a:pPr>
            <a:r>
              <a:rPr lang="en-US" sz="1600" dirty="0">
                <a:latin typeface="Times New Roman" panose="02020603050405020304" pitchFamily="18" charset="0"/>
                <a:cs typeface="Times New Roman" panose="02020603050405020304" pitchFamily="18" charset="0"/>
              </a:rPr>
              <a:t>Feature vectors becomes the input of the </a:t>
            </a:r>
            <a:r>
              <a:rPr lang="en-US" sz="1600" dirty="0" err="1">
                <a:latin typeface="Times New Roman" panose="02020603050405020304" pitchFamily="18" charset="0"/>
                <a:cs typeface="Times New Roman" panose="02020603050405020304" pitchFamily="18" charset="0"/>
              </a:rPr>
              <a:t>softmax</a:t>
            </a:r>
            <a:r>
              <a:rPr lang="en-US" sz="1600" dirty="0">
                <a:latin typeface="Times New Roman" panose="02020603050405020304" pitchFamily="18" charset="0"/>
                <a:cs typeface="Times New Roman" panose="02020603050405020304" pitchFamily="18" charset="0"/>
              </a:rPr>
              <a:t> layer to identify unwanted features in the input dataset.</a:t>
            </a:r>
          </a:p>
          <a:p>
            <a:pPr algn="just">
              <a:lnSpc>
                <a:spcPct val="100000"/>
              </a:lnSpc>
            </a:pPr>
            <a:r>
              <a:rPr lang="en-US" sz="1600" dirty="0">
                <a:latin typeface="Times New Roman" panose="02020603050405020304" pitchFamily="18" charset="0"/>
                <a:cs typeface="Times New Roman" panose="02020603050405020304" pitchFamily="18" charset="0"/>
              </a:rPr>
              <a:t>LSTM- hyper parameters include count of nodes in the hidden layer and count of batches as hidden layer nodes in LSTM directly influence learning results by their non- linear mapping ability.</a:t>
            </a:r>
            <a:endParaRPr lang="te-IN" sz="1600" dirty="0">
              <a:latin typeface="Times New Roman" panose="02020603050405020304" pitchFamily="18" charset="0"/>
            </a:endParaRPr>
          </a:p>
        </p:txBody>
      </p:sp>
      <p:pic>
        <p:nvPicPr>
          <p:cNvPr id="4" name="Picture 3">
            <a:extLst>
              <a:ext uri="{FF2B5EF4-FFF2-40B4-BE49-F238E27FC236}">
                <a16:creationId xmlns:a16="http://schemas.microsoft.com/office/drawing/2014/main" id="{82A24200-2596-3DAD-53B5-754145762BC3}"/>
              </a:ext>
            </a:extLst>
          </p:cNvPr>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39898541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55CAE-E05D-5F2E-F675-2212B3413138}"/>
              </a:ext>
            </a:extLst>
          </p:cNvPr>
          <p:cNvSpPr>
            <a:spLocks noGrp="1"/>
          </p:cNvSpPr>
          <p:nvPr>
            <p:ph type="title"/>
          </p:nvPr>
        </p:nvSpPr>
        <p:spPr>
          <a:xfrm>
            <a:off x="838200" y="762000"/>
            <a:ext cx="10515600" cy="762000"/>
          </a:xfrm>
        </p:spPr>
        <p:txBody>
          <a:bodyPr>
            <a:normAutofit/>
          </a:bodyPr>
          <a:lstStyle/>
          <a:p>
            <a:pPr algn="ctr"/>
            <a:r>
              <a:rPr lang="en-US" sz="2800" b="1" dirty="0">
                <a:solidFill>
                  <a:schemeClr val="accent5">
                    <a:lumMod val="75000"/>
                  </a:schemeClr>
                </a:solidFill>
                <a:latin typeface="Times New Roman" panose="02020603050405020304" pitchFamily="18" charset="0"/>
                <a:cs typeface="Times New Roman" panose="02020603050405020304" pitchFamily="18" charset="0"/>
              </a:rPr>
              <a:t>METHODOLOGY</a:t>
            </a:r>
            <a:endParaRPr lang="te-IN" sz="2800" dirty="0"/>
          </a:p>
        </p:txBody>
      </p:sp>
      <p:sp>
        <p:nvSpPr>
          <p:cNvPr id="3" name="Content Placeholder 2">
            <a:extLst>
              <a:ext uri="{FF2B5EF4-FFF2-40B4-BE49-F238E27FC236}">
                <a16:creationId xmlns:a16="http://schemas.microsoft.com/office/drawing/2014/main" id="{6FAD6BA3-CD0A-A5DE-4281-CB528EE0498A}"/>
              </a:ext>
            </a:extLst>
          </p:cNvPr>
          <p:cNvSpPr>
            <a:spLocks noGrp="1"/>
          </p:cNvSpPr>
          <p:nvPr>
            <p:ph idx="1"/>
          </p:nvPr>
        </p:nvSpPr>
        <p:spPr>
          <a:xfrm>
            <a:off x="838200" y="1524000"/>
            <a:ext cx="10515600" cy="5267757"/>
          </a:xfrm>
        </p:spPr>
        <p:txBody>
          <a:bodyPr>
            <a:normAutofit/>
          </a:bodyPr>
          <a:lstStyle/>
          <a:p>
            <a:pPr marL="0" indent="0" algn="just">
              <a:buNone/>
            </a:pPr>
            <a:r>
              <a:rPr lang="en-US" sz="1800" b="1" dirty="0">
                <a:latin typeface="Times New Roman" panose="02020603050405020304" pitchFamily="18" charset="0"/>
                <a:cs typeface="Times New Roman" panose="02020603050405020304" pitchFamily="18" charset="0"/>
              </a:rPr>
              <a:t>Classification method for crop recommendation system and fertilizer prediction:</a:t>
            </a:r>
          </a:p>
          <a:p>
            <a:pPr algn="just"/>
            <a:r>
              <a:rPr lang="en-US" sz="1600" dirty="0">
                <a:latin typeface="Times New Roman" panose="02020603050405020304" pitchFamily="18" charset="0"/>
                <a:cs typeface="Times New Roman" panose="02020603050405020304" pitchFamily="18" charset="0"/>
              </a:rPr>
              <a:t>For crop recommendation system and plant disease prediction machine learning algorithms like naïve bayes, support vector machine(SVM), decision tree and random forest is utilized.</a:t>
            </a:r>
          </a:p>
          <a:p>
            <a:pPr marL="0" indent="0" algn="just">
              <a:buNone/>
            </a:pPr>
            <a:r>
              <a:rPr lang="en-US" sz="1800" b="1" dirty="0">
                <a:latin typeface="Times New Roman" panose="02020603050405020304" pitchFamily="18" charset="0"/>
                <a:cs typeface="Times New Roman" panose="02020603050405020304" pitchFamily="18" charset="0"/>
              </a:rPr>
              <a:t>Naïve bayes:</a:t>
            </a:r>
          </a:p>
          <a:p>
            <a:pPr algn="just"/>
            <a:r>
              <a:rPr lang="en-US" sz="1600" dirty="0">
                <a:latin typeface="Times New Roman" panose="02020603050405020304" pitchFamily="18" charset="0"/>
                <a:cs typeface="Times New Roman" panose="02020603050405020304" pitchFamily="18" charset="0"/>
              </a:rPr>
              <a:t>Naïve bayes algorithm derived from bayes theorem which is widely used in various classification tasks. The three naïve bayes algorithms are multinomial, Bernoulli and gaussian</a:t>
            </a:r>
          </a:p>
          <a:p>
            <a:pPr algn="just"/>
            <a:r>
              <a:rPr lang="en-US" sz="1600" dirty="0">
                <a:latin typeface="Times New Roman" panose="02020603050405020304" pitchFamily="18" charset="0"/>
                <a:cs typeface="Times New Roman" panose="02020603050405020304" pitchFamily="18" charset="0"/>
              </a:rPr>
              <a:t>It works under the assumption that the probability of occurrence of any feature is independent of the occurrence of other features and every feature contributes equally to the final outcome.</a:t>
            </a:r>
          </a:p>
          <a:p>
            <a:pPr algn="just"/>
            <a:r>
              <a:rPr lang="en-US" sz="1600" dirty="0">
                <a:latin typeface="Times New Roman" panose="02020603050405020304" pitchFamily="18" charset="0"/>
                <a:cs typeface="Times New Roman" panose="02020603050405020304" pitchFamily="18" charset="0"/>
              </a:rPr>
              <a:t>Naïve bayes algorithm is a probabilistic classifier technique i.e.., it predicts the outcome based on probability.</a:t>
            </a:r>
          </a:p>
          <a:p>
            <a:pPr algn="just"/>
            <a:r>
              <a:rPr lang="en-US" sz="1600" dirty="0">
                <a:latin typeface="Times New Roman" panose="02020603050405020304" pitchFamily="18" charset="0"/>
                <a:cs typeface="Times New Roman" panose="02020603050405020304" pitchFamily="18" charset="0"/>
              </a:rPr>
              <a:t>Firstly the entire dataset is preprocessed and organized into a frequency table by noting down the events and their frequencies.</a:t>
            </a:r>
          </a:p>
          <a:p>
            <a:pPr algn="just"/>
            <a:r>
              <a:rPr lang="en-US" sz="1600" dirty="0">
                <a:latin typeface="Times New Roman" panose="02020603050405020304" pitchFamily="18" charset="0"/>
                <a:cs typeface="Times New Roman" panose="02020603050405020304" pitchFamily="18" charset="0"/>
              </a:rPr>
              <a:t>Finally bayes </a:t>
            </a:r>
            <a:r>
              <a:rPr lang="en-US" sz="1600" dirty="0" err="1">
                <a:latin typeface="Times New Roman" panose="02020603050405020304" pitchFamily="18" charset="0"/>
                <a:cs typeface="Times New Roman" panose="02020603050405020304" pitchFamily="18" charset="0"/>
              </a:rPr>
              <a:t>theorm</a:t>
            </a:r>
            <a:r>
              <a:rPr lang="en-US" sz="1600" dirty="0">
                <a:latin typeface="Times New Roman" panose="02020603050405020304" pitchFamily="18" charset="0"/>
                <a:cs typeface="Times New Roman" panose="02020603050405020304" pitchFamily="18" charset="0"/>
              </a:rPr>
              <a:t> is applied to calculate the posterior probability.	</a:t>
            </a:r>
          </a:p>
          <a:p>
            <a:pPr marL="0" indent="0" algn="just">
              <a:buNone/>
            </a:pPr>
            <a:endParaRPr lang="en-US"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2246BFC-A02A-1F8D-442D-06E692D520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2882" y="5334000"/>
            <a:ext cx="3590925" cy="1276350"/>
          </a:xfrm>
          <a:prstGeom prst="rect">
            <a:avLst/>
          </a:prstGeom>
        </p:spPr>
      </p:pic>
      <p:pic>
        <p:nvPicPr>
          <p:cNvPr id="4" name="Picture 3">
            <a:extLst>
              <a:ext uri="{FF2B5EF4-FFF2-40B4-BE49-F238E27FC236}">
                <a16:creationId xmlns:a16="http://schemas.microsoft.com/office/drawing/2014/main" id="{FA072625-DB9D-2B85-D012-DA05F44D72BD}"/>
              </a:ext>
            </a:extLst>
          </p:cNvPr>
          <p:cNvPicPr>
            <a:picLocks noChangeAspect="1"/>
          </p:cNvPicPr>
          <p:nvPr/>
        </p:nvPicPr>
        <p:blipFill>
          <a:blip r:embed="rId3"/>
          <a:stretch>
            <a:fillRect/>
          </a:stretch>
        </p:blipFill>
        <p:spPr>
          <a:xfrm>
            <a:off x="0" y="0"/>
            <a:ext cx="12192000" cy="762000"/>
          </a:xfrm>
          <a:prstGeom prst="rect">
            <a:avLst/>
          </a:prstGeom>
        </p:spPr>
      </p:pic>
    </p:spTree>
    <p:extLst>
      <p:ext uri="{BB962C8B-B14F-4D97-AF65-F5344CB8AC3E}">
        <p14:creationId xmlns:p14="http://schemas.microsoft.com/office/powerpoint/2010/main" val="224591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B6E50-C836-601D-C9C7-478172568F8E}"/>
              </a:ext>
            </a:extLst>
          </p:cNvPr>
          <p:cNvSpPr>
            <a:spLocks noGrp="1"/>
          </p:cNvSpPr>
          <p:nvPr>
            <p:ph type="title"/>
          </p:nvPr>
        </p:nvSpPr>
        <p:spPr>
          <a:xfrm>
            <a:off x="838200" y="762000"/>
            <a:ext cx="10515600" cy="780094"/>
          </a:xfrm>
        </p:spPr>
        <p:txBody>
          <a:bodyPr>
            <a:normAutofit/>
          </a:bodyPr>
          <a:lstStyle/>
          <a:p>
            <a:pPr algn="ctr"/>
            <a:r>
              <a:rPr lang="en-US" sz="2800" b="1" dirty="0">
                <a:solidFill>
                  <a:schemeClr val="accent5">
                    <a:lumMod val="75000"/>
                  </a:schemeClr>
                </a:solidFill>
                <a:latin typeface="Times New Roman" panose="02020603050405020304" pitchFamily="18" charset="0"/>
                <a:cs typeface="Times New Roman" panose="02020603050405020304" pitchFamily="18" charset="0"/>
              </a:rPr>
              <a:t>METHODOLOGY</a:t>
            </a:r>
            <a:endParaRPr lang="te-IN" sz="2800" dirty="0"/>
          </a:p>
        </p:txBody>
      </p:sp>
      <p:sp>
        <p:nvSpPr>
          <p:cNvPr id="3" name="Content Placeholder 2">
            <a:extLst>
              <a:ext uri="{FF2B5EF4-FFF2-40B4-BE49-F238E27FC236}">
                <a16:creationId xmlns:a16="http://schemas.microsoft.com/office/drawing/2014/main" id="{644A8AB2-705F-17C9-34E4-301B1B2F03AE}"/>
              </a:ext>
            </a:extLst>
          </p:cNvPr>
          <p:cNvSpPr>
            <a:spLocks noGrp="1"/>
          </p:cNvSpPr>
          <p:nvPr>
            <p:ph idx="1"/>
          </p:nvPr>
        </p:nvSpPr>
        <p:spPr>
          <a:xfrm>
            <a:off x="838200" y="1340528"/>
            <a:ext cx="10515600" cy="5069149"/>
          </a:xfrm>
        </p:spPr>
        <p:txBody>
          <a:bodyPr>
            <a:normAutofit/>
          </a:bodyPr>
          <a:lstStyle/>
          <a:p>
            <a:pPr marL="0" indent="0" algn="just">
              <a:buNone/>
            </a:pPr>
            <a:r>
              <a:rPr lang="en-US" sz="1800" b="1" dirty="0">
                <a:latin typeface="Times New Roman" panose="02020603050405020304" pitchFamily="18" charset="0"/>
              </a:rPr>
              <a:t>Decision tree:</a:t>
            </a:r>
          </a:p>
          <a:p>
            <a:pPr algn="just"/>
            <a:r>
              <a:rPr lang="en-US" sz="1600" dirty="0">
                <a:latin typeface="Times New Roman" panose="02020603050405020304" pitchFamily="18" charset="0"/>
              </a:rPr>
              <a:t>A decision tree is a flow chart like tree structure generally used in supervised machine learning for classification and prediction.</a:t>
            </a:r>
          </a:p>
          <a:p>
            <a:pPr algn="just"/>
            <a:r>
              <a:rPr lang="en-US" sz="1600" dirty="0">
                <a:latin typeface="Times New Roman" panose="02020603050405020304" pitchFamily="18" charset="0"/>
              </a:rPr>
              <a:t>In decision tree every internal node represents condition or attribute, every branch is a result of the test and every left node has a class ascribed to it that is reachable if the attribute fulfills the condition of the branch leading to it.</a:t>
            </a:r>
          </a:p>
          <a:p>
            <a:pPr algn="just"/>
            <a:r>
              <a:rPr lang="en-US" sz="1600" dirty="0">
                <a:latin typeface="Times New Roman" panose="02020603050405020304" pitchFamily="18" charset="0"/>
              </a:rPr>
              <a:t>There are two types of decision trees. They are categorical and continuous variable based on target attribute types.</a:t>
            </a:r>
          </a:p>
          <a:p>
            <a:pPr algn="just"/>
            <a:r>
              <a:rPr lang="en-US" sz="1600" dirty="0">
                <a:latin typeface="Times New Roman" panose="02020603050405020304" pitchFamily="18" charset="0"/>
              </a:rPr>
              <a:t>It starts with root node that is compared with other attributes or features in dataset for a perfect split. </a:t>
            </a:r>
          </a:p>
          <a:p>
            <a:pPr algn="just"/>
            <a:r>
              <a:rPr lang="en-US" sz="1600" dirty="0">
                <a:latin typeface="Times New Roman" panose="02020603050405020304" pitchFamily="18" charset="0"/>
              </a:rPr>
              <a:t>Every node gets split until it reaches a perfect split. The outcome of which becomes the leaf node of a tree.</a:t>
            </a:r>
          </a:p>
          <a:p>
            <a:pPr algn="just"/>
            <a:endParaRPr lang="en-US" sz="1600" dirty="0">
              <a:latin typeface="Times New Roman" panose="02020603050405020304" pitchFamily="18" charset="0"/>
            </a:endParaRPr>
          </a:p>
          <a:p>
            <a:pPr algn="just"/>
            <a:endParaRPr lang="en-US" sz="1600" dirty="0">
              <a:latin typeface="Times New Roman" panose="02020603050405020304" pitchFamily="18" charset="0"/>
            </a:endParaRPr>
          </a:p>
        </p:txBody>
      </p:sp>
      <p:pic>
        <p:nvPicPr>
          <p:cNvPr id="4" name="Picture 3">
            <a:extLst>
              <a:ext uri="{FF2B5EF4-FFF2-40B4-BE49-F238E27FC236}">
                <a16:creationId xmlns:a16="http://schemas.microsoft.com/office/drawing/2014/main" id="{93C1D1EA-0D26-1678-36A7-1C7F119ECC08}"/>
              </a:ext>
            </a:extLst>
          </p:cNvPr>
          <p:cNvPicPr>
            <a:picLocks noChangeAspect="1"/>
          </p:cNvPicPr>
          <p:nvPr/>
        </p:nvPicPr>
        <p:blipFill>
          <a:blip r:embed="rId2"/>
          <a:stretch>
            <a:fillRect/>
          </a:stretch>
        </p:blipFill>
        <p:spPr>
          <a:xfrm>
            <a:off x="0" y="0"/>
            <a:ext cx="12192000" cy="762000"/>
          </a:xfrm>
          <a:prstGeom prst="rect">
            <a:avLst/>
          </a:prstGeom>
        </p:spPr>
      </p:pic>
      <p:pic>
        <p:nvPicPr>
          <p:cNvPr id="6" name="Picture 5">
            <a:extLst>
              <a:ext uri="{FF2B5EF4-FFF2-40B4-BE49-F238E27FC236}">
                <a16:creationId xmlns:a16="http://schemas.microsoft.com/office/drawing/2014/main" id="{9B4AF096-C4F8-135E-A4E5-9F73B53AF9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6894" y="4159623"/>
            <a:ext cx="3747247" cy="2312807"/>
          </a:xfrm>
          <a:prstGeom prst="rect">
            <a:avLst/>
          </a:prstGeom>
        </p:spPr>
      </p:pic>
    </p:spTree>
    <p:extLst>
      <p:ext uri="{BB962C8B-B14F-4D97-AF65-F5344CB8AC3E}">
        <p14:creationId xmlns:p14="http://schemas.microsoft.com/office/powerpoint/2010/main" val="3398150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56D508D3-A658-1D27-00ED-EAD67B08F0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42846" y="1115779"/>
            <a:ext cx="3935506" cy="1734997"/>
          </a:xfrm>
        </p:spPr>
      </p:pic>
      <p:pic>
        <p:nvPicPr>
          <p:cNvPr id="13" name="Picture 12">
            <a:extLst>
              <a:ext uri="{FF2B5EF4-FFF2-40B4-BE49-F238E27FC236}">
                <a16:creationId xmlns:a16="http://schemas.microsoft.com/office/drawing/2014/main" id="{FFEE13D0-2A9A-5C9C-04A3-4C249136E4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9859" y="1115778"/>
            <a:ext cx="3829050" cy="1734997"/>
          </a:xfrm>
          <a:prstGeom prst="rect">
            <a:avLst/>
          </a:prstGeom>
        </p:spPr>
      </p:pic>
      <p:pic>
        <p:nvPicPr>
          <p:cNvPr id="14" name="Picture 13">
            <a:extLst>
              <a:ext uri="{FF2B5EF4-FFF2-40B4-BE49-F238E27FC236}">
                <a16:creationId xmlns:a16="http://schemas.microsoft.com/office/drawing/2014/main" id="{018A180F-C6EE-69C6-B70C-B6026C1E6C70}"/>
              </a:ext>
            </a:extLst>
          </p:cNvPr>
          <p:cNvPicPr>
            <a:picLocks noChangeAspect="1"/>
          </p:cNvPicPr>
          <p:nvPr/>
        </p:nvPicPr>
        <p:blipFill>
          <a:blip r:embed="rId4"/>
          <a:stretch>
            <a:fillRect/>
          </a:stretch>
        </p:blipFill>
        <p:spPr>
          <a:xfrm>
            <a:off x="0" y="208548"/>
            <a:ext cx="12192000" cy="762000"/>
          </a:xfrm>
          <a:prstGeom prst="rect">
            <a:avLst/>
          </a:prstGeom>
        </p:spPr>
      </p:pic>
      <p:sp>
        <p:nvSpPr>
          <p:cNvPr id="18" name="TextBox 17">
            <a:extLst>
              <a:ext uri="{FF2B5EF4-FFF2-40B4-BE49-F238E27FC236}">
                <a16:creationId xmlns:a16="http://schemas.microsoft.com/office/drawing/2014/main" id="{0DAEEECF-B969-88D4-254E-E875B04B2F4C}"/>
              </a:ext>
            </a:extLst>
          </p:cNvPr>
          <p:cNvSpPr txBox="1"/>
          <p:nvPr/>
        </p:nvSpPr>
        <p:spPr>
          <a:xfrm>
            <a:off x="909917" y="3359497"/>
            <a:ext cx="10372165" cy="2308324"/>
          </a:xfrm>
          <a:prstGeom prst="rect">
            <a:avLst/>
          </a:prstGeom>
          <a:noFill/>
        </p:spPr>
        <p:txBody>
          <a:bodyPr wrap="square">
            <a:spAutoFit/>
          </a:bodyPr>
          <a:lstStyle/>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Various deep learning methods can be used to create recommendation system for crop and fertilizers. The deep learning algorithms CNN and </a:t>
            </a:r>
            <a:r>
              <a:rPr lang="en-IN" sz="1800" dirty="0">
                <a:latin typeface="Times New Roman" panose="02020603050405020304" pitchFamily="18" charset="0"/>
                <a:ea typeface="Calibri" panose="020F0502020204030204" pitchFamily="34" charset="0"/>
                <a:cs typeface="Times New Roman" panose="02020603050405020304" pitchFamily="18" charset="0"/>
              </a:rPr>
              <a:t>several other methods like LSTM is used to develop a </a:t>
            </a:r>
            <a:r>
              <a:rPr lang="en-IN" sz="1800" dirty="0" err="1">
                <a:latin typeface="Times New Roman" panose="02020603050405020304" pitchFamily="18" charset="0"/>
                <a:ea typeface="Calibri" panose="020F0502020204030204" pitchFamily="34" charset="0"/>
                <a:cs typeface="Times New Roman" panose="02020603050405020304" pitchFamily="18" charset="0"/>
              </a:rPr>
              <a:t>crop,fertilizer</a:t>
            </a:r>
            <a:r>
              <a:rPr lang="en-IN" sz="1800" dirty="0">
                <a:latin typeface="Times New Roman" panose="02020603050405020304" pitchFamily="18" charset="0"/>
                <a:ea typeface="Calibri" panose="020F0502020204030204" pitchFamily="34" charset="0"/>
                <a:cs typeface="Times New Roman" panose="02020603050405020304" pitchFamily="18" charset="0"/>
              </a:rPr>
              <a:t> recommendation system</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predict the disease of the crops.by using this web application the farmers work is easy and profit. In this application there are four modules that are crop recommendation, yield prediction, disease prediction and fertilizer prediction.by entering the values into the modules the farmers get the result.by using react framework the frontend is designed and deployed. This web app is very useful to the farmers like as a friend.</a:t>
            </a:r>
          </a:p>
          <a:p>
            <a:pPr algn="just"/>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85635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AC119-055A-E4EB-7E4D-068B2EB096B1}"/>
              </a:ext>
            </a:extLst>
          </p:cNvPr>
          <p:cNvSpPr>
            <a:spLocks noGrp="1"/>
          </p:cNvSpPr>
          <p:nvPr>
            <p:ph type="title"/>
          </p:nvPr>
        </p:nvSpPr>
        <p:spPr>
          <a:xfrm>
            <a:off x="838200" y="928688"/>
            <a:ext cx="10515600" cy="667030"/>
          </a:xfrm>
        </p:spPr>
        <p:txBody>
          <a:bodyPr>
            <a:normAutofit/>
          </a:bodyPr>
          <a:lstStyle/>
          <a:p>
            <a:pPr algn="ctr"/>
            <a:r>
              <a:rPr lang="en-US" sz="2800" b="1" dirty="0">
                <a:solidFill>
                  <a:schemeClr val="accent5">
                    <a:lumMod val="75000"/>
                  </a:schemeClr>
                </a:solidFill>
                <a:latin typeface="Times New Roman" panose="02020603050405020304" pitchFamily="18" charset="0"/>
                <a:cs typeface="Times New Roman" panose="02020603050405020304" pitchFamily="18" charset="0"/>
              </a:rPr>
              <a:t>METHODOLOGY</a:t>
            </a:r>
            <a:endParaRPr lang="en-GB" sz="2800" dirty="0"/>
          </a:p>
        </p:txBody>
      </p:sp>
      <p:sp>
        <p:nvSpPr>
          <p:cNvPr id="3" name="Content Placeholder 2">
            <a:extLst>
              <a:ext uri="{FF2B5EF4-FFF2-40B4-BE49-F238E27FC236}">
                <a16:creationId xmlns:a16="http://schemas.microsoft.com/office/drawing/2014/main" id="{D82F5C92-023C-8313-6233-734AE8F21E0B}"/>
              </a:ext>
            </a:extLst>
          </p:cNvPr>
          <p:cNvSpPr>
            <a:spLocks noGrp="1"/>
          </p:cNvSpPr>
          <p:nvPr>
            <p:ph idx="1"/>
          </p:nvPr>
        </p:nvSpPr>
        <p:spPr/>
        <p:txBody>
          <a:bodyPr>
            <a:normAutofit/>
          </a:bodyPr>
          <a:lstStyle/>
          <a:p>
            <a:pPr marL="0" indent="0" algn="just">
              <a:buNone/>
            </a:pPr>
            <a:r>
              <a:rPr lang="en-US" sz="1800" b="1" dirty="0">
                <a:latin typeface="Times New Roman" panose="02020603050405020304" pitchFamily="18" charset="0"/>
              </a:rPr>
              <a:t>Support vector machine(SVM):</a:t>
            </a:r>
          </a:p>
          <a:p>
            <a:pPr algn="just"/>
            <a:r>
              <a:rPr lang="en-US" sz="1600" dirty="0">
                <a:latin typeface="Times New Roman" panose="02020603050405020304" pitchFamily="18" charset="0"/>
              </a:rPr>
              <a:t>Support vector machine is a supervised machine learning technique that is used to solve regression and classification problems but is more suited to classification.</a:t>
            </a:r>
          </a:p>
          <a:p>
            <a:pPr algn="just"/>
            <a:r>
              <a:rPr lang="en-US" sz="1600" dirty="0">
                <a:latin typeface="Times New Roman" panose="02020603050405020304" pitchFamily="18" charset="0"/>
              </a:rPr>
              <a:t>Given a dataset with n features, SVM indicates with plotting all points in the dataset in an n-dimensional space, and each point is assigned a coordinate according to the value of its features.</a:t>
            </a:r>
          </a:p>
          <a:p>
            <a:pPr algn="just"/>
            <a:r>
              <a:rPr lang="en-US" sz="1600" dirty="0">
                <a:latin typeface="Times New Roman" panose="02020603050405020304" pitchFamily="18" charset="0"/>
              </a:rPr>
              <a:t>The classification process is conducted by determining a suitable hyperplane which to the furthest extent, differentiates the points into 2 distinct classes.</a:t>
            </a:r>
          </a:p>
          <a:p>
            <a:pPr algn="just"/>
            <a:r>
              <a:rPr lang="en-US" sz="1600" dirty="0">
                <a:latin typeface="Times New Roman" panose="02020603050405020304" pitchFamily="18" charset="0"/>
                <a:cs typeface="Times New Roman" panose="02020603050405020304" pitchFamily="18" charset="0"/>
              </a:rPr>
              <a:t>The distance between the support vectors and the hyperplane is called the margin and to generate the most accurate hyperplane, the margin needs to be maximized as far as possible.</a:t>
            </a:r>
          </a:p>
          <a:p>
            <a:pPr algn="just"/>
            <a:endParaRPr lang="en-US" sz="1600" dirty="0">
              <a:latin typeface="Times New Roman" panose="02020603050405020304" pitchFamily="18" charset="0"/>
            </a:endParaRPr>
          </a:p>
          <a:p>
            <a:endParaRPr lang="en-GB" sz="1600" dirty="0"/>
          </a:p>
        </p:txBody>
      </p:sp>
      <p:pic>
        <p:nvPicPr>
          <p:cNvPr id="4" name="Picture 3">
            <a:extLst>
              <a:ext uri="{FF2B5EF4-FFF2-40B4-BE49-F238E27FC236}">
                <a16:creationId xmlns:a16="http://schemas.microsoft.com/office/drawing/2014/main" id="{A52039C5-F3CE-33AA-C8CC-CA00A0B5B34D}"/>
              </a:ext>
            </a:extLst>
          </p:cNvPr>
          <p:cNvPicPr>
            <a:picLocks noChangeAspect="1"/>
          </p:cNvPicPr>
          <p:nvPr/>
        </p:nvPicPr>
        <p:blipFill>
          <a:blip r:embed="rId2"/>
          <a:stretch>
            <a:fillRect/>
          </a:stretch>
        </p:blipFill>
        <p:spPr>
          <a:xfrm>
            <a:off x="0" y="0"/>
            <a:ext cx="12192000" cy="762000"/>
          </a:xfrm>
          <a:prstGeom prst="rect">
            <a:avLst/>
          </a:prstGeom>
        </p:spPr>
      </p:pic>
      <p:pic>
        <p:nvPicPr>
          <p:cNvPr id="5" name="Picture 4">
            <a:extLst>
              <a:ext uri="{FF2B5EF4-FFF2-40B4-BE49-F238E27FC236}">
                <a16:creationId xmlns:a16="http://schemas.microsoft.com/office/drawing/2014/main" id="{FE1BECD7-7DB8-29AF-9D65-3638903230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5836" y="4684339"/>
            <a:ext cx="2886635" cy="1985403"/>
          </a:xfrm>
          <a:prstGeom prst="rect">
            <a:avLst/>
          </a:prstGeom>
        </p:spPr>
      </p:pic>
    </p:spTree>
    <p:extLst>
      <p:ext uri="{BB962C8B-B14F-4D97-AF65-F5344CB8AC3E}">
        <p14:creationId xmlns:p14="http://schemas.microsoft.com/office/powerpoint/2010/main" val="32020632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0E192-4FF6-B5DE-2B55-84E7C1CA22DE}"/>
              </a:ext>
            </a:extLst>
          </p:cNvPr>
          <p:cNvSpPr>
            <a:spLocks noGrp="1"/>
          </p:cNvSpPr>
          <p:nvPr>
            <p:ph type="title"/>
          </p:nvPr>
        </p:nvSpPr>
        <p:spPr>
          <a:xfrm>
            <a:off x="838200" y="761999"/>
            <a:ext cx="10515600" cy="761999"/>
          </a:xfrm>
        </p:spPr>
        <p:txBody>
          <a:bodyPr>
            <a:normAutofit/>
          </a:bodyPr>
          <a:lstStyle/>
          <a:p>
            <a:pPr algn="ctr"/>
            <a:r>
              <a:rPr lang="en-US" sz="2800" b="1" dirty="0">
                <a:solidFill>
                  <a:schemeClr val="accent5">
                    <a:lumMod val="75000"/>
                  </a:schemeClr>
                </a:solidFill>
                <a:latin typeface="Times New Roman" panose="02020603050405020304" pitchFamily="18" charset="0"/>
                <a:cs typeface="Times New Roman" panose="02020603050405020304" pitchFamily="18" charset="0"/>
              </a:rPr>
              <a:t>METHODOLOGY</a:t>
            </a:r>
            <a:endParaRPr lang="te-IN" sz="2800" dirty="0"/>
          </a:p>
        </p:txBody>
      </p:sp>
      <p:sp>
        <p:nvSpPr>
          <p:cNvPr id="3" name="Content Placeholder 2">
            <a:extLst>
              <a:ext uri="{FF2B5EF4-FFF2-40B4-BE49-F238E27FC236}">
                <a16:creationId xmlns:a16="http://schemas.microsoft.com/office/drawing/2014/main" id="{D674D479-37B3-CC99-9D11-31590B5538B4}"/>
              </a:ext>
            </a:extLst>
          </p:cNvPr>
          <p:cNvSpPr>
            <a:spLocks noGrp="1"/>
          </p:cNvSpPr>
          <p:nvPr>
            <p:ph idx="1"/>
          </p:nvPr>
        </p:nvSpPr>
        <p:spPr>
          <a:xfrm>
            <a:off x="838200" y="1360208"/>
            <a:ext cx="10515600" cy="5228948"/>
          </a:xfrm>
        </p:spPr>
        <p:txBody>
          <a:bodyPr>
            <a:normAutofit/>
          </a:bodyPr>
          <a:lstStyle/>
          <a:p>
            <a:pPr marL="0" indent="0" algn="just">
              <a:buNone/>
            </a:pPr>
            <a:r>
              <a:rPr lang="en-US" sz="1600" b="1" dirty="0">
                <a:latin typeface="Times New Roman" panose="02020603050405020304" pitchFamily="18" charset="0"/>
                <a:cs typeface="Times New Roman" panose="02020603050405020304" pitchFamily="18" charset="0"/>
              </a:rPr>
              <a:t>Random forest(RF):</a:t>
            </a:r>
          </a:p>
          <a:p>
            <a:pPr algn="just"/>
            <a:r>
              <a:rPr lang="en-US" sz="1600" dirty="0">
                <a:latin typeface="Times New Roman" panose="02020603050405020304" pitchFamily="18" charset="0"/>
                <a:cs typeface="Times New Roman" panose="02020603050405020304" pitchFamily="18" charset="0"/>
              </a:rPr>
              <a:t>Random forest is a machine learning algorithm that works by dividing the dataset into subsets or decision trees and aggregating the outputs of all the trees to produce the final output.</a:t>
            </a:r>
          </a:p>
          <a:p>
            <a:pPr algn="just"/>
            <a:r>
              <a:rPr lang="en-US" sz="1600" dirty="0">
                <a:latin typeface="Times New Roman" panose="02020603050405020304" pitchFamily="18" charset="0"/>
                <a:cs typeface="Times New Roman" panose="02020603050405020304" pitchFamily="18" charset="0"/>
              </a:rPr>
              <a:t>The row and feature samples from the main dataset are randomly selected and fed into the decision trees in the random forest technique.</a:t>
            </a:r>
          </a:p>
          <a:p>
            <a:pPr algn="just"/>
            <a:r>
              <a:rPr lang="en-US" sz="1600" dirty="0">
                <a:latin typeface="Times New Roman" panose="02020603050405020304" pitchFamily="18" charset="0"/>
                <a:cs typeface="Times New Roman" panose="02020603050405020304" pitchFamily="18" charset="0"/>
              </a:rPr>
              <a:t>Each decision tree works on the data and predicts a result based upon its calculation. Random forest does not take the result from any one of the decision trees but combines the outputs from all the decision trees.</a:t>
            </a:r>
          </a:p>
          <a:p>
            <a:pPr algn="just"/>
            <a:r>
              <a:rPr lang="en-US" sz="1600" dirty="0">
                <a:latin typeface="Times New Roman" panose="02020603050405020304" pitchFamily="18" charset="0"/>
                <a:cs typeface="Times New Roman" panose="02020603050405020304" pitchFamily="18" charset="0"/>
              </a:rPr>
              <a:t>Firstly random forest is simple and relatively easy to understand and is therefore extremely popular.</a:t>
            </a:r>
          </a:p>
          <a:p>
            <a:pPr algn="just"/>
            <a:r>
              <a:rPr lang="en-US" sz="1600" dirty="0">
                <a:latin typeface="Times New Roman" panose="02020603050405020304" pitchFamily="18" charset="0"/>
                <a:cs typeface="Times New Roman" panose="02020603050405020304" pitchFamily="18" charset="0"/>
              </a:rPr>
              <a:t>It is also suitable for handling large sets of data with high dimensionality and it makes the model much more precise and resolves the overfitting issue.</a:t>
            </a: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te-IN" sz="1600" dirty="0">
              <a:latin typeface="Times New Roman" panose="02020603050405020304" pitchFamily="18" charset="0"/>
            </a:endParaRPr>
          </a:p>
        </p:txBody>
      </p:sp>
      <p:pic>
        <p:nvPicPr>
          <p:cNvPr id="4" name="Picture 3">
            <a:extLst>
              <a:ext uri="{FF2B5EF4-FFF2-40B4-BE49-F238E27FC236}">
                <a16:creationId xmlns:a16="http://schemas.microsoft.com/office/drawing/2014/main" id="{5AE3C306-727F-8CBF-12C5-5980B4ED7183}"/>
              </a:ext>
            </a:extLst>
          </p:cNvPr>
          <p:cNvPicPr>
            <a:picLocks noChangeAspect="1"/>
          </p:cNvPicPr>
          <p:nvPr/>
        </p:nvPicPr>
        <p:blipFill>
          <a:blip r:embed="rId2"/>
          <a:stretch>
            <a:fillRect/>
          </a:stretch>
        </p:blipFill>
        <p:spPr>
          <a:xfrm>
            <a:off x="0" y="0"/>
            <a:ext cx="12192000" cy="762000"/>
          </a:xfrm>
          <a:prstGeom prst="rect">
            <a:avLst/>
          </a:prstGeom>
        </p:spPr>
      </p:pic>
      <p:sp>
        <p:nvSpPr>
          <p:cNvPr id="5" name="AutoShape 2">
            <a:extLst>
              <a:ext uri="{FF2B5EF4-FFF2-40B4-BE49-F238E27FC236}">
                <a16:creationId xmlns:a16="http://schemas.microsoft.com/office/drawing/2014/main" id="{37F5E6B3-DEEB-69CC-51B6-AB0A0A2C47CE}"/>
              </a:ext>
            </a:extLst>
          </p:cNvPr>
          <p:cNvSpPr>
            <a:spLocks noChangeAspect="1" noChangeArrowheads="1"/>
          </p:cNvSpPr>
          <p:nvPr/>
        </p:nvSpPr>
        <p:spPr bwMode="auto">
          <a:xfrm>
            <a:off x="5772150" y="3057525"/>
            <a:ext cx="647700" cy="7429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9" name="Picture 8">
            <a:extLst>
              <a:ext uri="{FF2B5EF4-FFF2-40B4-BE49-F238E27FC236}">
                <a16:creationId xmlns:a16="http://schemas.microsoft.com/office/drawing/2014/main" id="{5110E21D-21AD-D6E9-A105-FAAFB2C8EE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4422" y="4166253"/>
            <a:ext cx="3511084" cy="2663078"/>
          </a:xfrm>
          <a:prstGeom prst="rect">
            <a:avLst/>
          </a:prstGeom>
        </p:spPr>
      </p:pic>
    </p:spTree>
    <p:extLst>
      <p:ext uri="{BB962C8B-B14F-4D97-AF65-F5344CB8AC3E}">
        <p14:creationId xmlns:p14="http://schemas.microsoft.com/office/powerpoint/2010/main" val="34721719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37ACD-05F4-F1B8-5F79-20729B15D0FA}"/>
              </a:ext>
            </a:extLst>
          </p:cNvPr>
          <p:cNvSpPr>
            <a:spLocks noGrp="1"/>
          </p:cNvSpPr>
          <p:nvPr>
            <p:ph type="title"/>
          </p:nvPr>
        </p:nvSpPr>
        <p:spPr/>
        <p:txBody>
          <a:bodyPr>
            <a:normAutofit/>
          </a:bodyPr>
          <a:lstStyle/>
          <a:p>
            <a:pPr algn="ctr"/>
            <a:r>
              <a:rPr lang="en-US" sz="2800" b="1" dirty="0">
                <a:solidFill>
                  <a:schemeClr val="accent5">
                    <a:lumMod val="75000"/>
                  </a:schemeClr>
                </a:solidFill>
                <a:latin typeface="Times New Roman" panose="02020603050405020304" pitchFamily="18" charset="0"/>
                <a:cs typeface="Times New Roman" panose="02020603050405020304" pitchFamily="18" charset="0"/>
              </a:rPr>
              <a:t>METHODOLOGY</a:t>
            </a:r>
            <a:endParaRPr lang="en-GB" sz="2800" dirty="0"/>
          </a:p>
        </p:txBody>
      </p:sp>
      <p:sp>
        <p:nvSpPr>
          <p:cNvPr id="3" name="Content Placeholder 2">
            <a:extLst>
              <a:ext uri="{FF2B5EF4-FFF2-40B4-BE49-F238E27FC236}">
                <a16:creationId xmlns:a16="http://schemas.microsoft.com/office/drawing/2014/main" id="{C6106281-77FD-E217-3DA0-7C7601BA75E4}"/>
              </a:ext>
            </a:extLst>
          </p:cNvPr>
          <p:cNvSpPr>
            <a:spLocks noGrp="1"/>
          </p:cNvSpPr>
          <p:nvPr>
            <p:ph idx="1"/>
          </p:nvPr>
        </p:nvSpPr>
        <p:spPr>
          <a:xfrm>
            <a:off x="838200" y="1515035"/>
            <a:ext cx="10515600" cy="4661928"/>
          </a:xfrm>
        </p:spPr>
        <p:txBody>
          <a:bodyPr/>
          <a:lstStyle/>
          <a:p>
            <a:pPr marL="0" indent="0">
              <a:buNone/>
            </a:pPr>
            <a:r>
              <a:rPr lang="en-US" sz="1800" b="1" dirty="0">
                <a:latin typeface="Times New Roman" panose="02020603050405020304" pitchFamily="18" charset="0"/>
                <a:cs typeface="Times New Roman" panose="02020603050405020304" pitchFamily="18" charset="0"/>
              </a:rPr>
              <a:t>Web Frameworks:  </a:t>
            </a:r>
            <a:r>
              <a:rPr lang="en-US" sz="1800" dirty="0">
                <a:latin typeface="Times New Roman" panose="02020603050405020304" pitchFamily="18" charset="0"/>
                <a:cs typeface="Times New Roman" panose="02020603050405020304" pitchFamily="18" charset="0"/>
              </a:rPr>
              <a:t>React </a:t>
            </a:r>
            <a:r>
              <a:rPr lang="en-US" sz="1800" dirty="0" err="1">
                <a:latin typeface="Times New Roman" panose="02020603050405020304" pitchFamily="18" charset="0"/>
                <a:cs typeface="Times New Roman" panose="02020603050405020304" pitchFamily="18" charset="0"/>
              </a:rPr>
              <a:t>Js</a:t>
            </a:r>
            <a:r>
              <a:rPr lang="en-US" sz="1800" dirty="0">
                <a:latin typeface="Times New Roman" panose="02020603050405020304" pitchFamily="18" charset="0"/>
                <a:cs typeface="Times New Roman" panose="02020603050405020304" pitchFamily="18" charset="0"/>
              </a:rPr>
              <a:t> and Django frameworks are used for creating user interface and backend.</a:t>
            </a:r>
            <a:endParaRPr lang="en-US" sz="1800" b="1" dirty="0">
              <a:latin typeface="Times New Roman" panose="02020603050405020304" pitchFamily="18" charset="0"/>
              <a:cs typeface="Times New Roman" panose="02020603050405020304" pitchFamily="18" charset="0"/>
            </a:endParaRPr>
          </a:p>
          <a:p>
            <a:pPr marL="0" indent="0">
              <a:buNone/>
            </a:pPr>
            <a:r>
              <a:rPr lang="en-US" sz="1700" b="1" dirty="0">
                <a:latin typeface="Times New Roman" panose="02020603050405020304" pitchFamily="18" charset="0"/>
                <a:cs typeface="Times New Roman" panose="02020603050405020304" pitchFamily="18" charset="0"/>
              </a:rPr>
              <a:t>React </a:t>
            </a:r>
            <a:r>
              <a:rPr lang="en-US" sz="1700" b="1" dirty="0" err="1">
                <a:latin typeface="Times New Roman" panose="02020603050405020304" pitchFamily="18" charset="0"/>
                <a:cs typeface="Times New Roman" panose="02020603050405020304" pitchFamily="18" charset="0"/>
              </a:rPr>
              <a:t>Js</a:t>
            </a:r>
            <a:r>
              <a:rPr lang="en-US" sz="1700" b="1" dirty="0">
                <a:latin typeface="Times New Roman" panose="02020603050405020304" pitchFamily="18" charset="0"/>
                <a:cs typeface="Times New Roman" panose="02020603050405020304" pitchFamily="18" charset="0"/>
              </a:rPr>
              <a:t>:</a:t>
            </a:r>
          </a:p>
          <a:p>
            <a:r>
              <a:rPr lang="en-GB" sz="1600" dirty="0">
                <a:latin typeface="Times New Roman" panose="02020603050405020304" pitchFamily="18" charset="0"/>
                <a:cs typeface="Times New Roman" panose="02020603050405020304" pitchFamily="18" charset="0"/>
              </a:rPr>
              <a:t>React </a:t>
            </a:r>
            <a:r>
              <a:rPr lang="en-GB" sz="1600" dirty="0" err="1">
                <a:latin typeface="Times New Roman" panose="02020603050405020304" pitchFamily="18" charset="0"/>
                <a:cs typeface="Times New Roman" panose="02020603050405020304" pitchFamily="18" charset="0"/>
              </a:rPr>
              <a:t>js</a:t>
            </a:r>
            <a:r>
              <a:rPr lang="en-GB" sz="1600" dirty="0">
                <a:latin typeface="Times New Roman" panose="02020603050405020304" pitchFamily="18" charset="0"/>
                <a:cs typeface="Times New Roman" panose="02020603050405020304" pitchFamily="18" charset="0"/>
              </a:rPr>
              <a:t> is a web framework which is used to Create the User interface.</a:t>
            </a:r>
          </a:p>
          <a:p>
            <a:r>
              <a:rPr lang="en-GB" sz="1600" dirty="0">
                <a:latin typeface="Times New Roman" panose="02020603050405020304" pitchFamily="18" charset="0"/>
                <a:cs typeface="Times New Roman" panose="02020603050405020304" pitchFamily="18" charset="0"/>
              </a:rPr>
              <a:t>React </a:t>
            </a:r>
            <a:r>
              <a:rPr lang="en-GB" sz="1600" dirty="0" err="1">
                <a:latin typeface="Times New Roman" panose="02020603050405020304" pitchFamily="18" charset="0"/>
                <a:cs typeface="Times New Roman" panose="02020603050405020304" pitchFamily="18" charset="0"/>
              </a:rPr>
              <a:t>js</a:t>
            </a:r>
            <a:r>
              <a:rPr lang="en-GB" sz="1600" dirty="0">
                <a:latin typeface="Times New Roman" panose="02020603050405020304" pitchFamily="18" charset="0"/>
                <a:cs typeface="Times New Roman" panose="02020603050405020304" pitchFamily="18" charset="0"/>
              </a:rPr>
              <a:t> is a front-end JavaScript framework that uses components in creating user interfaces for single page application</a:t>
            </a:r>
          </a:p>
          <a:p>
            <a:r>
              <a:rPr lang="en-GB" sz="1600" dirty="0">
                <a:latin typeface="Times New Roman" panose="02020603050405020304" pitchFamily="18" charset="0"/>
                <a:cs typeface="Times New Roman" panose="02020603050405020304" pitchFamily="18" charset="0"/>
              </a:rPr>
              <a:t>The entire website reload once so the web pages are open without reloading the browser.</a:t>
            </a:r>
          </a:p>
          <a:p>
            <a:r>
              <a:rPr lang="en-GB" sz="1700" b="1" dirty="0">
                <a:latin typeface="Times New Roman" panose="02020603050405020304" pitchFamily="18" charset="0"/>
                <a:cs typeface="Times New Roman" panose="02020603050405020304" pitchFamily="18" charset="0"/>
              </a:rPr>
              <a:t>Django :</a:t>
            </a:r>
          </a:p>
          <a:p>
            <a:r>
              <a:rPr lang="en-GB" sz="1700" dirty="0">
                <a:latin typeface="Times New Roman" panose="02020603050405020304" pitchFamily="18" charset="0"/>
                <a:cs typeface="Times New Roman" panose="02020603050405020304" pitchFamily="18" charset="0"/>
              </a:rPr>
              <a:t>Django is a web framework which is used to create the backend.</a:t>
            </a:r>
          </a:p>
          <a:p>
            <a:r>
              <a:rPr lang="en-GB" sz="1700" dirty="0">
                <a:latin typeface="Times New Roman" panose="02020603050405020304" pitchFamily="18" charset="0"/>
                <a:cs typeface="Times New Roman" panose="02020603050405020304" pitchFamily="18" charset="0"/>
              </a:rPr>
              <a:t>Django is a python backend web framework used to build scalable and secure website application.</a:t>
            </a:r>
          </a:p>
          <a:p>
            <a:r>
              <a:rPr lang="en-GB" sz="1700" dirty="0">
                <a:latin typeface="Times New Roman" panose="02020603050405020304" pitchFamily="18" charset="0"/>
                <a:cs typeface="Times New Roman" panose="02020603050405020304" pitchFamily="18" charset="0"/>
              </a:rPr>
              <a:t> Django follows MVT architecture.</a:t>
            </a:r>
          </a:p>
          <a:p>
            <a:endParaRPr lang="en-GB"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5058C02-BA57-3E4B-3423-8FC7E6BC89E2}"/>
              </a:ext>
            </a:extLst>
          </p:cNvPr>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12780358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0BE7E-D040-B0BE-5148-893C0464994D}"/>
              </a:ext>
            </a:extLst>
          </p:cNvPr>
          <p:cNvSpPr>
            <a:spLocks noGrp="1"/>
          </p:cNvSpPr>
          <p:nvPr>
            <p:ph type="title"/>
          </p:nvPr>
        </p:nvSpPr>
        <p:spPr>
          <a:xfrm>
            <a:off x="838200" y="815788"/>
            <a:ext cx="10515600" cy="609600"/>
          </a:xfrm>
        </p:spPr>
        <p:txBody>
          <a:bodyPr>
            <a:normAutofit/>
          </a:bodyPr>
          <a:lstStyle/>
          <a:p>
            <a:pPr algn="ctr"/>
            <a:r>
              <a:rPr lang="en-US" sz="2800" b="1" dirty="0">
                <a:solidFill>
                  <a:schemeClr val="accent1"/>
                </a:solidFill>
                <a:latin typeface="Times New Roman" panose="02020603050405020304" pitchFamily="18" charset="0"/>
                <a:cs typeface="Times New Roman" panose="02020603050405020304" pitchFamily="18" charset="0"/>
              </a:rPr>
              <a:t>Flow Diagram</a:t>
            </a:r>
            <a:endParaRPr lang="en-GB" sz="2800" b="1" dirty="0">
              <a:solidFill>
                <a:schemeClr val="accent1"/>
              </a:solidFill>
              <a:latin typeface="Times New Roman" panose="02020603050405020304" pitchFamily="18" charset="0"/>
              <a:cs typeface="Times New Roman" panose="02020603050405020304" pitchFamily="18" charset="0"/>
            </a:endParaRPr>
          </a:p>
        </p:txBody>
      </p:sp>
      <p:pic>
        <p:nvPicPr>
          <p:cNvPr id="4" name="Content Placeholder 6">
            <a:extLst>
              <a:ext uri="{FF2B5EF4-FFF2-40B4-BE49-F238E27FC236}">
                <a16:creationId xmlns:a16="http://schemas.microsoft.com/office/drawing/2014/main" id="{28ADFA5D-E4DF-951E-2317-3C86D5CED0C9}"/>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990164" y="1645864"/>
            <a:ext cx="7637930" cy="4880722"/>
          </a:xfrm>
        </p:spPr>
      </p:pic>
      <p:pic>
        <p:nvPicPr>
          <p:cNvPr id="5" name="Picture 4">
            <a:extLst>
              <a:ext uri="{FF2B5EF4-FFF2-40B4-BE49-F238E27FC236}">
                <a16:creationId xmlns:a16="http://schemas.microsoft.com/office/drawing/2014/main" id="{62939FC2-1C72-676C-5185-2FA003565D82}"/>
              </a:ext>
            </a:extLst>
          </p:cNvPr>
          <p:cNvPicPr>
            <a:picLocks noChangeAspect="1"/>
          </p:cNvPicPr>
          <p:nvPr/>
        </p:nvPicPr>
        <p:blipFill>
          <a:blip r:embed="rId4"/>
          <a:stretch>
            <a:fillRect/>
          </a:stretch>
        </p:blipFill>
        <p:spPr>
          <a:xfrm>
            <a:off x="0" y="0"/>
            <a:ext cx="12192000" cy="762000"/>
          </a:xfrm>
          <a:prstGeom prst="rect">
            <a:avLst/>
          </a:prstGeom>
        </p:spPr>
      </p:pic>
    </p:spTree>
    <p:extLst>
      <p:ext uri="{BB962C8B-B14F-4D97-AF65-F5344CB8AC3E}">
        <p14:creationId xmlns:p14="http://schemas.microsoft.com/office/powerpoint/2010/main" val="40943769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310" y="313367"/>
            <a:ext cx="10515600" cy="1506807"/>
          </a:xfrm>
        </p:spPr>
        <p:txBody>
          <a:bodyPr/>
          <a:lstStyle/>
          <a:p>
            <a:r>
              <a:rPr lang="en-US" dirty="0"/>
              <a:t>                                </a:t>
            </a:r>
            <a:r>
              <a:rPr lang="en-US" sz="2800" b="1" dirty="0">
                <a:solidFill>
                  <a:schemeClr val="accent5"/>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09882" y="1588850"/>
            <a:ext cx="10449028" cy="4963935"/>
          </a:xfrm>
        </p:spPr>
        <p:txBody>
          <a:bodyPr>
            <a:normAutofit lnSpcReduction="10000"/>
          </a:bodyPr>
          <a:lstStyle/>
          <a:p>
            <a:pPr marL="0" indent="0" algn="just">
              <a:lnSpc>
                <a:spcPct val="100000"/>
              </a:lnSpc>
              <a:buNone/>
            </a:pPr>
            <a:r>
              <a:rPr lang="en-US" sz="1800" dirty="0">
                <a:latin typeface="Times New Roman" panose="02020603050405020304" pitchFamily="18" charset="0"/>
                <a:cs typeface="Times New Roman" panose="02020603050405020304" pitchFamily="18" charset="0"/>
              </a:rPr>
              <a:t>[1] </a:t>
            </a:r>
            <a:r>
              <a:rPr lang="en-US" sz="1800" i="0" dirty="0" err="1">
                <a:solidFill>
                  <a:srgbClr val="222222"/>
                </a:solidFill>
                <a:effectLst/>
                <a:latin typeface="Times New Roman" panose="02020603050405020304" pitchFamily="18" charset="0"/>
                <a:cs typeface="Times New Roman" panose="02020603050405020304" pitchFamily="18" charset="0"/>
              </a:rPr>
              <a:t>Nevavuori</a:t>
            </a:r>
            <a:r>
              <a:rPr lang="en-US" sz="1800" i="0" dirty="0">
                <a:solidFill>
                  <a:srgbClr val="222222"/>
                </a:solidFill>
                <a:effectLst/>
                <a:latin typeface="Times New Roman" panose="02020603050405020304" pitchFamily="18" charset="0"/>
                <a:cs typeface="Times New Roman" panose="02020603050405020304" pitchFamily="18" charset="0"/>
              </a:rPr>
              <a:t>, P., </a:t>
            </a:r>
            <a:r>
              <a:rPr lang="en-US" sz="1800" i="0" dirty="0" err="1">
                <a:solidFill>
                  <a:srgbClr val="222222"/>
                </a:solidFill>
                <a:effectLst/>
                <a:latin typeface="Times New Roman" panose="02020603050405020304" pitchFamily="18" charset="0"/>
                <a:cs typeface="Times New Roman" panose="02020603050405020304" pitchFamily="18" charset="0"/>
              </a:rPr>
              <a:t>Narra</a:t>
            </a:r>
            <a:r>
              <a:rPr lang="en-US" sz="1800" i="0" dirty="0">
                <a:solidFill>
                  <a:srgbClr val="222222"/>
                </a:solidFill>
                <a:effectLst/>
                <a:latin typeface="Times New Roman" panose="02020603050405020304" pitchFamily="18" charset="0"/>
                <a:cs typeface="Times New Roman" panose="02020603050405020304" pitchFamily="18" charset="0"/>
              </a:rPr>
              <a:t>, N., &amp; Lipping, T. (2019). Crop yield prediction with deep convolutional neural networks. </a:t>
            </a:r>
            <a:r>
              <a:rPr lang="en-US" sz="1800" i="1" dirty="0">
                <a:solidFill>
                  <a:srgbClr val="222222"/>
                </a:solidFill>
                <a:effectLst/>
                <a:latin typeface="Times New Roman" panose="02020603050405020304" pitchFamily="18" charset="0"/>
                <a:cs typeface="Times New Roman" panose="02020603050405020304" pitchFamily="18" charset="0"/>
              </a:rPr>
              <a:t>Computers and electronics in agriculture</a:t>
            </a:r>
            <a:r>
              <a:rPr lang="en-US" sz="1800" i="0" dirty="0">
                <a:solidFill>
                  <a:srgbClr val="222222"/>
                </a:solidFill>
                <a:effectLst/>
                <a:latin typeface="Times New Roman" panose="02020603050405020304" pitchFamily="18" charset="0"/>
                <a:cs typeface="Times New Roman" panose="02020603050405020304" pitchFamily="18" charset="0"/>
              </a:rPr>
              <a:t>, </a:t>
            </a:r>
            <a:r>
              <a:rPr lang="en-US" sz="1800" i="1" dirty="0">
                <a:solidFill>
                  <a:srgbClr val="222222"/>
                </a:solidFill>
                <a:effectLst/>
                <a:latin typeface="Times New Roman" panose="02020603050405020304" pitchFamily="18" charset="0"/>
                <a:cs typeface="Times New Roman" panose="02020603050405020304" pitchFamily="18" charset="0"/>
              </a:rPr>
              <a:t>163</a:t>
            </a:r>
            <a:r>
              <a:rPr lang="en-US" sz="1800" i="0" dirty="0">
                <a:solidFill>
                  <a:srgbClr val="222222"/>
                </a:solidFill>
                <a:effectLst/>
                <a:latin typeface="Times New Roman" panose="02020603050405020304" pitchFamily="18" charset="0"/>
                <a:cs typeface="Times New Roman" panose="02020603050405020304" pitchFamily="18" charset="0"/>
              </a:rPr>
              <a:t>, 104859.</a:t>
            </a:r>
          </a:p>
          <a:p>
            <a:pPr marL="0" indent="0" algn="just">
              <a:lnSpc>
                <a:spcPct val="10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600" dirty="0">
                <a:latin typeface="Times New Roman" panose="02020603050405020304" pitchFamily="18" charset="0"/>
                <a:cs typeface="Times New Roman" panose="02020603050405020304" pitchFamily="18" charset="0"/>
              </a:rPr>
              <a:t>[2] </a:t>
            </a:r>
            <a:r>
              <a:rPr lang="en-IN" sz="1600" i="0" dirty="0">
                <a:solidFill>
                  <a:srgbClr val="333333"/>
                </a:solidFill>
                <a:effectLst/>
                <a:latin typeface="Times New Roman" panose="02020603050405020304" pitchFamily="18" charset="0"/>
                <a:cs typeface="Times New Roman" panose="02020603050405020304" pitchFamily="18" charset="0"/>
              </a:rPr>
              <a:t>A. S. </a:t>
            </a:r>
            <a:r>
              <a:rPr lang="en-IN" sz="1600" i="0" dirty="0" err="1">
                <a:solidFill>
                  <a:srgbClr val="333333"/>
                </a:solidFill>
                <a:effectLst/>
                <a:latin typeface="Times New Roman" panose="02020603050405020304" pitchFamily="18" charset="0"/>
                <a:cs typeface="Times New Roman" panose="02020603050405020304" pitchFamily="18" charset="0"/>
              </a:rPr>
              <a:t>Terliksiz</a:t>
            </a:r>
            <a:r>
              <a:rPr lang="en-IN" sz="1600" i="0" dirty="0">
                <a:solidFill>
                  <a:srgbClr val="333333"/>
                </a:solidFill>
                <a:effectLst/>
                <a:latin typeface="Times New Roman" panose="02020603050405020304" pitchFamily="18" charset="0"/>
                <a:cs typeface="Times New Roman" panose="02020603050405020304" pitchFamily="18" charset="0"/>
              </a:rPr>
              <a:t> and D. T. </a:t>
            </a:r>
            <a:r>
              <a:rPr lang="en-IN" sz="1600" i="0" dirty="0" err="1">
                <a:solidFill>
                  <a:srgbClr val="333333"/>
                </a:solidFill>
                <a:effectLst/>
                <a:latin typeface="Times New Roman" panose="02020603050405020304" pitchFamily="18" charset="0"/>
                <a:cs typeface="Times New Roman" panose="02020603050405020304" pitchFamily="18" charset="0"/>
              </a:rPr>
              <a:t>Altýlar</a:t>
            </a:r>
            <a:r>
              <a:rPr lang="en-IN" sz="1600" i="0" dirty="0">
                <a:solidFill>
                  <a:srgbClr val="333333"/>
                </a:solidFill>
                <a:effectLst/>
                <a:latin typeface="Times New Roman" panose="02020603050405020304" pitchFamily="18" charset="0"/>
                <a:cs typeface="Times New Roman" panose="02020603050405020304" pitchFamily="18" charset="0"/>
              </a:rPr>
              <a:t>, "Use Of Deep Neural Networks For Crop Yield Prediction: A Case Study Of Soybean Yield in Lauderdale County, Alabama, USA," </a:t>
            </a:r>
            <a:r>
              <a:rPr lang="en-IN" sz="1600" i="1" dirty="0">
                <a:solidFill>
                  <a:srgbClr val="333333"/>
                </a:solidFill>
                <a:effectLst/>
                <a:latin typeface="Times New Roman" panose="02020603050405020304" pitchFamily="18" charset="0"/>
                <a:cs typeface="Times New Roman" panose="02020603050405020304" pitchFamily="18" charset="0"/>
              </a:rPr>
              <a:t>2019 8th International Conference on </a:t>
            </a:r>
            <a:r>
              <a:rPr lang="en-IN" sz="1600" i="1" dirty="0" err="1">
                <a:solidFill>
                  <a:srgbClr val="333333"/>
                </a:solidFill>
                <a:effectLst/>
                <a:latin typeface="Times New Roman" panose="02020603050405020304" pitchFamily="18" charset="0"/>
                <a:cs typeface="Times New Roman" panose="02020603050405020304" pitchFamily="18" charset="0"/>
              </a:rPr>
              <a:t>Agro</a:t>
            </a:r>
            <a:r>
              <a:rPr lang="en-IN" sz="1600" i="1" dirty="0">
                <a:solidFill>
                  <a:srgbClr val="333333"/>
                </a:solidFill>
                <a:effectLst/>
                <a:latin typeface="Times New Roman" panose="02020603050405020304" pitchFamily="18" charset="0"/>
                <a:cs typeface="Times New Roman" panose="02020603050405020304" pitchFamily="18" charset="0"/>
              </a:rPr>
              <a:t>-Geoinformatics (</a:t>
            </a:r>
            <a:r>
              <a:rPr lang="en-IN" sz="1600" i="1" dirty="0" err="1">
                <a:solidFill>
                  <a:srgbClr val="333333"/>
                </a:solidFill>
                <a:effectLst/>
                <a:latin typeface="Times New Roman" panose="02020603050405020304" pitchFamily="18" charset="0"/>
                <a:cs typeface="Times New Roman" panose="02020603050405020304" pitchFamily="18" charset="0"/>
              </a:rPr>
              <a:t>Agro</a:t>
            </a:r>
            <a:r>
              <a:rPr lang="en-IN" sz="1600" i="1" dirty="0">
                <a:solidFill>
                  <a:srgbClr val="333333"/>
                </a:solidFill>
                <a:effectLst/>
                <a:latin typeface="Times New Roman" panose="02020603050405020304" pitchFamily="18" charset="0"/>
                <a:cs typeface="Times New Roman" panose="02020603050405020304" pitchFamily="18" charset="0"/>
              </a:rPr>
              <a:t>-Geoinformatics)</a:t>
            </a:r>
            <a:r>
              <a:rPr lang="en-IN" sz="1600" i="0" dirty="0">
                <a:solidFill>
                  <a:srgbClr val="333333"/>
                </a:solidFill>
                <a:effectLst/>
                <a:latin typeface="Times New Roman" panose="02020603050405020304" pitchFamily="18" charset="0"/>
                <a:cs typeface="Times New Roman" panose="02020603050405020304" pitchFamily="18" charset="0"/>
              </a:rPr>
              <a:t>, 2019, pp. 1-4, </a:t>
            </a:r>
            <a:r>
              <a:rPr lang="en-IN" sz="1600" i="0" dirty="0" err="1">
                <a:solidFill>
                  <a:srgbClr val="333333"/>
                </a:solidFill>
                <a:effectLst/>
                <a:latin typeface="Times New Roman" panose="02020603050405020304" pitchFamily="18" charset="0"/>
                <a:cs typeface="Times New Roman" panose="02020603050405020304" pitchFamily="18" charset="0"/>
              </a:rPr>
              <a:t>doi</a:t>
            </a:r>
            <a:r>
              <a:rPr lang="en-IN" sz="1600" i="0" dirty="0">
                <a:solidFill>
                  <a:srgbClr val="333333"/>
                </a:solidFill>
                <a:effectLst/>
                <a:latin typeface="Times New Roman" panose="02020603050405020304" pitchFamily="18" charset="0"/>
                <a:cs typeface="Times New Roman" panose="02020603050405020304" pitchFamily="18" charset="0"/>
              </a:rPr>
              <a:t>: 10.1109/Agro-Geoinformatics.2019.8820257.</a:t>
            </a:r>
          </a:p>
          <a:p>
            <a:pPr marL="0" indent="0" algn="just">
              <a:lnSpc>
                <a:spcPct val="100000"/>
              </a:lnSpc>
              <a:buNone/>
            </a:pPr>
            <a:endParaRPr lang="en-IN" sz="1600" dirty="0">
              <a:solidFill>
                <a:srgbClr val="333333"/>
              </a:solidFill>
              <a:latin typeface="Times New Roman" panose="02020603050405020304" pitchFamily="18" charset="0"/>
              <a:cs typeface="Times New Roman" panose="02020603050405020304" pitchFamily="18" charset="0"/>
            </a:endParaRPr>
          </a:p>
          <a:p>
            <a:pPr marL="0" indent="0" algn="just">
              <a:lnSpc>
                <a:spcPct val="100000"/>
              </a:lnSpc>
              <a:buNone/>
            </a:pPr>
            <a:r>
              <a:rPr lang="en-IN" sz="1600" dirty="0">
                <a:solidFill>
                  <a:srgbClr val="333333"/>
                </a:solidFill>
                <a:latin typeface="Times New Roman" panose="02020603050405020304" pitchFamily="18" charset="0"/>
                <a:cs typeface="Times New Roman" panose="02020603050405020304" pitchFamily="18" charset="0"/>
              </a:rPr>
              <a:t>[3] </a:t>
            </a:r>
            <a:r>
              <a:rPr lang="en-US" sz="1600" i="0" dirty="0">
                <a:solidFill>
                  <a:srgbClr val="333333"/>
                </a:solidFill>
                <a:effectLst/>
                <a:latin typeface="Times New Roman" panose="02020603050405020304" pitchFamily="18" charset="0"/>
                <a:cs typeface="Times New Roman" panose="02020603050405020304" pitchFamily="18" charset="0"/>
              </a:rPr>
              <a:t>M. Rashid, B. S. Bari, Y. </a:t>
            </a:r>
            <a:r>
              <a:rPr lang="en-US" sz="1600" i="0" dirty="0" err="1">
                <a:solidFill>
                  <a:srgbClr val="333333"/>
                </a:solidFill>
                <a:effectLst/>
                <a:latin typeface="Times New Roman" panose="02020603050405020304" pitchFamily="18" charset="0"/>
                <a:cs typeface="Times New Roman" panose="02020603050405020304" pitchFamily="18" charset="0"/>
              </a:rPr>
              <a:t>Yusup</a:t>
            </a:r>
            <a:r>
              <a:rPr lang="en-US" sz="1600" i="0" dirty="0">
                <a:solidFill>
                  <a:srgbClr val="333333"/>
                </a:solidFill>
                <a:effectLst/>
                <a:latin typeface="Times New Roman" panose="02020603050405020304" pitchFamily="18" charset="0"/>
                <a:cs typeface="Times New Roman" panose="02020603050405020304" pitchFamily="18" charset="0"/>
              </a:rPr>
              <a:t>, M. A. </a:t>
            </a:r>
            <a:r>
              <a:rPr lang="en-US" sz="1600" i="0" dirty="0" err="1">
                <a:solidFill>
                  <a:srgbClr val="333333"/>
                </a:solidFill>
                <a:effectLst/>
                <a:latin typeface="Times New Roman" panose="02020603050405020304" pitchFamily="18" charset="0"/>
                <a:cs typeface="Times New Roman" panose="02020603050405020304" pitchFamily="18" charset="0"/>
              </a:rPr>
              <a:t>Kamaruddin</a:t>
            </a:r>
            <a:r>
              <a:rPr lang="en-US" sz="1600" i="0" dirty="0">
                <a:solidFill>
                  <a:srgbClr val="333333"/>
                </a:solidFill>
                <a:effectLst/>
                <a:latin typeface="Times New Roman" panose="02020603050405020304" pitchFamily="18" charset="0"/>
                <a:cs typeface="Times New Roman" panose="02020603050405020304" pitchFamily="18" charset="0"/>
              </a:rPr>
              <a:t> and N. Khan, "A Comprehensive Review of Crop Yield Prediction Using Machine Learning Approaches With Special Emphasis on Palm Oil Yield Prediction," in </a:t>
            </a:r>
            <a:r>
              <a:rPr lang="en-US" sz="1600" i="1" dirty="0">
                <a:solidFill>
                  <a:srgbClr val="333333"/>
                </a:solidFill>
                <a:effectLst/>
                <a:latin typeface="Times New Roman" panose="02020603050405020304" pitchFamily="18" charset="0"/>
                <a:cs typeface="Times New Roman" panose="02020603050405020304" pitchFamily="18" charset="0"/>
              </a:rPr>
              <a:t>IEEE Access</a:t>
            </a:r>
            <a:r>
              <a:rPr lang="en-US" sz="1600" i="0" dirty="0">
                <a:solidFill>
                  <a:srgbClr val="333333"/>
                </a:solidFill>
                <a:effectLst/>
                <a:latin typeface="Times New Roman" panose="02020603050405020304" pitchFamily="18" charset="0"/>
                <a:cs typeface="Times New Roman" panose="02020603050405020304" pitchFamily="18" charset="0"/>
              </a:rPr>
              <a:t>, vol. 9, pp. 63406-63439, 2021, </a:t>
            </a:r>
            <a:r>
              <a:rPr lang="en-US" sz="1600" i="0" dirty="0" err="1">
                <a:solidFill>
                  <a:srgbClr val="333333"/>
                </a:solidFill>
                <a:effectLst/>
                <a:latin typeface="Times New Roman" panose="02020603050405020304" pitchFamily="18" charset="0"/>
                <a:cs typeface="Times New Roman" panose="02020603050405020304" pitchFamily="18" charset="0"/>
              </a:rPr>
              <a:t>doi</a:t>
            </a:r>
            <a:r>
              <a:rPr lang="en-US" sz="1600" i="0" dirty="0">
                <a:solidFill>
                  <a:srgbClr val="333333"/>
                </a:solidFill>
                <a:effectLst/>
                <a:latin typeface="Times New Roman" panose="02020603050405020304" pitchFamily="18" charset="0"/>
                <a:cs typeface="Times New Roman" panose="02020603050405020304" pitchFamily="18" charset="0"/>
              </a:rPr>
              <a:t>: 10.1109/ACCESS.2021.3075159.</a:t>
            </a:r>
            <a:br>
              <a:rPr lang="en-IN" sz="1800" dirty="0">
                <a:solidFill>
                  <a:srgbClr val="333333"/>
                </a:solidFill>
                <a:latin typeface="Times New Roman" panose="02020603050405020304" pitchFamily="18" charset="0"/>
              </a:rPr>
            </a:br>
            <a:endParaRPr lang="en-IN" sz="1600" dirty="0">
              <a:solidFill>
                <a:srgbClr val="333333"/>
              </a:solidFill>
              <a:latin typeface="Times New Roman" panose="02020603050405020304" pitchFamily="18" charset="0"/>
              <a:cs typeface="Times New Roman" panose="02020603050405020304" pitchFamily="18" charset="0"/>
            </a:endParaRPr>
          </a:p>
          <a:p>
            <a:pPr marL="0" indent="0" algn="just">
              <a:lnSpc>
                <a:spcPct val="100000"/>
              </a:lnSpc>
              <a:buNone/>
            </a:pPr>
            <a:r>
              <a:rPr lang="en-IN" sz="1600" dirty="0">
                <a:solidFill>
                  <a:srgbClr val="333333"/>
                </a:solidFill>
                <a:latin typeface="Times New Roman" panose="02020603050405020304" pitchFamily="18" charset="0"/>
                <a:cs typeface="Times New Roman" panose="02020603050405020304" pitchFamily="18" charset="0"/>
              </a:rPr>
              <a:t>[4] </a:t>
            </a:r>
            <a:r>
              <a:rPr lang="en-IN" sz="1600" i="0" dirty="0">
                <a:solidFill>
                  <a:srgbClr val="333333"/>
                </a:solidFill>
                <a:effectLst/>
                <a:latin typeface="Times New Roman" panose="02020603050405020304" pitchFamily="18" charset="0"/>
                <a:cs typeface="Times New Roman" panose="02020603050405020304" pitchFamily="18" charset="0"/>
              </a:rPr>
              <a:t>D. </a:t>
            </a:r>
            <a:r>
              <a:rPr lang="en-IN" sz="1600" i="0" dirty="0" err="1">
                <a:solidFill>
                  <a:srgbClr val="333333"/>
                </a:solidFill>
                <a:effectLst/>
                <a:latin typeface="Times New Roman" panose="02020603050405020304" pitchFamily="18" charset="0"/>
                <a:cs typeface="Times New Roman" panose="02020603050405020304" pitchFamily="18" charset="0"/>
              </a:rPr>
              <a:t>Elavarasan</a:t>
            </a:r>
            <a:r>
              <a:rPr lang="en-IN" sz="1600" i="0" dirty="0">
                <a:solidFill>
                  <a:srgbClr val="333333"/>
                </a:solidFill>
                <a:effectLst/>
                <a:latin typeface="Times New Roman" panose="02020603050405020304" pitchFamily="18" charset="0"/>
                <a:cs typeface="Times New Roman" panose="02020603050405020304" pitchFamily="18" charset="0"/>
              </a:rPr>
              <a:t> and P. M. D. Vincent, "Crop Yield Prediction Using Deep Reinforcement Learning Model for Sustainable Agrarian Applications,“ in </a:t>
            </a:r>
            <a:r>
              <a:rPr lang="en-IN" sz="1600" i="1" dirty="0">
                <a:solidFill>
                  <a:srgbClr val="333333"/>
                </a:solidFill>
                <a:effectLst/>
                <a:latin typeface="Times New Roman" panose="02020603050405020304" pitchFamily="18" charset="0"/>
                <a:cs typeface="Times New Roman" panose="02020603050405020304" pitchFamily="18" charset="0"/>
              </a:rPr>
              <a:t>IEEE Access</a:t>
            </a:r>
            <a:r>
              <a:rPr lang="en-IN" sz="1600" i="0" dirty="0">
                <a:solidFill>
                  <a:srgbClr val="333333"/>
                </a:solidFill>
                <a:effectLst/>
                <a:latin typeface="Times New Roman" panose="02020603050405020304" pitchFamily="18" charset="0"/>
                <a:cs typeface="Times New Roman" panose="02020603050405020304" pitchFamily="18" charset="0"/>
              </a:rPr>
              <a:t>, vol. 8, pp. 86886-86901, 2020, doi:10.1109/ACCESS.2020.2992480.</a:t>
            </a:r>
            <a:br>
              <a:rPr lang="en-IN" sz="1600" b="0" i="0" dirty="0">
                <a:solidFill>
                  <a:srgbClr val="333333"/>
                </a:solidFill>
                <a:effectLst/>
                <a:latin typeface="Times New Roman" panose="02020603050405020304" pitchFamily="18" charset="0"/>
              </a:rPr>
            </a:br>
            <a:endParaRPr lang="en-IN" sz="1600" i="0" dirty="0">
              <a:solidFill>
                <a:srgbClr val="333333"/>
              </a:solidFill>
              <a:effectLst/>
              <a:latin typeface="Times New Roman" panose="02020603050405020304" pitchFamily="18" charset="0"/>
              <a:cs typeface="Times New Roman" panose="02020603050405020304" pitchFamily="18" charset="0"/>
            </a:endParaRPr>
          </a:p>
          <a:p>
            <a:pPr marL="0" indent="0" algn="just">
              <a:lnSpc>
                <a:spcPct val="100000"/>
              </a:lnSpc>
              <a:buNone/>
            </a:pPr>
            <a:br>
              <a:rPr lang="en-IN" sz="1800" i="0" dirty="0">
                <a:solidFill>
                  <a:srgbClr val="333333"/>
                </a:solidFill>
                <a:effectLst/>
                <a:latin typeface="Times New Roman" panose="02020603050405020304" pitchFamily="18" charset="0"/>
              </a:rPr>
            </a:br>
            <a:r>
              <a:rPr lang="en-IN" sz="1600" dirty="0">
                <a:solidFill>
                  <a:srgbClr val="333333"/>
                </a:solidFill>
                <a:latin typeface="Times New Roman" panose="02020603050405020304" pitchFamily="18" charset="0"/>
                <a:cs typeface="Times New Roman" panose="02020603050405020304" pitchFamily="18" charset="0"/>
              </a:rPr>
              <a:t>[5] </a:t>
            </a:r>
            <a:r>
              <a:rPr lang="en-US" sz="1600" i="0" dirty="0">
                <a:solidFill>
                  <a:srgbClr val="222222"/>
                </a:solidFill>
                <a:effectLst/>
                <a:latin typeface="Times New Roman" panose="02020603050405020304" pitchFamily="18" charset="0"/>
                <a:cs typeface="Times New Roman" panose="02020603050405020304" pitchFamily="18" charset="0"/>
              </a:rPr>
              <a:t>Van </a:t>
            </a:r>
            <a:r>
              <a:rPr lang="en-US" sz="1600" i="0" dirty="0" err="1">
                <a:solidFill>
                  <a:srgbClr val="222222"/>
                </a:solidFill>
                <a:effectLst/>
                <a:latin typeface="Times New Roman" panose="02020603050405020304" pitchFamily="18" charset="0"/>
                <a:cs typeface="Times New Roman" panose="02020603050405020304" pitchFamily="18" charset="0"/>
              </a:rPr>
              <a:t>Klompenburg</a:t>
            </a:r>
            <a:r>
              <a:rPr lang="en-US" sz="1600" i="0" dirty="0">
                <a:solidFill>
                  <a:srgbClr val="222222"/>
                </a:solidFill>
                <a:effectLst/>
                <a:latin typeface="Times New Roman" panose="02020603050405020304" pitchFamily="18" charset="0"/>
                <a:cs typeface="Times New Roman" panose="02020603050405020304" pitchFamily="18" charset="0"/>
              </a:rPr>
              <a:t>, T., Kassahun, A., &amp; </a:t>
            </a:r>
            <a:r>
              <a:rPr lang="en-US" sz="1600" i="0" dirty="0" err="1">
                <a:solidFill>
                  <a:srgbClr val="222222"/>
                </a:solidFill>
                <a:effectLst/>
                <a:latin typeface="Times New Roman" panose="02020603050405020304" pitchFamily="18" charset="0"/>
                <a:cs typeface="Times New Roman" panose="02020603050405020304" pitchFamily="18" charset="0"/>
              </a:rPr>
              <a:t>Catal</a:t>
            </a:r>
            <a:r>
              <a:rPr lang="en-US" sz="1600" i="0" dirty="0">
                <a:solidFill>
                  <a:srgbClr val="222222"/>
                </a:solidFill>
                <a:effectLst/>
                <a:latin typeface="Times New Roman" panose="02020603050405020304" pitchFamily="18" charset="0"/>
                <a:cs typeface="Times New Roman" panose="02020603050405020304" pitchFamily="18" charset="0"/>
              </a:rPr>
              <a:t>, C. (2020). Crop yield prediction using machine learning: A systematic literature review. </a:t>
            </a:r>
            <a:r>
              <a:rPr lang="en-US" sz="1600" i="1" dirty="0">
                <a:solidFill>
                  <a:srgbClr val="222222"/>
                </a:solidFill>
                <a:effectLst/>
                <a:latin typeface="Times New Roman" panose="02020603050405020304" pitchFamily="18" charset="0"/>
                <a:cs typeface="Times New Roman" panose="02020603050405020304" pitchFamily="18" charset="0"/>
              </a:rPr>
              <a:t>Computers and Electronics in Agriculture</a:t>
            </a:r>
            <a:r>
              <a:rPr lang="en-US" sz="1600" i="0" dirty="0">
                <a:solidFill>
                  <a:srgbClr val="222222"/>
                </a:solidFill>
                <a:effectLst/>
                <a:latin typeface="Times New Roman" panose="02020603050405020304" pitchFamily="18" charset="0"/>
                <a:cs typeface="Times New Roman" panose="02020603050405020304" pitchFamily="18" charset="0"/>
              </a:rPr>
              <a:t>, </a:t>
            </a:r>
            <a:r>
              <a:rPr lang="en-US" sz="1600" i="1" dirty="0">
                <a:solidFill>
                  <a:srgbClr val="222222"/>
                </a:solidFill>
                <a:effectLst/>
                <a:latin typeface="Times New Roman" panose="02020603050405020304" pitchFamily="18" charset="0"/>
                <a:cs typeface="Times New Roman" panose="02020603050405020304" pitchFamily="18" charset="0"/>
              </a:rPr>
              <a:t>177</a:t>
            </a:r>
            <a:r>
              <a:rPr lang="en-US" sz="1600" i="0" dirty="0">
                <a:solidFill>
                  <a:srgbClr val="222222"/>
                </a:solidFill>
                <a:effectLst/>
                <a:latin typeface="Times New Roman" panose="02020603050405020304" pitchFamily="18" charset="0"/>
                <a:cs typeface="Times New Roman" panose="02020603050405020304" pitchFamily="18" charset="0"/>
              </a:rPr>
              <a:t>, 105709.</a:t>
            </a:r>
            <a:br>
              <a:rPr lang="en-IN" sz="1600" dirty="0">
                <a:solidFill>
                  <a:srgbClr val="333333"/>
                </a:solidFill>
                <a:latin typeface="Times New Roman" panose="02020603050405020304" pitchFamily="18" charset="0"/>
              </a:rPr>
            </a:br>
            <a:endParaRPr lang="en-US" sz="1600" i="0" dirty="0">
              <a:solidFill>
                <a:srgbClr val="222222"/>
              </a:solidFill>
              <a:effectLst/>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D056E75-82DB-49A3-B37F-F239ECBD31B0}"/>
              </a:ext>
            </a:extLst>
          </p:cNvPr>
          <p:cNvPicPr>
            <a:picLocks noChangeAspect="1"/>
          </p:cNvPicPr>
          <p:nvPr/>
        </p:nvPicPr>
        <p:blipFill>
          <a:blip r:embed="rId2"/>
          <a:stretch>
            <a:fillRect/>
          </a:stretch>
        </p:blipFill>
        <p:spPr>
          <a:xfrm>
            <a:off x="0" y="0"/>
            <a:ext cx="12197593" cy="762000"/>
          </a:xfrm>
          <a:prstGeom prst="rect">
            <a:avLst/>
          </a:prstGeom>
        </p:spPr>
      </p:pic>
    </p:spTree>
    <p:extLst>
      <p:ext uri="{BB962C8B-B14F-4D97-AF65-F5344CB8AC3E}">
        <p14:creationId xmlns:p14="http://schemas.microsoft.com/office/powerpoint/2010/main" val="29534245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310" y="313367"/>
            <a:ext cx="10515600" cy="1506807"/>
          </a:xfrm>
        </p:spPr>
        <p:txBody>
          <a:bodyPr/>
          <a:lstStyle/>
          <a:p>
            <a:r>
              <a:rPr lang="en-US" dirty="0"/>
              <a:t>                                </a:t>
            </a:r>
            <a:r>
              <a:rPr lang="en-US" sz="2800" b="1" dirty="0">
                <a:solidFill>
                  <a:schemeClr val="accent5"/>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09882" y="1588850"/>
            <a:ext cx="10449028" cy="4963935"/>
          </a:xfrm>
        </p:spPr>
        <p:txBody>
          <a:bodyPr>
            <a:normAutofit lnSpcReduction="10000"/>
          </a:bodyPr>
          <a:lstStyle/>
          <a:p>
            <a:pPr marL="0" indent="0" algn="just">
              <a:lnSpc>
                <a:spcPct val="100000"/>
              </a:lnSpc>
              <a:buNone/>
            </a:pPr>
            <a:r>
              <a:rPr lang="en-US" sz="1600" dirty="0">
                <a:latin typeface="Times New Roman" panose="02020603050405020304" pitchFamily="18" charset="0"/>
                <a:cs typeface="Times New Roman" panose="02020603050405020304" pitchFamily="18" charset="0"/>
              </a:rPr>
              <a:t>[6] . Haque, F. F., </a:t>
            </a:r>
            <a:r>
              <a:rPr lang="en-US" sz="1600" dirty="0" err="1">
                <a:latin typeface="Times New Roman" panose="02020603050405020304" pitchFamily="18" charset="0"/>
                <a:cs typeface="Times New Roman" panose="02020603050405020304" pitchFamily="18" charset="0"/>
              </a:rPr>
              <a:t>Abdelgawad</a:t>
            </a:r>
            <a:r>
              <a:rPr lang="en-US" sz="1600" dirty="0">
                <a:latin typeface="Times New Roman" panose="02020603050405020304" pitchFamily="18" charset="0"/>
                <a:cs typeface="Times New Roman" panose="02020603050405020304" pitchFamily="18" charset="0"/>
              </a:rPr>
              <a:t>, A., </a:t>
            </a:r>
            <a:r>
              <a:rPr lang="en-US" sz="1600" dirty="0" err="1">
                <a:latin typeface="Times New Roman" panose="02020603050405020304" pitchFamily="18" charset="0"/>
                <a:cs typeface="Times New Roman" panose="02020603050405020304" pitchFamily="18" charset="0"/>
              </a:rPr>
              <a:t>Yanambaka</a:t>
            </a:r>
            <a:r>
              <a:rPr lang="en-US" sz="1600" dirty="0">
                <a:latin typeface="Times New Roman" panose="02020603050405020304" pitchFamily="18" charset="0"/>
                <a:cs typeface="Times New Roman" panose="02020603050405020304" pitchFamily="18" charset="0"/>
              </a:rPr>
              <a:t>, V. P., &amp; </a:t>
            </a:r>
            <a:r>
              <a:rPr lang="en-US" sz="1600" dirty="0" err="1">
                <a:latin typeface="Times New Roman" panose="02020603050405020304" pitchFamily="18" charset="0"/>
                <a:cs typeface="Times New Roman" panose="02020603050405020304" pitchFamily="18" charset="0"/>
              </a:rPr>
              <a:t>Yelamarthi</a:t>
            </a:r>
            <a:r>
              <a:rPr lang="en-US" sz="1600" dirty="0">
                <a:latin typeface="Times New Roman" panose="02020603050405020304" pitchFamily="18" charset="0"/>
                <a:cs typeface="Times New Roman" panose="02020603050405020304" pitchFamily="18" charset="0"/>
              </a:rPr>
              <a:t>, K. (2020, June). Crop Yield Prediction Using Deep Neural Network. In 2020 IEEE 6th World Forum on Internet of Things (WF-IoT) (pp. 1-4). IEEE.</a:t>
            </a:r>
          </a:p>
          <a:p>
            <a:pPr marL="0" indent="0" algn="just">
              <a:lnSpc>
                <a:spcPct val="10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600" dirty="0">
                <a:latin typeface="Times New Roman" panose="02020603050405020304" pitchFamily="18" charset="0"/>
                <a:cs typeface="Times New Roman" panose="02020603050405020304" pitchFamily="18" charset="0"/>
              </a:rPr>
              <a:t>[7]. </a:t>
            </a:r>
            <a:r>
              <a:rPr lang="en-US" sz="1600" dirty="0" err="1">
                <a:latin typeface="Times New Roman" panose="02020603050405020304" pitchFamily="18" charset="0"/>
                <a:cs typeface="Times New Roman" panose="02020603050405020304" pitchFamily="18" charset="0"/>
              </a:rPr>
              <a:t>Elavarasan</a:t>
            </a:r>
            <a:r>
              <a:rPr lang="en-US" sz="1600" dirty="0">
                <a:latin typeface="Times New Roman" panose="02020603050405020304" pitchFamily="18" charset="0"/>
                <a:cs typeface="Times New Roman" panose="02020603050405020304" pitchFamily="18" charset="0"/>
              </a:rPr>
              <a:t>, D., &amp; Vincent, P. D. (2020). Crop yield prediction using deep reinforcement learning model for sustainable agrarian applications. IEEE access, 8, 86886-86901</a:t>
            </a:r>
            <a:r>
              <a:rPr lang="en-US" sz="1600" b="1" dirty="0">
                <a:latin typeface="Times New Roman" panose="02020603050405020304" pitchFamily="18" charset="0"/>
                <a:cs typeface="Times New Roman" panose="02020603050405020304" pitchFamily="18" charset="0"/>
              </a:rPr>
              <a:t>.</a:t>
            </a:r>
            <a:endParaRPr lang="en-IN" sz="1600" dirty="0">
              <a:solidFill>
                <a:srgbClr val="333333"/>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600" dirty="0">
                <a:latin typeface="Times New Roman" panose="02020603050405020304" pitchFamily="18" charset="0"/>
                <a:cs typeface="Times New Roman" panose="02020603050405020304" pitchFamily="18" charset="0"/>
              </a:rPr>
              <a:t>[8].</a:t>
            </a:r>
            <a:r>
              <a:rPr lang="en-US" sz="1600" dirty="0" err="1">
                <a:latin typeface="Times New Roman" panose="02020603050405020304" pitchFamily="18" charset="0"/>
                <a:cs typeface="Times New Roman" panose="02020603050405020304" pitchFamily="18" charset="0"/>
              </a:rPr>
              <a:t>JuhiReshma</a:t>
            </a:r>
            <a:r>
              <a:rPr lang="en-US" sz="1600" dirty="0">
                <a:latin typeface="Times New Roman" panose="02020603050405020304" pitchFamily="18" charset="0"/>
                <a:cs typeface="Times New Roman" panose="02020603050405020304" pitchFamily="18" charset="0"/>
              </a:rPr>
              <a:t>, S. R., &amp; </a:t>
            </a:r>
            <a:r>
              <a:rPr lang="en-US" sz="1600" dirty="0" err="1">
                <a:latin typeface="Times New Roman" panose="02020603050405020304" pitchFamily="18" charset="0"/>
                <a:cs typeface="Times New Roman" panose="02020603050405020304" pitchFamily="18" charset="0"/>
              </a:rPr>
              <a:t>Aravindhar</a:t>
            </a:r>
            <a:r>
              <a:rPr lang="en-US" sz="1600" dirty="0">
                <a:latin typeface="Times New Roman" panose="02020603050405020304" pitchFamily="18" charset="0"/>
                <a:cs typeface="Times New Roman" panose="02020603050405020304" pitchFamily="18" charset="0"/>
              </a:rPr>
              <a:t>, D. J. (2021). Fertilizer Estimation using Deep Learning Approach. NVEO-NATURAL VOLATILES &amp; ESSENTIAL OILS Journal| NVEO, 5745-5752.</a:t>
            </a:r>
            <a:r>
              <a:rPr lang="en-US" sz="1600" i="0" dirty="0">
                <a:solidFill>
                  <a:srgbClr val="333333"/>
                </a:solidFill>
                <a:effectLst/>
                <a:latin typeface="Times New Roman" panose="02020603050405020304" pitchFamily="18" charset="0"/>
                <a:cs typeface="Times New Roman" panose="02020603050405020304" pitchFamily="18" charset="0"/>
              </a:rPr>
              <a:t>.</a:t>
            </a:r>
            <a:br>
              <a:rPr lang="en-IN" sz="1800" dirty="0">
                <a:solidFill>
                  <a:srgbClr val="333333"/>
                </a:solidFill>
                <a:latin typeface="Times New Roman" panose="02020603050405020304" pitchFamily="18" charset="0"/>
              </a:rPr>
            </a:br>
            <a:endParaRPr lang="en-IN" sz="1600" dirty="0">
              <a:solidFill>
                <a:srgbClr val="333333"/>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1600" dirty="0">
                <a:latin typeface="Times New Roman" panose="02020603050405020304" pitchFamily="18" charset="0"/>
                <a:cs typeface="Times New Roman" panose="02020603050405020304" pitchFamily="18" charset="0"/>
              </a:rPr>
              <a:t>[9].</a:t>
            </a:r>
            <a:r>
              <a:rPr lang="en-US" sz="1600" dirty="0" err="1">
                <a:latin typeface="Times New Roman" panose="02020603050405020304" pitchFamily="18" charset="0"/>
                <a:cs typeface="Times New Roman" panose="02020603050405020304" pitchFamily="18" charset="0"/>
              </a:rPr>
              <a:t>Pudumalar</a:t>
            </a:r>
            <a:r>
              <a:rPr lang="en-US" sz="1600" dirty="0">
                <a:latin typeface="Times New Roman" panose="02020603050405020304" pitchFamily="18" charset="0"/>
                <a:cs typeface="Times New Roman" panose="02020603050405020304" pitchFamily="18" charset="0"/>
              </a:rPr>
              <a:t>, S., </a:t>
            </a:r>
            <a:r>
              <a:rPr lang="en-US" sz="1600" dirty="0" err="1">
                <a:latin typeface="Times New Roman" panose="02020603050405020304" pitchFamily="18" charset="0"/>
                <a:cs typeface="Times New Roman" panose="02020603050405020304" pitchFamily="18" charset="0"/>
              </a:rPr>
              <a:t>Ramanujam</a:t>
            </a:r>
            <a:r>
              <a:rPr lang="en-US" sz="1600" dirty="0">
                <a:latin typeface="Times New Roman" panose="02020603050405020304" pitchFamily="18" charset="0"/>
                <a:cs typeface="Times New Roman" panose="02020603050405020304" pitchFamily="18" charset="0"/>
              </a:rPr>
              <a:t>, E., </a:t>
            </a:r>
            <a:r>
              <a:rPr lang="en-US" sz="1600" dirty="0" err="1">
                <a:latin typeface="Times New Roman" panose="02020603050405020304" pitchFamily="18" charset="0"/>
                <a:cs typeface="Times New Roman" panose="02020603050405020304" pitchFamily="18" charset="0"/>
              </a:rPr>
              <a:t>Rajashree</a:t>
            </a:r>
            <a:r>
              <a:rPr lang="en-US" sz="1600" dirty="0">
                <a:latin typeface="Times New Roman" panose="02020603050405020304" pitchFamily="18" charset="0"/>
                <a:cs typeface="Times New Roman" panose="02020603050405020304" pitchFamily="18" charset="0"/>
              </a:rPr>
              <a:t>, R. H., Kavya, C., </a:t>
            </a:r>
            <a:r>
              <a:rPr lang="en-US" sz="1600" dirty="0" err="1">
                <a:latin typeface="Times New Roman" panose="02020603050405020304" pitchFamily="18" charset="0"/>
                <a:cs typeface="Times New Roman" panose="02020603050405020304" pitchFamily="18" charset="0"/>
              </a:rPr>
              <a:t>Kiruthika</a:t>
            </a:r>
            <a:r>
              <a:rPr lang="en-US" sz="1600" dirty="0">
                <a:latin typeface="Times New Roman" panose="02020603050405020304" pitchFamily="18" charset="0"/>
                <a:cs typeface="Times New Roman" panose="02020603050405020304" pitchFamily="18" charset="0"/>
              </a:rPr>
              <a:t>, T., &amp; Nisha, J. (2017, January). Crop recommendation system for precision agriculture. In 2016 Eighth International Conference on Advanced Computing (</a:t>
            </a:r>
            <a:r>
              <a:rPr lang="en-US" sz="1600" dirty="0" err="1">
                <a:latin typeface="Times New Roman" panose="02020603050405020304" pitchFamily="18" charset="0"/>
                <a:cs typeface="Times New Roman" panose="02020603050405020304" pitchFamily="18" charset="0"/>
              </a:rPr>
              <a:t>ICoAC</a:t>
            </a:r>
            <a:r>
              <a:rPr lang="en-US" sz="1600" dirty="0">
                <a:latin typeface="Times New Roman" panose="02020603050405020304" pitchFamily="18" charset="0"/>
                <a:cs typeface="Times New Roman" panose="02020603050405020304" pitchFamily="18" charset="0"/>
              </a:rPr>
              <a:t>) (pp. 32-36). IEEE.</a:t>
            </a:r>
            <a:br>
              <a:rPr lang="en-IN" sz="1600" b="0" i="0" dirty="0">
                <a:solidFill>
                  <a:srgbClr val="333333"/>
                </a:solidFill>
                <a:effectLst/>
                <a:latin typeface="Times New Roman" panose="02020603050405020304" pitchFamily="18" charset="0"/>
              </a:rPr>
            </a:br>
            <a:endParaRPr lang="en-IN" sz="1600" i="0" dirty="0">
              <a:solidFill>
                <a:srgbClr val="333333"/>
              </a:solidFill>
              <a:effectLst/>
              <a:latin typeface="Times New Roman" panose="02020603050405020304" pitchFamily="18" charset="0"/>
              <a:cs typeface="Times New Roman" panose="02020603050405020304" pitchFamily="18" charset="0"/>
            </a:endParaRPr>
          </a:p>
          <a:p>
            <a:pPr marL="0" indent="0" algn="just">
              <a:lnSpc>
                <a:spcPct val="100000"/>
              </a:lnSpc>
              <a:buNone/>
            </a:pP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10].Der Yang, M., Tseng, H. H., Hsu, Y. C., &amp; Tseng, W. C. (2020, January). Real-time crop classification using edge computing and deep learning. In 2020 IEEE 17th Annual Consumer Communications &amp; Networking Conference. </a:t>
            </a:r>
            <a:r>
              <a:rPr lang="en-US" sz="1800" dirty="0">
                <a:latin typeface="Times New Roman" panose="02020603050405020304" pitchFamily="18" charset="0"/>
                <a:cs typeface="Times New Roman" panose="02020603050405020304" pitchFamily="18" charset="0"/>
              </a:rPr>
              <a:t>(CCNC) (pp. 1-4). IEEE.</a:t>
            </a:r>
            <a:br>
              <a:rPr lang="en-IN" sz="1600" dirty="0">
                <a:solidFill>
                  <a:srgbClr val="333333"/>
                </a:solidFill>
                <a:latin typeface="Times New Roman" panose="02020603050405020304" pitchFamily="18" charset="0"/>
              </a:rPr>
            </a:br>
            <a:endParaRPr lang="en-US" sz="1600" i="0" dirty="0">
              <a:solidFill>
                <a:srgbClr val="222222"/>
              </a:solidFill>
              <a:effectLst/>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D056E75-82DB-49A3-B37F-F239ECBD31B0}"/>
              </a:ext>
            </a:extLst>
          </p:cNvPr>
          <p:cNvPicPr>
            <a:picLocks noChangeAspect="1"/>
          </p:cNvPicPr>
          <p:nvPr/>
        </p:nvPicPr>
        <p:blipFill>
          <a:blip r:embed="rId2"/>
          <a:stretch>
            <a:fillRect/>
          </a:stretch>
        </p:blipFill>
        <p:spPr>
          <a:xfrm>
            <a:off x="0" y="0"/>
            <a:ext cx="12197593" cy="762000"/>
          </a:xfrm>
          <a:prstGeom prst="rect">
            <a:avLst/>
          </a:prstGeom>
        </p:spPr>
      </p:pic>
    </p:spTree>
    <p:extLst>
      <p:ext uri="{BB962C8B-B14F-4D97-AF65-F5344CB8AC3E}">
        <p14:creationId xmlns:p14="http://schemas.microsoft.com/office/powerpoint/2010/main" val="17434803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310" y="313367"/>
            <a:ext cx="10515600" cy="1506807"/>
          </a:xfrm>
        </p:spPr>
        <p:txBody>
          <a:bodyPr/>
          <a:lstStyle/>
          <a:p>
            <a:r>
              <a:rPr lang="en-US" dirty="0"/>
              <a:t>                                </a:t>
            </a:r>
            <a:r>
              <a:rPr lang="en-US" sz="2800" b="1" dirty="0">
                <a:solidFill>
                  <a:schemeClr val="accent5"/>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09882" y="1588850"/>
            <a:ext cx="10449028" cy="4963935"/>
          </a:xfrm>
        </p:spPr>
        <p:txBody>
          <a:bodyPr>
            <a:normAutofit fontScale="92500" lnSpcReduction="10000"/>
          </a:bodyPr>
          <a:lstStyle/>
          <a:p>
            <a:pPr marL="0" indent="0" algn="just">
              <a:lnSpc>
                <a:spcPct val="100000"/>
              </a:lnSpc>
              <a:buNone/>
            </a:pPr>
            <a:r>
              <a:rPr lang="en-US" sz="1600" dirty="0">
                <a:latin typeface="Times New Roman" panose="02020603050405020304" pitchFamily="18" charset="0"/>
                <a:cs typeface="Times New Roman" panose="02020603050405020304" pitchFamily="18" charset="0"/>
              </a:rPr>
              <a:t>[11]D. Devi, A. Anand, S. </a:t>
            </a:r>
            <a:r>
              <a:rPr lang="en-US" sz="1600" dirty="0" err="1">
                <a:latin typeface="Times New Roman" panose="02020603050405020304" pitchFamily="18" charset="0"/>
                <a:cs typeface="Times New Roman" panose="02020603050405020304" pitchFamily="18" charset="0"/>
              </a:rPr>
              <a:t>S.Sophia</a:t>
            </a:r>
            <a:r>
              <a:rPr lang="en-US" sz="1600" dirty="0">
                <a:latin typeface="Times New Roman" panose="02020603050405020304" pitchFamily="18" charset="0"/>
                <a:cs typeface="Times New Roman" panose="02020603050405020304" pitchFamily="18" charset="0"/>
              </a:rPr>
              <a:t>, M. </a:t>
            </a:r>
            <a:r>
              <a:rPr lang="en-US" sz="1600" dirty="0" err="1">
                <a:latin typeface="Times New Roman" panose="02020603050405020304" pitchFamily="18" charset="0"/>
                <a:cs typeface="Times New Roman" panose="02020603050405020304" pitchFamily="18" charset="0"/>
              </a:rPr>
              <a:t>Karpagam</a:t>
            </a:r>
            <a:r>
              <a:rPr lang="en-US" sz="1600" dirty="0">
                <a:latin typeface="Times New Roman" panose="02020603050405020304" pitchFamily="18" charset="0"/>
                <a:cs typeface="Times New Roman" panose="02020603050405020304" pitchFamily="18" charset="0"/>
              </a:rPr>
              <a:t> and S. </a:t>
            </a:r>
            <a:r>
              <a:rPr lang="en-US" sz="1600" dirty="0" err="1">
                <a:latin typeface="Times New Roman" panose="02020603050405020304" pitchFamily="18" charset="0"/>
                <a:cs typeface="Times New Roman" panose="02020603050405020304" pitchFamily="18" charset="0"/>
              </a:rPr>
              <a:t>Maheswari</a:t>
            </a:r>
            <a:r>
              <a:rPr lang="en-US" sz="1600" dirty="0">
                <a:latin typeface="Times New Roman" panose="02020603050405020304" pitchFamily="18" charset="0"/>
                <a:cs typeface="Times New Roman" panose="02020603050405020304" pitchFamily="18" charset="0"/>
              </a:rPr>
              <a:t>, "IoT- Deep Learning based Prediction of Amount of Pesticides and Diseases in Fruits," 2020 International Conference on Smart Electronics and Communication (ICOSEC), 2020, pp. 848-853,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10.1109/ICOSEC49089.2020.9215373.</a:t>
            </a:r>
          </a:p>
          <a:p>
            <a:pPr marL="0" indent="0" algn="just">
              <a:lnSpc>
                <a:spcPct val="10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600" dirty="0">
                <a:latin typeface="Times New Roman" panose="02020603050405020304" pitchFamily="18" charset="0"/>
                <a:cs typeface="Times New Roman" panose="02020603050405020304" pitchFamily="18" charset="0"/>
              </a:rPr>
              <a:t>[12] S. </a:t>
            </a:r>
            <a:r>
              <a:rPr lang="en-US" sz="1600" dirty="0" err="1">
                <a:latin typeface="Times New Roman" panose="02020603050405020304" pitchFamily="18" charset="0"/>
                <a:cs typeface="Times New Roman" panose="02020603050405020304" pitchFamily="18" charset="0"/>
              </a:rPr>
              <a:t>Bhanumathi</a:t>
            </a:r>
            <a:r>
              <a:rPr lang="en-US" sz="1600" dirty="0">
                <a:latin typeface="Times New Roman" panose="02020603050405020304" pitchFamily="18" charset="0"/>
                <a:cs typeface="Times New Roman" panose="02020603050405020304" pitchFamily="18" charset="0"/>
              </a:rPr>
              <a:t>, M. Vineeth and N. Rohit, "Crop Yield Prediction and Efficient use of Fertilizers," 2019 International Conference on Communication and Signal Processing (ICCSP), 2019, pp. 0769-0773,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10.1109/ICCSP.2019.8698087.</a:t>
            </a:r>
            <a:r>
              <a:rPr lang="en-US" sz="1600" i="0" dirty="0">
                <a:solidFill>
                  <a:srgbClr val="333333"/>
                </a:solidFill>
                <a:effectLst/>
                <a:latin typeface="Times New Roman" panose="02020603050405020304" pitchFamily="18" charset="0"/>
                <a:cs typeface="Times New Roman" panose="02020603050405020304" pitchFamily="18" charset="0"/>
              </a:rPr>
              <a:t>.</a:t>
            </a:r>
            <a:br>
              <a:rPr lang="en-IN" sz="1800" dirty="0">
                <a:solidFill>
                  <a:srgbClr val="333333"/>
                </a:solidFill>
                <a:latin typeface="Times New Roman" panose="02020603050405020304" pitchFamily="18" charset="0"/>
              </a:rPr>
            </a:br>
            <a:endParaRPr lang="en-IN" sz="1600" dirty="0">
              <a:solidFill>
                <a:srgbClr val="333333"/>
              </a:solidFill>
              <a:latin typeface="Times New Roman" panose="02020603050405020304" pitchFamily="18" charset="0"/>
              <a:cs typeface="Times New Roman" panose="02020603050405020304" pitchFamily="18" charset="0"/>
            </a:endParaRPr>
          </a:p>
          <a:p>
            <a:pPr marL="0" indent="0" algn="just">
              <a:lnSpc>
                <a:spcPct val="100000"/>
              </a:lnSpc>
              <a:buNone/>
            </a:pPr>
            <a:r>
              <a:rPr lang="en-IN" sz="1600" i="0" dirty="0">
                <a:effectLst/>
                <a:latin typeface="Times New Roman" panose="02020603050405020304" pitchFamily="18" charset="0"/>
                <a:cs typeface="Times New Roman" panose="02020603050405020304" pitchFamily="18" charset="0"/>
              </a:rPr>
              <a:t>[13]</a:t>
            </a:r>
            <a:r>
              <a:rPr lang="en-IN" sz="1600" i="0" dirty="0" err="1">
                <a:effectLst/>
                <a:latin typeface="Times New Roman" panose="02020603050405020304" pitchFamily="18" charset="0"/>
                <a:cs typeface="Times New Roman" panose="02020603050405020304" pitchFamily="18" charset="0"/>
              </a:rPr>
              <a:t>Banavlikar</a:t>
            </a:r>
            <a:r>
              <a:rPr lang="en-IN" sz="1600" i="0" dirty="0">
                <a:effectLst/>
                <a:latin typeface="Times New Roman" panose="02020603050405020304" pitchFamily="18" charset="0"/>
                <a:cs typeface="Times New Roman" panose="02020603050405020304" pitchFamily="18" charset="0"/>
              </a:rPr>
              <a:t>, T., </a:t>
            </a:r>
            <a:r>
              <a:rPr lang="en-IN" sz="1600" i="0" dirty="0" err="1">
                <a:effectLst/>
                <a:latin typeface="Times New Roman" panose="02020603050405020304" pitchFamily="18" charset="0"/>
                <a:cs typeface="Times New Roman" panose="02020603050405020304" pitchFamily="18" charset="0"/>
              </a:rPr>
              <a:t>Mahir</a:t>
            </a:r>
            <a:r>
              <a:rPr lang="en-IN" sz="1600" i="0" dirty="0">
                <a:effectLst/>
                <a:latin typeface="Times New Roman" panose="02020603050405020304" pitchFamily="18" charset="0"/>
                <a:cs typeface="Times New Roman" panose="02020603050405020304" pitchFamily="18" charset="0"/>
              </a:rPr>
              <a:t>, A., </a:t>
            </a:r>
            <a:r>
              <a:rPr lang="en-IN" sz="1600" i="0" dirty="0" err="1">
                <a:effectLst/>
                <a:latin typeface="Times New Roman" panose="02020603050405020304" pitchFamily="18" charset="0"/>
                <a:cs typeface="Times New Roman" panose="02020603050405020304" pitchFamily="18" charset="0"/>
              </a:rPr>
              <a:t>Budukh</a:t>
            </a:r>
            <a:r>
              <a:rPr lang="en-IN" sz="1600" i="0" dirty="0">
                <a:effectLst/>
                <a:latin typeface="Times New Roman" panose="02020603050405020304" pitchFamily="18" charset="0"/>
                <a:cs typeface="Times New Roman" panose="02020603050405020304" pitchFamily="18" charset="0"/>
              </a:rPr>
              <a:t>, M., &amp; </a:t>
            </a:r>
            <a:r>
              <a:rPr lang="en-IN" sz="1600" i="0" dirty="0" err="1">
                <a:effectLst/>
                <a:latin typeface="Times New Roman" panose="02020603050405020304" pitchFamily="18" charset="0"/>
                <a:cs typeface="Times New Roman" panose="02020603050405020304" pitchFamily="18" charset="0"/>
              </a:rPr>
              <a:t>Dhodapkar</a:t>
            </a:r>
            <a:r>
              <a:rPr lang="en-IN" sz="1600" i="0" dirty="0">
                <a:effectLst/>
                <a:latin typeface="Times New Roman" panose="02020603050405020304" pitchFamily="18" charset="0"/>
                <a:cs typeface="Times New Roman" panose="02020603050405020304" pitchFamily="18" charset="0"/>
              </a:rPr>
              <a:t>, S. (2018). Crop recommendation system using Neural Networks. </a:t>
            </a:r>
            <a:r>
              <a:rPr lang="en-IN" sz="1600" i="1" dirty="0">
                <a:effectLst/>
                <a:latin typeface="Times New Roman" panose="02020603050405020304" pitchFamily="18" charset="0"/>
                <a:cs typeface="Times New Roman" panose="02020603050405020304" pitchFamily="18" charset="0"/>
              </a:rPr>
              <a:t>International Research Journal of Engineering and Technology (IRJET)</a:t>
            </a:r>
            <a:r>
              <a:rPr lang="en-IN" sz="1600" i="0" dirty="0">
                <a:effectLst/>
                <a:latin typeface="Times New Roman" panose="02020603050405020304" pitchFamily="18" charset="0"/>
                <a:cs typeface="Times New Roman" panose="02020603050405020304" pitchFamily="18" charset="0"/>
              </a:rPr>
              <a:t>, </a:t>
            </a:r>
            <a:r>
              <a:rPr lang="en-IN" sz="1600" i="1" dirty="0">
                <a:effectLst/>
                <a:latin typeface="Times New Roman" panose="02020603050405020304" pitchFamily="18" charset="0"/>
                <a:cs typeface="Times New Roman" panose="02020603050405020304" pitchFamily="18" charset="0"/>
              </a:rPr>
              <a:t>5</a:t>
            </a:r>
            <a:r>
              <a:rPr lang="en-IN" sz="1600" i="0" dirty="0">
                <a:effectLst/>
                <a:latin typeface="Times New Roman" panose="02020603050405020304" pitchFamily="18" charset="0"/>
                <a:cs typeface="Times New Roman" panose="02020603050405020304" pitchFamily="18" charset="0"/>
              </a:rPr>
              <a:t>(5), 1475-1480.</a:t>
            </a:r>
            <a:r>
              <a:rPr lang="en-US" sz="1600" dirty="0">
                <a:latin typeface="Times New Roman" panose="02020603050405020304" pitchFamily="18" charset="0"/>
                <a:cs typeface="Times New Roman" panose="02020603050405020304" pitchFamily="18" charset="0"/>
              </a:rPr>
              <a:t>(pp. 32-36). IEEE.</a:t>
            </a:r>
            <a:br>
              <a:rPr lang="en-IN" sz="1600" i="0" dirty="0">
                <a:solidFill>
                  <a:srgbClr val="333333"/>
                </a:solidFill>
                <a:effectLst/>
                <a:latin typeface="Times New Roman" panose="02020603050405020304" pitchFamily="18" charset="0"/>
              </a:rPr>
            </a:br>
            <a:endParaRPr lang="en-IN" sz="1600" i="0" dirty="0">
              <a:solidFill>
                <a:srgbClr val="333333"/>
              </a:solidFill>
              <a:effectLst/>
              <a:latin typeface="Times New Roman" panose="02020603050405020304" pitchFamily="18" charset="0"/>
              <a:cs typeface="Times New Roman" panose="02020603050405020304" pitchFamily="18" charset="0"/>
            </a:endParaRPr>
          </a:p>
          <a:p>
            <a:pPr marL="0" indent="0" algn="just">
              <a:lnSpc>
                <a:spcPct val="100000"/>
              </a:lnSpc>
              <a:buNone/>
            </a:pPr>
            <a:r>
              <a:rPr lang="en-US" sz="1600" i="0" dirty="0">
                <a:effectLst/>
                <a:latin typeface="Times New Roman" panose="02020603050405020304" pitchFamily="18" charset="0"/>
                <a:cs typeface="Times New Roman" panose="02020603050405020304" pitchFamily="18" charset="0"/>
              </a:rPr>
              <a:t>[14]</a:t>
            </a:r>
            <a:r>
              <a:rPr lang="en-US" sz="1600" i="0" dirty="0" err="1">
                <a:effectLst/>
                <a:latin typeface="Times New Roman" panose="02020603050405020304" pitchFamily="18" charset="0"/>
                <a:cs typeface="Times New Roman" panose="02020603050405020304" pitchFamily="18" charset="0"/>
              </a:rPr>
              <a:t>Mythili</a:t>
            </a:r>
            <a:r>
              <a:rPr lang="en-US" sz="1600" i="0" dirty="0">
                <a:effectLst/>
                <a:latin typeface="Times New Roman" panose="02020603050405020304" pitchFamily="18" charset="0"/>
                <a:cs typeface="Times New Roman" panose="02020603050405020304" pitchFamily="18" charset="0"/>
              </a:rPr>
              <a:t>, K., &amp; </a:t>
            </a:r>
            <a:r>
              <a:rPr lang="en-US" sz="1600" i="0" dirty="0" err="1">
                <a:effectLst/>
                <a:latin typeface="Times New Roman" panose="02020603050405020304" pitchFamily="18" charset="0"/>
                <a:cs typeface="Times New Roman" panose="02020603050405020304" pitchFamily="18" charset="0"/>
              </a:rPr>
              <a:t>Rangaraj</a:t>
            </a:r>
            <a:r>
              <a:rPr lang="en-US" sz="1600" i="0" dirty="0">
                <a:effectLst/>
                <a:latin typeface="Times New Roman" panose="02020603050405020304" pitchFamily="18" charset="0"/>
                <a:cs typeface="Times New Roman" panose="02020603050405020304" pitchFamily="18" charset="0"/>
              </a:rPr>
              <a:t>, R. (2021). Crop Recommendation for Better Crop Yield for Precision Agriculture Using Ant Colony Optimization with Deep Learning Method. </a:t>
            </a:r>
            <a:r>
              <a:rPr lang="en-US" sz="1600" i="1" dirty="0">
                <a:effectLst/>
                <a:latin typeface="Times New Roman" panose="02020603050405020304" pitchFamily="18" charset="0"/>
                <a:cs typeface="Times New Roman" panose="02020603050405020304" pitchFamily="18" charset="0"/>
              </a:rPr>
              <a:t>Annals of the Romanian Society for Cell Biology</a:t>
            </a:r>
            <a:r>
              <a:rPr lang="en-US" sz="1600" i="0" dirty="0">
                <a:effectLst/>
                <a:latin typeface="Times New Roman" panose="02020603050405020304" pitchFamily="18" charset="0"/>
                <a:cs typeface="Times New Roman" panose="02020603050405020304" pitchFamily="18" charset="0"/>
              </a:rPr>
              <a:t>, 4783-4794.</a:t>
            </a:r>
            <a:r>
              <a:rPr lang="en-US" sz="1800" dirty="0">
                <a:latin typeface="Times New Roman" panose="02020603050405020304" pitchFamily="18" charset="0"/>
                <a:cs typeface="Times New Roman" panose="02020603050405020304" pitchFamily="18" charset="0"/>
              </a:rPr>
              <a:t>1-4). IEEE.</a:t>
            </a: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800" dirty="0">
                <a:latin typeface="Times New Roman" panose="02020603050405020304" pitchFamily="18" charset="0"/>
                <a:cs typeface="Times New Roman" panose="02020603050405020304" pitchFamily="18" charset="0"/>
              </a:rPr>
              <a:t>[15]</a:t>
            </a:r>
            <a:r>
              <a:rPr lang="en-IN" sz="1800" i="0" dirty="0">
                <a:effectLst/>
                <a:latin typeface="Times New Roman" panose="02020603050405020304" pitchFamily="18" charset="0"/>
                <a:cs typeface="Times New Roman" panose="02020603050405020304" pitchFamily="18" charset="0"/>
              </a:rPr>
              <a:t> </a:t>
            </a:r>
            <a:r>
              <a:rPr lang="en-IN" sz="1800" i="0" dirty="0" err="1">
                <a:effectLst/>
                <a:latin typeface="Times New Roman" panose="02020603050405020304" pitchFamily="18" charset="0"/>
                <a:cs typeface="Times New Roman" panose="02020603050405020304" pitchFamily="18" charset="0"/>
              </a:rPr>
              <a:t>Jyothika</a:t>
            </a:r>
            <a:r>
              <a:rPr lang="en-IN" sz="1800" i="0" dirty="0">
                <a:effectLst/>
                <a:latin typeface="Times New Roman" panose="02020603050405020304" pitchFamily="18" charset="0"/>
                <a:cs typeface="Times New Roman" panose="02020603050405020304" pitchFamily="18" charset="0"/>
              </a:rPr>
              <a:t>, P., Ramana, K. V., &amp; Narayana, L. Crop recommendation system to maximize crop yield using deep neural network.</a:t>
            </a:r>
            <a:endParaRPr lang="en-US" sz="18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a:solidFill>
                <a:srgbClr val="333333"/>
              </a:solidFill>
              <a:latin typeface="Times New Roman" panose="02020603050405020304" pitchFamily="18" charset="0"/>
              <a:cs typeface="Times New Roman" panose="02020603050405020304" pitchFamily="18" charset="0"/>
            </a:endParaRPr>
          </a:p>
          <a:p>
            <a:pPr marL="0" indent="0" algn="just">
              <a:lnSpc>
                <a:spcPct val="100000"/>
              </a:lnSpc>
              <a:buNone/>
            </a:pPr>
            <a:br>
              <a:rPr lang="en-IN" sz="1600" dirty="0">
                <a:solidFill>
                  <a:srgbClr val="333333"/>
                </a:solidFill>
                <a:latin typeface="Times New Roman" panose="02020603050405020304" pitchFamily="18" charset="0"/>
              </a:rPr>
            </a:br>
            <a:endParaRPr lang="en-US" sz="1600" i="0" dirty="0">
              <a:solidFill>
                <a:srgbClr val="222222"/>
              </a:solidFill>
              <a:effectLst/>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D056E75-82DB-49A3-B37F-F239ECBD31B0}"/>
              </a:ext>
            </a:extLst>
          </p:cNvPr>
          <p:cNvPicPr>
            <a:picLocks noChangeAspect="1"/>
          </p:cNvPicPr>
          <p:nvPr/>
        </p:nvPicPr>
        <p:blipFill>
          <a:blip r:embed="rId2"/>
          <a:stretch>
            <a:fillRect/>
          </a:stretch>
        </p:blipFill>
        <p:spPr>
          <a:xfrm>
            <a:off x="0" y="0"/>
            <a:ext cx="12197593" cy="762000"/>
          </a:xfrm>
          <a:prstGeom prst="rect">
            <a:avLst/>
          </a:prstGeom>
        </p:spPr>
      </p:pic>
    </p:spTree>
    <p:extLst>
      <p:ext uri="{BB962C8B-B14F-4D97-AF65-F5344CB8AC3E}">
        <p14:creationId xmlns:p14="http://schemas.microsoft.com/office/powerpoint/2010/main" val="30105465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310" y="313367"/>
            <a:ext cx="10515600" cy="1506807"/>
          </a:xfrm>
        </p:spPr>
        <p:txBody>
          <a:bodyPr/>
          <a:lstStyle/>
          <a:p>
            <a:r>
              <a:rPr lang="en-US" dirty="0"/>
              <a:t>                                </a:t>
            </a:r>
            <a:r>
              <a:rPr lang="en-US" sz="2800" b="1" dirty="0">
                <a:solidFill>
                  <a:schemeClr val="accent5"/>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09882" y="1588850"/>
            <a:ext cx="10449028" cy="4963935"/>
          </a:xfrm>
        </p:spPr>
        <p:txBody>
          <a:bodyPr>
            <a:normAutofit lnSpcReduction="10000"/>
          </a:bodyPr>
          <a:lstStyle/>
          <a:p>
            <a:pPr marL="0" indent="0" algn="just">
              <a:lnSpc>
                <a:spcPct val="100000"/>
              </a:lnSpc>
              <a:buNone/>
            </a:pPr>
            <a:r>
              <a:rPr lang="en-US" sz="1600" dirty="0">
                <a:latin typeface="Times New Roman" panose="02020603050405020304" pitchFamily="18" charset="0"/>
                <a:cs typeface="Times New Roman" panose="02020603050405020304" pitchFamily="18" charset="0"/>
              </a:rPr>
              <a:t>[16] Madhuri, J., and M. </a:t>
            </a:r>
            <a:r>
              <a:rPr lang="en-US" sz="1600" dirty="0" err="1">
                <a:latin typeface="Times New Roman" panose="02020603050405020304" pitchFamily="18" charset="0"/>
                <a:cs typeface="Times New Roman" panose="02020603050405020304" pitchFamily="18" charset="0"/>
              </a:rPr>
              <a:t>Indiramma</a:t>
            </a:r>
            <a:r>
              <a:rPr lang="en-US" sz="1600" dirty="0">
                <a:latin typeface="Times New Roman" panose="02020603050405020304" pitchFamily="18" charset="0"/>
                <a:cs typeface="Times New Roman" panose="02020603050405020304" pitchFamily="18" charset="0"/>
              </a:rPr>
              <a:t>. "Artificial Neural Networks Based Integrated Crop Recommendation System Using Soil and Climatic Parameters." Indian J. Sci. Technol. 14.19 (2021): 1587-1597.</a:t>
            </a:r>
          </a:p>
          <a:p>
            <a:pPr marL="0" indent="0" algn="just">
              <a:lnSpc>
                <a:spcPct val="10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600" dirty="0">
                <a:latin typeface="Times New Roman" panose="02020603050405020304" pitchFamily="18" charset="0"/>
                <a:cs typeface="Times New Roman" panose="02020603050405020304" pitchFamily="18" charset="0"/>
              </a:rPr>
              <a:t>[17] Moreno, Rafael Hernández, and </a:t>
            </a:r>
            <a:r>
              <a:rPr lang="en-US" sz="1600" dirty="0" err="1">
                <a:latin typeface="Times New Roman" panose="02020603050405020304" pitchFamily="18" charset="0"/>
                <a:cs typeface="Times New Roman" panose="02020603050405020304" pitchFamily="18" charset="0"/>
              </a:rPr>
              <a:t>Olmer</a:t>
            </a:r>
            <a:r>
              <a:rPr lang="en-US" sz="1600" dirty="0">
                <a:latin typeface="Times New Roman" panose="02020603050405020304" pitchFamily="18" charset="0"/>
                <a:cs typeface="Times New Roman" panose="02020603050405020304" pitchFamily="18" charset="0"/>
              </a:rPr>
              <a:t> Garcia. "Model of neural networks for fertilizer recommendation and amendments in pasture crops." 2018 ICAI Workshops (ICAIW). IEEE, 2018.</a:t>
            </a:r>
            <a:br>
              <a:rPr lang="en-IN" sz="1600" dirty="0">
                <a:solidFill>
                  <a:srgbClr val="333333"/>
                </a:solidFill>
                <a:latin typeface="Times New Roman" panose="02020603050405020304" pitchFamily="18" charset="0"/>
                <a:cs typeface="Times New Roman" panose="02020603050405020304" pitchFamily="18" charset="0"/>
              </a:rPr>
            </a:br>
            <a:endParaRPr lang="en-IN" sz="1600" dirty="0">
              <a:solidFill>
                <a:srgbClr val="333333"/>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1600" dirty="0">
                <a:latin typeface="Times New Roman" panose="02020603050405020304" pitchFamily="18" charset="0"/>
                <a:cs typeface="Times New Roman" panose="02020603050405020304" pitchFamily="18" charset="0"/>
              </a:rPr>
              <a:t>[18] Khaki, Saeed, and </a:t>
            </a:r>
            <a:r>
              <a:rPr lang="en-US" sz="1600" dirty="0" err="1">
                <a:latin typeface="Times New Roman" panose="02020603050405020304" pitchFamily="18" charset="0"/>
                <a:cs typeface="Times New Roman" panose="02020603050405020304" pitchFamily="18" charset="0"/>
              </a:rPr>
              <a:t>Lizhi</a:t>
            </a:r>
            <a:r>
              <a:rPr lang="en-US" sz="1600" dirty="0">
                <a:latin typeface="Times New Roman" panose="02020603050405020304" pitchFamily="18" charset="0"/>
                <a:cs typeface="Times New Roman" panose="02020603050405020304" pitchFamily="18" charset="0"/>
              </a:rPr>
              <a:t> Wang. "Crop yield prediction using deep neural networks." Frontiers in plant science 10 (2019): 621.</a:t>
            </a:r>
            <a:br>
              <a:rPr lang="en-IN" sz="1600" i="0" dirty="0">
                <a:solidFill>
                  <a:srgbClr val="333333"/>
                </a:solidFill>
                <a:effectLst/>
                <a:latin typeface="Times New Roman" panose="02020603050405020304" pitchFamily="18" charset="0"/>
                <a:cs typeface="Times New Roman" panose="02020603050405020304" pitchFamily="18" charset="0"/>
              </a:rPr>
            </a:br>
            <a:endParaRPr lang="en-IN" sz="1600" i="0" dirty="0">
              <a:solidFill>
                <a:srgbClr val="333333"/>
              </a:solidFill>
              <a:effectLst/>
              <a:latin typeface="Times New Roman" panose="02020603050405020304" pitchFamily="18" charset="0"/>
              <a:cs typeface="Times New Roman" panose="02020603050405020304" pitchFamily="18" charset="0"/>
            </a:endParaRPr>
          </a:p>
          <a:p>
            <a:pPr marL="0" indent="0" algn="just">
              <a:lnSpc>
                <a:spcPct val="100000"/>
              </a:lnSpc>
              <a:buNone/>
            </a:pPr>
            <a:r>
              <a:rPr lang="en-IN" sz="1600" dirty="0">
                <a:solidFill>
                  <a:srgbClr val="333333"/>
                </a:solidFill>
                <a:latin typeface="Times New Roman" panose="02020603050405020304" pitchFamily="18" charset="0"/>
                <a:cs typeface="Times New Roman" panose="02020603050405020304" pitchFamily="18" charset="0"/>
              </a:rPr>
              <a:t>[19] </a:t>
            </a:r>
            <a:r>
              <a:rPr lang="en-IN" sz="1600" i="0" dirty="0">
                <a:solidFill>
                  <a:srgbClr val="333333"/>
                </a:solidFill>
                <a:effectLst/>
                <a:latin typeface="Times New Roman" panose="02020603050405020304" pitchFamily="18" charset="0"/>
                <a:cs typeface="Times New Roman" panose="02020603050405020304" pitchFamily="18" charset="0"/>
              </a:rPr>
              <a:t>F. F. Haque, A. </a:t>
            </a:r>
            <a:r>
              <a:rPr lang="en-IN" sz="1600" i="0" dirty="0" err="1">
                <a:solidFill>
                  <a:srgbClr val="333333"/>
                </a:solidFill>
                <a:effectLst/>
                <a:latin typeface="Times New Roman" panose="02020603050405020304" pitchFamily="18" charset="0"/>
                <a:cs typeface="Times New Roman" panose="02020603050405020304" pitchFamily="18" charset="0"/>
              </a:rPr>
              <a:t>Abdelgawad</a:t>
            </a:r>
            <a:r>
              <a:rPr lang="en-IN" sz="1600" i="0" dirty="0">
                <a:solidFill>
                  <a:srgbClr val="333333"/>
                </a:solidFill>
                <a:effectLst/>
                <a:latin typeface="Times New Roman" panose="02020603050405020304" pitchFamily="18" charset="0"/>
                <a:cs typeface="Times New Roman" panose="02020603050405020304" pitchFamily="18" charset="0"/>
              </a:rPr>
              <a:t>, V. P. </a:t>
            </a:r>
            <a:r>
              <a:rPr lang="en-IN" sz="1600" i="0" dirty="0" err="1">
                <a:solidFill>
                  <a:srgbClr val="333333"/>
                </a:solidFill>
                <a:effectLst/>
                <a:latin typeface="Times New Roman" panose="02020603050405020304" pitchFamily="18" charset="0"/>
                <a:cs typeface="Times New Roman" panose="02020603050405020304" pitchFamily="18" charset="0"/>
              </a:rPr>
              <a:t>Yanambaka</a:t>
            </a:r>
            <a:r>
              <a:rPr lang="en-IN" sz="1600" i="0" dirty="0">
                <a:solidFill>
                  <a:srgbClr val="333333"/>
                </a:solidFill>
                <a:effectLst/>
                <a:latin typeface="Times New Roman" panose="02020603050405020304" pitchFamily="18" charset="0"/>
                <a:cs typeface="Times New Roman" panose="02020603050405020304" pitchFamily="18" charset="0"/>
              </a:rPr>
              <a:t> and K. </a:t>
            </a:r>
            <a:r>
              <a:rPr lang="en-IN" sz="1600" i="0" dirty="0" err="1">
                <a:solidFill>
                  <a:srgbClr val="333333"/>
                </a:solidFill>
                <a:effectLst/>
                <a:latin typeface="Times New Roman" panose="02020603050405020304" pitchFamily="18" charset="0"/>
                <a:cs typeface="Times New Roman" panose="02020603050405020304" pitchFamily="18" charset="0"/>
              </a:rPr>
              <a:t>Yelamarthi</a:t>
            </a:r>
            <a:r>
              <a:rPr lang="en-IN" sz="1600" i="0" dirty="0">
                <a:solidFill>
                  <a:srgbClr val="333333"/>
                </a:solidFill>
                <a:effectLst/>
                <a:latin typeface="Times New Roman" panose="02020603050405020304" pitchFamily="18" charset="0"/>
                <a:cs typeface="Times New Roman" panose="02020603050405020304" pitchFamily="18" charset="0"/>
              </a:rPr>
              <a:t>, "Crop Yield Prediction Using Deep Neural Network," </a:t>
            </a:r>
            <a:r>
              <a:rPr lang="en-IN" sz="1600" i="1" dirty="0">
                <a:solidFill>
                  <a:srgbClr val="333333"/>
                </a:solidFill>
                <a:effectLst/>
                <a:latin typeface="Times New Roman" panose="02020603050405020304" pitchFamily="18" charset="0"/>
                <a:cs typeface="Times New Roman" panose="02020603050405020304" pitchFamily="18" charset="0"/>
              </a:rPr>
              <a:t>2020 IEEE 6th World Forum on Internet of Things (WF-IoT)</a:t>
            </a:r>
            <a:r>
              <a:rPr lang="en-IN" sz="1600" i="0" dirty="0">
                <a:solidFill>
                  <a:srgbClr val="333333"/>
                </a:solidFill>
                <a:effectLst/>
                <a:latin typeface="Times New Roman" panose="02020603050405020304" pitchFamily="18" charset="0"/>
                <a:cs typeface="Times New Roman" panose="02020603050405020304" pitchFamily="18" charset="0"/>
              </a:rPr>
              <a:t>, 2020, pp. 1-4, </a:t>
            </a:r>
            <a:r>
              <a:rPr lang="en-IN" sz="1600" i="0" dirty="0" err="1">
                <a:solidFill>
                  <a:srgbClr val="333333"/>
                </a:solidFill>
                <a:effectLst/>
                <a:latin typeface="Times New Roman" panose="02020603050405020304" pitchFamily="18" charset="0"/>
                <a:cs typeface="Times New Roman" panose="02020603050405020304" pitchFamily="18" charset="0"/>
              </a:rPr>
              <a:t>doi</a:t>
            </a:r>
            <a:r>
              <a:rPr lang="en-IN" sz="1600" i="0" dirty="0">
                <a:solidFill>
                  <a:srgbClr val="333333"/>
                </a:solidFill>
                <a:effectLst/>
                <a:latin typeface="Times New Roman" panose="02020603050405020304" pitchFamily="18" charset="0"/>
                <a:cs typeface="Times New Roman" panose="02020603050405020304" pitchFamily="18" charset="0"/>
              </a:rPr>
              <a:t>: 10.1109/WF-IoT48130.2020.9221298.</a:t>
            </a:r>
            <a:br>
              <a:rPr lang="te-IN" sz="1600" dirty="0">
                <a:latin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600" dirty="0">
                <a:latin typeface="Times New Roman" panose="02020603050405020304" pitchFamily="18" charset="0"/>
                <a:cs typeface="Times New Roman" panose="02020603050405020304" pitchFamily="18" charset="0"/>
              </a:rPr>
              <a:t>[20] Escalante, H. J., Rodríguez-Sánchez, S., Jiménez-</a:t>
            </a:r>
            <a:r>
              <a:rPr lang="en-US" sz="1600" dirty="0" err="1">
                <a:latin typeface="Times New Roman" panose="02020603050405020304" pitchFamily="18" charset="0"/>
                <a:cs typeface="Times New Roman" panose="02020603050405020304" pitchFamily="18" charset="0"/>
              </a:rPr>
              <a:t>Lizárraga</a:t>
            </a:r>
            <a:r>
              <a:rPr lang="en-US" sz="1600" dirty="0">
                <a:latin typeface="Times New Roman" panose="02020603050405020304" pitchFamily="18" charset="0"/>
                <a:cs typeface="Times New Roman" panose="02020603050405020304" pitchFamily="18" charset="0"/>
              </a:rPr>
              <a:t>, M., Morales-Reyes, A., De La Calleja, J., &amp; Vazquez, R. (2019). Barley yield and fertilization analysis from UAV imagery: a deep learning approach. International Journal of Remote Sensing, 40(7), 2493-2516.</a:t>
            </a:r>
            <a:endParaRPr lang="en-US" sz="1600" dirty="0">
              <a:solidFill>
                <a:srgbClr val="333333"/>
              </a:solidFill>
              <a:latin typeface="Times New Roman" panose="02020603050405020304" pitchFamily="18" charset="0"/>
              <a:cs typeface="Times New Roman" panose="02020603050405020304" pitchFamily="18" charset="0"/>
            </a:endParaRPr>
          </a:p>
          <a:p>
            <a:pPr marL="0" indent="0" algn="just">
              <a:lnSpc>
                <a:spcPct val="100000"/>
              </a:lnSpc>
              <a:buNone/>
            </a:pPr>
            <a:br>
              <a:rPr lang="en-IN" sz="1600" dirty="0">
                <a:solidFill>
                  <a:srgbClr val="333333"/>
                </a:solidFill>
                <a:latin typeface="Times New Roman" panose="02020603050405020304" pitchFamily="18" charset="0"/>
                <a:cs typeface="Times New Roman" panose="02020603050405020304" pitchFamily="18" charset="0"/>
              </a:rPr>
            </a:br>
            <a:endParaRPr lang="en-US" sz="1600" i="0" dirty="0">
              <a:solidFill>
                <a:srgbClr val="222222"/>
              </a:solidFill>
              <a:effectLst/>
              <a:latin typeface="Times New Roman" panose="02020603050405020304" pitchFamily="18" charset="0"/>
              <a:cs typeface="Times New Roman" panose="02020603050405020304" pitchFamily="18" charset="0"/>
            </a:endParaRPr>
          </a:p>
          <a:p>
            <a:pPr marL="0" indent="0" algn="just">
              <a:lnSpc>
                <a:spcPct val="100000"/>
              </a:lnSpc>
              <a:buNone/>
            </a:pPr>
            <a:endParaRPr lang="en-US"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D056E75-82DB-49A3-B37F-F239ECBD31B0}"/>
              </a:ext>
            </a:extLst>
          </p:cNvPr>
          <p:cNvPicPr>
            <a:picLocks noChangeAspect="1"/>
          </p:cNvPicPr>
          <p:nvPr/>
        </p:nvPicPr>
        <p:blipFill>
          <a:blip r:embed="rId2"/>
          <a:stretch>
            <a:fillRect/>
          </a:stretch>
        </p:blipFill>
        <p:spPr>
          <a:xfrm>
            <a:off x="0" y="0"/>
            <a:ext cx="12197593" cy="762000"/>
          </a:xfrm>
          <a:prstGeom prst="rect">
            <a:avLst/>
          </a:prstGeom>
        </p:spPr>
      </p:pic>
    </p:spTree>
    <p:extLst>
      <p:ext uri="{BB962C8B-B14F-4D97-AF65-F5344CB8AC3E}">
        <p14:creationId xmlns:p14="http://schemas.microsoft.com/office/powerpoint/2010/main" val="4139699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F7818-4C5A-8A00-1BE2-D0A5564A85A1}"/>
              </a:ext>
            </a:extLst>
          </p:cNvPr>
          <p:cNvSpPr>
            <a:spLocks noGrp="1"/>
          </p:cNvSpPr>
          <p:nvPr>
            <p:ph type="title"/>
          </p:nvPr>
        </p:nvSpPr>
        <p:spPr>
          <a:xfrm>
            <a:off x="838200" y="797432"/>
            <a:ext cx="10515600" cy="674703"/>
          </a:xfrm>
        </p:spPr>
        <p:txBody>
          <a:bodyPr>
            <a:normAutofit/>
          </a:bodyPr>
          <a:lstStyle/>
          <a:p>
            <a:pPr algn="ctr"/>
            <a:r>
              <a:rPr lang="en-US" sz="2800" b="1" dirty="0">
                <a:solidFill>
                  <a:schemeClr val="accent5">
                    <a:lumMod val="75000"/>
                  </a:schemeClr>
                </a:solidFill>
                <a:latin typeface="Times New Roman" panose="02020603050405020304" pitchFamily="18" charset="0"/>
                <a:cs typeface="Times New Roman" panose="02020603050405020304" pitchFamily="18" charset="0"/>
              </a:rPr>
              <a:t>LITERATURE SURVEY</a:t>
            </a:r>
            <a:endParaRPr lang="te-IN" sz="2800" dirty="0"/>
          </a:p>
        </p:txBody>
      </p:sp>
      <p:sp>
        <p:nvSpPr>
          <p:cNvPr id="3" name="Content Placeholder 2">
            <a:extLst>
              <a:ext uri="{FF2B5EF4-FFF2-40B4-BE49-F238E27FC236}">
                <a16:creationId xmlns:a16="http://schemas.microsoft.com/office/drawing/2014/main" id="{0C073776-D105-E8E6-E070-B903C1D911D4}"/>
              </a:ext>
            </a:extLst>
          </p:cNvPr>
          <p:cNvSpPr>
            <a:spLocks noGrp="1"/>
          </p:cNvSpPr>
          <p:nvPr>
            <p:ph idx="1"/>
          </p:nvPr>
        </p:nvSpPr>
        <p:spPr>
          <a:xfrm>
            <a:off x="838200" y="1676322"/>
            <a:ext cx="10515600" cy="4785065"/>
          </a:xfrm>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[1] </a:t>
            </a:r>
            <a:r>
              <a:rPr lang="en-US" sz="1600" b="1" i="0" dirty="0" err="1">
                <a:solidFill>
                  <a:srgbClr val="222222"/>
                </a:solidFill>
                <a:effectLst/>
                <a:latin typeface="Times New Roman" panose="02020603050405020304" pitchFamily="18" charset="0"/>
                <a:cs typeface="Times New Roman" panose="02020603050405020304" pitchFamily="18" charset="0"/>
              </a:rPr>
              <a:t>Nevavuori</a:t>
            </a:r>
            <a:r>
              <a:rPr lang="en-US" sz="1600" b="1" i="0" dirty="0">
                <a:solidFill>
                  <a:srgbClr val="222222"/>
                </a:solidFill>
                <a:effectLst/>
                <a:latin typeface="Times New Roman" panose="02020603050405020304" pitchFamily="18" charset="0"/>
                <a:cs typeface="Times New Roman" panose="02020603050405020304" pitchFamily="18" charset="0"/>
              </a:rPr>
              <a:t>, P., </a:t>
            </a:r>
            <a:r>
              <a:rPr lang="en-US" sz="1600" b="1" i="0" dirty="0" err="1">
                <a:solidFill>
                  <a:srgbClr val="222222"/>
                </a:solidFill>
                <a:effectLst/>
                <a:latin typeface="Times New Roman" panose="02020603050405020304" pitchFamily="18" charset="0"/>
                <a:cs typeface="Times New Roman" panose="02020603050405020304" pitchFamily="18" charset="0"/>
              </a:rPr>
              <a:t>Narra</a:t>
            </a:r>
            <a:r>
              <a:rPr lang="en-US" sz="1600" b="1" i="0" dirty="0">
                <a:solidFill>
                  <a:srgbClr val="222222"/>
                </a:solidFill>
                <a:effectLst/>
                <a:latin typeface="Times New Roman" panose="02020603050405020304" pitchFamily="18" charset="0"/>
                <a:cs typeface="Times New Roman" panose="02020603050405020304" pitchFamily="18" charset="0"/>
              </a:rPr>
              <a:t>, N., &amp; Lipping, T. (2019). Crop yield prediction with deep convolutional neural networks. </a:t>
            </a:r>
            <a:r>
              <a:rPr lang="en-US" sz="1600" b="1" i="1" dirty="0">
                <a:solidFill>
                  <a:srgbClr val="222222"/>
                </a:solidFill>
                <a:effectLst/>
                <a:latin typeface="Times New Roman" panose="02020603050405020304" pitchFamily="18" charset="0"/>
                <a:cs typeface="Times New Roman" panose="02020603050405020304" pitchFamily="18" charset="0"/>
              </a:rPr>
              <a:t>Computers and electronics in agriculture</a:t>
            </a:r>
            <a:r>
              <a:rPr lang="en-US" sz="1600" b="1" i="0" dirty="0">
                <a:solidFill>
                  <a:srgbClr val="222222"/>
                </a:solidFill>
                <a:effectLst/>
                <a:latin typeface="Times New Roman" panose="02020603050405020304" pitchFamily="18" charset="0"/>
                <a:cs typeface="Times New Roman" panose="02020603050405020304" pitchFamily="18" charset="0"/>
              </a:rPr>
              <a:t>, </a:t>
            </a:r>
            <a:r>
              <a:rPr lang="en-US" sz="1600" b="1" i="1" dirty="0">
                <a:solidFill>
                  <a:srgbClr val="222222"/>
                </a:solidFill>
                <a:effectLst/>
                <a:latin typeface="Times New Roman" panose="02020603050405020304" pitchFamily="18" charset="0"/>
                <a:cs typeface="Times New Roman" panose="02020603050405020304" pitchFamily="18" charset="0"/>
              </a:rPr>
              <a:t>163</a:t>
            </a:r>
            <a:r>
              <a:rPr lang="en-US" sz="1600" b="1" i="0" dirty="0">
                <a:solidFill>
                  <a:srgbClr val="222222"/>
                </a:solidFill>
                <a:effectLst/>
                <a:latin typeface="Times New Roman" panose="02020603050405020304" pitchFamily="18" charset="0"/>
                <a:cs typeface="Times New Roman" panose="02020603050405020304" pitchFamily="18" charset="0"/>
              </a:rPr>
              <a:t>, 104859.</a:t>
            </a:r>
          </a:p>
          <a:p>
            <a:pPr algn="just"/>
            <a:r>
              <a:rPr lang="en-US" sz="1600" dirty="0">
                <a:solidFill>
                  <a:srgbClr val="222222"/>
                </a:solidFill>
                <a:latin typeface="Times New Roman" panose="02020603050405020304" pitchFamily="18" charset="0"/>
                <a:cs typeface="Times New Roman" panose="02020603050405020304" pitchFamily="18" charset="0"/>
              </a:rPr>
              <a:t>In this paper smart farming is used to facilitate the extraction of information relevant for data driven decisions</a:t>
            </a:r>
          </a:p>
          <a:p>
            <a:pPr algn="just"/>
            <a:r>
              <a:rPr lang="en-US" sz="1600" i="0" dirty="0">
                <a:solidFill>
                  <a:srgbClr val="222222"/>
                </a:solidFill>
                <a:effectLst/>
                <a:latin typeface="Times New Roman" panose="02020603050405020304" pitchFamily="18" charset="0"/>
                <a:cs typeface="Times New Roman" panose="02020603050405020304" pitchFamily="18" charset="0"/>
              </a:rPr>
              <a:t>With advancements in computational technology, the development and training of novel multilayer algorithms has become feasible.</a:t>
            </a:r>
          </a:p>
          <a:p>
            <a:pPr algn="just"/>
            <a:r>
              <a:rPr lang="en-US" sz="1600" dirty="0">
                <a:solidFill>
                  <a:srgbClr val="222222"/>
                </a:solidFill>
                <a:latin typeface="Times New Roman" panose="02020603050405020304" pitchFamily="18" charset="0"/>
                <a:cs typeface="Times New Roman" panose="02020603050405020304" pitchFamily="18" charset="0"/>
              </a:rPr>
              <a:t>These methods are commonly referred to as deep learning.</a:t>
            </a:r>
          </a:p>
          <a:p>
            <a:pPr algn="just"/>
            <a:r>
              <a:rPr lang="en-US" sz="1600" dirty="0">
                <a:solidFill>
                  <a:srgbClr val="222222"/>
                </a:solidFill>
                <a:latin typeface="Times New Roman" panose="02020603050405020304" pitchFamily="18" charset="0"/>
                <a:cs typeface="Times New Roman" panose="02020603050405020304" pitchFamily="18" charset="0"/>
              </a:rPr>
              <a:t>Among the various deep learning paradigms convolutional neural network(CNN) has proved especially efficient in image classification and analysis.</a:t>
            </a:r>
          </a:p>
          <a:p>
            <a:pPr algn="just"/>
            <a:r>
              <a:rPr lang="en-US" sz="1600" dirty="0">
                <a:solidFill>
                  <a:srgbClr val="222222"/>
                </a:solidFill>
                <a:latin typeface="Times New Roman" panose="02020603050405020304" pitchFamily="18" charset="0"/>
                <a:cs typeface="Times New Roman" panose="02020603050405020304" pitchFamily="18" charset="0"/>
              </a:rPr>
              <a:t>In CNN no features need to be pre calculated as the feature extraction operation is performed by the convolutional layers of the network and optimal features are obtained in the course  of training.</a:t>
            </a:r>
          </a:p>
          <a:p>
            <a:pPr algn="just"/>
            <a:r>
              <a:rPr lang="en-US" sz="1600" dirty="0">
                <a:solidFill>
                  <a:srgbClr val="222222"/>
                </a:solidFill>
                <a:latin typeface="Times New Roman" panose="02020603050405020304" pitchFamily="18" charset="0"/>
                <a:cs typeface="Times New Roman" panose="02020603050405020304" pitchFamily="18" charset="0"/>
              </a:rPr>
              <a:t>In this paper performance of the CNN is measured by mean absolute error that is the mean absolute difference between the true yield value and CNN output. This is called as loss.</a:t>
            </a:r>
          </a:p>
          <a:p>
            <a:pPr algn="just"/>
            <a:r>
              <a:rPr lang="en-US" sz="1600" dirty="0">
                <a:solidFill>
                  <a:srgbClr val="222222"/>
                </a:solidFill>
                <a:latin typeface="Times New Roman" panose="02020603050405020304" pitchFamily="18" charset="0"/>
                <a:cs typeface="Times New Roman" panose="02020603050405020304" pitchFamily="18" charset="0"/>
              </a:rPr>
              <a:t>The result indicate that the CNN models are capable of reasonable accurate yield estimates based on RGB images.</a:t>
            </a:r>
          </a:p>
          <a:p>
            <a:pPr algn="just"/>
            <a:r>
              <a:rPr lang="en-US" sz="1600" dirty="0">
                <a:solidFill>
                  <a:srgbClr val="222222"/>
                </a:solidFill>
                <a:latin typeface="Times New Roman" panose="02020603050405020304" pitchFamily="18" charset="0"/>
                <a:cs typeface="Times New Roman" panose="02020603050405020304" pitchFamily="18" charset="0"/>
              </a:rPr>
              <a:t>In future the developed model will be trained on a larger set of features.</a:t>
            </a:r>
          </a:p>
          <a:p>
            <a:pPr algn="just"/>
            <a:endParaRPr lang="en-US" sz="1600" i="0" dirty="0">
              <a:solidFill>
                <a:srgbClr val="222222"/>
              </a:solidFill>
              <a:effectLst/>
              <a:latin typeface="Times New Roman" panose="02020603050405020304" pitchFamily="18" charset="0"/>
              <a:cs typeface="Times New Roman" panose="02020603050405020304" pitchFamily="18" charset="0"/>
            </a:endParaRPr>
          </a:p>
          <a:p>
            <a:endParaRPr lang="te-IN" sz="1400" b="1" dirty="0">
              <a:latin typeface="Times New Roman" panose="02020603050405020304" pitchFamily="18" charset="0"/>
            </a:endParaRPr>
          </a:p>
        </p:txBody>
      </p:sp>
      <p:pic>
        <p:nvPicPr>
          <p:cNvPr id="5" name="Picture 4">
            <a:extLst>
              <a:ext uri="{FF2B5EF4-FFF2-40B4-BE49-F238E27FC236}">
                <a16:creationId xmlns:a16="http://schemas.microsoft.com/office/drawing/2014/main" id="{390E4238-CF85-EFCF-C56F-E730B610A69F}"/>
              </a:ext>
            </a:extLst>
          </p:cNvPr>
          <p:cNvPicPr>
            <a:picLocks noChangeAspect="1"/>
          </p:cNvPicPr>
          <p:nvPr/>
        </p:nvPicPr>
        <p:blipFill>
          <a:blip r:embed="rId2"/>
          <a:stretch>
            <a:fillRect/>
          </a:stretch>
        </p:blipFill>
        <p:spPr>
          <a:xfrm>
            <a:off x="0" y="-66661"/>
            <a:ext cx="12192000" cy="762000"/>
          </a:xfrm>
          <a:prstGeom prst="rect">
            <a:avLst/>
          </a:prstGeom>
        </p:spPr>
      </p:pic>
    </p:spTree>
    <p:extLst>
      <p:ext uri="{BB962C8B-B14F-4D97-AF65-F5344CB8AC3E}">
        <p14:creationId xmlns:p14="http://schemas.microsoft.com/office/powerpoint/2010/main" val="1886382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3075"/>
            <a:ext cx="10515600" cy="878889"/>
          </a:xfrm>
        </p:spPr>
        <p:txBody>
          <a:bodyPr>
            <a:noAutofit/>
          </a:bodyPr>
          <a:lstStyle/>
          <a:p>
            <a:r>
              <a:rPr lang="en-US" sz="1600" b="1" dirty="0">
                <a:latin typeface="Times New Roman" panose="02020603050405020304" pitchFamily="18" charset="0"/>
                <a:cs typeface="Times New Roman" panose="02020603050405020304" pitchFamily="18" charset="0"/>
              </a:rPr>
              <a:t>[2] </a:t>
            </a:r>
            <a:r>
              <a:rPr lang="en-IN" sz="1600" b="1" i="0" dirty="0">
                <a:solidFill>
                  <a:srgbClr val="333333"/>
                </a:solidFill>
                <a:effectLst/>
                <a:latin typeface="Times New Roman" panose="02020603050405020304" pitchFamily="18" charset="0"/>
                <a:cs typeface="Times New Roman" panose="02020603050405020304" pitchFamily="18" charset="0"/>
              </a:rPr>
              <a:t>A. S. </a:t>
            </a:r>
            <a:r>
              <a:rPr lang="en-IN" sz="1600" b="1" i="0" dirty="0" err="1">
                <a:solidFill>
                  <a:srgbClr val="333333"/>
                </a:solidFill>
                <a:effectLst/>
                <a:latin typeface="Times New Roman" panose="02020603050405020304" pitchFamily="18" charset="0"/>
                <a:cs typeface="Times New Roman" panose="02020603050405020304" pitchFamily="18" charset="0"/>
              </a:rPr>
              <a:t>Terliksiz</a:t>
            </a:r>
            <a:r>
              <a:rPr lang="en-IN" sz="1600" b="1" i="0" dirty="0">
                <a:solidFill>
                  <a:srgbClr val="333333"/>
                </a:solidFill>
                <a:effectLst/>
                <a:latin typeface="Times New Roman" panose="02020603050405020304" pitchFamily="18" charset="0"/>
                <a:cs typeface="Times New Roman" panose="02020603050405020304" pitchFamily="18" charset="0"/>
              </a:rPr>
              <a:t> and D. T. </a:t>
            </a:r>
            <a:r>
              <a:rPr lang="en-IN" sz="1600" b="1" i="0" dirty="0" err="1">
                <a:solidFill>
                  <a:srgbClr val="333333"/>
                </a:solidFill>
                <a:effectLst/>
                <a:latin typeface="Times New Roman" panose="02020603050405020304" pitchFamily="18" charset="0"/>
                <a:cs typeface="Times New Roman" panose="02020603050405020304" pitchFamily="18" charset="0"/>
              </a:rPr>
              <a:t>Altýlar</a:t>
            </a:r>
            <a:r>
              <a:rPr lang="en-IN" sz="1600" b="1" i="0" dirty="0">
                <a:solidFill>
                  <a:srgbClr val="333333"/>
                </a:solidFill>
                <a:effectLst/>
                <a:latin typeface="Times New Roman" panose="02020603050405020304" pitchFamily="18" charset="0"/>
                <a:cs typeface="Times New Roman" panose="02020603050405020304" pitchFamily="18" charset="0"/>
              </a:rPr>
              <a:t>, "Use Of Deep Neural Networks For Crop Yield Prediction: A Case Study Of Soybean Yield in Lauderdale County, Alabama, USA," </a:t>
            </a:r>
            <a:r>
              <a:rPr lang="en-IN" sz="1600" b="1" i="1" dirty="0">
                <a:solidFill>
                  <a:srgbClr val="333333"/>
                </a:solidFill>
                <a:effectLst/>
                <a:latin typeface="Times New Roman" panose="02020603050405020304" pitchFamily="18" charset="0"/>
                <a:cs typeface="Times New Roman" panose="02020603050405020304" pitchFamily="18" charset="0"/>
              </a:rPr>
              <a:t>2019 8th International Conference on </a:t>
            </a:r>
            <a:r>
              <a:rPr lang="en-IN" sz="1600" b="1" i="1" dirty="0" err="1">
                <a:solidFill>
                  <a:srgbClr val="333333"/>
                </a:solidFill>
                <a:effectLst/>
                <a:latin typeface="Times New Roman" panose="02020603050405020304" pitchFamily="18" charset="0"/>
                <a:cs typeface="Times New Roman" panose="02020603050405020304" pitchFamily="18" charset="0"/>
              </a:rPr>
              <a:t>Agro</a:t>
            </a:r>
            <a:r>
              <a:rPr lang="en-IN" sz="1600" b="1" i="1" dirty="0">
                <a:solidFill>
                  <a:srgbClr val="333333"/>
                </a:solidFill>
                <a:effectLst/>
                <a:latin typeface="Times New Roman" panose="02020603050405020304" pitchFamily="18" charset="0"/>
                <a:cs typeface="Times New Roman" panose="02020603050405020304" pitchFamily="18" charset="0"/>
              </a:rPr>
              <a:t>-Geoinformatics (</a:t>
            </a:r>
            <a:r>
              <a:rPr lang="en-IN" sz="1600" b="1" i="1" dirty="0" err="1">
                <a:solidFill>
                  <a:srgbClr val="333333"/>
                </a:solidFill>
                <a:effectLst/>
                <a:latin typeface="Times New Roman" panose="02020603050405020304" pitchFamily="18" charset="0"/>
                <a:cs typeface="Times New Roman" panose="02020603050405020304" pitchFamily="18" charset="0"/>
              </a:rPr>
              <a:t>Agro</a:t>
            </a:r>
            <a:r>
              <a:rPr lang="en-IN" sz="1600" b="1" i="1" dirty="0">
                <a:solidFill>
                  <a:srgbClr val="333333"/>
                </a:solidFill>
                <a:effectLst/>
                <a:latin typeface="Times New Roman" panose="02020603050405020304" pitchFamily="18" charset="0"/>
                <a:cs typeface="Times New Roman" panose="02020603050405020304" pitchFamily="18" charset="0"/>
              </a:rPr>
              <a:t>-Geoinformatics)</a:t>
            </a:r>
            <a:r>
              <a:rPr lang="en-IN" sz="1600" b="1" i="0" dirty="0">
                <a:solidFill>
                  <a:srgbClr val="333333"/>
                </a:solidFill>
                <a:effectLst/>
                <a:latin typeface="Times New Roman" panose="02020603050405020304" pitchFamily="18" charset="0"/>
                <a:cs typeface="Times New Roman" panose="02020603050405020304" pitchFamily="18" charset="0"/>
              </a:rPr>
              <a:t>, 2019, pp. 1-4, </a:t>
            </a:r>
            <a:r>
              <a:rPr lang="en-IN" sz="1600" b="1" i="0" dirty="0" err="1">
                <a:solidFill>
                  <a:srgbClr val="333333"/>
                </a:solidFill>
                <a:effectLst/>
                <a:latin typeface="Times New Roman" panose="02020603050405020304" pitchFamily="18" charset="0"/>
                <a:cs typeface="Times New Roman" panose="02020603050405020304" pitchFamily="18" charset="0"/>
              </a:rPr>
              <a:t>doi</a:t>
            </a:r>
            <a:r>
              <a:rPr lang="en-IN" sz="1600" b="1" i="0" dirty="0">
                <a:solidFill>
                  <a:srgbClr val="333333"/>
                </a:solidFill>
                <a:effectLst/>
                <a:latin typeface="Times New Roman" panose="02020603050405020304" pitchFamily="18" charset="0"/>
                <a:cs typeface="Times New Roman" panose="02020603050405020304" pitchFamily="18" charset="0"/>
              </a:rPr>
              <a:t>: 10.1109/Agro-Geoinformatics.2019.8820257.</a:t>
            </a:r>
            <a:br>
              <a:rPr lang="en-IN" sz="1600" b="0" i="0" dirty="0">
                <a:solidFill>
                  <a:srgbClr val="333333"/>
                </a:solidFill>
                <a:effectLst/>
                <a:latin typeface="Times New Roman" panose="02020603050405020304" pitchFamily="18" charset="0"/>
              </a:rPr>
            </a:br>
            <a:endParaRPr lang="en-US" sz="1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961964"/>
            <a:ext cx="10093911" cy="4261283"/>
          </a:xfrm>
        </p:spPr>
        <p:txBody>
          <a:bodyPr>
            <a:normAutofit/>
          </a:bodyPr>
          <a:lstStyle/>
          <a:p>
            <a:pPr algn="just">
              <a:lnSpc>
                <a:spcPct val="100000"/>
              </a:lnSpc>
            </a:pPr>
            <a:r>
              <a:rPr lang="en-IN" sz="1600" dirty="0">
                <a:latin typeface="Times New Roman" panose="02020603050405020304" pitchFamily="18" charset="0"/>
                <a:cs typeface="Times New Roman" panose="02020603050405020304" pitchFamily="18" charset="0"/>
              </a:rPr>
              <a:t>This paper proposed soybean yield prediction using deep learning algorithms.</a:t>
            </a:r>
          </a:p>
          <a:p>
            <a:pPr algn="just">
              <a:lnSpc>
                <a:spcPct val="100000"/>
              </a:lnSpc>
            </a:pPr>
            <a:r>
              <a:rPr lang="en-IN" sz="1600" dirty="0">
                <a:latin typeface="Times New Roman" panose="02020603050405020304" pitchFamily="18" charset="0"/>
                <a:cs typeface="Times New Roman" panose="02020603050405020304" pitchFamily="18" charset="0"/>
              </a:rPr>
              <a:t>Deep learning gains importance on crop monitoring, crop type classification and crop yield estimation applications using deep convolutional networks.</a:t>
            </a:r>
          </a:p>
          <a:p>
            <a:pPr algn="just">
              <a:lnSpc>
                <a:spcPct val="100000"/>
              </a:lnSpc>
            </a:pPr>
            <a:r>
              <a:rPr lang="en-IN" sz="1600" dirty="0">
                <a:latin typeface="Times New Roman" panose="02020603050405020304" pitchFamily="18" charset="0"/>
                <a:cs typeface="Times New Roman" panose="02020603050405020304" pitchFamily="18" charset="0"/>
              </a:rPr>
              <a:t>Convolutional neural networks and LSTM are the algorithms used recently for crop prediction.</a:t>
            </a:r>
          </a:p>
          <a:p>
            <a:pPr algn="just">
              <a:lnSpc>
                <a:spcPct val="100000"/>
              </a:lnSpc>
            </a:pPr>
            <a:r>
              <a:rPr lang="en-IN" sz="1600" dirty="0">
                <a:latin typeface="Times New Roman" panose="02020603050405020304" pitchFamily="18" charset="0"/>
                <a:cs typeface="Times New Roman" panose="02020603050405020304" pitchFamily="18" charset="0"/>
              </a:rPr>
              <a:t>In this paper the dataset is composed of satellite images and soybean yield.</a:t>
            </a:r>
          </a:p>
          <a:p>
            <a:pPr algn="just">
              <a:lnSpc>
                <a:spcPct val="100000"/>
              </a:lnSpc>
            </a:pPr>
            <a:r>
              <a:rPr lang="en-IN" sz="1600" dirty="0">
                <a:latin typeface="Times New Roman" panose="02020603050405020304" pitchFamily="18" charset="0"/>
                <a:cs typeface="Times New Roman" panose="02020603050405020304" pitchFamily="18" charset="0"/>
              </a:rPr>
              <a:t>In order to compare the results with other works root mean squared error is used as evaluation metric. The 3D CNN implemented is feed by 64*64 frames.</a:t>
            </a:r>
          </a:p>
          <a:p>
            <a:pPr algn="just">
              <a:lnSpc>
                <a:spcPct val="100000"/>
              </a:lnSpc>
            </a:pPr>
            <a:r>
              <a:rPr lang="en-IN" sz="1600" dirty="0">
                <a:latin typeface="Times New Roman" panose="02020603050405020304" pitchFamily="18" charset="0"/>
                <a:cs typeface="Times New Roman" panose="02020603050405020304" pitchFamily="18" charset="0"/>
              </a:rPr>
              <a:t>The network is trained with different hyper parameters and implemented by using </a:t>
            </a:r>
            <a:r>
              <a:rPr lang="en-IN" sz="1600" dirty="0" err="1">
                <a:latin typeface="Times New Roman" panose="02020603050405020304" pitchFamily="18" charset="0"/>
                <a:cs typeface="Times New Roman" panose="02020603050405020304" pitchFamily="18" charset="0"/>
              </a:rPr>
              <a:t>keras</a:t>
            </a:r>
            <a:r>
              <a:rPr lang="en-IN" sz="1600" dirty="0">
                <a:latin typeface="Times New Roman" panose="02020603050405020304" pitchFamily="18" charset="0"/>
                <a:cs typeface="Times New Roman" panose="02020603050405020304" pitchFamily="18" charset="0"/>
              </a:rPr>
              <a:t> which is a high level neural networks API written in python.</a:t>
            </a:r>
          </a:p>
          <a:p>
            <a:pPr algn="just">
              <a:lnSpc>
                <a:spcPct val="100000"/>
              </a:lnSpc>
            </a:pPr>
            <a:r>
              <a:rPr lang="en-IN" sz="1600" dirty="0">
                <a:latin typeface="Times New Roman" panose="02020603050405020304" pitchFamily="18" charset="0"/>
                <a:cs typeface="Times New Roman" panose="02020603050405020304" pitchFamily="18" charset="0"/>
              </a:rPr>
              <a:t>It is observed that CNN with data frames have different cropland coverage % with accuracy of 73.9 which can dramatically changes the results.</a:t>
            </a:r>
          </a:p>
          <a:p>
            <a:pPr marL="0" indent="0" algn="just">
              <a:lnSpc>
                <a:spcPct val="100000"/>
              </a:lnSpc>
              <a:buNone/>
            </a:pPr>
            <a:endParaRPr lang="en-US"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08547"/>
            <a:ext cx="12192000" cy="762000"/>
          </a:xfrm>
          <a:prstGeom prst="rect">
            <a:avLst/>
          </a:prstGeom>
        </p:spPr>
      </p:pic>
    </p:spTree>
    <p:extLst>
      <p:ext uri="{BB962C8B-B14F-4D97-AF65-F5344CB8AC3E}">
        <p14:creationId xmlns:p14="http://schemas.microsoft.com/office/powerpoint/2010/main" val="1524667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41120"/>
            <a:ext cx="10515600" cy="397424"/>
          </a:xfrm>
        </p:spPr>
        <p:txBody>
          <a:bodyPr>
            <a:noAutofit/>
          </a:bodyPr>
          <a:lstStyle/>
          <a:p>
            <a:pPr algn="just">
              <a:lnSpc>
                <a:spcPct val="100000"/>
              </a:lnSpc>
            </a:pPr>
            <a:r>
              <a:rPr lang="en-IN" sz="1600" b="1" dirty="0">
                <a:solidFill>
                  <a:srgbClr val="333333"/>
                </a:solidFill>
                <a:latin typeface="Times New Roman" panose="02020603050405020304" pitchFamily="18" charset="0"/>
                <a:cs typeface="Times New Roman" panose="02020603050405020304" pitchFamily="18" charset="0"/>
              </a:rPr>
              <a:t>[3] </a:t>
            </a:r>
            <a:r>
              <a:rPr lang="en-US" sz="1600" b="1" i="0" dirty="0">
                <a:solidFill>
                  <a:srgbClr val="333333"/>
                </a:solidFill>
                <a:effectLst/>
                <a:latin typeface="Times New Roman" panose="02020603050405020304" pitchFamily="18" charset="0"/>
                <a:cs typeface="Times New Roman" panose="02020603050405020304" pitchFamily="18" charset="0"/>
              </a:rPr>
              <a:t>M. Rashid, B. S. Bari, Y. </a:t>
            </a:r>
            <a:r>
              <a:rPr lang="en-US" sz="1600" b="1" i="0" dirty="0" err="1">
                <a:solidFill>
                  <a:srgbClr val="333333"/>
                </a:solidFill>
                <a:effectLst/>
                <a:latin typeface="Times New Roman" panose="02020603050405020304" pitchFamily="18" charset="0"/>
                <a:cs typeface="Times New Roman" panose="02020603050405020304" pitchFamily="18" charset="0"/>
              </a:rPr>
              <a:t>Yusup</a:t>
            </a:r>
            <a:r>
              <a:rPr lang="en-US" sz="1600" b="1" i="0" dirty="0">
                <a:solidFill>
                  <a:srgbClr val="333333"/>
                </a:solidFill>
                <a:effectLst/>
                <a:latin typeface="Times New Roman" panose="02020603050405020304" pitchFamily="18" charset="0"/>
                <a:cs typeface="Times New Roman" panose="02020603050405020304" pitchFamily="18" charset="0"/>
              </a:rPr>
              <a:t>, M. A. </a:t>
            </a:r>
            <a:r>
              <a:rPr lang="en-US" sz="1600" b="1" i="0" dirty="0" err="1">
                <a:solidFill>
                  <a:srgbClr val="333333"/>
                </a:solidFill>
                <a:effectLst/>
                <a:latin typeface="Times New Roman" panose="02020603050405020304" pitchFamily="18" charset="0"/>
                <a:cs typeface="Times New Roman" panose="02020603050405020304" pitchFamily="18" charset="0"/>
              </a:rPr>
              <a:t>Kamaruddin</a:t>
            </a:r>
            <a:r>
              <a:rPr lang="en-US" sz="1600" b="1" i="0" dirty="0">
                <a:solidFill>
                  <a:srgbClr val="333333"/>
                </a:solidFill>
                <a:effectLst/>
                <a:latin typeface="Times New Roman" panose="02020603050405020304" pitchFamily="18" charset="0"/>
                <a:cs typeface="Times New Roman" panose="02020603050405020304" pitchFamily="18" charset="0"/>
              </a:rPr>
              <a:t> and N. Khan, "A Comprehensive Review of Crop Yield Prediction Using Machine Learning Approaches With Special Emphasis on Palm Oil Yield Prediction," in </a:t>
            </a:r>
            <a:r>
              <a:rPr lang="en-US" sz="1600" b="1" i="1" dirty="0">
                <a:solidFill>
                  <a:srgbClr val="333333"/>
                </a:solidFill>
                <a:effectLst/>
                <a:latin typeface="Times New Roman" panose="02020603050405020304" pitchFamily="18" charset="0"/>
                <a:cs typeface="Times New Roman" panose="02020603050405020304" pitchFamily="18" charset="0"/>
              </a:rPr>
              <a:t>IEEE Access</a:t>
            </a:r>
            <a:r>
              <a:rPr lang="en-US" sz="1600" b="1" i="0" dirty="0">
                <a:solidFill>
                  <a:srgbClr val="333333"/>
                </a:solidFill>
                <a:effectLst/>
                <a:latin typeface="Times New Roman" panose="02020603050405020304" pitchFamily="18" charset="0"/>
                <a:cs typeface="Times New Roman" panose="02020603050405020304" pitchFamily="18" charset="0"/>
              </a:rPr>
              <a:t>, vol. 9, pp. 63406-63439, 2021, </a:t>
            </a:r>
            <a:r>
              <a:rPr lang="en-US" sz="1600" b="1" i="0" dirty="0" err="1">
                <a:solidFill>
                  <a:srgbClr val="333333"/>
                </a:solidFill>
                <a:effectLst/>
                <a:latin typeface="Times New Roman" panose="02020603050405020304" pitchFamily="18" charset="0"/>
                <a:cs typeface="Times New Roman" panose="02020603050405020304" pitchFamily="18" charset="0"/>
              </a:rPr>
              <a:t>doi</a:t>
            </a:r>
            <a:r>
              <a:rPr lang="en-US" sz="1600" b="1" i="0" dirty="0">
                <a:solidFill>
                  <a:srgbClr val="333333"/>
                </a:solidFill>
                <a:effectLst/>
                <a:latin typeface="Times New Roman" panose="02020603050405020304" pitchFamily="18" charset="0"/>
                <a:cs typeface="Times New Roman" panose="02020603050405020304" pitchFamily="18" charset="0"/>
              </a:rPr>
              <a:t>: 10.1109/ACCESS.2021.3075159</a:t>
            </a:r>
            <a:r>
              <a:rPr lang="en-US" sz="1800" b="1" i="0" dirty="0">
                <a:solidFill>
                  <a:srgbClr val="333333"/>
                </a:solidFill>
                <a:effectLst/>
                <a:latin typeface="Times New Roman" panose="02020603050405020304" pitchFamily="18" charset="0"/>
                <a:cs typeface="Times New Roman" panose="02020603050405020304" pitchFamily="18" charset="0"/>
              </a:rPr>
              <a:t>.</a:t>
            </a:r>
            <a:br>
              <a:rPr lang="en-IN" sz="1800" dirty="0">
                <a:solidFill>
                  <a:srgbClr val="333333"/>
                </a:solidFill>
                <a:latin typeface="Times New Roman" panose="02020603050405020304" pitchFamily="18" charset="0"/>
              </a:rPr>
            </a:br>
            <a:endParaRPr lang="en-US" sz="18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1" y="1990166"/>
            <a:ext cx="10515600" cy="4111296"/>
          </a:xfrm>
        </p:spPr>
        <p:txBody>
          <a:bodyPr>
            <a:normAutofit/>
          </a:bodyPr>
          <a:lstStyle/>
          <a:p>
            <a:pPr algn="just">
              <a:lnSpc>
                <a:spcPct val="100000"/>
              </a:lnSpc>
            </a:pPr>
            <a:r>
              <a:rPr lang="en-IN" sz="1600" dirty="0">
                <a:latin typeface="Times New Roman" panose="02020603050405020304" pitchFamily="18" charset="0"/>
                <a:cs typeface="Times New Roman" panose="02020603050405020304" pitchFamily="18" charset="0"/>
              </a:rPr>
              <a:t>This paper uses deep learning algorithms to predict crop yield with special emphasis on palm oil yield prediction.</a:t>
            </a:r>
          </a:p>
          <a:p>
            <a:pPr algn="just">
              <a:lnSpc>
                <a:spcPct val="100000"/>
              </a:lnSpc>
            </a:pPr>
            <a:r>
              <a:rPr lang="en-IN" sz="1600" dirty="0">
                <a:latin typeface="Times New Roman" panose="02020603050405020304" pitchFamily="18" charset="0"/>
                <a:cs typeface="Times New Roman" panose="02020603050405020304" pitchFamily="18" charset="0"/>
              </a:rPr>
              <a:t>The local minima and overfitting problems can be resolved by deep neural networks through an intensive optimization process in a deep network structure.</a:t>
            </a:r>
          </a:p>
          <a:p>
            <a:pPr algn="just">
              <a:lnSpc>
                <a:spcPct val="100000"/>
              </a:lnSpc>
            </a:pPr>
            <a:r>
              <a:rPr lang="en-IN" sz="1600" dirty="0">
                <a:latin typeface="Times New Roman" panose="02020603050405020304" pitchFamily="18" charset="0"/>
                <a:cs typeface="Times New Roman" panose="02020603050405020304" pitchFamily="18" charset="0"/>
              </a:rPr>
              <a:t>To enhance the performance backward and forward optimization is conducted in the back </a:t>
            </a:r>
            <a:r>
              <a:rPr lang="en-IN" sz="1600" dirty="0" err="1">
                <a:latin typeface="Times New Roman" panose="02020603050405020304" pitchFamily="18" charset="0"/>
                <a:cs typeface="Times New Roman" panose="02020603050405020304" pitchFamily="18" charset="0"/>
              </a:rPr>
              <a:t>propogation</a:t>
            </a:r>
            <a:r>
              <a:rPr lang="en-IN" sz="1600" dirty="0">
                <a:latin typeface="Times New Roman" panose="02020603050405020304" pitchFamily="18" charset="0"/>
                <a:cs typeface="Times New Roman" panose="02020603050405020304" pitchFamily="18" charset="0"/>
              </a:rPr>
              <a:t> algorithm.</a:t>
            </a:r>
          </a:p>
          <a:p>
            <a:pPr algn="just">
              <a:lnSpc>
                <a:spcPct val="100000"/>
              </a:lnSpc>
            </a:pPr>
            <a:r>
              <a:rPr lang="en-IN" sz="1600" dirty="0">
                <a:latin typeface="Times New Roman" panose="02020603050405020304" pitchFamily="18" charset="0"/>
                <a:cs typeface="Times New Roman" panose="02020603050405020304" pitchFamily="18" charset="0"/>
              </a:rPr>
              <a:t>In this paper CNN algorithm is used. It contains of a series of basic units stacked between input and output layers.</a:t>
            </a:r>
          </a:p>
          <a:p>
            <a:pPr algn="just">
              <a:lnSpc>
                <a:spcPct val="100000"/>
              </a:lnSpc>
            </a:pPr>
            <a:r>
              <a:rPr lang="en-IN" sz="1600" dirty="0">
                <a:latin typeface="Times New Roman" panose="02020603050405020304" pitchFamily="18" charset="0"/>
                <a:cs typeface="Times New Roman" panose="02020603050405020304" pitchFamily="18" charset="0"/>
              </a:rPr>
              <a:t>The nonlinear fitting capability of CNN can be enhanced by the nonlinear operations in the activation layer.</a:t>
            </a:r>
          </a:p>
          <a:p>
            <a:pPr algn="just">
              <a:lnSpc>
                <a:spcPct val="100000"/>
              </a:lnSpc>
            </a:pPr>
            <a:r>
              <a:rPr lang="en-IN" sz="1600" dirty="0">
                <a:latin typeface="Times New Roman" panose="02020603050405020304" pitchFamily="18" charset="0"/>
                <a:cs typeface="Times New Roman" panose="02020603050405020304" pitchFamily="18" charset="0"/>
              </a:rPr>
              <a:t>LSTM network is effectively employed for classifying as well as predicting the sequence and time series data which consists of input and output gates.</a:t>
            </a:r>
          </a:p>
          <a:p>
            <a:pPr algn="just">
              <a:lnSpc>
                <a:spcPct val="100000"/>
              </a:lnSpc>
            </a:pPr>
            <a:r>
              <a:rPr lang="en-IN" sz="1600" dirty="0">
                <a:latin typeface="Times New Roman" panose="02020603050405020304" pitchFamily="18" charset="0"/>
                <a:cs typeface="Times New Roman" panose="02020603050405020304" pitchFamily="18" charset="0"/>
              </a:rPr>
              <a:t>CNN presents its important and excellent function in the field of computer vision for the target recognition tasks and the remote sensing area. </a:t>
            </a:r>
          </a:p>
          <a:p>
            <a:pPr algn="just">
              <a:lnSpc>
                <a:spcPct val="100000"/>
              </a:lnSpc>
            </a:pPr>
            <a:r>
              <a:rPr lang="en-IN" sz="1600" dirty="0">
                <a:latin typeface="Times New Roman" panose="02020603050405020304" pitchFamily="18" charset="0"/>
                <a:cs typeface="Times New Roman" panose="02020603050405020304" pitchFamily="18" charset="0"/>
              </a:rPr>
              <a:t>In this paper CNN got the accuracy of 89.5 compared with LSTM.</a:t>
            </a:r>
            <a:endParaRPr lang="en-US"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2650968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2659"/>
            <a:ext cx="10515600" cy="762000"/>
          </a:xfrm>
        </p:spPr>
        <p:txBody>
          <a:bodyPr>
            <a:noAutofit/>
          </a:bodyPr>
          <a:lstStyle/>
          <a:p>
            <a:r>
              <a:rPr lang="en-IN" sz="1600" b="1" dirty="0">
                <a:solidFill>
                  <a:srgbClr val="333333"/>
                </a:solidFill>
                <a:latin typeface="Times New Roman" panose="02020603050405020304" pitchFamily="18" charset="0"/>
                <a:cs typeface="Times New Roman" panose="02020603050405020304" pitchFamily="18" charset="0"/>
              </a:rPr>
              <a:t>[4] </a:t>
            </a:r>
            <a:r>
              <a:rPr lang="en-IN" sz="1600" b="1" i="0" dirty="0">
                <a:solidFill>
                  <a:srgbClr val="333333"/>
                </a:solidFill>
                <a:effectLst/>
                <a:latin typeface="Times New Roman" panose="02020603050405020304" pitchFamily="18" charset="0"/>
                <a:cs typeface="Times New Roman" panose="02020603050405020304" pitchFamily="18" charset="0"/>
              </a:rPr>
              <a:t>D. </a:t>
            </a:r>
            <a:r>
              <a:rPr lang="en-IN" sz="1600" b="1" i="0" dirty="0" err="1">
                <a:solidFill>
                  <a:srgbClr val="333333"/>
                </a:solidFill>
                <a:effectLst/>
                <a:latin typeface="Times New Roman" panose="02020603050405020304" pitchFamily="18" charset="0"/>
                <a:cs typeface="Times New Roman" panose="02020603050405020304" pitchFamily="18" charset="0"/>
              </a:rPr>
              <a:t>Elavarasan</a:t>
            </a:r>
            <a:r>
              <a:rPr lang="en-IN" sz="1600" b="1" i="0" dirty="0">
                <a:solidFill>
                  <a:srgbClr val="333333"/>
                </a:solidFill>
                <a:effectLst/>
                <a:latin typeface="Times New Roman" panose="02020603050405020304" pitchFamily="18" charset="0"/>
                <a:cs typeface="Times New Roman" panose="02020603050405020304" pitchFamily="18" charset="0"/>
              </a:rPr>
              <a:t> and P. M. D. Vincent, "Crop Yield Prediction Using Deep Reinforcement Learning Model for Sustainable Agrarian Applications,“ in </a:t>
            </a:r>
            <a:r>
              <a:rPr lang="en-IN" sz="1600" b="1" i="1" dirty="0">
                <a:solidFill>
                  <a:srgbClr val="333333"/>
                </a:solidFill>
                <a:effectLst/>
                <a:latin typeface="Times New Roman" panose="02020603050405020304" pitchFamily="18" charset="0"/>
                <a:cs typeface="Times New Roman" panose="02020603050405020304" pitchFamily="18" charset="0"/>
              </a:rPr>
              <a:t>IEEE Access</a:t>
            </a:r>
            <a:r>
              <a:rPr lang="en-IN" sz="1600" b="1" i="0" dirty="0">
                <a:solidFill>
                  <a:srgbClr val="333333"/>
                </a:solidFill>
                <a:effectLst/>
                <a:latin typeface="Times New Roman" panose="02020603050405020304" pitchFamily="18" charset="0"/>
                <a:cs typeface="Times New Roman" panose="02020603050405020304" pitchFamily="18" charset="0"/>
              </a:rPr>
              <a:t>, vol. 8, pp. 86886-86901, 2020, doi:10.1109/ACCESS.2020.2992480.</a:t>
            </a:r>
            <a:br>
              <a:rPr lang="en-IN" sz="1600" b="0" i="0" dirty="0">
                <a:solidFill>
                  <a:srgbClr val="333333"/>
                </a:solidFill>
                <a:effectLst/>
                <a:latin typeface="Times New Roman" panose="02020603050405020304" pitchFamily="18" charset="0"/>
              </a:rPr>
            </a:br>
            <a:endParaRPr lang="en-US" sz="16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936377"/>
            <a:ext cx="10515600" cy="4202556"/>
          </a:xfrm>
        </p:spPr>
        <p:txBody>
          <a:bodyPr>
            <a:normAutofit/>
          </a:bodyPr>
          <a:lstStyle/>
          <a:p>
            <a:pPr algn="just">
              <a:lnSpc>
                <a:spcPct val="100000"/>
              </a:lnSpc>
            </a:pPr>
            <a:r>
              <a:rPr lang="en-IN" sz="1600" dirty="0">
                <a:latin typeface="Times New Roman" panose="02020603050405020304" pitchFamily="18" charset="0"/>
                <a:cs typeface="Times New Roman" panose="02020603050405020304" pitchFamily="18" charset="0"/>
              </a:rPr>
              <a:t>This paper proposes a deep recurrent Q- network model which is a recurrent neural network deep learning algorithm over the Q- learning reinforcement learning algorithm to forecast the crop yield.</a:t>
            </a:r>
          </a:p>
          <a:p>
            <a:pPr algn="just">
              <a:lnSpc>
                <a:spcPct val="100000"/>
              </a:lnSpc>
            </a:pPr>
            <a:r>
              <a:rPr lang="en-IN" sz="1600" dirty="0">
                <a:latin typeface="Times New Roman" panose="02020603050405020304" pitchFamily="18" charset="0"/>
                <a:cs typeface="Times New Roman" panose="02020603050405020304" pitchFamily="18" charset="0"/>
              </a:rPr>
              <a:t>The dataset incorporates specific climate, soil and groundwater properties along with the volume of fertilizers consumed by the crops.</a:t>
            </a:r>
          </a:p>
          <a:p>
            <a:pPr algn="just">
              <a:lnSpc>
                <a:spcPct val="100000"/>
              </a:lnSpc>
            </a:pPr>
            <a:r>
              <a:rPr lang="en-IN" sz="1600" dirty="0">
                <a:latin typeface="Times New Roman" panose="02020603050405020304" pitchFamily="18" charset="0"/>
                <a:cs typeface="Times New Roman" panose="02020603050405020304" pitchFamily="18" charset="0"/>
              </a:rPr>
              <a:t>Deep reinforcement learning has advanced together with enormous data growth and improved measure persistence to make new opportunities to determine, evaluate and acknowledge extensive data procedures for agricultural frameworks.</a:t>
            </a:r>
          </a:p>
          <a:p>
            <a:pPr algn="just">
              <a:lnSpc>
                <a:spcPct val="100000"/>
              </a:lnSpc>
            </a:pPr>
            <a:r>
              <a:rPr lang="en-IN" sz="1600" dirty="0">
                <a:latin typeface="Times New Roman" panose="02020603050405020304" pitchFamily="18" charset="0"/>
                <a:cs typeface="Times New Roman" panose="02020603050405020304" pitchFamily="18" charset="0"/>
              </a:rPr>
              <a:t>Deep Q- networks is an advanced reinforcement learning agent that uses a DNN to map the connections among the states and the actions analogues to a Q- table in Q- learning.</a:t>
            </a:r>
          </a:p>
          <a:p>
            <a:pPr algn="just">
              <a:lnSpc>
                <a:spcPct val="100000"/>
              </a:lnSpc>
            </a:pPr>
            <a:r>
              <a:rPr lang="en-IN" sz="1600" dirty="0">
                <a:latin typeface="Times New Roman" panose="02020603050405020304" pitchFamily="18" charset="0"/>
                <a:cs typeface="Times New Roman" panose="02020603050405020304" pitchFamily="18" charset="0"/>
              </a:rPr>
              <a:t>The proposed deep reinforcement model is explored and tested with other significant algorithms namely deep LSTM network, ANN.</a:t>
            </a:r>
          </a:p>
          <a:p>
            <a:pPr algn="just">
              <a:lnSpc>
                <a:spcPct val="100000"/>
              </a:lnSpc>
            </a:pPr>
            <a:r>
              <a:rPr lang="en-IN" sz="1600" dirty="0">
                <a:latin typeface="Times New Roman" panose="02020603050405020304" pitchFamily="18" charset="0"/>
                <a:cs typeface="Times New Roman" panose="02020603050405020304" pitchFamily="18" charset="0"/>
              </a:rPr>
              <a:t>It is observed that deep reinforcement model have 93.7% accuracy compared to other models.</a:t>
            </a:r>
            <a:endParaRPr lang="en-US"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5462"/>
            <a:ext cx="12192000" cy="762000"/>
          </a:xfrm>
          <a:prstGeom prst="rect">
            <a:avLst/>
          </a:prstGeom>
        </p:spPr>
      </p:pic>
    </p:spTree>
    <p:extLst>
      <p:ext uri="{BB962C8B-B14F-4D97-AF65-F5344CB8AC3E}">
        <p14:creationId xmlns:p14="http://schemas.microsoft.com/office/powerpoint/2010/main" val="1663055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027300"/>
            <a:ext cx="10515600" cy="997766"/>
          </a:xfrm>
        </p:spPr>
        <p:txBody>
          <a:bodyPr>
            <a:normAutofit/>
          </a:bodyPr>
          <a:lstStyle/>
          <a:p>
            <a:pPr algn="just"/>
            <a:r>
              <a:rPr lang="en-IN" sz="1600" b="1" dirty="0">
                <a:solidFill>
                  <a:srgbClr val="333333"/>
                </a:solidFill>
                <a:latin typeface="Times New Roman" panose="02020603050405020304" pitchFamily="18" charset="0"/>
                <a:cs typeface="Times New Roman" panose="02020603050405020304" pitchFamily="18" charset="0"/>
              </a:rPr>
              <a:t>[5] </a:t>
            </a:r>
            <a:r>
              <a:rPr lang="en-US" sz="1600" b="1" i="0" dirty="0">
                <a:solidFill>
                  <a:srgbClr val="222222"/>
                </a:solidFill>
                <a:effectLst/>
                <a:latin typeface="Times New Roman" panose="02020603050405020304" pitchFamily="18" charset="0"/>
                <a:cs typeface="Times New Roman" panose="02020603050405020304" pitchFamily="18" charset="0"/>
              </a:rPr>
              <a:t>Van </a:t>
            </a:r>
            <a:r>
              <a:rPr lang="en-US" sz="1600" b="1" i="0" dirty="0" err="1">
                <a:solidFill>
                  <a:srgbClr val="222222"/>
                </a:solidFill>
                <a:effectLst/>
                <a:latin typeface="Times New Roman" panose="02020603050405020304" pitchFamily="18" charset="0"/>
                <a:cs typeface="Times New Roman" panose="02020603050405020304" pitchFamily="18" charset="0"/>
              </a:rPr>
              <a:t>Klompenburg</a:t>
            </a:r>
            <a:r>
              <a:rPr lang="en-US" sz="1600" b="1" i="0" dirty="0">
                <a:solidFill>
                  <a:srgbClr val="222222"/>
                </a:solidFill>
                <a:effectLst/>
                <a:latin typeface="Times New Roman" panose="02020603050405020304" pitchFamily="18" charset="0"/>
                <a:cs typeface="Times New Roman" panose="02020603050405020304" pitchFamily="18" charset="0"/>
              </a:rPr>
              <a:t>, T., Kassahun, A., &amp; </a:t>
            </a:r>
            <a:r>
              <a:rPr lang="en-US" sz="1600" b="1" i="0" dirty="0" err="1">
                <a:solidFill>
                  <a:srgbClr val="222222"/>
                </a:solidFill>
                <a:effectLst/>
                <a:latin typeface="Times New Roman" panose="02020603050405020304" pitchFamily="18" charset="0"/>
                <a:cs typeface="Times New Roman" panose="02020603050405020304" pitchFamily="18" charset="0"/>
              </a:rPr>
              <a:t>Catal</a:t>
            </a:r>
            <a:r>
              <a:rPr lang="en-US" sz="1600" b="1" i="0" dirty="0">
                <a:solidFill>
                  <a:srgbClr val="222222"/>
                </a:solidFill>
                <a:effectLst/>
                <a:latin typeface="Times New Roman" panose="02020603050405020304" pitchFamily="18" charset="0"/>
                <a:cs typeface="Times New Roman" panose="02020603050405020304" pitchFamily="18" charset="0"/>
              </a:rPr>
              <a:t>, C. (2020). Crop yield prediction using machine learning: A systematic literature review. </a:t>
            </a:r>
            <a:r>
              <a:rPr lang="en-US" sz="1600" b="1" i="1" dirty="0">
                <a:solidFill>
                  <a:srgbClr val="222222"/>
                </a:solidFill>
                <a:effectLst/>
                <a:latin typeface="Times New Roman" panose="02020603050405020304" pitchFamily="18" charset="0"/>
                <a:cs typeface="Times New Roman" panose="02020603050405020304" pitchFamily="18" charset="0"/>
              </a:rPr>
              <a:t>Computers and Electronics in Agriculture</a:t>
            </a:r>
            <a:r>
              <a:rPr lang="en-US" sz="1600" b="1" i="0" dirty="0">
                <a:solidFill>
                  <a:srgbClr val="222222"/>
                </a:solidFill>
                <a:effectLst/>
                <a:latin typeface="Times New Roman" panose="02020603050405020304" pitchFamily="18" charset="0"/>
                <a:cs typeface="Times New Roman" panose="02020603050405020304" pitchFamily="18" charset="0"/>
              </a:rPr>
              <a:t>, </a:t>
            </a:r>
            <a:r>
              <a:rPr lang="en-US" sz="1600" b="1" i="1" dirty="0">
                <a:solidFill>
                  <a:srgbClr val="222222"/>
                </a:solidFill>
                <a:effectLst/>
                <a:latin typeface="Times New Roman" panose="02020603050405020304" pitchFamily="18" charset="0"/>
                <a:cs typeface="Times New Roman" panose="02020603050405020304" pitchFamily="18" charset="0"/>
              </a:rPr>
              <a:t>177</a:t>
            </a:r>
            <a:r>
              <a:rPr lang="en-US" sz="1600" b="1" i="0" dirty="0">
                <a:solidFill>
                  <a:srgbClr val="222222"/>
                </a:solidFill>
                <a:effectLst/>
                <a:latin typeface="Times New Roman" panose="02020603050405020304" pitchFamily="18" charset="0"/>
                <a:cs typeface="Times New Roman" panose="02020603050405020304" pitchFamily="18" charset="0"/>
              </a:rPr>
              <a:t>, 105709.</a:t>
            </a:r>
            <a:br>
              <a:rPr lang="en-IN" sz="1600" dirty="0">
                <a:solidFill>
                  <a:srgbClr val="333333"/>
                </a:solidFill>
                <a:latin typeface="Times New Roman" panose="02020603050405020304" pitchFamily="18" charset="0"/>
              </a:rPr>
            </a:br>
            <a:endParaRPr lang="en-US" sz="16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1945516"/>
            <a:ext cx="10515600" cy="4118267"/>
          </a:xfrm>
        </p:spPr>
        <p:txBody>
          <a:bodyPr>
            <a:normAutofit/>
          </a:bodyPr>
          <a:lstStyle/>
          <a:p>
            <a:pPr algn="just">
              <a:lnSpc>
                <a:spcPct val="100000"/>
              </a:lnSpc>
            </a:pPr>
            <a:r>
              <a:rPr lang="en-US" sz="1600" dirty="0">
                <a:latin typeface="Times New Roman" panose="02020603050405020304" pitchFamily="18" charset="0"/>
                <a:cs typeface="Times New Roman" panose="02020603050405020304" pitchFamily="18" charset="0"/>
              </a:rPr>
              <a:t>Crop yield prediction is an essential task for decision makers at national and regional levels for rapid decision making.</a:t>
            </a:r>
          </a:p>
          <a:p>
            <a:pPr algn="just">
              <a:lnSpc>
                <a:spcPct val="100000"/>
              </a:lnSpc>
            </a:pPr>
            <a:r>
              <a:rPr lang="en-US" sz="1600" dirty="0">
                <a:latin typeface="Times New Roman" panose="02020603050405020304" pitchFamily="18" charset="0"/>
                <a:cs typeface="Times New Roman" panose="02020603050405020304" pitchFamily="18" charset="0"/>
              </a:rPr>
              <a:t>It helps farmers to decide on what to grow and when to grow.</a:t>
            </a:r>
          </a:p>
          <a:p>
            <a:pPr algn="just">
              <a:lnSpc>
                <a:spcPct val="100000"/>
              </a:lnSpc>
            </a:pPr>
            <a:r>
              <a:rPr lang="en-US" sz="1600" dirty="0">
                <a:latin typeface="Times New Roman" panose="02020603050405020304" pitchFamily="18" charset="0"/>
                <a:cs typeface="Times New Roman" panose="02020603050405020304" pitchFamily="18" charset="0"/>
              </a:rPr>
              <a:t>In this paper DNN algorithms are implemented </a:t>
            </a:r>
            <a:r>
              <a:rPr lang="en-US" sz="1600" dirty="0" err="1">
                <a:latin typeface="Times New Roman" panose="02020603050405020304" pitchFamily="18" charset="0"/>
                <a:cs typeface="Times New Roman" panose="02020603050405020304" pitchFamily="18" charset="0"/>
              </a:rPr>
              <a:t>inorder</a:t>
            </a:r>
            <a:r>
              <a:rPr lang="en-US" sz="1600" dirty="0">
                <a:latin typeface="Times New Roman" panose="02020603050405020304" pitchFamily="18" charset="0"/>
                <a:cs typeface="Times New Roman" panose="02020603050405020304" pitchFamily="18" charset="0"/>
              </a:rPr>
              <a:t> to predict the crop yield. DNN algorithms are similar concepts of ANN algorithms, however they include different hidden layer types such as convolutional layer and pooling layer and consist of many hidden layers instead of a single hidden layer.</a:t>
            </a:r>
          </a:p>
          <a:p>
            <a:pPr algn="just">
              <a:lnSpc>
                <a:spcPct val="100000"/>
              </a:lnSpc>
            </a:pPr>
            <a:r>
              <a:rPr lang="en-US" sz="1600" dirty="0">
                <a:latin typeface="Times New Roman" panose="02020603050405020304" pitchFamily="18" charset="0"/>
                <a:cs typeface="Times New Roman" panose="02020603050405020304" pitchFamily="18" charset="0"/>
              </a:rPr>
              <a:t>CNN  and LSTM are the algorithms that are mostly used in this paper.</a:t>
            </a:r>
          </a:p>
          <a:p>
            <a:pPr algn="just">
              <a:lnSpc>
                <a:spcPct val="100000"/>
              </a:lnSpc>
            </a:pPr>
            <a:r>
              <a:rPr lang="en-US" sz="1600" dirty="0">
                <a:latin typeface="Times New Roman" panose="02020603050405020304" pitchFamily="18" charset="0"/>
                <a:cs typeface="Times New Roman" panose="02020603050405020304" pitchFamily="18" charset="0"/>
              </a:rPr>
              <a:t>There are 3 layers in CNN model. Convolutional layers consists of filters and feature maps. Filters are neurons of the layer which have weighted inputs and create an output value.</a:t>
            </a:r>
          </a:p>
          <a:p>
            <a:pPr algn="just">
              <a:lnSpc>
                <a:spcPct val="100000"/>
              </a:lnSpc>
            </a:pPr>
            <a:r>
              <a:rPr lang="en-IN" sz="1600" dirty="0">
                <a:latin typeface="Times New Roman" panose="02020603050405020304" pitchFamily="18" charset="0"/>
                <a:cs typeface="Times New Roman" panose="02020603050405020304" pitchFamily="18" charset="0"/>
              </a:rPr>
              <a:t>Pooling layers are applied to down sample the feature map of the previous layers and reduce overfitting. LSTM was designed specifically for sequence prediction problems.</a:t>
            </a:r>
          </a:p>
          <a:p>
            <a:pPr algn="just">
              <a:lnSpc>
                <a:spcPct val="100000"/>
              </a:lnSpc>
            </a:pPr>
            <a:r>
              <a:rPr lang="en-IN" sz="1600" dirty="0">
                <a:latin typeface="Times New Roman" panose="02020603050405020304" pitchFamily="18" charset="0"/>
                <a:cs typeface="Times New Roman" panose="02020603050405020304" pitchFamily="18" charset="0"/>
              </a:rPr>
              <a:t>It is observed that CNN has accuracy of 92.7% compared to LSTM. The future work focus on the development.</a:t>
            </a:r>
            <a:endParaRPr lang="en-US" sz="1600" dirty="0">
              <a:latin typeface="Times New Roman" panose="02020603050405020304" pitchFamily="18" charset="0"/>
              <a:cs typeface="Times New Roman" panose="02020603050405020304" pitchFamily="18" charset="0"/>
            </a:endParaRPr>
          </a:p>
          <a:p>
            <a:pPr algn="just">
              <a:lnSpc>
                <a:spcPct val="100000"/>
              </a:lnSpc>
            </a:pPr>
            <a:endParaRPr lang="en-US" sz="1600" b="1"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16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0"/>
            <a:ext cx="12192000" cy="762000"/>
          </a:xfrm>
          <a:prstGeom prst="rect">
            <a:avLst/>
          </a:prstGeom>
        </p:spPr>
      </p:pic>
    </p:spTree>
    <p:extLst>
      <p:ext uri="{BB962C8B-B14F-4D97-AF65-F5344CB8AC3E}">
        <p14:creationId xmlns:p14="http://schemas.microsoft.com/office/powerpoint/2010/main" val="1059344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4515</TotalTime>
  <Words>9285</Words>
  <Application>Microsoft Office PowerPoint</Application>
  <PresentationFormat>Widescreen</PresentationFormat>
  <Paragraphs>514</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Calibri Light</vt:lpstr>
      <vt:lpstr>Times New Roman</vt:lpstr>
      <vt:lpstr>Office Theme</vt:lpstr>
      <vt:lpstr>Crop and Fertilizer Recommendation System using Deep Learning and Web Frameworks</vt:lpstr>
      <vt:lpstr>                             ABSTRACT</vt:lpstr>
      <vt:lpstr>INTRODUCTION</vt:lpstr>
      <vt:lpstr>PowerPoint Presentation</vt:lpstr>
      <vt:lpstr>LITERATURE SURVEY</vt:lpstr>
      <vt:lpstr>[2] A. S. Terliksiz and D. T. Altýlar, "Use Of Deep Neural Networks For Crop Yield Prediction: A Case Study Of Soybean Yield in Lauderdale County, Alabama, USA," 2019 8th International Conference on Agro-Geoinformatics (Agro-Geoinformatics), 2019, pp. 1-4, doi: 10.1109/Agro-Geoinformatics.2019.8820257. </vt:lpstr>
      <vt:lpstr>[3] M. Rashid, B. S. Bari, Y. Yusup, M. A. Kamaruddin and N. Khan, "A Comprehensive Review of Crop Yield Prediction Using Machine Learning Approaches With Special Emphasis on Palm Oil Yield Prediction," in IEEE Access, vol. 9, pp. 63406-63439, 2021, doi: 10.1109/ACCESS.2021.3075159. </vt:lpstr>
      <vt:lpstr>[4] D. Elavarasan and P. M. D. Vincent, "Crop Yield Prediction Using Deep Reinforcement Learning Model for Sustainable Agrarian Applications,“ in IEEE Access, vol. 8, pp. 86886-86901, 2020, doi:10.1109/ACCESS.2020.2992480. </vt:lpstr>
      <vt:lpstr>[5] Van Klompenburg, T., Kassahun, A., &amp; Catal, C. (2020). Crop yield prediction using machine learning: A systematic literature review. Computers and Electronics in Agriculture, 177, 105709. </vt:lpstr>
      <vt:lpstr>[6] . Haque, F. F., Abdelgawad, A., Yanambaka, V. P., &amp; Yelamarthi, K. (2020, June). Crop Yield Prediction Using Deep Neural Network. In 2020 IEEE 6th World Forum on Internet of Things (WF-IoT) (pp. 1-4). IEEE.</vt:lpstr>
      <vt:lpstr>[7]. Elavarasan, D., &amp; Vincent, P. D. (2020). Crop yield prediction using deep reinforcement learning model for sustainable agrarian applications. IEEE access, 8, 86886-86901.</vt:lpstr>
      <vt:lpstr>[8].JuhiReshma, S. R., &amp; Aravindhar, D. J. (2021). Fertilizer Estimation using Deep Learning Approach. NVEO-NATURAL VOLATILES &amp; ESSENTIAL OILS Journal| NVEO, 5745-5752.</vt:lpstr>
      <vt:lpstr>[9].Pudumalar, S., Ramanujam, E., Rajashree, R. H., Kavya, C., Kiruthika, T., &amp; Nisha, J. (2017, January). Crop recommendation system for precision agriculture. In 2016 Eighth International Conference on Advanced Computing (ICoAC) (pp. 32-36). IEEE.</vt:lpstr>
      <vt:lpstr>[10].Der Yang, M., Tseng, H. H., Hsu, Y. C., &amp; Tseng, W. C. (2020, January). Real-time crop classification using edge computing and deep learning. In 2020 IEEE 17th Annual Consumer Communications &amp; Networking Conference (CCNC) (pp. 1-4). IEEE.</vt:lpstr>
      <vt:lpstr>[11]D. Devi, A. Anand, S. S.Sophia, M. Karpagam and S. Maheswari, "IoT- Deep Learning based Prediction of Amount of Pesticides and Diseases in Fruits," 2020 International Conference on Smart Electronics and Communication (ICOSEC), 2020, pp. 848-853, doi: 10.1109/ICOSEC49089.2020.9215373.</vt:lpstr>
      <vt:lpstr>[12] S. Bhanumathi, M. Vineeth and N. Rohit, "Crop Yield Prediction and Efficient use of Fertilizers," 2019 International Conference on Communication and Signal Processing (ICCSP), 2019, pp. 0769-0773, doi: 10.1109/ICCSP.2019.8698087.</vt:lpstr>
      <vt:lpstr>[13]Banavlikar, T., Mahir, A., Budukh, M., &amp; Dhodapkar, S. (2018). Crop recommendation system using Neural Networks. International Research Journal of Engineering and Technology (IRJET), 5(5), 1475-1480.</vt:lpstr>
      <vt:lpstr>[14]Mythili, K., &amp; Rangaraj, R. (2021). Crop Recommendation for Better Crop Yield for Precision Agriculture Using Ant Colony Optimization with Deep Learning Method. Annals of the Romanian Society for Cell Biology, 4783-4794.</vt:lpstr>
      <vt:lpstr>[15] Jyothika, P., Ramana, K. V., &amp; Narayana, L. Crop recommendation system to maximize crop yield using deep neural network.</vt:lpstr>
      <vt:lpstr>[16] Madhuri, J., and M. Indiramma. "Artificial Neural Networks Based Integrated Crop Recommendation System Using Soil and Climatic Parameters." Indian J. Sci. Technol. 14.19 (2021): 1587-1597.</vt:lpstr>
      <vt:lpstr>[17] Moreno, Rafael Hernández, and Olmer Garcia. "Model of neural networks for fertilizer recommendation and amendments in pasture crops." 2018 ICAI Workshops (ICAIW). IEEE, 2018.</vt:lpstr>
      <vt:lpstr>[18] Khaki, Saeed, and Lizhi Wang. "Crop yield prediction using deep neural networks." Frontiers in plant science 10 (2019): 621.</vt:lpstr>
      <vt:lpstr>[19] F. F. Haque, A. Abdelgawad, V. P. Yanambaka and K. Yelamarthi, "Crop Yield Prediction Using Deep Neural Network," 2020 IEEE 6th World Forum on Internet of Things (WF-IoT), 2020, pp. 1-4, doi: 10.1109/WF-IoT48130.2020.9221298. </vt:lpstr>
      <vt:lpstr>[20] Escalante, H. J., Rodríguez-Sánchez, S., Jiménez-Lizárraga, M., Morales-Reyes, A., De La Calleja, J., &amp; Vazquez, R. (2019). Barley yield and fertilization analysis from UAV imagery: a deep learning approach. International Journal of Remote Sensing, 40(7), 2493-2516.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METHODOLOGY</vt:lpstr>
      <vt:lpstr>METHODOLOGY</vt:lpstr>
      <vt:lpstr>METHODOLOGY</vt:lpstr>
      <vt:lpstr>METHODOLOGY</vt:lpstr>
      <vt:lpstr>METHODOLOGY</vt:lpstr>
      <vt:lpstr>METHODOLOGY</vt:lpstr>
      <vt:lpstr>METHODOLOGY</vt:lpstr>
      <vt:lpstr>METHODOLOGY</vt:lpstr>
      <vt:lpstr>METHODOLOGY</vt:lpstr>
      <vt:lpstr>METHODOLOGY</vt:lpstr>
      <vt:lpstr>Flow Diagram</vt:lpstr>
      <vt:lpstr>                                References</vt:lpstr>
      <vt:lpstr>                                References</vt:lpstr>
      <vt:lpstr>                                References</vt:lpstr>
      <vt:lpstr>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Malaria Detection using Convolution Neural Networks</dc:title>
  <dc:creator>Partha saradhi</dc:creator>
  <cp:lastModifiedBy>RAGHUPATRUNI SWAPNIQUE</cp:lastModifiedBy>
  <cp:revision>480</cp:revision>
  <dcterms:created xsi:type="dcterms:W3CDTF">2019-12-22T05:18:42Z</dcterms:created>
  <dcterms:modified xsi:type="dcterms:W3CDTF">2022-09-15T05:39:05Z</dcterms:modified>
</cp:coreProperties>
</file>