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7C48C0D-663B-4155-8B15-4651DE23AF54}"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5C31D-B913-440A-91FB-3557D3B1F1EE}" type="slidenum">
              <a:rPr lang="en-US" smtClean="0"/>
              <a:t>‹#›</a:t>
            </a:fld>
            <a:endParaRPr lang="en-US"/>
          </a:p>
        </p:txBody>
      </p:sp>
    </p:spTree>
    <p:extLst>
      <p:ext uri="{BB962C8B-B14F-4D97-AF65-F5344CB8AC3E}">
        <p14:creationId xmlns:p14="http://schemas.microsoft.com/office/powerpoint/2010/main" val="1174441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C48C0D-663B-4155-8B15-4651DE23AF54}"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5C31D-B913-440A-91FB-3557D3B1F1EE}" type="slidenum">
              <a:rPr lang="en-US" smtClean="0"/>
              <a:t>‹#›</a:t>
            </a:fld>
            <a:endParaRPr lang="en-US"/>
          </a:p>
        </p:txBody>
      </p:sp>
    </p:spTree>
    <p:extLst>
      <p:ext uri="{BB962C8B-B14F-4D97-AF65-F5344CB8AC3E}">
        <p14:creationId xmlns:p14="http://schemas.microsoft.com/office/powerpoint/2010/main" val="1824431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C48C0D-663B-4155-8B15-4651DE23AF54}"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5C31D-B913-440A-91FB-3557D3B1F1EE}" type="slidenum">
              <a:rPr lang="en-US" smtClean="0"/>
              <a:t>‹#›</a:t>
            </a:fld>
            <a:endParaRPr lang="en-US"/>
          </a:p>
        </p:txBody>
      </p:sp>
    </p:spTree>
    <p:extLst>
      <p:ext uri="{BB962C8B-B14F-4D97-AF65-F5344CB8AC3E}">
        <p14:creationId xmlns:p14="http://schemas.microsoft.com/office/powerpoint/2010/main" val="585843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C48C0D-663B-4155-8B15-4651DE23AF54}"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5C31D-B913-440A-91FB-3557D3B1F1EE}" type="slidenum">
              <a:rPr lang="en-US" smtClean="0"/>
              <a:t>‹#›</a:t>
            </a:fld>
            <a:endParaRPr lang="en-US"/>
          </a:p>
        </p:txBody>
      </p:sp>
    </p:spTree>
    <p:extLst>
      <p:ext uri="{BB962C8B-B14F-4D97-AF65-F5344CB8AC3E}">
        <p14:creationId xmlns:p14="http://schemas.microsoft.com/office/powerpoint/2010/main" val="263103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C48C0D-663B-4155-8B15-4651DE23AF54}"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5C31D-B913-440A-91FB-3557D3B1F1EE}" type="slidenum">
              <a:rPr lang="en-US" smtClean="0"/>
              <a:t>‹#›</a:t>
            </a:fld>
            <a:endParaRPr lang="en-US"/>
          </a:p>
        </p:txBody>
      </p:sp>
    </p:spTree>
    <p:extLst>
      <p:ext uri="{BB962C8B-B14F-4D97-AF65-F5344CB8AC3E}">
        <p14:creationId xmlns:p14="http://schemas.microsoft.com/office/powerpoint/2010/main" val="433576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C48C0D-663B-4155-8B15-4651DE23AF54}" type="datetimeFigureOut">
              <a:rPr lang="en-US" smtClean="0"/>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5C31D-B913-440A-91FB-3557D3B1F1EE}" type="slidenum">
              <a:rPr lang="en-US" smtClean="0"/>
              <a:t>‹#›</a:t>
            </a:fld>
            <a:endParaRPr lang="en-US"/>
          </a:p>
        </p:txBody>
      </p:sp>
    </p:spTree>
    <p:extLst>
      <p:ext uri="{BB962C8B-B14F-4D97-AF65-F5344CB8AC3E}">
        <p14:creationId xmlns:p14="http://schemas.microsoft.com/office/powerpoint/2010/main" val="2302800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7C48C0D-663B-4155-8B15-4651DE23AF54}" type="datetimeFigureOut">
              <a:rPr lang="en-US" smtClean="0"/>
              <a:t>8/2/2022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15C31D-B913-440A-91FB-3557D3B1F1EE}" type="slidenum">
              <a:rPr lang="en-US" smtClean="0"/>
              <a:t>‹#›</a:t>
            </a:fld>
            <a:endParaRPr lang="en-US"/>
          </a:p>
        </p:txBody>
      </p:sp>
    </p:spTree>
    <p:extLst>
      <p:ext uri="{BB962C8B-B14F-4D97-AF65-F5344CB8AC3E}">
        <p14:creationId xmlns:p14="http://schemas.microsoft.com/office/powerpoint/2010/main" val="1021553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7C48C0D-663B-4155-8B15-4651DE23AF54}" type="datetimeFigureOut">
              <a:rPr lang="en-US" smtClean="0"/>
              <a:t>8/2/2022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15C31D-B913-440A-91FB-3557D3B1F1EE}" type="slidenum">
              <a:rPr lang="en-US" smtClean="0"/>
              <a:t>‹#›</a:t>
            </a:fld>
            <a:endParaRPr lang="en-US"/>
          </a:p>
        </p:txBody>
      </p:sp>
    </p:spTree>
    <p:extLst>
      <p:ext uri="{BB962C8B-B14F-4D97-AF65-F5344CB8AC3E}">
        <p14:creationId xmlns:p14="http://schemas.microsoft.com/office/powerpoint/2010/main" val="1134214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C48C0D-663B-4155-8B15-4651DE23AF54}" type="datetimeFigureOut">
              <a:rPr lang="en-US" smtClean="0"/>
              <a:t>8/2/2022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15C31D-B913-440A-91FB-3557D3B1F1EE}" type="slidenum">
              <a:rPr lang="en-US" smtClean="0"/>
              <a:t>‹#›</a:t>
            </a:fld>
            <a:endParaRPr lang="en-US"/>
          </a:p>
        </p:txBody>
      </p:sp>
    </p:spTree>
    <p:extLst>
      <p:ext uri="{BB962C8B-B14F-4D97-AF65-F5344CB8AC3E}">
        <p14:creationId xmlns:p14="http://schemas.microsoft.com/office/powerpoint/2010/main" val="3767515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C48C0D-663B-4155-8B15-4651DE23AF54}" type="datetimeFigureOut">
              <a:rPr lang="en-US" smtClean="0"/>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5C31D-B913-440A-91FB-3557D3B1F1EE}" type="slidenum">
              <a:rPr lang="en-US" smtClean="0"/>
              <a:t>‹#›</a:t>
            </a:fld>
            <a:endParaRPr lang="en-US"/>
          </a:p>
        </p:txBody>
      </p:sp>
    </p:spTree>
    <p:extLst>
      <p:ext uri="{BB962C8B-B14F-4D97-AF65-F5344CB8AC3E}">
        <p14:creationId xmlns:p14="http://schemas.microsoft.com/office/powerpoint/2010/main" val="2435048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C48C0D-663B-4155-8B15-4651DE23AF54}" type="datetimeFigureOut">
              <a:rPr lang="en-US" smtClean="0"/>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5C31D-B913-440A-91FB-3557D3B1F1EE}" type="slidenum">
              <a:rPr lang="en-US" smtClean="0"/>
              <a:t>‹#›</a:t>
            </a:fld>
            <a:endParaRPr lang="en-US"/>
          </a:p>
        </p:txBody>
      </p:sp>
    </p:spTree>
    <p:extLst>
      <p:ext uri="{BB962C8B-B14F-4D97-AF65-F5344CB8AC3E}">
        <p14:creationId xmlns:p14="http://schemas.microsoft.com/office/powerpoint/2010/main" val="2798251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C48C0D-663B-4155-8B15-4651DE23AF54}" type="datetimeFigureOut">
              <a:rPr lang="en-US" smtClean="0"/>
              <a:t>8/2/2022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15C31D-B913-440A-91FB-3557D3B1F1EE}" type="slidenum">
              <a:rPr lang="en-US" smtClean="0"/>
              <a:t>‹#›</a:t>
            </a:fld>
            <a:endParaRPr lang="en-US"/>
          </a:p>
        </p:txBody>
      </p:sp>
    </p:spTree>
    <p:extLst>
      <p:ext uri="{BB962C8B-B14F-4D97-AF65-F5344CB8AC3E}">
        <p14:creationId xmlns:p14="http://schemas.microsoft.com/office/powerpoint/2010/main" val="3591127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6716" y="1001758"/>
            <a:ext cx="11025389" cy="1034241"/>
          </a:xfrm>
        </p:spPr>
        <p:txBody>
          <a:bodyPr>
            <a:noAutofit/>
          </a:bodyPr>
          <a:lstStyle/>
          <a:p>
            <a:r>
              <a:rPr lang="en-US" sz="2800" b="1" dirty="0">
                <a:effectLst/>
                <a:latin typeface="Times New Roman" panose="02020603050405020304" pitchFamily="18" charset="0"/>
                <a:ea typeface="Times New Roman" panose="02020603050405020304" pitchFamily="18" charset="0"/>
              </a:rPr>
              <a:t>Crop and Fertilizer Recommendation System using Machine Learning and Web Frameworks</a:t>
            </a:r>
            <a:endParaRPr lang="en-US" sz="28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6823" y="28875"/>
            <a:ext cx="12105177" cy="762000"/>
          </a:xfrm>
          <a:prstGeom prst="rect">
            <a:avLst/>
          </a:prstGeom>
        </p:spPr>
      </p:pic>
      <p:sp>
        <p:nvSpPr>
          <p:cNvPr id="5" name="TextBox 4"/>
          <p:cNvSpPr txBox="1"/>
          <p:nvPr/>
        </p:nvSpPr>
        <p:spPr>
          <a:xfrm>
            <a:off x="4299285" y="2246882"/>
            <a:ext cx="5412886" cy="1990288"/>
          </a:xfrm>
          <a:prstGeom prst="rect">
            <a:avLst/>
          </a:prstGeom>
          <a:noFill/>
        </p:spPr>
        <p:txBody>
          <a:bodyPr wrap="square" rtlCol="0">
            <a:spAutoFit/>
          </a:bodyPr>
          <a:lstStyle/>
          <a:p>
            <a:pPr marR="285750">
              <a:spcAft>
                <a:spcPts val="10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1. </a:t>
            </a:r>
            <a:r>
              <a:rPr lang="en-IN" dirty="0" err="1">
                <a:latin typeface="Calibri" panose="020F0502020204030204" pitchFamily="34" charset="0"/>
                <a:ea typeface="Times New Roman" panose="02020603050405020304" pitchFamily="18" charset="0"/>
                <a:cs typeface="Times New Roman" panose="02020603050405020304" pitchFamily="18" charset="0"/>
              </a:rPr>
              <a:t>Seela</a:t>
            </a:r>
            <a:r>
              <a:rPr lang="en-IN" dirty="0">
                <a:latin typeface="Calibri" panose="020F0502020204030204" pitchFamily="34" charset="0"/>
                <a:ea typeface="Times New Roman" panose="02020603050405020304" pitchFamily="18" charset="0"/>
                <a:cs typeface="Times New Roman" panose="02020603050405020304" pitchFamily="18" charset="0"/>
              </a:rPr>
              <a:t> Lakshmi Devi</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(19341A05F3)</a:t>
            </a:r>
          </a:p>
          <a:p>
            <a:pPr marR="285750">
              <a:spcAft>
                <a:spcPts val="10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2. </a:t>
            </a:r>
            <a:r>
              <a:rPr lang="en-IN" dirty="0" err="1">
                <a:latin typeface="Calibri" panose="020F0502020204030204" pitchFamily="34" charset="0"/>
                <a:ea typeface="Times New Roman" panose="02020603050405020304" pitchFamily="18" charset="0"/>
                <a:cs typeface="Times New Roman" panose="02020603050405020304" pitchFamily="18" charset="0"/>
              </a:rPr>
              <a:t>Upparapalli</a:t>
            </a:r>
            <a:r>
              <a:rPr lang="en-IN" dirty="0">
                <a:latin typeface="Calibri" panose="020F0502020204030204" pitchFamily="34" charset="0"/>
                <a:ea typeface="Times New Roman" panose="02020603050405020304" pitchFamily="18" charset="0"/>
                <a:cs typeface="Times New Roman" panose="02020603050405020304" pitchFamily="18" charset="0"/>
              </a:rPr>
              <a:t> Ramesh</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(19341A05H5)</a:t>
            </a:r>
          </a:p>
          <a:p>
            <a:pPr marR="285750">
              <a:spcAft>
                <a:spcPts val="10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3. </a:t>
            </a:r>
            <a:r>
              <a:rPr lang="en-IN" dirty="0" err="1">
                <a:latin typeface="Calibri" panose="020F0502020204030204" pitchFamily="34" charset="0"/>
                <a:ea typeface="Times New Roman" panose="02020603050405020304" pitchFamily="18" charset="0"/>
                <a:cs typeface="Times New Roman" panose="02020603050405020304" pitchFamily="18" charset="0"/>
              </a:rPr>
              <a:t>Pulavarti</a:t>
            </a:r>
            <a:r>
              <a:rPr lang="en-IN" dirty="0">
                <a:latin typeface="Calibri" panose="020F0502020204030204" pitchFamily="34" charset="0"/>
                <a:ea typeface="Times New Roman" panose="02020603050405020304" pitchFamily="18" charset="0"/>
                <a:cs typeface="Times New Roman" panose="02020603050405020304" pitchFamily="18" charset="0"/>
              </a:rPr>
              <a:t> Preethi</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(19341A05D8)</a:t>
            </a:r>
          </a:p>
          <a:p>
            <a:pPr marR="285750">
              <a:spcAft>
                <a:spcPts val="10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4. </a:t>
            </a:r>
            <a:r>
              <a:rPr lang="en-IN" dirty="0" err="1">
                <a:latin typeface="Calibri" panose="020F0502020204030204" pitchFamily="34" charset="0"/>
                <a:ea typeface="Times New Roman" panose="02020603050405020304" pitchFamily="18" charset="0"/>
                <a:cs typeface="Times New Roman" panose="02020603050405020304" pitchFamily="18" charset="0"/>
              </a:rPr>
              <a:t>Raghupatruni</a:t>
            </a:r>
            <a:r>
              <a:rPr lang="en-IN" dirty="0">
                <a:latin typeface="Calibri" panose="020F0502020204030204" pitchFamily="34" charset="0"/>
                <a:ea typeface="Times New Roman" panose="02020603050405020304" pitchFamily="18" charset="0"/>
                <a:cs typeface="Times New Roman" panose="02020603050405020304" pitchFamily="18" charset="0"/>
              </a:rPr>
              <a:t> </a:t>
            </a:r>
            <a:r>
              <a:rPr lang="en-IN" dirty="0" err="1">
                <a:latin typeface="Calibri" panose="020F0502020204030204" pitchFamily="34" charset="0"/>
                <a:ea typeface="Times New Roman" panose="02020603050405020304" pitchFamily="18" charset="0"/>
                <a:cs typeface="Times New Roman" panose="02020603050405020304" pitchFamily="18" charset="0"/>
              </a:rPr>
              <a:t>Swapnique</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(19341A05E1)</a:t>
            </a:r>
          </a:p>
          <a:p>
            <a:pPr marR="285750">
              <a:spcAft>
                <a:spcPts val="1000"/>
              </a:spcAf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6" name="TextBox 5"/>
          <p:cNvSpPr txBox="1"/>
          <p:nvPr/>
        </p:nvSpPr>
        <p:spPr>
          <a:xfrm>
            <a:off x="4563122" y="4518734"/>
            <a:ext cx="2746704" cy="1477328"/>
          </a:xfrm>
          <a:prstGeom prst="rect">
            <a:avLst/>
          </a:prstGeom>
          <a:noFill/>
        </p:spPr>
        <p:txBody>
          <a:bodyPr wrap="square" rtlCol="0">
            <a:spAutoFit/>
          </a:bodyPr>
          <a:lstStyle/>
          <a:p>
            <a:pPr algn="ctr"/>
            <a:r>
              <a:rPr lang="en-US" b="1" dirty="0">
                <a:solidFill>
                  <a:schemeClr val="accent5"/>
                </a:solidFill>
                <a:latin typeface="Times New Roman" panose="02020603050405020304" pitchFamily="18" charset="0"/>
                <a:cs typeface="Times New Roman" panose="02020603050405020304" pitchFamily="18" charset="0"/>
              </a:rPr>
              <a:t>Under the Guidance of </a:t>
            </a:r>
            <a:r>
              <a:rPr lang="it-IT" b="1" dirty="0">
                <a:solidFill>
                  <a:schemeClr val="accent5"/>
                </a:solidFill>
                <a:latin typeface="Times New Roman" panose="02020603050405020304" pitchFamily="18" charset="0"/>
                <a:cs typeface="Times New Roman" panose="02020603050405020304" pitchFamily="18" charset="0"/>
              </a:rPr>
              <a:t>Mrs.A.Bhavani</a:t>
            </a:r>
            <a:endParaRPr lang="it-IT" dirty="0">
              <a:solidFill>
                <a:schemeClr val="accent5"/>
              </a:solidFill>
              <a:latin typeface="Times New Roman" panose="02020603050405020304" pitchFamily="18" charset="0"/>
              <a:cs typeface="Times New Roman" panose="02020603050405020304" pitchFamily="18" charset="0"/>
            </a:endParaRPr>
          </a:p>
          <a:p>
            <a:pPr algn="ctr"/>
            <a:r>
              <a:rPr lang="it-IT" dirty="0">
                <a:solidFill>
                  <a:schemeClr val="accent5"/>
                </a:solidFill>
                <a:latin typeface="Times New Roman" panose="02020603050405020304" pitchFamily="18" charset="0"/>
                <a:cs typeface="Times New Roman" panose="02020603050405020304" pitchFamily="18" charset="0"/>
              </a:rPr>
              <a:t>Asst Professor</a:t>
            </a:r>
          </a:p>
          <a:p>
            <a:pPr algn="ctr"/>
            <a:r>
              <a:rPr lang="en-US" dirty="0">
                <a:solidFill>
                  <a:schemeClr val="accent5"/>
                </a:solidFill>
                <a:latin typeface="Times New Roman" panose="02020603050405020304" pitchFamily="18" charset="0"/>
                <a:cs typeface="Times New Roman" panose="02020603050405020304" pitchFamily="18" charset="0"/>
              </a:rPr>
              <a:t>Dept of CSE</a:t>
            </a:r>
          </a:p>
          <a:p>
            <a:pPr algn="ctr"/>
            <a:r>
              <a:rPr lang="en-US" dirty="0">
                <a:solidFill>
                  <a:schemeClr val="accent5"/>
                </a:solidFill>
                <a:latin typeface="Times New Roman" panose="02020603050405020304" pitchFamily="18" charset="0"/>
                <a:cs typeface="Times New Roman" panose="02020603050405020304" pitchFamily="18" charset="0"/>
              </a:rPr>
              <a:t>Gmrit,Rajam</a:t>
            </a:r>
          </a:p>
        </p:txBody>
      </p:sp>
    </p:spTree>
    <p:extLst>
      <p:ext uri="{BB962C8B-B14F-4D97-AF65-F5344CB8AC3E}">
        <p14:creationId xmlns:p14="http://schemas.microsoft.com/office/powerpoint/2010/main" val="3680759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solidFill>
                  <a:schemeClr val="accent5">
                    <a:lumMod val="75000"/>
                  </a:schemeClr>
                </a:solidFill>
              </a:rPr>
              <a:t>                             </a:t>
            </a:r>
            <a:r>
              <a:rPr lang="en-US" sz="2800" b="1" dirty="0">
                <a:solidFill>
                  <a:schemeClr val="accent5">
                    <a:lumMod val="75000"/>
                  </a:schemeClr>
                </a:solidFill>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692459" y="1278384"/>
            <a:ext cx="10813002" cy="5379867"/>
          </a:xfrm>
        </p:spPr>
        <p:txBody>
          <a:bodyPr>
            <a:normAutofit/>
          </a:bodyPr>
          <a:lstStyle/>
          <a:p>
            <a:pPr marL="0" indent="0" algn="just">
              <a:lnSpc>
                <a:spcPct val="100000"/>
              </a:lnSpc>
              <a:buNone/>
            </a:pP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Agriculture is a sector that has a significant impact on the economy of our nation. Agriculture is the key factor in the development of civilization. Crop productivity is a major component of India's economy. Agriculture places a great deal of importance on crop selection. Crop forecasting is dependent on factors such as rainfall, humidity, temperature, and the amount of potassium, nitrogen, and phosphorus in the soil. The right kind and amount of fertilizers give the soil the nutrients it needs for continued crop production. Farmers can choose the crop to be grown in the early stages. Today, it is challenging for farmers to predict the crop due to the frequent changes in environmental circumstances. Farmers are also having a lot of issues as a result of their lack of awareness regarding fertilizers. Therefore, to estimate the crop and provide fertilizer, machine learning techniques are integrated using web-based frameworks like React JS and Django. Artificial intelligence known as machine learning enables computer programs to forecast outcomes more precisely. To forecast new output values, machine learning methods like KNN, random forest, and SVM are useful. The datasets that are useful for crop forecast and fertilizer recommendation are crop recommendation and fertilizer prediction. The results depict that an ensemble technique offers better prediction accuracy.</a:t>
            </a:r>
          </a:p>
          <a:p>
            <a:pPr marL="0" indent="0" algn="just">
              <a:lnSpc>
                <a:spcPct val="100000"/>
              </a:lnSpc>
              <a:buNone/>
            </a:pPr>
            <a:r>
              <a:rPr lang="en-US" sz="1800" b="1" dirty="0">
                <a:latin typeface="Times New Roman" panose="02020603050405020304" pitchFamily="18" charset="0"/>
                <a:ea typeface="Times New Roman" panose="02020603050405020304" pitchFamily="18" charset="0"/>
                <a:cs typeface="Gautami" panose="020B0502040204020203" pitchFamily="34" charset="0"/>
              </a:rPr>
              <a:t>Keywords: </a:t>
            </a:r>
            <a:r>
              <a:rPr lang="en-IN"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Support Vector </a:t>
            </a:r>
            <a:r>
              <a:rPr lang="en-US" sz="1800" dirty="0">
                <a:latin typeface="Times New Roman" panose="02020603050405020304" pitchFamily="18" charset="0"/>
                <a:ea typeface="Times New Roman" panose="02020603050405020304" pitchFamily="18" charset="0"/>
              </a:rPr>
              <a:t>M</a:t>
            </a:r>
            <a:r>
              <a:rPr lang="en-US" sz="1800" dirty="0">
                <a:effectLst/>
                <a:latin typeface="Times New Roman" panose="02020603050405020304" pitchFamily="18" charset="0"/>
                <a:ea typeface="Times New Roman" panose="02020603050405020304" pitchFamily="18" charset="0"/>
              </a:rPr>
              <a:t>achines(SVM), Random </a:t>
            </a:r>
            <a:r>
              <a:rPr lang="en-US" sz="1800" dirty="0">
                <a:latin typeface="Times New Roman" panose="02020603050405020304" pitchFamily="18" charset="0"/>
                <a:ea typeface="Times New Roman" panose="02020603050405020304" pitchFamily="18" charset="0"/>
              </a:rPr>
              <a:t>F</a:t>
            </a:r>
            <a:r>
              <a:rPr lang="en-US" sz="1800" dirty="0">
                <a:effectLst/>
                <a:latin typeface="Times New Roman" panose="02020603050405020304" pitchFamily="18" charset="0"/>
                <a:ea typeface="Times New Roman" panose="02020603050405020304" pitchFamily="18" charset="0"/>
              </a:rPr>
              <a:t>orest, React JS, Django, K- </a:t>
            </a:r>
            <a:r>
              <a:rPr lang="en-US" sz="1800" dirty="0">
                <a:latin typeface="Times New Roman" panose="02020603050405020304" pitchFamily="18" charset="0"/>
                <a:ea typeface="Times New Roman" panose="02020603050405020304" pitchFamily="18" charset="0"/>
              </a:rPr>
              <a:t>N</a:t>
            </a:r>
            <a:r>
              <a:rPr lang="en-US" sz="1800" dirty="0">
                <a:effectLst/>
                <a:latin typeface="Times New Roman" panose="02020603050405020304" pitchFamily="18" charset="0"/>
                <a:ea typeface="Times New Roman" panose="02020603050405020304" pitchFamily="18" charset="0"/>
              </a:rPr>
              <a:t>earest </a:t>
            </a:r>
            <a:r>
              <a:rPr lang="en-US" sz="1800" dirty="0">
                <a:latin typeface="Times New Roman" panose="02020603050405020304" pitchFamily="18" charset="0"/>
                <a:ea typeface="Times New Roman" panose="02020603050405020304" pitchFamily="18" charset="0"/>
              </a:rPr>
              <a:t>N</a:t>
            </a:r>
            <a:r>
              <a:rPr lang="en-US" sz="1800" dirty="0">
                <a:effectLst/>
                <a:latin typeface="Times New Roman" panose="02020603050405020304" pitchFamily="18" charset="0"/>
                <a:ea typeface="Times New Roman" panose="02020603050405020304" pitchFamily="18" charset="0"/>
              </a:rPr>
              <a:t>eighbor(KNN)</a:t>
            </a:r>
            <a:endParaRPr lang="en-IN" sz="1800" b="1" dirty="0">
              <a:effectLst/>
              <a:latin typeface="Calibri" panose="020F0502020204030204" pitchFamily="34" charset="0"/>
              <a:ea typeface="Times New Roman" panose="02020603050405020304" pitchFamily="18" charset="0"/>
              <a:cs typeface="Gautami" panose="020B0502040204020203" pitchFamily="34" charset="0"/>
            </a:endParaRPr>
          </a:p>
          <a:p>
            <a:pPr marL="0" indent="0" algn="just">
              <a:lnSpc>
                <a:spcPct val="100000"/>
              </a:lnSpc>
              <a:buNone/>
            </a:pP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0192" y="-101816"/>
            <a:ext cx="12131615" cy="762000"/>
          </a:xfrm>
          <a:prstGeom prst="rect">
            <a:avLst/>
          </a:prstGeom>
        </p:spPr>
      </p:pic>
    </p:spTree>
    <p:extLst>
      <p:ext uri="{BB962C8B-B14F-4D97-AF65-F5344CB8AC3E}">
        <p14:creationId xmlns:p14="http://schemas.microsoft.com/office/powerpoint/2010/main" val="25895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3310" y="313367"/>
            <a:ext cx="10515600" cy="1506807"/>
          </a:xfrm>
        </p:spPr>
        <p:txBody>
          <a:bodyPr/>
          <a:lstStyle/>
          <a:p>
            <a:r>
              <a:rPr lang="en-US" dirty="0"/>
              <a:t>                                </a:t>
            </a:r>
            <a:r>
              <a:rPr lang="en-US" sz="2800" b="1" dirty="0">
                <a:solidFill>
                  <a:schemeClr val="accent5"/>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09882" y="1588850"/>
            <a:ext cx="10449028" cy="4963935"/>
          </a:xfrm>
        </p:spPr>
        <p:txBody>
          <a:bodyPr>
            <a:normAutofit/>
          </a:bodyPr>
          <a:lstStyle/>
          <a:p>
            <a:pPr marL="0" indent="0" algn="just">
              <a:lnSpc>
                <a:spcPct val="100000"/>
              </a:lnSpc>
              <a:buNone/>
            </a:pPr>
            <a:r>
              <a:rPr lang="en-US" sz="1800" dirty="0">
                <a:latin typeface="Times New Roman" panose="02020603050405020304" pitchFamily="18" charset="0"/>
                <a:cs typeface="Times New Roman" panose="02020603050405020304" pitchFamily="18" charset="0"/>
              </a:rPr>
              <a:t>[1] </a:t>
            </a:r>
            <a:r>
              <a:rPr lang="en-US" sz="1800" dirty="0">
                <a:effectLst/>
                <a:latin typeface="Times New Roman" panose="02020603050405020304" pitchFamily="18" charset="0"/>
                <a:ea typeface="Times New Roman" panose="02020603050405020304" pitchFamily="18" charset="0"/>
              </a:rPr>
              <a:t>Crop Prediction Based on Characteristics of the Agricultural Environment Using Various Feature Selection Techniques and Classifiers S. P. RAJA 1 , BARBARA SAWICKA 2 , ZORAN STAMENKOVIC3 , (Senior Member, IEEE), AND G. MARIAMMAL 4</a:t>
            </a:r>
          </a:p>
          <a:p>
            <a:pPr marL="0" indent="0" algn="just">
              <a:lnSpc>
                <a:spcPct val="10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800" dirty="0">
                <a:latin typeface="Times New Roman" panose="02020603050405020304" pitchFamily="18" charset="0"/>
                <a:cs typeface="Times New Roman" panose="02020603050405020304" pitchFamily="18" charset="0"/>
              </a:rPr>
              <a:t>[2]</a:t>
            </a:r>
          </a:p>
        </p:txBody>
      </p:sp>
      <p:pic>
        <p:nvPicPr>
          <p:cNvPr id="4" name="Picture 3"/>
          <p:cNvPicPr>
            <a:picLocks noChangeAspect="1"/>
          </p:cNvPicPr>
          <p:nvPr/>
        </p:nvPicPr>
        <p:blipFill>
          <a:blip r:embed="rId2"/>
          <a:stretch>
            <a:fillRect/>
          </a:stretch>
        </p:blipFill>
        <p:spPr>
          <a:xfrm>
            <a:off x="-155275" y="-117491"/>
            <a:ext cx="12447916" cy="861716"/>
          </a:xfrm>
          <a:prstGeom prst="rect">
            <a:avLst/>
          </a:prstGeom>
        </p:spPr>
      </p:pic>
    </p:spTree>
    <p:extLst>
      <p:ext uri="{BB962C8B-B14F-4D97-AF65-F5344CB8AC3E}">
        <p14:creationId xmlns:p14="http://schemas.microsoft.com/office/powerpoint/2010/main" val="2953424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1366</TotalTime>
  <Words>366</Words>
  <Application>Microsoft Office PowerPoint</Application>
  <PresentationFormat>Widescreen</PresentationFormat>
  <Paragraphs>16</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Times New Roman</vt:lpstr>
      <vt:lpstr>Office Theme</vt:lpstr>
      <vt:lpstr>Crop and Fertilizer Recommendation System using Machine Learning and Web Frameworks</vt:lpstr>
      <vt:lpstr>                             ABSTRACT</vt:lpstr>
      <vt:lpstr>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Malaria Detection using Convolution Neural Networks</dc:title>
  <dc:creator>Partha saradhi</dc:creator>
  <cp:lastModifiedBy>SEELA LAKSHMI DEVI</cp:lastModifiedBy>
  <cp:revision>222</cp:revision>
  <dcterms:created xsi:type="dcterms:W3CDTF">2019-12-22T05:18:42Z</dcterms:created>
  <dcterms:modified xsi:type="dcterms:W3CDTF">2022-08-02T16:12:07Z</dcterms:modified>
</cp:coreProperties>
</file>