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61" r:id="rId5"/>
    <p:sldId id="262" r:id="rId6"/>
    <p:sldId id="263" r:id="rId7"/>
    <p:sldId id="265" r:id="rId8"/>
    <p:sldId id="266" r:id="rId9"/>
    <p:sldId id="269" r:id="rId10"/>
    <p:sldId id="264" r:id="rId11"/>
    <p:sldId id="270" r:id="rId12"/>
    <p:sldId id="271" r:id="rId13"/>
    <p:sldId id="272" r:id="rId14"/>
    <p:sldId id="273" r:id="rId15"/>
    <p:sldId id="274" r:id="rId16"/>
    <p:sldId id="275" r:id="rId17"/>
    <p:sldId id="268" r:id="rId18"/>
    <p:sldId id="276" r:id="rId19"/>
    <p:sldId id="285" r:id="rId20"/>
    <p:sldId id="286" r:id="rId21"/>
    <p:sldId id="287" r:id="rId22"/>
    <p:sldId id="288" r:id="rId23"/>
    <p:sldId id="289" r:id="rId24"/>
    <p:sldId id="280" r:id="rId25"/>
    <p:sldId id="278" r:id="rId26"/>
    <p:sldId id="279" r:id="rId27"/>
    <p:sldId id="281" r:id="rId28"/>
    <p:sldId id="282" r:id="rId29"/>
    <p:sldId id="290" r:id="rId30"/>
    <p:sldId id="291" r:id="rId31"/>
    <p:sldId id="259" r:id="rId32"/>
    <p:sldId id="267" r:id="rId33"/>
    <p:sldId id="283"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1744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8244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5858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631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433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3028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02155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1342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376751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4350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79825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t>8/23/2022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t>‹#›</a:t>
            </a:fld>
            <a:endParaRPr lang="en-US" dirty="0"/>
          </a:p>
        </p:txBody>
      </p:sp>
    </p:spTree>
    <p:extLst>
      <p:ext uri="{BB962C8B-B14F-4D97-AF65-F5344CB8AC3E}">
        <p14:creationId xmlns:p14="http://schemas.microsoft.com/office/powerpoint/2010/main" val="359112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16" y="1001758"/>
            <a:ext cx="11025389" cy="1034241"/>
          </a:xfrm>
        </p:spPr>
        <p:txBody>
          <a:bodyPr>
            <a:noAutofit/>
          </a:bodyPr>
          <a:lstStyle/>
          <a:p>
            <a:r>
              <a:rPr lang="en-US" sz="2800" b="1" dirty="0">
                <a:effectLst/>
                <a:latin typeface="Times New Roman" panose="02020603050405020304" pitchFamily="18" charset="0"/>
                <a:ea typeface="Times New Roman" panose="02020603050405020304" pitchFamily="18" charset="0"/>
              </a:rPr>
              <a:t>Crop and Fertilizer Recommendation System using Deep Learning and Web Frameworks</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p:cNvSpPr txBox="1"/>
          <p:nvPr/>
        </p:nvSpPr>
        <p:spPr>
          <a:xfrm>
            <a:off x="4299284" y="2246882"/>
            <a:ext cx="5492785" cy="1585049"/>
          </a:xfrm>
          <a:prstGeom prst="rect">
            <a:avLst/>
          </a:prstGeom>
          <a:noFill/>
        </p:spPr>
        <p:txBody>
          <a:bodyPr wrap="square" rtlCol="0">
            <a:spAutoFit/>
          </a:bodyPr>
          <a:lstStyle/>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1. </a:t>
            </a:r>
            <a:r>
              <a:rPr lang="en-IN" dirty="0">
                <a:latin typeface="Calibri" panose="020F0502020204030204" pitchFamily="34" charset="0"/>
                <a:ea typeface="Times New Roman" panose="02020603050405020304" pitchFamily="18" charset="0"/>
                <a:cs typeface="Times New Roman" panose="02020603050405020304" pitchFamily="18" charset="0"/>
              </a:rPr>
              <a:t>Seela Lakshmi Devi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(19341A05F3)</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dirty="0">
                <a:latin typeface="Calibri" panose="020F0502020204030204" pitchFamily="34" charset="0"/>
                <a:ea typeface="Times New Roman" panose="02020603050405020304" pitchFamily="18" charset="0"/>
                <a:cs typeface="Times New Roman" panose="02020603050405020304" pitchFamily="18" charset="0"/>
              </a:rPr>
              <a:t>Upparapalli Ramesh</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(19341A05H5)</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3. </a:t>
            </a:r>
            <a:r>
              <a:rPr lang="en-IN" dirty="0">
                <a:latin typeface="Calibri" panose="020F0502020204030204" pitchFamily="34" charset="0"/>
                <a:ea typeface="Times New Roman" panose="02020603050405020304" pitchFamily="18" charset="0"/>
                <a:cs typeface="Times New Roman" panose="02020603050405020304" pitchFamily="18" charset="0"/>
              </a:rPr>
              <a:t>Pulavarti Preethi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(19341A05D8)</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4. </a:t>
            </a:r>
            <a:r>
              <a:rPr lang="en-IN" dirty="0">
                <a:latin typeface="Calibri" panose="020F0502020204030204" pitchFamily="34" charset="0"/>
                <a:ea typeface="Times New Roman" panose="02020603050405020304" pitchFamily="18" charset="0"/>
                <a:cs typeface="Times New Roman" panose="02020603050405020304" pitchFamily="18" charset="0"/>
              </a:rPr>
              <a:t>Raghupatruni Swapnique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(19341A05E1)</a:t>
            </a:r>
          </a:p>
        </p:txBody>
      </p:sp>
      <p:sp>
        <p:nvSpPr>
          <p:cNvPr id="6" name="TextBox 5"/>
          <p:cNvSpPr txBox="1"/>
          <p:nvPr/>
        </p:nvSpPr>
        <p:spPr>
          <a:xfrm>
            <a:off x="4566324" y="4563436"/>
            <a:ext cx="2743502" cy="1477328"/>
          </a:xfrm>
          <a:prstGeom prst="rect">
            <a:avLst/>
          </a:prstGeom>
          <a:noFill/>
        </p:spPr>
        <p:txBody>
          <a:bodyPr wrap="square" rtlCol="0">
            <a:spAutoFit/>
          </a:bodyPr>
          <a:lstStyle/>
          <a:p>
            <a:pPr algn="ctr"/>
            <a:r>
              <a:rPr lang="en-US" b="1" dirty="0">
                <a:solidFill>
                  <a:schemeClr val="accent5"/>
                </a:solidFill>
                <a:latin typeface="Times New Roman" panose="02020603050405020304" pitchFamily="18" charset="0"/>
                <a:cs typeface="Times New Roman" panose="02020603050405020304" pitchFamily="18" charset="0"/>
              </a:rPr>
              <a:t>Under the Guidance of</a:t>
            </a:r>
          </a:p>
          <a:p>
            <a:pPr algn="ctr"/>
            <a:r>
              <a:rPr lang="it-IT" b="1" dirty="0">
                <a:solidFill>
                  <a:schemeClr val="accent5"/>
                </a:solidFill>
                <a:latin typeface="Times New Roman" panose="02020603050405020304" pitchFamily="18" charset="0"/>
                <a:cs typeface="Times New Roman" panose="02020603050405020304" pitchFamily="18" charset="0"/>
              </a:rPr>
              <a:t>Mrs.A.Bhavani</a:t>
            </a:r>
          </a:p>
          <a:p>
            <a:pPr algn="ctr"/>
            <a:r>
              <a:rPr lang="en-US" b="1" dirty="0">
                <a:solidFill>
                  <a:schemeClr val="accent5"/>
                </a:solidFill>
                <a:latin typeface="Times New Roman" panose="02020603050405020304" pitchFamily="18" charset="0"/>
                <a:cs typeface="Times New Roman" panose="02020603050405020304" pitchFamily="18" charset="0"/>
              </a:rPr>
              <a:t> </a:t>
            </a:r>
            <a:r>
              <a:rPr lang="it-IT" dirty="0">
                <a:solidFill>
                  <a:schemeClr val="accent5"/>
                </a:solidFill>
                <a:latin typeface="Times New Roman" panose="02020603050405020304" pitchFamily="18" charset="0"/>
                <a:cs typeface="Times New Roman" panose="02020603050405020304" pitchFamily="18" charset="0"/>
              </a:rPr>
              <a:t>Asst Professor</a:t>
            </a:r>
          </a:p>
          <a:p>
            <a:pPr algn="ctr"/>
            <a:r>
              <a:rPr lang="en-US" dirty="0">
                <a:solidFill>
                  <a:schemeClr val="accent5"/>
                </a:solidFill>
                <a:latin typeface="Times New Roman" panose="02020603050405020304" pitchFamily="18" charset="0"/>
                <a:cs typeface="Times New Roman" panose="02020603050405020304" pitchFamily="18" charset="0"/>
              </a:rPr>
              <a:t>Dept of CSE</a:t>
            </a:r>
          </a:p>
          <a:p>
            <a:pPr algn="ctr"/>
            <a:r>
              <a:rPr lang="en-US" dirty="0">
                <a:solidFill>
                  <a:schemeClr val="accent5"/>
                </a:solidFill>
                <a:latin typeface="Times New Roman" panose="02020603050405020304" pitchFamily="18" charset="0"/>
                <a:cs typeface="Times New Roman" panose="02020603050405020304" pitchFamily="18" charset="0"/>
              </a:rPr>
              <a:t>Gmrit,Rajam</a:t>
            </a:r>
          </a:p>
        </p:txBody>
      </p:sp>
    </p:spTree>
    <p:extLst>
      <p:ext uri="{BB962C8B-B14F-4D97-AF65-F5344CB8AC3E}">
        <p14:creationId xmlns:p14="http://schemas.microsoft.com/office/powerpoint/2010/main" val="368075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2"/>
            <a:ext cx="10515600" cy="4868792"/>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9392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2"/>
            <a:ext cx="10515600" cy="4868792"/>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44495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1"/>
            <a:ext cx="10515600" cy="4742754"/>
          </a:xfrm>
        </p:spPr>
        <p:txBody>
          <a:bodyPr>
            <a:noAutofit/>
          </a:bodyPr>
          <a:lstStyle/>
          <a:p>
            <a:pPr marL="0" indent="0" algn="just">
              <a:lnSpc>
                <a:spcPct val="107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69311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2"/>
            <a:ext cx="10515600" cy="4868792"/>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06573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54" y="1328057"/>
            <a:ext cx="11239920" cy="762000"/>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[16] Madhuri, J., and M. </a:t>
            </a:r>
            <a:r>
              <a:rPr lang="en-US" sz="1800" b="1" dirty="0" err="1">
                <a:latin typeface="Times New Roman" panose="02020603050405020304" pitchFamily="18" charset="0"/>
                <a:cs typeface="Times New Roman" panose="02020603050405020304" pitchFamily="18" charset="0"/>
              </a:rPr>
              <a:t>Indiramma</a:t>
            </a:r>
            <a:r>
              <a:rPr lang="en-US" sz="1800" b="1" dirty="0">
                <a:latin typeface="Times New Roman" panose="02020603050405020304" pitchFamily="18" charset="0"/>
                <a:cs typeface="Times New Roman" panose="02020603050405020304" pitchFamily="18" charset="0"/>
              </a:rPr>
              <a:t>. "Artificial Neural Networks Based Integrated Crop Recommendation System Using Soil and Climatic Parameters." Indian J. Sci. Technol. 14.19 (2021): 1587-1597.</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454" y="2275247"/>
            <a:ext cx="11033090" cy="5327736"/>
          </a:xfrm>
        </p:spPr>
        <p:txBody>
          <a:bodyPr>
            <a:normAutofit/>
          </a:bodyPr>
          <a:lstStyle/>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crop recommendation is done depending on specific soil and climatic conditions.</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uses ANN (Artificial neural networks) for getting suitable crop, based on some major properties </a:t>
            </a:r>
            <a:r>
              <a:rPr lang="en-IN" sz="1800"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rops will be recommended. </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accuracy measurement ANN and Decision tree are used</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ANN accuracy is considered because it accuracy value is high when compared to Decision tree.</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framework consists of four main stages 1)Data Acquisition from different sources, 2)Data storage,3)Machine Learning module, 4)Recommendation Module.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62293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80" y="1044786"/>
            <a:ext cx="10515600" cy="1325563"/>
          </a:xfrm>
        </p:spPr>
        <p:txBody>
          <a:bodyPr>
            <a:normAutofit/>
          </a:bodyPr>
          <a:lstStyle/>
          <a:p>
            <a:pPr algn="just"/>
            <a:r>
              <a:rPr lang="en-US" sz="2000" b="1" dirty="0">
                <a:latin typeface="Times New Roman" panose="02020603050405020304" pitchFamily="18" charset="0"/>
                <a:cs typeface="Times New Roman" panose="02020603050405020304" pitchFamily="18" charset="0"/>
              </a:rPr>
              <a:t>[17]</a:t>
            </a:r>
            <a:r>
              <a:rPr lang="en-US" sz="1000" b="1" dirty="0"/>
              <a:t> </a:t>
            </a:r>
            <a:r>
              <a:rPr lang="en-US" sz="1800" b="1" dirty="0">
                <a:latin typeface="Times New Roman" panose="02020603050405020304" pitchFamily="18" charset="0"/>
                <a:cs typeface="Times New Roman" panose="02020603050405020304" pitchFamily="18" charset="0"/>
              </a:rPr>
              <a:t>Moreno, Rafael Hernández, and </a:t>
            </a:r>
            <a:r>
              <a:rPr lang="en-US" sz="1800" b="1" dirty="0" err="1">
                <a:latin typeface="Times New Roman" panose="02020603050405020304" pitchFamily="18" charset="0"/>
                <a:cs typeface="Times New Roman" panose="02020603050405020304" pitchFamily="18" charset="0"/>
              </a:rPr>
              <a:t>Olmer</a:t>
            </a:r>
            <a:r>
              <a:rPr lang="en-US" sz="1800" b="1" dirty="0">
                <a:latin typeface="Times New Roman" panose="02020603050405020304" pitchFamily="18" charset="0"/>
                <a:cs typeface="Times New Roman" panose="02020603050405020304" pitchFamily="18" charset="0"/>
              </a:rPr>
              <a:t> Garcia. "Model of neural networks for fertilizer recommendation and amendments in pasture crops." 2018 ICAI Workshops (ICAIW). IEEE, 2018.</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2980" y="2444128"/>
            <a:ext cx="11646040" cy="5474642"/>
          </a:xfrm>
        </p:spPr>
        <p:txBody>
          <a:bodyPr>
            <a:noAutofit/>
          </a:bodyPr>
          <a:lstStyle/>
          <a:p>
            <a:pPr algn="just">
              <a:lnSpc>
                <a:spcPct val="1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neural network models are used for fertilizer recommendation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says that cultivation of pastures  is essential factor in dairy industry.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Cultivation of pastures is done in order to identify the basic nutrients on soil such as nitrogen, phosphorus and potassium using MLP neural network.</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threshold value is used for validation .fertilizers are taken as datasets in this model.in this by using neural networks we will predict the crop.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US" sz="1800" b="1" dirty="0">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 y="0"/>
            <a:ext cx="12191999" cy="762000"/>
          </a:xfrm>
          <a:prstGeom prst="rect">
            <a:avLst/>
          </a:prstGeom>
        </p:spPr>
      </p:pic>
    </p:spTree>
    <p:extLst>
      <p:ext uri="{BB962C8B-B14F-4D97-AF65-F5344CB8AC3E}">
        <p14:creationId xmlns:p14="http://schemas.microsoft.com/office/powerpoint/2010/main" val="25003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57" y="845580"/>
            <a:ext cx="10515600" cy="1325563"/>
          </a:xfrm>
        </p:spPr>
        <p:txBody>
          <a:bodyPr>
            <a:normAutofit/>
          </a:bodyPr>
          <a:lstStyle/>
          <a:p>
            <a:pPr algn="just"/>
            <a:r>
              <a:rPr lang="en-US" sz="2000" b="1" dirty="0">
                <a:latin typeface="Times New Roman" panose="02020603050405020304" pitchFamily="18" charset="0"/>
                <a:cs typeface="Times New Roman" panose="02020603050405020304" pitchFamily="18" charset="0"/>
              </a:rPr>
              <a:t>[18] </a:t>
            </a:r>
            <a:r>
              <a:rPr lang="en-US" sz="1800" b="1" dirty="0">
                <a:latin typeface="Times New Roman" panose="02020603050405020304" pitchFamily="18" charset="0"/>
                <a:cs typeface="Times New Roman" panose="02020603050405020304" pitchFamily="18" charset="0"/>
              </a:rPr>
              <a:t>Khaki, Saeed, and </a:t>
            </a:r>
            <a:r>
              <a:rPr lang="en-US" sz="1800" b="1" dirty="0" err="1">
                <a:latin typeface="Times New Roman" panose="02020603050405020304" pitchFamily="18" charset="0"/>
                <a:cs typeface="Times New Roman" panose="02020603050405020304" pitchFamily="18" charset="0"/>
              </a:rPr>
              <a:t>Lizhi</a:t>
            </a:r>
            <a:r>
              <a:rPr lang="en-US" sz="1800" b="1" dirty="0">
                <a:latin typeface="Times New Roman" panose="02020603050405020304" pitchFamily="18" charset="0"/>
                <a:cs typeface="Times New Roman" panose="02020603050405020304" pitchFamily="18" charset="0"/>
              </a:rPr>
              <a:t> Wang. "Crop yield prediction using deep neural networks." Frontiers in plant science 10 (2019): 621.</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457" y="2254724"/>
            <a:ext cx="11249086" cy="5457722"/>
          </a:xfrm>
        </p:spPr>
        <p:txBody>
          <a:bodyPr>
            <a:noAutofit/>
          </a:bodyPr>
          <a:lstStyle/>
          <a:p>
            <a:pPr algn="just">
              <a:lnSpc>
                <a:spcPct val="1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multiple factors of crop yield are determined using neural networks.</a:t>
            </a:r>
            <a:endParaRPr lang="en-US" sz="1800" dirty="0">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Factors such as genotype, environment and their interactions places a crucial role in the yield prediction.</a:t>
            </a:r>
            <a:endParaRPr lang="en-US" sz="1800" dirty="0">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these neural layers 21 hidden layers and 50 neurons are present.</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compare the datasets using predictive models. </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Performance of the model is relatively Sensitive to the quality of weather prediction. Environmental factors has more effect  than genotype factors.</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94645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76" y="762000"/>
            <a:ext cx="10636179" cy="1325563"/>
          </a:xfrm>
        </p:spPr>
        <p:txBody>
          <a:bodyPr>
            <a:normAutofit/>
          </a:bodyPr>
          <a:lstStyle/>
          <a:p>
            <a:pPr algn="just"/>
            <a:r>
              <a:rPr lang="en-US" sz="2000" b="1" dirty="0">
                <a:latin typeface="Times New Roman" panose="02020603050405020304" pitchFamily="18" charset="0"/>
                <a:cs typeface="Times New Roman" panose="02020603050405020304" pitchFamily="18" charset="0"/>
              </a:rPr>
              <a:t>[19]</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Nevavuori</a:t>
            </a:r>
            <a:r>
              <a:rPr lang="en-US" sz="1800" b="1" dirty="0">
                <a:latin typeface="Times New Roman" panose="02020603050405020304" pitchFamily="18" charset="0"/>
                <a:cs typeface="Times New Roman" panose="02020603050405020304" pitchFamily="18" charset="0"/>
              </a:rPr>
              <a:t>, Petteri, Nathaniel </a:t>
            </a:r>
            <a:r>
              <a:rPr lang="en-US" sz="1800" b="1" dirty="0" err="1">
                <a:latin typeface="Times New Roman" panose="02020603050405020304" pitchFamily="18" charset="0"/>
                <a:cs typeface="Times New Roman" panose="02020603050405020304" pitchFamily="18" charset="0"/>
              </a:rPr>
              <a:t>Narra</a:t>
            </a:r>
            <a:r>
              <a:rPr lang="en-US" sz="1800" b="1" dirty="0">
                <a:latin typeface="Times New Roman" panose="02020603050405020304" pitchFamily="18" charset="0"/>
                <a:cs typeface="Times New Roman" panose="02020603050405020304" pitchFamily="18" charset="0"/>
              </a:rPr>
              <a:t>, and </a:t>
            </a:r>
            <a:r>
              <a:rPr lang="en-US" sz="1800" b="1" dirty="0" err="1">
                <a:latin typeface="Times New Roman" panose="02020603050405020304" pitchFamily="18" charset="0"/>
                <a:cs typeface="Times New Roman" panose="02020603050405020304" pitchFamily="18" charset="0"/>
              </a:rPr>
              <a:t>Tarmo</a:t>
            </a:r>
            <a:r>
              <a:rPr lang="en-US" sz="1800" b="1" dirty="0">
                <a:latin typeface="Times New Roman" panose="02020603050405020304" pitchFamily="18" charset="0"/>
                <a:cs typeface="Times New Roman" panose="02020603050405020304" pitchFamily="18" charset="0"/>
              </a:rPr>
              <a:t> Lipping. "Crop yield prediction with deep convolutional neural networks." Computers and electronics in agriculture 163 (2019): 104859.</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76" y="2313499"/>
            <a:ext cx="11390645" cy="4868792"/>
          </a:xfrm>
        </p:spPr>
        <p:txBody>
          <a:bodyPr>
            <a:normAutofit/>
          </a:bodyPr>
          <a:lstStyle/>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Smart Farming is introduced, data producing devices and sensors are been Increased on farming.</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CNN (Convolutional Neural Networks) is used to build the model for crop yield Prediction. Main crops used in this are wheat, barley.</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Remote sensing based yield production will be available soon.</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36822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762000"/>
            <a:ext cx="10515600" cy="1325563"/>
          </a:xfrm>
        </p:spPr>
        <p:txBody>
          <a:bodyPr>
            <a:normAutofit/>
          </a:bodyPr>
          <a:lstStyle/>
          <a:p>
            <a:pPr algn="just"/>
            <a:r>
              <a:rPr lang="en-US" sz="1800" b="1" dirty="0">
                <a:latin typeface="Times New Roman" panose="02020603050405020304" pitchFamily="18" charset="0"/>
                <a:cs typeface="Times New Roman" panose="02020603050405020304" pitchFamily="18" charset="0"/>
              </a:rPr>
              <a:t>[20]</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Escalante, H. J., Rodríguez-Sánchez, S., Jiménez-</a:t>
            </a:r>
            <a:r>
              <a:rPr lang="en-US" sz="1800" b="1" dirty="0" err="1">
                <a:latin typeface="Times New Roman" panose="02020603050405020304" pitchFamily="18" charset="0"/>
                <a:cs typeface="Times New Roman" panose="02020603050405020304" pitchFamily="18" charset="0"/>
              </a:rPr>
              <a:t>Lizárraga</a:t>
            </a:r>
            <a:r>
              <a:rPr lang="en-US" sz="1800" b="1" dirty="0">
                <a:latin typeface="Times New Roman" panose="02020603050405020304" pitchFamily="18" charset="0"/>
                <a:cs typeface="Times New Roman" panose="02020603050405020304" pitchFamily="18" charset="0"/>
              </a:rPr>
              <a:t>, M., Morales-Reyes, A., De La Calleja, J., &amp; Vazquez, R. (2019). Barley yield and fertilization analysis from UAV imagery: a deep learning approach. International Journal of Remote Sensing, 40(7), 2493-2516.</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9993" y="2199361"/>
            <a:ext cx="10515600" cy="5222193"/>
          </a:xfrm>
        </p:spPr>
        <p:txBody>
          <a:bodyPr>
            <a:normAutofit/>
          </a:bodyPr>
          <a:lstStyle/>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Technology based crop fertilizer prediction is introduced.</a:t>
            </a:r>
          </a:p>
          <a:p>
            <a:pPr algn="just">
              <a:lnSpc>
                <a:spcPct val="115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 uses high-tech adoption in its working. Agri smart industry is Characterised by cyber system, wireless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latin typeface="Times New Roman" panose="02020603050405020304" pitchFamily="18" charset="0"/>
                <a:ea typeface="Calibri" panose="020F0502020204030204" pitchFamily="34" charset="0"/>
                <a:cs typeface="Times New Roman" panose="02020603050405020304" pitchFamily="18" charset="0"/>
              </a:rPr>
              <a:t>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etc.</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large amount of data is converted to smart data.</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Crop images are been observed continuously using Low cost UAV’s(Unmanned Aerial Vehicle)</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Low cost solutions for estimation of Crop Variables will be given.</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470518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DA69-8473-E662-147D-03F1101EA5B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60B6452-3010-0632-0145-8B391135699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115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r>
              <a:rPr lang="en-US" sz="2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199" y="1615736"/>
            <a:ext cx="10515600" cy="4785064"/>
          </a:xfrm>
        </p:spPr>
        <p:txBody>
          <a:bodyPr>
            <a:normAutofit/>
          </a:bodyPr>
          <a:lstStyle/>
          <a:p>
            <a:pPr marL="0" indent="0" algn="just">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Agriculture is a sector that has a significant impact on the economy of our nation. Agriculture is the key factor in the development of civilization. Crop productivity is a major component of India's economy. Agriculture places a great deal of importance on crop selection. Crop forecasting is dependent on factors such as rainfall, humidity, temperature, and the amount of potassium, nitrogen, and phosphorus in the soil. The right kind and amount of fertilizers give the soil the nutrients it needs for continued crop production. Farmers can choose the crop to be grown in the early stages. Today, it is challenging for farmers to predict the crop due to the frequent changes in environmental circumstances. Farmers are also having a lot of issues as a result of their lack of awareness regarding fertilizers. Therefore, to estimate the crop and provide fertilizer, deep learning techniques are integrated using web-based frameworks like React JS and Django. The deep learning aims to the many layers the neural network accumulates over time, with performance improving as the network gets deeper. To forecast new output values, deep learning methods like CNN, LSTM and deep neural networks are useful. The datasets that are useful for crop forecast and fertilizer recommendation are crop recommendation and fertilizer prediction. The deep learning depict that an ensemble technique offers better prediction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Keywords: </a:t>
            </a:r>
            <a:r>
              <a:rPr lang="en-US" sz="1800" dirty="0">
                <a:effectLst/>
                <a:latin typeface="Times New Roman" panose="02020603050405020304" pitchFamily="18" charset="0"/>
                <a:ea typeface="Times New Roman" panose="02020603050405020304" pitchFamily="18" charset="0"/>
              </a:rPr>
              <a:t>Convolutional Neural Network(CNN), LSTM, Deep neural network(DNN), Django, React JS</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443D-988D-D7B6-C8C7-DBC189051FE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40391C-7EE7-8C24-3F9F-0A0E72252F8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320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53C6-FFD0-3145-8C68-B1882035A4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06119FB-C33B-7598-3432-5CC2E0C2116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5011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24B-41BE-E0BE-76A0-DEF212A4800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DA1FF0-D86B-81F5-23D9-17DFB2D456A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9318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8E6F-FD68-CF54-574F-B99D0253DF2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1B042DD-B933-36AE-C549-111A9CC23A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9280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 y="0"/>
            <a:ext cx="12192569"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3918714112"/>
              </p:ext>
            </p:extLst>
          </p:nvPr>
        </p:nvGraphicFramePr>
        <p:xfrm>
          <a:off x="92278" y="855677"/>
          <a:ext cx="11982812" cy="5908377"/>
        </p:xfrm>
        <a:graphic>
          <a:graphicData uri="http://schemas.openxmlformats.org/drawingml/2006/table">
            <a:tbl>
              <a:tblPr firstRow="1" bandRow="1">
                <a:tableStyleId>{5940675A-B579-460E-94D1-54222C63F5DA}</a:tableStyleId>
              </a:tblPr>
              <a:tblGrid>
                <a:gridCol w="377203">
                  <a:extLst>
                    <a:ext uri="{9D8B030D-6E8A-4147-A177-3AD203B41FA5}">
                      <a16:colId xmlns:a16="http://schemas.microsoft.com/office/drawing/2014/main" val="898328928"/>
                    </a:ext>
                  </a:extLst>
                </a:gridCol>
                <a:gridCol w="2607761">
                  <a:extLst>
                    <a:ext uri="{9D8B030D-6E8A-4147-A177-3AD203B41FA5}">
                      <a16:colId xmlns:a16="http://schemas.microsoft.com/office/drawing/2014/main" val="1008053987"/>
                    </a:ext>
                  </a:extLst>
                </a:gridCol>
                <a:gridCol w="497595">
                  <a:extLst>
                    <a:ext uri="{9D8B030D-6E8A-4147-A177-3AD203B41FA5}">
                      <a16:colId xmlns:a16="http://schemas.microsoft.com/office/drawing/2014/main" val="4112656436"/>
                    </a:ext>
                  </a:extLst>
                </a:gridCol>
                <a:gridCol w="2508846">
                  <a:extLst>
                    <a:ext uri="{9D8B030D-6E8A-4147-A177-3AD203B41FA5}">
                      <a16:colId xmlns:a16="http://schemas.microsoft.com/office/drawing/2014/main" val="229721044"/>
                    </a:ext>
                  </a:extLst>
                </a:gridCol>
                <a:gridCol w="2324478">
                  <a:extLst>
                    <a:ext uri="{9D8B030D-6E8A-4147-A177-3AD203B41FA5}">
                      <a16:colId xmlns:a16="http://schemas.microsoft.com/office/drawing/2014/main" val="2642435280"/>
                    </a:ext>
                  </a:extLst>
                </a:gridCol>
                <a:gridCol w="1547694">
                  <a:extLst>
                    <a:ext uri="{9D8B030D-6E8A-4147-A177-3AD203B41FA5}">
                      <a16:colId xmlns:a16="http://schemas.microsoft.com/office/drawing/2014/main" val="2533664604"/>
                    </a:ext>
                  </a:extLst>
                </a:gridCol>
                <a:gridCol w="873584">
                  <a:extLst>
                    <a:ext uri="{9D8B030D-6E8A-4147-A177-3AD203B41FA5}">
                      <a16:colId xmlns:a16="http://schemas.microsoft.com/office/drawing/2014/main" val="236556763"/>
                    </a:ext>
                  </a:extLst>
                </a:gridCol>
                <a:gridCol w="1245651">
                  <a:extLst>
                    <a:ext uri="{9D8B030D-6E8A-4147-A177-3AD203B41FA5}">
                      <a16:colId xmlns:a16="http://schemas.microsoft.com/office/drawing/2014/main" val="3234654790"/>
                    </a:ext>
                  </a:extLst>
                </a:gridCol>
              </a:tblGrid>
              <a:tr h="665794">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543828">
                <a:tc>
                  <a:txBody>
                    <a:bodyPr/>
                    <a:lstStyle/>
                    <a:p>
                      <a:pPr algn="ctr"/>
                      <a:r>
                        <a:rPr lang="en-IN" b="0" dirty="0">
                          <a:latin typeface="Times New Roman" panose="02020603050405020304" pitchFamily="18" charset="0"/>
                          <a:cs typeface="Times New Roman" panose="02020603050405020304" pitchFamily="18" charset="0"/>
                        </a:rPr>
                        <a:t>1</a:t>
                      </a:r>
                    </a:p>
                  </a:txBody>
                  <a:tcPr anchor="ctr"/>
                </a:tc>
                <a:tc>
                  <a:txBody>
                    <a:bodyPr/>
                    <a:lstStyle/>
                    <a:p>
                      <a:pPr algn="l"/>
                      <a:endParaRPr lang="en-IN" sz="1000" b="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833296">
                <a:tc>
                  <a:txBody>
                    <a:bodyPr/>
                    <a:lstStyle/>
                    <a:p>
                      <a:pPr algn="ctr"/>
                      <a:r>
                        <a:rPr lang="en-IN" dirty="0">
                          <a:latin typeface="Times New Roman" panose="02020603050405020304" pitchFamily="18" charset="0"/>
                          <a:cs typeface="Times New Roman" panose="02020603050405020304" pitchFamily="18" charset="0"/>
                        </a:rPr>
                        <a:t>2</a:t>
                      </a:r>
                    </a:p>
                  </a:txBody>
                  <a:tcPr anchor="ctr"/>
                </a:tc>
                <a:tc>
                  <a:txBody>
                    <a:bodyPr/>
                    <a:lstStyle/>
                    <a:p>
                      <a:pPr algn="l"/>
                      <a:endParaRPr lang="en-IN" sz="1000" b="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865459">
                <a:tc>
                  <a:txBody>
                    <a:bodyPr/>
                    <a:lstStyle/>
                    <a:p>
                      <a:pPr algn="ctr"/>
                      <a:r>
                        <a:rPr lang="en-IN" dirty="0">
                          <a:latin typeface="Times New Roman" panose="02020603050405020304" pitchFamily="18" charset="0"/>
                          <a:cs typeface="Times New Roman" panose="02020603050405020304" pitchFamily="18" charset="0"/>
                        </a:rPr>
                        <a:t>3</a:t>
                      </a:r>
                    </a:p>
                  </a:txBody>
                  <a:tcPr anchor="ctr"/>
                </a:tc>
                <a:tc>
                  <a:txBody>
                    <a:bodyPr/>
                    <a:lstStyle/>
                    <a:p>
                      <a:pPr algn="l"/>
                      <a:endParaRPr lang="en-IN" sz="1000" b="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63333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849960820"/>
              </p:ext>
            </p:extLst>
          </p:nvPr>
        </p:nvGraphicFramePr>
        <p:xfrm>
          <a:off x="123039" y="860170"/>
          <a:ext cx="11948719" cy="5445893"/>
        </p:xfrm>
        <a:graphic>
          <a:graphicData uri="http://schemas.openxmlformats.org/drawingml/2006/table">
            <a:tbl>
              <a:tblPr firstRow="1" bandRow="1">
                <a:tableStyleId>{5940675A-B579-460E-94D1-54222C63F5DA}</a:tableStyleId>
              </a:tblPr>
              <a:tblGrid>
                <a:gridCol w="447412">
                  <a:extLst>
                    <a:ext uri="{9D8B030D-6E8A-4147-A177-3AD203B41FA5}">
                      <a16:colId xmlns:a16="http://schemas.microsoft.com/office/drawing/2014/main" val="898328928"/>
                    </a:ext>
                  </a:extLst>
                </a:gridCol>
                <a:gridCol w="2139193">
                  <a:extLst>
                    <a:ext uri="{9D8B030D-6E8A-4147-A177-3AD203B41FA5}">
                      <a16:colId xmlns:a16="http://schemas.microsoft.com/office/drawing/2014/main" val="1008053987"/>
                    </a:ext>
                  </a:extLst>
                </a:gridCol>
                <a:gridCol w="696286">
                  <a:extLst>
                    <a:ext uri="{9D8B030D-6E8A-4147-A177-3AD203B41FA5}">
                      <a16:colId xmlns:a16="http://schemas.microsoft.com/office/drawing/2014/main" val="4112656436"/>
                    </a:ext>
                  </a:extLst>
                </a:gridCol>
                <a:gridCol w="2676088">
                  <a:extLst>
                    <a:ext uri="{9D8B030D-6E8A-4147-A177-3AD203B41FA5}">
                      <a16:colId xmlns:a16="http://schemas.microsoft.com/office/drawing/2014/main" val="229721044"/>
                    </a:ext>
                  </a:extLst>
                </a:gridCol>
                <a:gridCol w="1568742">
                  <a:extLst>
                    <a:ext uri="{9D8B030D-6E8A-4147-A177-3AD203B41FA5}">
                      <a16:colId xmlns:a16="http://schemas.microsoft.com/office/drawing/2014/main" val="2642435280"/>
                    </a:ext>
                  </a:extLst>
                </a:gridCol>
                <a:gridCol w="1856009">
                  <a:extLst>
                    <a:ext uri="{9D8B030D-6E8A-4147-A177-3AD203B41FA5}">
                      <a16:colId xmlns:a16="http://schemas.microsoft.com/office/drawing/2014/main" val="2533664604"/>
                    </a:ext>
                  </a:extLst>
                </a:gridCol>
                <a:gridCol w="1096915">
                  <a:extLst>
                    <a:ext uri="{9D8B030D-6E8A-4147-A177-3AD203B41FA5}">
                      <a16:colId xmlns:a16="http://schemas.microsoft.com/office/drawing/2014/main" val="236556763"/>
                    </a:ext>
                  </a:extLst>
                </a:gridCol>
                <a:gridCol w="1468074">
                  <a:extLst>
                    <a:ext uri="{9D8B030D-6E8A-4147-A177-3AD203B41FA5}">
                      <a16:colId xmlns:a16="http://schemas.microsoft.com/office/drawing/2014/main" val="3234654790"/>
                    </a:ext>
                  </a:extLst>
                </a:gridCol>
              </a:tblGrid>
              <a:tr h="649658">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287374">
                <a:tc>
                  <a:txBody>
                    <a:bodyPr/>
                    <a:lstStyle/>
                    <a:p>
                      <a:pPr algn="ctr"/>
                      <a:r>
                        <a:rPr lang="en-IN" dirty="0"/>
                        <a:t>4</a:t>
                      </a:r>
                    </a:p>
                  </a:txBody>
                  <a:tcPr anchor="ct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688615">
                <a:tc>
                  <a:txBody>
                    <a:bodyPr/>
                    <a:lstStyle/>
                    <a:p>
                      <a:pPr algn="ctr"/>
                      <a:r>
                        <a:rPr lang="en-IN"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820246">
                <a:tc>
                  <a:txBody>
                    <a:bodyPr/>
                    <a:lstStyle/>
                    <a:p>
                      <a:pPr algn="ctr"/>
                      <a:r>
                        <a:rPr lang="en-IN"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176078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1244951990"/>
              </p:ext>
            </p:extLst>
          </p:nvPr>
        </p:nvGraphicFramePr>
        <p:xfrm>
          <a:off x="162838" y="838900"/>
          <a:ext cx="11925698" cy="5925156"/>
        </p:xfrm>
        <a:graphic>
          <a:graphicData uri="http://schemas.openxmlformats.org/drawingml/2006/table">
            <a:tbl>
              <a:tblPr firstRow="1" bandRow="1">
                <a:tableStyleId>{5940675A-B579-460E-94D1-54222C63F5DA}</a:tableStyleId>
              </a:tblPr>
              <a:tblGrid>
                <a:gridCol w="631328">
                  <a:extLst>
                    <a:ext uri="{9D8B030D-6E8A-4147-A177-3AD203B41FA5}">
                      <a16:colId xmlns:a16="http://schemas.microsoft.com/office/drawing/2014/main" val="898328928"/>
                    </a:ext>
                  </a:extLst>
                </a:gridCol>
                <a:gridCol w="2350096">
                  <a:extLst>
                    <a:ext uri="{9D8B030D-6E8A-4147-A177-3AD203B41FA5}">
                      <a16:colId xmlns:a16="http://schemas.microsoft.com/office/drawing/2014/main" val="1008053987"/>
                    </a:ext>
                  </a:extLst>
                </a:gridCol>
                <a:gridCol w="607952">
                  <a:extLst>
                    <a:ext uri="{9D8B030D-6E8A-4147-A177-3AD203B41FA5}">
                      <a16:colId xmlns:a16="http://schemas.microsoft.com/office/drawing/2014/main" val="4112656436"/>
                    </a:ext>
                  </a:extLst>
                </a:gridCol>
                <a:gridCol w="2373473">
                  <a:extLst>
                    <a:ext uri="{9D8B030D-6E8A-4147-A177-3AD203B41FA5}">
                      <a16:colId xmlns:a16="http://schemas.microsoft.com/office/drawing/2014/main" val="229721044"/>
                    </a:ext>
                  </a:extLst>
                </a:gridCol>
                <a:gridCol w="1490712">
                  <a:extLst>
                    <a:ext uri="{9D8B030D-6E8A-4147-A177-3AD203B41FA5}">
                      <a16:colId xmlns:a16="http://schemas.microsoft.com/office/drawing/2014/main" val="2642435280"/>
                    </a:ext>
                  </a:extLst>
                </a:gridCol>
                <a:gridCol w="1625359">
                  <a:extLst>
                    <a:ext uri="{9D8B030D-6E8A-4147-A177-3AD203B41FA5}">
                      <a16:colId xmlns:a16="http://schemas.microsoft.com/office/drawing/2014/main" val="2533664604"/>
                    </a:ext>
                  </a:extLst>
                </a:gridCol>
                <a:gridCol w="1356066">
                  <a:extLst>
                    <a:ext uri="{9D8B030D-6E8A-4147-A177-3AD203B41FA5}">
                      <a16:colId xmlns:a16="http://schemas.microsoft.com/office/drawing/2014/main" val="236556763"/>
                    </a:ext>
                  </a:extLst>
                </a:gridCol>
                <a:gridCol w="1490712">
                  <a:extLst>
                    <a:ext uri="{9D8B030D-6E8A-4147-A177-3AD203B41FA5}">
                      <a16:colId xmlns:a16="http://schemas.microsoft.com/office/drawing/2014/main" val="3234654790"/>
                    </a:ext>
                  </a:extLst>
                </a:gridCol>
              </a:tblGrid>
              <a:tr h="854303">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828131">
                <a:tc>
                  <a:txBody>
                    <a:bodyPr/>
                    <a:lstStyle/>
                    <a:p>
                      <a:pPr algn="ctr"/>
                      <a:r>
                        <a:rPr lang="en-IN" dirty="0"/>
                        <a:t>7</a:t>
                      </a:r>
                    </a:p>
                  </a:txBody>
                  <a:tcPr anchor="ctr"/>
                </a:tc>
                <a:tc>
                  <a:txBody>
                    <a:bodyPr/>
                    <a:lstStyle/>
                    <a:p>
                      <a:pPr algn="l"/>
                      <a:endParaRPr lang="en-IN" sz="1000" b="0" dirty="0"/>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261786">
                <a:tc>
                  <a:txBody>
                    <a:bodyPr/>
                    <a:lstStyle/>
                    <a:p>
                      <a:pPr algn="ctr"/>
                      <a:r>
                        <a:rPr lang="en-IN" dirty="0"/>
                        <a:t>8</a:t>
                      </a:r>
                    </a:p>
                  </a:txBody>
                  <a:tcPr anchor="ct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980936">
                <a:tc>
                  <a:txBody>
                    <a:bodyPr/>
                    <a:lstStyle/>
                    <a:p>
                      <a:pPr algn="ctr"/>
                      <a:r>
                        <a:rPr lang="en-IN" dirty="0"/>
                        <a: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88974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 y="0"/>
            <a:ext cx="12192455"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431455264"/>
              </p:ext>
            </p:extLst>
          </p:nvPr>
        </p:nvGraphicFramePr>
        <p:xfrm>
          <a:off x="130776" y="880843"/>
          <a:ext cx="11932594" cy="5839626"/>
        </p:xfrm>
        <a:graphic>
          <a:graphicData uri="http://schemas.openxmlformats.org/drawingml/2006/table">
            <a:tbl>
              <a:tblPr firstRow="1" bandRow="1">
                <a:tableStyleId>{5940675A-B579-460E-94D1-54222C63F5DA}</a:tableStyleId>
              </a:tblPr>
              <a:tblGrid>
                <a:gridCol w="573732">
                  <a:extLst>
                    <a:ext uri="{9D8B030D-6E8A-4147-A177-3AD203B41FA5}">
                      <a16:colId xmlns:a16="http://schemas.microsoft.com/office/drawing/2014/main" val="898328928"/>
                    </a:ext>
                  </a:extLst>
                </a:gridCol>
                <a:gridCol w="2409415">
                  <a:extLst>
                    <a:ext uri="{9D8B030D-6E8A-4147-A177-3AD203B41FA5}">
                      <a16:colId xmlns:a16="http://schemas.microsoft.com/office/drawing/2014/main" val="1008053987"/>
                    </a:ext>
                  </a:extLst>
                </a:gridCol>
                <a:gridCol w="608304">
                  <a:extLst>
                    <a:ext uri="{9D8B030D-6E8A-4147-A177-3AD203B41FA5}">
                      <a16:colId xmlns:a16="http://schemas.microsoft.com/office/drawing/2014/main" val="4112656436"/>
                    </a:ext>
                  </a:extLst>
                </a:gridCol>
                <a:gridCol w="2374846">
                  <a:extLst>
                    <a:ext uri="{9D8B030D-6E8A-4147-A177-3AD203B41FA5}">
                      <a16:colId xmlns:a16="http://schemas.microsoft.com/office/drawing/2014/main" val="229721044"/>
                    </a:ext>
                  </a:extLst>
                </a:gridCol>
                <a:gridCol w="1491574">
                  <a:extLst>
                    <a:ext uri="{9D8B030D-6E8A-4147-A177-3AD203B41FA5}">
                      <a16:colId xmlns:a16="http://schemas.microsoft.com/office/drawing/2014/main" val="2642435280"/>
                    </a:ext>
                  </a:extLst>
                </a:gridCol>
                <a:gridCol w="1394343">
                  <a:extLst>
                    <a:ext uri="{9D8B030D-6E8A-4147-A177-3AD203B41FA5}">
                      <a16:colId xmlns:a16="http://schemas.microsoft.com/office/drawing/2014/main" val="2533664604"/>
                    </a:ext>
                  </a:extLst>
                </a:gridCol>
                <a:gridCol w="1588806">
                  <a:extLst>
                    <a:ext uri="{9D8B030D-6E8A-4147-A177-3AD203B41FA5}">
                      <a16:colId xmlns:a16="http://schemas.microsoft.com/office/drawing/2014/main" val="236556763"/>
                    </a:ext>
                  </a:extLst>
                </a:gridCol>
                <a:gridCol w="1491574">
                  <a:extLst>
                    <a:ext uri="{9D8B030D-6E8A-4147-A177-3AD203B41FA5}">
                      <a16:colId xmlns:a16="http://schemas.microsoft.com/office/drawing/2014/main" val="3234654790"/>
                    </a:ext>
                  </a:extLst>
                </a:gridCol>
              </a:tblGrid>
              <a:tr h="711861">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310640">
                <a:tc>
                  <a:txBody>
                    <a:bodyPr/>
                    <a:lstStyle/>
                    <a:p>
                      <a:pPr algn="ctr"/>
                      <a:r>
                        <a:rPr lang="en-IN" dirty="0">
                          <a:latin typeface="Times New Roman" panose="02020603050405020304" pitchFamily="18" charset="0"/>
                          <a:cs typeface="Times New Roman" panose="02020603050405020304" pitchFamily="18" charset="0"/>
                        </a:rPr>
                        <a:t>10</a:t>
                      </a:r>
                    </a:p>
                  </a:txBody>
                  <a:tcPr anchor="ctr"/>
                </a:tc>
                <a:tc>
                  <a:txBody>
                    <a:bodyPr/>
                    <a:lstStyle/>
                    <a:p>
                      <a:pPr marL="228600" indent="-228600" algn="l">
                        <a:buFont typeface="+mj-lt"/>
                        <a:buAutoNum type="arabicPeriod"/>
                      </a:pPr>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994534">
                <a:tc>
                  <a:txBody>
                    <a:bodyPr/>
                    <a:lstStyle/>
                    <a:p>
                      <a:pPr algn="ctr"/>
                      <a:r>
                        <a:rPr lang="en-IN" dirty="0">
                          <a:latin typeface="Times New Roman" panose="02020603050405020304" pitchFamily="18" charset="0"/>
                          <a:cs typeface="Times New Roman" panose="02020603050405020304" pitchFamily="18" charset="0"/>
                        </a:rPr>
                        <a:t>11</a:t>
                      </a:r>
                    </a:p>
                  </a:txBody>
                  <a:tcPr anchor="ctr"/>
                </a:tc>
                <a:tc>
                  <a:txBody>
                    <a:bodyPr/>
                    <a:lstStyle/>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 Devi</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Akshaya Anand</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Dr. S.Sophia</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M. Karpagam</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S. Maheswari </a:t>
                      </a:r>
                    </a:p>
                    <a:p>
                      <a:pPr marL="0" indent="0" algn="l">
                        <a:lnSpc>
                          <a:spcPct val="100000"/>
                        </a:lnSpc>
                        <a:buNone/>
                      </a:pP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2020</a:t>
                      </a:r>
                    </a:p>
                    <a:p>
                      <a:pPr algn="l"/>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IoT- Deep Learning based Prediction of Amount of Pesticides and Diseases in Fruit</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A major limitation of edge based algorithms used in this paper is that they can result in noisy, discontinuous edges that require complex post processing to generate closed boundaries. </a:t>
                      </a:r>
                      <a:endParaRPr lang="en-IN"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The only disadvantage of CNN over SVM is the training time it took.</a:t>
                      </a:r>
                    </a:p>
                  </a:txBody>
                  <a:tcPr/>
                </a:tc>
                <a:tc>
                  <a:txBody>
                    <a:bodyPr/>
                    <a:lstStyle/>
                    <a:p>
                      <a:pPr algn="just"/>
                      <a:r>
                        <a:rPr lang="en-US" sz="1000" dirty="0">
                          <a:latin typeface="Times New Roman" panose="02020603050405020304" pitchFamily="18" charset="0"/>
                          <a:cs typeface="Times New Roman" panose="02020603050405020304" pitchFamily="18" charset="0"/>
                        </a:rPr>
                        <a:t>On experimenting, it was found that CNN gave comparatively better results than SVM.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The output of CNN had high accuracy which is the greatest advantage.</a:t>
                      </a:r>
                      <a:endParaRPr lang="en-US" altLang="en-IN" sz="1000" dirty="0">
                        <a:latin typeface="Times New Roman" panose="02020603050405020304" pitchFamily="18" charset="0"/>
                        <a:cs typeface="Times New Roman" panose="02020603050405020304" pitchFamily="18" charset="0"/>
                      </a:endParaRP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The training and testing time of CNN was 6.5 minutes more than SVM.</a:t>
                      </a:r>
                      <a:endParaRPr lang="en-US" alt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822591">
                <a:tc>
                  <a:txBody>
                    <a:bodyPr/>
                    <a:lstStyle/>
                    <a:p>
                      <a:pPr algn="ctr"/>
                      <a:r>
                        <a:rPr lang="en-IN" dirty="0">
                          <a:latin typeface="Times New Roman" panose="02020603050405020304" pitchFamily="18" charset="0"/>
                          <a:cs typeface="Times New Roman" panose="02020603050405020304" pitchFamily="18" charset="0"/>
                        </a:rPr>
                        <a:t>12</a:t>
                      </a:r>
                    </a:p>
                  </a:txBody>
                  <a:tcPr anchor="ctr"/>
                </a:tc>
                <a:tc>
                  <a:txBody>
                    <a:bodyPr/>
                    <a:lstStyle/>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S.Bhanumathi</a:t>
                      </a:r>
                    </a:p>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M.Vineeth</a:t>
                      </a:r>
                    </a:p>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N.Rohit</a:t>
                      </a: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r>
                        <a:rPr lang="en-IN" altLang="en-IN" sz="1000" dirty="0">
                          <a:latin typeface="Times New Roman" panose="02020603050405020304" pitchFamily="18" charset="0"/>
                          <a:cs typeface="Times New Roman" panose="02020603050405020304" pitchFamily="18" charset="0"/>
                        </a:rPr>
                        <a:t>2019</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Crop Yield Prediction and Efficient use of Fertilizers </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The backpropagation algorithm is used for large datasets which have no proper relationships between the attributes of the dataset to form a network model by training the dataset and predict the output</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By using Back propagation algorithm, efficient use of fertilizer is successfully predicted.</a:t>
                      </a:r>
                    </a:p>
                  </a:txBody>
                  <a:tcPr/>
                </a:tc>
                <a:tc>
                  <a:txBody>
                    <a:bodyPr/>
                    <a:lstStyle/>
                    <a:p>
                      <a:pPr algn="just"/>
                      <a:r>
                        <a:rPr lang="en-US" sz="1000" dirty="0">
                          <a:latin typeface="Times New Roman" panose="02020603050405020304" pitchFamily="18" charset="0"/>
                          <a:cs typeface="Times New Roman" panose="02020603050405020304" pitchFamily="18" charset="0"/>
                        </a:rPr>
                        <a:t>With respect to the error rate. We compared the error rate obtained while comparing the random forest algorithm and backpropagation where we got the error rate lesser to the random forest than back propagation</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IN" sz="1000" dirty="0">
                          <a:latin typeface="Times New Roman" panose="02020603050405020304" pitchFamily="18" charset="0"/>
                          <a:cs typeface="Times New Roman" panose="02020603050405020304" pitchFamily="18" charset="0"/>
                        </a:rPr>
                        <a:t>No web application is developed yet, if implemented so, it would be very helpful to the farmers.</a:t>
                      </a:r>
                    </a:p>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82860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373996166"/>
              </p:ext>
            </p:extLst>
          </p:nvPr>
        </p:nvGraphicFramePr>
        <p:xfrm>
          <a:off x="141482" y="762000"/>
          <a:ext cx="11909035" cy="6104955"/>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898328928"/>
                    </a:ext>
                  </a:extLst>
                </a:gridCol>
                <a:gridCol w="2346813">
                  <a:extLst>
                    <a:ext uri="{9D8B030D-6E8A-4147-A177-3AD203B41FA5}">
                      <a16:colId xmlns:a16="http://schemas.microsoft.com/office/drawing/2014/main" val="1008053987"/>
                    </a:ext>
                  </a:extLst>
                </a:gridCol>
                <a:gridCol w="607102">
                  <a:extLst>
                    <a:ext uri="{9D8B030D-6E8A-4147-A177-3AD203B41FA5}">
                      <a16:colId xmlns:a16="http://schemas.microsoft.com/office/drawing/2014/main" val="4112656436"/>
                    </a:ext>
                  </a:extLst>
                </a:gridCol>
                <a:gridCol w="2370155">
                  <a:extLst>
                    <a:ext uri="{9D8B030D-6E8A-4147-A177-3AD203B41FA5}">
                      <a16:colId xmlns:a16="http://schemas.microsoft.com/office/drawing/2014/main" val="229721044"/>
                    </a:ext>
                  </a:extLst>
                </a:gridCol>
                <a:gridCol w="1488630">
                  <a:extLst>
                    <a:ext uri="{9D8B030D-6E8A-4147-A177-3AD203B41FA5}">
                      <a16:colId xmlns:a16="http://schemas.microsoft.com/office/drawing/2014/main" val="2642435280"/>
                    </a:ext>
                  </a:extLst>
                </a:gridCol>
                <a:gridCol w="1692551">
                  <a:extLst>
                    <a:ext uri="{9D8B030D-6E8A-4147-A177-3AD203B41FA5}">
                      <a16:colId xmlns:a16="http://schemas.microsoft.com/office/drawing/2014/main" val="2533664604"/>
                    </a:ext>
                  </a:extLst>
                </a:gridCol>
                <a:gridCol w="1284707">
                  <a:extLst>
                    <a:ext uri="{9D8B030D-6E8A-4147-A177-3AD203B41FA5}">
                      <a16:colId xmlns:a16="http://schemas.microsoft.com/office/drawing/2014/main" val="236556763"/>
                    </a:ext>
                  </a:extLst>
                </a:gridCol>
                <a:gridCol w="1488630">
                  <a:extLst>
                    <a:ext uri="{9D8B030D-6E8A-4147-A177-3AD203B41FA5}">
                      <a16:colId xmlns:a16="http://schemas.microsoft.com/office/drawing/2014/main" val="3234654790"/>
                    </a:ext>
                  </a:extLst>
                </a:gridCol>
              </a:tblGrid>
              <a:tr h="538856">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254594">
                <a:tc>
                  <a:txBody>
                    <a:bodyPr/>
                    <a:lstStyle/>
                    <a:p>
                      <a:pPr algn="ctr"/>
                      <a:r>
                        <a:rPr lang="en-IN" dirty="0"/>
                        <a:t>13</a:t>
                      </a:r>
                    </a:p>
                  </a:txBody>
                  <a:tcPr anchor="ctr"/>
                </a:tc>
                <a:tc>
                  <a:txBody>
                    <a:bodyPr/>
                    <a:lstStyle/>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Tanmay Banavlikar</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Aqsa Mahir2</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Mayuresh Budukh3</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Soham Dhodapkar</a:t>
                      </a:r>
                    </a:p>
                  </a:txBody>
                  <a:tcPr/>
                </a:tc>
                <a:tc>
                  <a:txBody>
                    <a:bodyPr/>
                    <a:lstStyle/>
                    <a:p>
                      <a:r>
                        <a:rPr lang="en-IN" sz="1000" dirty="0">
                          <a:latin typeface="Times New Roman" panose="02020603050405020304" pitchFamily="18" charset="0"/>
                          <a:cs typeface="Times New Roman" panose="02020603050405020304" pitchFamily="18" charset="0"/>
                        </a:rPr>
                        <a:t>2018</a:t>
                      </a:r>
                    </a:p>
                  </a:txBody>
                  <a:tcPr/>
                </a:tc>
                <a:tc>
                  <a:txBody>
                    <a:bodyPr/>
                    <a:lstStyle/>
                    <a:p>
                      <a:r>
                        <a:rPr lang="en-US" sz="1000" dirty="0">
                          <a:latin typeface="Times New Roman" panose="02020603050405020304" pitchFamily="18" charset="0"/>
                          <a:cs typeface="Times New Roman" panose="02020603050405020304" pitchFamily="18" charset="0"/>
                        </a:rPr>
                        <a:t>Crop Recommendation System Using Neural Networks</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Only up to small datasets the recommendation system works effectively. </a:t>
                      </a:r>
                    </a:p>
                  </a:txBody>
                  <a:tcPr/>
                </a:tc>
                <a:tc>
                  <a:txBody>
                    <a:bodyPr/>
                    <a:lstStyle/>
                    <a:p>
                      <a:pPr algn="just"/>
                      <a:r>
                        <a:rPr lang="en-US" sz="1000" dirty="0">
                          <a:latin typeface="Times New Roman" panose="02020603050405020304" pitchFamily="18" charset="0"/>
                          <a:cs typeface="Times New Roman" panose="02020603050405020304" pitchFamily="18" charset="0"/>
                        </a:rPr>
                        <a:t>One of the major advantages of ESP8266 is that it is extremely cost effective.</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Raspberry Pi does most of the working, based on the training dataset, and the machine learning algorithm, predicts the most suitable type of the crop</a:t>
                      </a:r>
                      <a:r>
                        <a:rPr lang="en-IN" sz="1000" dirty="0">
                          <a:latin typeface="Times New Roman" panose="02020603050405020304" pitchFamily="18" charset="0"/>
                          <a:cs typeface="Times New Roman" panose="02020603050405020304" pitchFamily="18" charset="0"/>
                        </a:rPr>
                        <a:t>.</a:t>
                      </a:r>
                    </a:p>
                  </a:txBody>
                  <a:tcPr/>
                </a:tc>
                <a:tc>
                  <a:txBody>
                    <a:bodyPr/>
                    <a:lstStyle/>
                    <a:p>
                      <a:pPr algn="just"/>
                      <a:r>
                        <a:rPr lang="en-IN" sz="1000" dirty="0">
                          <a:latin typeface="Times New Roman" panose="02020603050405020304" pitchFamily="18" charset="0"/>
                          <a:cs typeface="Times New Roman" panose="02020603050405020304" pitchFamily="18" charset="0"/>
                        </a:rPr>
                        <a:t>Traditional methods of farming unable to produce proper yield which did not help the farmers.</a:t>
                      </a:r>
                    </a:p>
                  </a:txBody>
                  <a:tcPr/>
                </a:tc>
                <a:extLst>
                  <a:ext uri="{0D108BD9-81ED-4DB2-BD59-A6C34878D82A}">
                    <a16:rowId xmlns:a16="http://schemas.microsoft.com/office/drawing/2014/main" val="896490932"/>
                  </a:ext>
                </a:extLst>
              </a:tr>
              <a:tr h="2129891">
                <a:tc>
                  <a:txBody>
                    <a:bodyPr/>
                    <a:lstStyle/>
                    <a:p>
                      <a:pPr algn="ctr"/>
                      <a:r>
                        <a:rPr lang="en-IN" dirty="0"/>
                        <a:t>14</a:t>
                      </a:r>
                    </a:p>
                  </a:txBody>
                  <a:tcPr anchor="ctr"/>
                </a:tc>
                <a:tc>
                  <a:txBody>
                    <a:bodyPr/>
                    <a:lstStyle/>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Mythili K</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Rangaraj R</a:t>
                      </a:r>
                      <a:endParaRPr lang="en-IN" sz="1000" b="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2021</a:t>
                      </a:r>
                    </a:p>
                  </a:txBody>
                  <a:tcPr/>
                </a:tc>
                <a:tc>
                  <a:txBody>
                    <a:bodyPr/>
                    <a:lstStyle/>
                    <a:p>
                      <a:pPr algn="just"/>
                      <a:r>
                        <a:rPr lang="en-US" sz="1000" dirty="0">
                          <a:latin typeface="Times New Roman" panose="02020603050405020304" pitchFamily="18" charset="0"/>
                          <a:cs typeface="Times New Roman" panose="02020603050405020304" pitchFamily="18" charset="0"/>
                        </a:rPr>
                        <a:t>Crop Recommendation for Better Crop Yield for Precision Agriculture Using Ant Colony Optimization with Deep Learning Method</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There are many limitations about traditional farming which is unable to produce accurate benefits to farmers.</a:t>
                      </a:r>
                    </a:p>
                  </a:txBody>
                  <a:tcPr/>
                </a:tc>
                <a:tc>
                  <a:txBody>
                    <a:bodyPr/>
                    <a:lstStyle/>
                    <a:p>
                      <a:pPr algn="just"/>
                      <a:r>
                        <a:rPr lang="en-US" sz="1000" dirty="0">
                          <a:latin typeface="Times New Roman" panose="02020603050405020304" pitchFamily="18" charset="0"/>
                          <a:cs typeface="Times New Roman" panose="02020603050405020304" pitchFamily="18" charset="0"/>
                        </a:rPr>
                        <a:t>By using ACO-IDCNN-LSTM recommender model it is found to be effective in recommending a suitable crop for farmers by computational complexity to high extent that would be a beneficial contribution to the accurate and stable prediction of crop recommendation.</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Results show that the proposed ACO-IDCNN-LSTM has higher Recall values of 95.1833 % when compared to Dec-Tree, KNN, R-Forest, Neu-Net and PSO-MDNN which scored 90.0606%, 88.4942%, 91.7944%, 91.4750% and 95.2698% respectively</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Auto encoder based deep learning mechanism should be implemented in order to obtain better results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2030419">
                <a:tc>
                  <a:txBody>
                    <a:bodyPr/>
                    <a:lstStyle/>
                    <a:p>
                      <a:pPr algn="ctr"/>
                      <a:r>
                        <a:rPr lang="en-IN" dirty="0"/>
                        <a:t>15</a:t>
                      </a:r>
                    </a:p>
                  </a:txBody>
                  <a:tcPr anchor="ctr"/>
                </a:tc>
                <a:tc>
                  <a:txBody>
                    <a:bodyPr/>
                    <a:lstStyle/>
                    <a:p>
                      <a:pPr marL="228600" indent="-228600" algn="l">
                        <a:buFont typeface="+mj-lt"/>
                        <a:buAutoNum type="arabicPeriod"/>
                      </a:pPr>
                      <a:r>
                        <a:rPr lang="en-IN" sz="1000" dirty="0" err="1">
                          <a:latin typeface="Times New Roman" panose="02020603050405020304" pitchFamily="18" charset="0"/>
                          <a:cs typeface="Times New Roman" panose="02020603050405020304" pitchFamily="18" charset="0"/>
                        </a:rPr>
                        <a:t>Pasupuleti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Jyothika</a:t>
                      </a:r>
                      <a:endParaRPr lang="en-IN" sz="100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Dr. K. Venkata Ramana</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Ch Lakshmi Narayana</a:t>
                      </a: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r>
                        <a:rPr lang="en-IN" altLang="en-IN" sz="1000" dirty="0">
                          <a:latin typeface="Times New Roman" panose="02020603050405020304" pitchFamily="18" charset="0"/>
                          <a:cs typeface="Times New Roman" panose="02020603050405020304" pitchFamily="18" charset="0"/>
                        </a:rPr>
                        <a:t>2021</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Crop recommendation system to maximize crop yield using deep neural network</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To address the limitations, this paper</a:t>
                      </a:r>
                    </a:p>
                    <a:p>
                      <a:pPr algn="l"/>
                      <a:r>
                        <a:rPr lang="en-US" sz="1000" dirty="0">
                          <a:latin typeface="Times New Roman" panose="02020603050405020304" pitchFamily="18" charset="0"/>
                          <a:cs typeface="Times New Roman" panose="02020603050405020304" pitchFamily="18" charset="0"/>
                        </a:rPr>
                        <a:t>offer a Crop Recommendation system that predicts crop appropriateness by considering all </a:t>
                      </a:r>
                    </a:p>
                    <a:p>
                      <a:pPr algn="l"/>
                      <a:r>
                        <a:rPr lang="en-US" sz="1000" dirty="0">
                          <a:latin typeface="Times New Roman" panose="02020603050405020304" pitchFamily="18" charset="0"/>
                          <a:cs typeface="Times New Roman" panose="02020603050405020304" pitchFamily="18" charset="0"/>
                        </a:rPr>
                        <a:t>relevant data such as temperature, rainfall, location, and soil nutrients</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This system provides with a better level of accuracy, showing the effectiveness of the proposed approach.</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a:latin typeface="Times New Roman" panose="02020603050405020304" pitchFamily="18" charset="0"/>
                          <a:cs typeface="Times New Roman" panose="02020603050405020304" pitchFamily="18" charset="0"/>
                        </a:rPr>
                        <a:t>Accuracy of 96% by using the sequential model has been attained</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The crop recommendation system should be integrated with a yield predictor, which will give the farmer an estimate of production if he plants the recommended crop</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487238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DC8739-8A0F-1200-960B-C89084ED58D1}"/>
              </a:ext>
            </a:extLst>
          </p:cNvPr>
          <p:cNvGraphicFramePr>
            <a:graphicFrameLocks noGrp="1"/>
          </p:cNvGraphicFramePr>
          <p:nvPr>
            <p:extLst>
              <p:ext uri="{D42A27DB-BD31-4B8C-83A1-F6EECF244321}">
                <p14:modId xmlns:p14="http://schemas.microsoft.com/office/powerpoint/2010/main" val="3606723450"/>
              </p:ext>
            </p:extLst>
          </p:nvPr>
        </p:nvGraphicFramePr>
        <p:xfrm>
          <a:off x="141482" y="321945"/>
          <a:ext cx="11909035" cy="5848385"/>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1574450440"/>
                    </a:ext>
                  </a:extLst>
                </a:gridCol>
                <a:gridCol w="2346813">
                  <a:extLst>
                    <a:ext uri="{9D8B030D-6E8A-4147-A177-3AD203B41FA5}">
                      <a16:colId xmlns:a16="http://schemas.microsoft.com/office/drawing/2014/main" val="1770911135"/>
                    </a:ext>
                  </a:extLst>
                </a:gridCol>
                <a:gridCol w="607102">
                  <a:extLst>
                    <a:ext uri="{9D8B030D-6E8A-4147-A177-3AD203B41FA5}">
                      <a16:colId xmlns:a16="http://schemas.microsoft.com/office/drawing/2014/main" val="3278943685"/>
                    </a:ext>
                  </a:extLst>
                </a:gridCol>
                <a:gridCol w="2370155">
                  <a:extLst>
                    <a:ext uri="{9D8B030D-6E8A-4147-A177-3AD203B41FA5}">
                      <a16:colId xmlns:a16="http://schemas.microsoft.com/office/drawing/2014/main" val="3620833702"/>
                    </a:ext>
                  </a:extLst>
                </a:gridCol>
                <a:gridCol w="1488630">
                  <a:extLst>
                    <a:ext uri="{9D8B030D-6E8A-4147-A177-3AD203B41FA5}">
                      <a16:colId xmlns:a16="http://schemas.microsoft.com/office/drawing/2014/main" val="1375836493"/>
                    </a:ext>
                  </a:extLst>
                </a:gridCol>
                <a:gridCol w="1692551">
                  <a:extLst>
                    <a:ext uri="{9D8B030D-6E8A-4147-A177-3AD203B41FA5}">
                      <a16:colId xmlns:a16="http://schemas.microsoft.com/office/drawing/2014/main" val="625721841"/>
                    </a:ext>
                  </a:extLst>
                </a:gridCol>
                <a:gridCol w="1284707">
                  <a:extLst>
                    <a:ext uri="{9D8B030D-6E8A-4147-A177-3AD203B41FA5}">
                      <a16:colId xmlns:a16="http://schemas.microsoft.com/office/drawing/2014/main" val="1667036818"/>
                    </a:ext>
                  </a:extLst>
                </a:gridCol>
                <a:gridCol w="1488630">
                  <a:extLst>
                    <a:ext uri="{9D8B030D-6E8A-4147-A177-3AD203B41FA5}">
                      <a16:colId xmlns:a16="http://schemas.microsoft.com/office/drawing/2014/main" val="1801448838"/>
                    </a:ext>
                  </a:extLst>
                </a:gridCol>
              </a:tblGrid>
              <a:tr h="595761">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9120759"/>
                  </a:ext>
                </a:extLst>
              </a:tr>
              <a:tr h="1289227">
                <a:tc>
                  <a:txBody>
                    <a:bodyPr/>
                    <a:lstStyle/>
                    <a:p>
                      <a:pPr algn="ctr"/>
                      <a:endParaRPr lang="en-IN" dirty="0"/>
                    </a:p>
                  </a:txBody>
                  <a:tcPr anchor="ct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0435714"/>
                  </a:ext>
                </a:extLst>
              </a:tr>
              <a:tr h="1718560">
                <a:tc>
                  <a:txBody>
                    <a:bodyPr/>
                    <a:lstStyle/>
                    <a:p>
                      <a:pPr algn="ctr"/>
                      <a:endParaRPr lang="en-IN" dirty="0"/>
                    </a:p>
                  </a:txBody>
                  <a:tcPr anchor="ctr"/>
                </a:tc>
                <a:tc>
                  <a:txBody>
                    <a:bodyPr/>
                    <a:lstStyle/>
                    <a:p>
                      <a:pPr algn="l"/>
                      <a:endParaRPr lang="en-IN" sz="1000" b="0" dirty="0"/>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7409053"/>
                  </a:ext>
                </a:extLst>
              </a:tr>
              <a:tr h="2244837">
                <a:tc>
                  <a:txBody>
                    <a:bodyPr/>
                    <a:lstStyle/>
                    <a:p>
                      <a:pPr algn="ctr"/>
                      <a:endParaRPr lang="en-IN" dirty="0"/>
                    </a:p>
                  </a:txBody>
                  <a:tcPr anchor="ctr"/>
                </a:tc>
                <a:tc>
                  <a:txBody>
                    <a:bodyPr/>
                    <a:lstStyle/>
                    <a:p>
                      <a:pPr algn="l"/>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9179882"/>
                  </a:ext>
                </a:extLst>
              </a:tr>
            </a:tbl>
          </a:graphicData>
        </a:graphic>
      </p:graphicFrame>
    </p:spTree>
    <p:extLst>
      <p:ext uri="{BB962C8B-B14F-4D97-AF65-F5344CB8AC3E}">
        <p14:creationId xmlns:p14="http://schemas.microsoft.com/office/powerpoint/2010/main" val="243942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54" y="423848"/>
            <a:ext cx="10515600" cy="1325563"/>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90688"/>
            <a:ext cx="10515600" cy="4575888"/>
          </a:xfrm>
        </p:spPr>
        <p:txBody>
          <a:bodyPr>
            <a:normAutofit/>
          </a:bodyPr>
          <a:lstStyle/>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3584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B7435A-E799-5C95-50E3-50F90C3E3101}"/>
              </a:ext>
            </a:extLst>
          </p:cNvPr>
          <p:cNvGraphicFramePr>
            <a:graphicFrameLocks noGrp="1"/>
          </p:cNvGraphicFramePr>
          <p:nvPr>
            <p:extLst>
              <p:ext uri="{D42A27DB-BD31-4B8C-83A1-F6EECF244321}">
                <p14:modId xmlns:p14="http://schemas.microsoft.com/office/powerpoint/2010/main" val="1094416337"/>
              </p:ext>
            </p:extLst>
          </p:nvPr>
        </p:nvGraphicFramePr>
        <p:xfrm>
          <a:off x="141482" y="342247"/>
          <a:ext cx="11909035" cy="5848385"/>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1574450440"/>
                    </a:ext>
                  </a:extLst>
                </a:gridCol>
                <a:gridCol w="2346813">
                  <a:extLst>
                    <a:ext uri="{9D8B030D-6E8A-4147-A177-3AD203B41FA5}">
                      <a16:colId xmlns:a16="http://schemas.microsoft.com/office/drawing/2014/main" val="1770911135"/>
                    </a:ext>
                  </a:extLst>
                </a:gridCol>
                <a:gridCol w="607102">
                  <a:extLst>
                    <a:ext uri="{9D8B030D-6E8A-4147-A177-3AD203B41FA5}">
                      <a16:colId xmlns:a16="http://schemas.microsoft.com/office/drawing/2014/main" val="3278943685"/>
                    </a:ext>
                  </a:extLst>
                </a:gridCol>
                <a:gridCol w="2370155">
                  <a:extLst>
                    <a:ext uri="{9D8B030D-6E8A-4147-A177-3AD203B41FA5}">
                      <a16:colId xmlns:a16="http://schemas.microsoft.com/office/drawing/2014/main" val="3620833702"/>
                    </a:ext>
                  </a:extLst>
                </a:gridCol>
                <a:gridCol w="1488630">
                  <a:extLst>
                    <a:ext uri="{9D8B030D-6E8A-4147-A177-3AD203B41FA5}">
                      <a16:colId xmlns:a16="http://schemas.microsoft.com/office/drawing/2014/main" val="1375836493"/>
                    </a:ext>
                  </a:extLst>
                </a:gridCol>
                <a:gridCol w="1692551">
                  <a:extLst>
                    <a:ext uri="{9D8B030D-6E8A-4147-A177-3AD203B41FA5}">
                      <a16:colId xmlns:a16="http://schemas.microsoft.com/office/drawing/2014/main" val="625721841"/>
                    </a:ext>
                  </a:extLst>
                </a:gridCol>
                <a:gridCol w="1284707">
                  <a:extLst>
                    <a:ext uri="{9D8B030D-6E8A-4147-A177-3AD203B41FA5}">
                      <a16:colId xmlns:a16="http://schemas.microsoft.com/office/drawing/2014/main" val="1667036818"/>
                    </a:ext>
                  </a:extLst>
                </a:gridCol>
                <a:gridCol w="1488630">
                  <a:extLst>
                    <a:ext uri="{9D8B030D-6E8A-4147-A177-3AD203B41FA5}">
                      <a16:colId xmlns:a16="http://schemas.microsoft.com/office/drawing/2014/main" val="1801448838"/>
                    </a:ext>
                  </a:extLst>
                </a:gridCol>
              </a:tblGrid>
              <a:tr h="595761">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9120759"/>
                  </a:ext>
                </a:extLst>
              </a:tr>
              <a:tr h="1289227">
                <a:tc>
                  <a:txBody>
                    <a:bodyPr/>
                    <a:lstStyle/>
                    <a:p>
                      <a:pPr algn="ctr"/>
                      <a:endParaRPr lang="en-IN" dirty="0"/>
                    </a:p>
                  </a:txBody>
                  <a:tcPr anchor="ct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tc>
                  <a:txBody>
                    <a:bodyPr/>
                    <a:lstStyle/>
                    <a:p>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0435714"/>
                  </a:ext>
                </a:extLst>
              </a:tr>
              <a:tr h="1718560">
                <a:tc>
                  <a:txBody>
                    <a:bodyPr/>
                    <a:lstStyle/>
                    <a:p>
                      <a:pPr algn="ctr"/>
                      <a:endParaRPr lang="en-IN" dirty="0"/>
                    </a:p>
                  </a:txBody>
                  <a:tcPr anchor="ctr"/>
                </a:tc>
                <a:tc>
                  <a:txBody>
                    <a:bodyPr/>
                    <a:lstStyle/>
                    <a:p>
                      <a:pPr algn="l"/>
                      <a:endParaRPr lang="en-IN" sz="1000" b="0" dirty="0"/>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7409053"/>
                  </a:ext>
                </a:extLst>
              </a:tr>
              <a:tr h="2244837">
                <a:tc>
                  <a:txBody>
                    <a:bodyPr/>
                    <a:lstStyle/>
                    <a:p>
                      <a:pPr algn="ctr"/>
                      <a:endParaRPr lang="en-IN" dirty="0"/>
                    </a:p>
                  </a:txBody>
                  <a:tcPr anchor="ctr"/>
                </a:tc>
                <a:tc>
                  <a:txBody>
                    <a:bodyPr/>
                    <a:lstStyle/>
                    <a:p>
                      <a:pPr algn="l"/>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9179882"/>
                  </a:ext>
                </a:extLst>
              </a:tr>
            </a:tbl>
          </a:graphicData>
        </a:graphic>
      </p:graphicFrame>
    </p:spTree>
    <p:extLst>
      <p:ext uri="{BB962C8B-B14F-4D97-AF65-F5344CB8AC3E}">
        <p14:creationId xmlns:p14="http://schemas.microsoft.com/office/powerpoint/2010/main" val="119106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a:bodyPr>
          <a:lstStyle/>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56E75-82DB-49A3-B37F-F239ECBD31B0}"/>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a:bodyPr>
          <a:lstStyle/>
          <a:p>
            <a:pPr marL="0" indent="0" algn="just">
              <a:lnSpc>
                <a:spcPct val="100000"/>
              </a:lnSpc>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888C14-2E72-4C57-B1E4-10AFB8182A47}"/>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2563953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a:bodyPr>
          <a:lstStyle/>
          <a:p>
            <a:pPr marL="0" indent="0" algn="just">
              <a:lnSpc>
                <a:spcPct val="100000"/>
              </a:lnSpc>
              <a:buNone/>
            </a:pPr>
            <a:endParaRPr lang="en-US" sz="1800" dirty="0">
              <a:latin typeface="Times New Roman" panose="02020603050405020304" pitchFamily="18" charset="0"/>
              <a:cs typeface="Times New Roman" panose="02020603050405020304" pitchFamily="18" charset="0"/>
              <a:sym typeface="+mn-ea"/>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sym typeface="+mn-ea"/>
            </a:endParaRPr>
          </a:p>
        </p:txBody>
      </p:sp>
      <p:pic>
        <p:nvPicPr>
          <p:cNvPr id="5" name="Picture 4">
            <a:extLst>
              <a:ext uri="{FF2B5EF4-FFF2-40B4-BE49-F238E27FC236}">
                <a16:creationId xmlns:a16="http://schemas.microsoft.com/office/drawing/2014/main" id="{77587639-6943-4989-B011-2AF2557BA5D4}"/>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068934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B210-239B-AFDD-D9C3-B4FCBC645A94}"/>
              </a:ext>
            </a:extLst>
          </p:cNvPr>
          <p:cNvSpPr>
            <a:spLocks noGrp="1"/>
          </p:cNvSpPr>
          <p:nvPr>
            <p:ph type="title"/>
          </p:nvPr>
        </p:nvSpPr>
        <p:spPr>
          <a:xfrm>
            <a:off x="838200" y="365125"/>
            <a:ext cx="10515600" cy="803275"/>
          </a:xfrm>
        </p:spPr>
        <p:txBody>
          <a:bodyPr>
            <a:normAutofit/>
          </a:bodyPr>
          <a:lstStyle/>
          <a:p>
            <a:pPr algn="ctr"/>
            <a:r>
              <a:rPr lang="en-US" sz="2800" dirty="0"/>
              <a:t> </a:t>
            </a:r>
            <a:r>
              <a:rPr lang="en-US" sz="2800" b="1" dirty="0">
                <a:solidFill>
                  <a:schemeClr val="accent5"/>
                </a:solidFill>
                <a:latin typeface="Times New Roman" panose="02020603050405020304" pitchFamily="18" charset="0"/>
                <a:cs typeface="Times New Roman" panose="02020603050405020304" pitchFamily="18" charset="0"/>
              </a:rPr>
              <a:t>References</a:t>
            </a:r>
            <a:endParaRPr lang="en-IN" sz="2800" dirty="0"/>
          </a:p>
        </p:txBody>
      </p:sp>
      <p:sp>
        <p:nvSpPr>
          <p:cNvPr id="3" name="Content Placeholder 2">
            <a:extLst>
              <a:ext uri="{FF2B5EF4-FFF2-40B4-BE49-F238E27FC236}">
                <a16:creationId xmlns:a16="http://schemas.microsoft.com/office/drawing/2014/main" id="{006C4BC9-E6A2-E3C8-12F2-239E3E11E8AD}"/>
              </a:ext>
            </a:extLst>
          </p:cNvPr>
          <p:cNvSpPr>
            <a:spLocks noGrp="1"/>
          </p:cNvSpPr>
          <p:nvPr>
            <p:ph idx="1"/>
          </p:nvPr>
        </p:nvSpPr>
        <p:spPr>
          <a:xfrm>
            <a:off x="838200" y="1300480"/>
            <a:ext cx="10515600" cy="4876483"/>
          </a:xfrm>
        </p:spPr>
        <p:txBody>
          <a:bodyPr/>
          <a:lstStyle/>
          <a:p>
            <a:pPr marL="0" indent="0">
              <a:buNone/>
            </a:pPr>
            <a:endParaRPr lang="en-IN" dirty="0"/>
          </a:p>
        </p:txBody>
      </p:sp>
    </p:spTree>
    <p:extLst>
      <p:ext uri="{BB962C8B-B14F-4D97-AF65-F5344CB8AC3E}">
        <p14:creationId xmlns:p14="http://schemas.microsoft.com/office/powerpoint/2010/main" val="257738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3"/>
            <a:ext cx="10515600" cy="4961069"/>
          </a:xfrm>
        </p:spPr>
        <p:txBody>
          <a:bodyPr>
            <a:no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 y="0"/>
            <a:ext cx="12192000" cy="762000"/>
          </a:xfrm>
          <a:prstGeom prst="rect">
            <a:avLst/>
          </a:prstGeom>
        </p:spPr>
      </p:pic>
    </p:spTree>
    <p:extLst>
      <p:ext uri="{BB962C8B-B14F-4D97-AF65-F5344CB8AC3E}">
        <p14:creationId xmlns:p14="http://schemas.microsoft.com/office/powerpoint/2010/main" val="16237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4"/>
            <a:ext cx="10515600" cy="4935902"/>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41816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4"/>
            <a:ext cx="10515600" cy="4351338"/>
          </a:xfrm>
        </p:spPr>
        <p:txBody>
          <a:bodyPr>
            <a:normAutofit/>
          </a:bodyPr>
          <a:lstStyle/>
          <a:p>
            <a:pPr algn="just">
              <a:lnSpc>
                <a:spcPct val="100000"/>
              </a:lnSpc>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23888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4"/>
            <a:ext cx="10515600" cy="4351338"/>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5462"/>
            <a:ext cx="12192000" cy="762000"/>
          </a:xfrm>
          <a:prstGeom prst="rect">
            <a:avLst/>
          </a:prstGeom>
        </p:spPr>
      </p:pic>
    </p:spTree>
    <p:extLst>
      <p:ext uri="{BB962C8B-B14F-4D97-AF65-F5344CB8AC3E}">
        <p14:creationId xmlns:p14="http://schemas.microsoft.com/office/powerpoint/2010/main" val="111392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4"/>
            <a:ext cx="10515600" cy="4351338"/>
          </a:xfrm>
        </p:spPr>
        <p:txBody>
          <a:bodyPr>
            <a:norm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3538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38199" y="1750122"/>
            <a:ext cx="10515600" cy="4868792"/>
          </a:xfrm>
        </p:spPr>
        <p:txBody>
          <a:bodyPr>
            <a:normAutofit/>
          </a:bodyPr>
          <a:lstStyle/>
          <a:p>
            <a:pPr marL="0" indent="0" algn="just">
              <a:buNone/>
            </a:pPr>
            <a:endParaRPr 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4417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TotalTime>
  <Words>1674</Words>
  <Application>Microsoft Office PowerPoint</Application>
  <PresentationFormat>Widescreen</PresentationFormat>
  <Paragraphs>180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Crop and Fertilizer Recommendation System using Deep Learning and Web Frameworks</vt:lpstr>
      <vt:lpstr>                             ABSTRACT</vt:lpstr>
      <vt:lpstr>INTRODUCTION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[16] Madhuri, J., and M. Indiramma. "Artificial Neural Networks Based Integrated Crop Recommendation System Using Soil and Climatic Parameters." Indian J. Sci. Technol. 14.19 (2021): 1587-1597.</vt:lpstr>
      <vt:lpstr>[17] Moreno, Rafael Hernández, and Olmer Garcia. "Model of neural networks for fertilizer recommendation and amendments in pasture crops." 2018 ICAI Workshops (ICAIW). IEEE, 2018.</vt:lpstr>
      <vt:lpstr>[18] Khaki, Saeed, and Lizhi Wang. "Crop yield prediction using deep neural networks." Frontiers in plant science 10 (2019): 621.</vt:lpstr>
      <vt:lpstr>[19] Nevavuori, Petteri, Nathaniel Narra, and Tarmo Lipping. "Crop yield prediction with deep convolutional neural networks." Computers and electronics in agriculture 163 (2019): 104859.</vt:lpstr>
      <vt:lpstr>[20] Escalante, H. J., Rodríguez-Sánchez, S., Jiménez-Lizárraga, M., Morales-Reyes, A., De La Calleja, J., &amp; Vazquez, R. (2019). Barley yield and fertilization analysis from UAV imagery: a deep learning approach. International Journal of Remote Sensing, 40(7), 2493-2516.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                                References</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lastModifiedBy>RAGHUPATRUNI SWAPNIQUE</cp:lastModifiedBy>
  <cp:revision>442</cp:revision>
  <dcterms:created xsi:type="dcterms:W3CDTF">2019-12-22T05:18:42Z</dcterms:created>
  <dcterms:modified xsi:type="dcterms:W3CDTF">2022-08-23T02:33:47Z</dcterms:modified>
</cp:coreProperties>
</file>