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C8F9F-1997-4F11-9E46-A8155943A04F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EC1BB-87BA-4707-856C-8204852D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227175" y="-11796713"/>
            <a:ext cx="16652875" cy="12490451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ptel.ac.in/courses/122104019/numerical-analysis/Rathish-kumar/ratish-1/f3node3.html" TargetMode="External"/><Relationship Id="rId2" Type="http://schemas.openxmlformats.org/officeDocument/2006/relationships/hyperlink" Target="https://www.codewithc.com/bisection-method-algorithm-flowchar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withc.com/secant-method-algorithm-flowchar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839200" cy="6324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16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800" b="1" dirty="0" smtClean="0">
                <a:latin typeface="Calibri" pitchFamily="34" charset="0"/>
                <a:cs typeface="Arial" charset="0"/>
              </a:rPr>
              <a:t>Lecture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800" b="1" dirty="0" smtClean="0">
                <a:latin typeface="Calibri" pitchFamily="34" charset="0"/>
                <a:cs typeface="Arial" charset="0"/>
              </a:rPr>
              <a:t>on</a:t>
            </a:r>
            <a:r>
              <a:rPr lang="en-US" sz="2000" dirty="0" smtClean="0">
                <a:latin typeface="Calibri" pitchFamily="34" charset="0"/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“</a:t>
            </a:r>
            <a:r>
              <a:rPr lang="en-US" b="1" dirty="0" smtClean="0">
                <a:latin typeface="Calibri" pitchFamily="34" charset="0"/>
                <a:cs typeface="Arial" charset="0"/>
              </a:rPr>
              <a:t>CBNST LAB –PMA-402</a:t>
            </a:r>
            <a:r>
              <a:rPr lang="en-US" dirty="0" smtClean="0">
                <a:latin typeface="Calibri" pitchFamily="34" charset="0"/>
                <a:cs typeface="Arial" charset="0"/>
              </a:rPr>
              <a:t>”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latin typeface="Calibri" pitchFamily="34" charset="0"/>
                <a:cs typeface="Arial" charset="0"/>
              </a:rPr>
              <a:t>by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i="1" dirty="0" err="1" smtClean="0">
                <a:latin typeface="Calibri" pitchFamily="34" charset="0"/>
                <a:cs typeface="Arial" charset="0"/>
              </a:rPr>
              <a:t>A</a:t>
            </a:r>
            <a:r>
              <a:rPr lang="en-US" sz="2000" b="1" dirty="0" err="1" smtClean="0">
                <a:latin typeface="Calibri" pitchFamily="34" charset="0"/>
                <a:cs typeface="Arial" charset="0"/>
              </a:rPr>
              <a:t>kansha</a:t>
            </a:r>
            <a:r>
              <a:rPr lang="en-US" sz="2000" b="1" dirty="0" smtClean="0">
                <a:latin typeface="Calibri" pitchFamily="34" charset="0"/>
                <a:cs typeface="Arial" charset="0"/>
              </a:rPr>
              <a:t> Gupta</a:t>
            </a:r>
            <a:endParaRPr lang="en-US" sz="2000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latin typeface="Calibri" pitchFamily="34" charset="0"/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800" b="1" dirty="0" smtClean="0">
                <a:latin typeface="Calibri" pitchFamily="34" charset="0"/>
                <a:cs typeface="Arial" charset="0"/>
              </a:rPr>
              <a:t>DEPARTMENT OF COMPUTER SCIENCE AND ENGINEERING</a:t>
            </a:r>
            <a:endParaRPr lang="en-US" sz="2800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latin typeface="Calibri" pitchFamily="34" charset="0"/>
                <a:cs typeface="Arial" charset="0"/>
              </a:rPr>
              <a:t>GRAPHIC ERA DEEMED TO BE UNIVERSITY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1600" dirty="0" smtClean="0"/>
          </a:p>
        </p:txBody>
      </p:sp>
      <p:pic>
        <p:nvPicPr>
          <p:cNvPr id="6147" name="Picture 3" descr="ahmed-log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6670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differs in the fact that we make a chord joining the two points [a, f(a)] and [b, f(b)].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Differences with Bisection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It always converges.</a:t>
            </a:r>
          </a:p>
          <a:p>
            <a:r>
              <a:rPr lang="en-US" dirty="0" smtClean="0"/>
              <a:t>2. It does not require the derivative.</a:t>
            </a:r>
          </a:p>
          <a:p>
            <a:r>
              <a:rPr lang="en-US" dirty="0" smtClean="0"/>
              <a:t>3. It is a quick method.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</a:t>
            </a:r>
            <a:r>
              <a:rPr lang="en-US" dirty="0" err="1" smtClean="0"/>
              <a:t>Regula</a:t>
            </a:r>
            <a:r>
              <a:rPr lang="en-US" dirty="0" smtClean="0"/>
              <a:t> </a:t>
            </a:r>
            <a:r>
              <a:rPr lang="en-US" dirty="0" err="1" smtClean="0"/>
              <a:t>Falsi</a:t>
            </a:r>
            <a:r>
              <a:rPr lang="en-US" dirty="0" smtClean="0"/>
              <a:t>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One of the interval definitions can get stuck.</a:t>
            </a:r>
          </a:p>
          <a:p>
            <a:r>
              <a:rPr lang="en-US" dirty="0" smtClean="0"/>
              <a:t>2. It may slow down in unfavorable situations.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Disadvantages of </a:t>
            </a:r>
            <a:r>
              <a:rPr lang="en-US" dirty="0" err="1" smtClean="0"/>
              <a:t>Regula</a:t>
            </a:r>
            <a:r>
              <a:rPr lang="en-US" dirty="0" smtClean="0"/>
              <a:t> </a:t>
            </a:r>
            <a:r>
              <a:rPr lang="en-US" dirty="0" err="1" smtClean="0"/>
              <a:t>Falsi</a:t>
            </a:r>
            <a:r>
              <a:rPr lang="en-US" dirty="0" smtClean="0"/>
              <a:t>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2286000"/>
            <a:ext cx="350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THANKS</a:t>
            </a:r>
            <a:endParaRPr lang="en-US" sz="7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1002268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https://youtu.be/80qFA4TVjCM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0" y="2057400"/>
            <a:ext cx="60531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Calibri" pitchFamily="34" charset="0"/>
              </a:rPr>
              <a:t>Regula-Falsi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Calibri" pitchFamily="34" charset="0"/>
              </a:rPr>
              <a:t> Method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991600" cy="4711891"/>
          </a:xfrm>
        </p:spPr>
        <p:txBody>
          <a:bodyPr>
            <a:normAutofit/>
          </a:bodyPr>
          <a:lstStyle/>
          <a:p>
            <a:r>
              <a:rPr lang="en-US" dirty="0" smtClean="0"/>
              <a:t>Of all the methods to find the root of a function f(x) = 0, the </a:t>
            </a:r>
            <a:r>
              <a:rPr lang="en-US" dirty="0" err="1" smtClean="0"/>
              <a:t>Regula</a:t>
            </a:r>
            <a:r>
              <a:rPr lang="en-US" dirty="0" smtClean="0"/>
              <a:t> </a:t>
            </a:r>
            <a:r>
              <a:rPr lang="en-US" dirty="0" err="1" smtClean="0"/>
              <a:t>Falsi</a:t>
            </a:r>
            <a:r>
              <a:rPr lang="en-US" dirty="0" smtClean="0"/>
              <a:t> method is the oldest one. Being a closed bracket method, it is similar in many ways to the </a:t>
            </a:r>
            <a:r>
              <a:rPr lang="en-US" dirty="0" smtClean="0">
                <a:hlinkClick r:id="rId2" tooltip="Bisection Method Algorithm and Flowchart"/>
              </a:rPr>
              <a:t>bisection method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Regula</a:t>
            </a:r>
            <a:r>
              <a:rPr lang="en-US" dirty="0" smtClean="0"/>
              <a:t> </a:t>
            </a:r>
            <a:r>
              <a:rPr lang="en-US" dirty="0" err="1" smtClean="0"/>
              <a:t>falsi</a:t>
            </a:r>
            <a:r>
              <a:rPr lang="en-US" dirty="0" smtClean="0"/>
              <a:t> method is also known by the name of false position method. Interpolation is the approach of this method to find the root of nonlinear equations by </a:t>
            </a:r>
            <a:r>
              <a:rPr lang="en-US" dirty="0" smtClean="0">
                <a:hlinkClick r:id="rId3"/>
              </a:rPr>
              <a:t>finding new values for successive iterations</a:t>
            </a:r>
            <a:r>
              <a:rPr lang="en-US" dirty="0" smtClean="0"/>
              <a:t>. In this method, unlike the </a:t>
            </a:r>
            <a:r>
              <a:rPr lang="en-US" dirty="0" smtClean="0">
                <a:hlinkClick r:id="rId4" tooltip="Secant Method Algorithm and Flowchart"/>
              </a:rPr>
              <a:t>bisection method</a:t>
            </a:r>
            <a:r>
              <a:rPr lang="en-US" dirty="0" smtClean="0"/>
              <a:t>, one interval always remains constant.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Regula-Falsi</a:t>
            </a:r>
            <a:r>
              <a:rPr lang="en-US" dirty="0" smtClean="0"/>
              <a:t>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No. of initial guesses – 2</a:t>
            </a:r>
          </a:p>
          <a:p>
            <a:r>
              <a:rPr lang="en-US" dirty="0" smtClean="0"/>
              <a:t>Type – closed bracket</a:t>
            </a:r>
          </a:p>
          <a:p>
            <a:r>
              <a:rPr lang="en-US" dirty="0" smtClean="0"/>
              <a:t>Convergence – linear</a:t>
            </a:r>
          </a:p>
          <a:p>
            <a:r>
              <a:rPr lang="en-US" dirty="0" smtClean="0"/>
              <a:t>Rate of convergence – slow</a:t>
            </a:r>
          </a:p>
          <a:p>
            <a:r>
              <a:rPr lang="en-US" dirty="0" smtClean="0"/>
              <a:t>Accuracy – good</a:t>
            </a:r>
          </a:p>
          <a:p>
            <a:r>
              <a:rPr lang="en-US" dirty="0" smtClean="0"/>
              <a:t>Approach – interpolation</a:t>
            </a:r>
          </a:p>
          <a:p>
            <a:r>
              <a:rPr lang="en-US" dirty="0" smtClean="0"/>
              <a:t>Programming effort – easy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Features of </a:t>
            </a:r>
            <a:r>
              <a:rPr lang="en-US" b="1" dirty="0" err="1" smtClean="0"/>
              <a:t>Regula</a:t>
            </a:r>
            <a:r>
              <a:rPr lang="en-US" b="1" dirty="0" smtClean="0"/>
              <a:t> </a:t>
            </a:r>
            <a:r>
              <a:rPr lang="en-US" b="1" dirty="0" err="1" smtClean="0"/>
              <a:t>Falsi</a:t>
            </a:r>
            <a:r>
              <a:rPr lang="en-US" b="1" dirty="0" smtClean="0"/>
              <a:t>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991600" cy="6172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Given a function f(x) on floating number x and two numbers ‘a’ and ‘b’ such that f(a)*f(b) &lt; 0 and f(x) is continuous in [a, b]. Here f(x) represents algebraic or transcendental equation. Find root of function in interval [a, b] </a:t>
            </a:r>
          </a:p>
          <a:p>
            <a:pPr fontAlgn="base">
              <a:buNone/>
            </a:pPr>
            <a:r>
              <a:rPr lang="en-US" b="1" dirty="0" smtClean="0"/>
              <a:t>Steps:</a:t>
            </a:r>
            <a:endParaRPr lang="en-US" dirty="0" smtClean="0"/>
          </a:p>
          <a:p>
            <a:pPr fontAlgn="base"/>
            <a:r>
              <a:rPr lang="en-US" dirty="0" smtClean="0"/>
              <a:t>Write equation of the line connecting the two points.</a:t>
            </a:r>
          </a:p>
          <a:p>
            <a:pPr fontAlgn="base"/>
            <a:r>
              <a:rPr lang="en-US" dirty="0" smtClean="0"/>
              <a:t>y – f(a) = ( (f(b)-f(a))/(b-a) )*(x-a) </a:t>
            </a:r>
          </a:p>
          <a:p>
            <a:pPr fontAlgn="base"/>
            <a:r>
              <a:rPr lang="en-US" dirty="0" smtClean="0"/>
              <a:t>Now we have to find the point which touches x axis. </a:t>
            </a:r>
          </a:p>
          <a:p>
            <a:pPr fontAlgn="base"/>
            <a:r>
              <a:rPr lang="en-US" dirty="0" smtClean="0"/>
              <a:t>For that we put y = 0. </a:t>
            </a:r>
          </a:p>
          <a:p>
            <a:pPr fontAlgn="base"/>
            <a:r>
              <a:rPr lang="en-US" dirty="0" smtClean="0"/>
              <a:t>so </a:t>
            </a:r>
          </a:p>
          <a:p>
            <a:pPr lvl="1" fontAlgn="base"/>
            <a:r>
              <a:rPr lang="en-US" dirty="0" smtClean="0"/>
              <a:t>x = a - (f(a)/(f(b)-f(a))) * (b-a) </a:t>
            </a:r>
          </a:p>
          <a:p>
            <a:pPr lvl="1" fontAlgn="base"/>
            <a:r>
              <a:rPr lang="en-US" dirty="0" smtClean="0"/>
              <a:t>x = (a*f(b) - b*f(a)) / (f(b)-f(a))</a:t>
            </a:r>
          </a:p>
          <a:p>
            <a:pPr lvl="1" fontAlgn="base"/>
            <a:r>
              <a:rPr lang="en-US" dirty="0" smtClean="0"/>
              <a:t> This will be our c that is c = x. </a:t>
            </a:r>
          </a:p>
          <a:p>
            <a:pPr fontAlgn="base"/>
            <a:r>
              <a:rPr lang="en-US" b="1" dirty="0" smtClean="0"/>
              <a:t>If</a:t>
            </a:r>
            <a:r>
              <a:rPr lang="en-US" dirty="0" smtClean="0"/>
              <a:t> f(c) == 0, then c is the root of the solution.</a:t>
            </a:r>
          </a:p>
          <a:p>
            <a:pPr fontAlgn="base"/>
            <a:r>
              <a:rPr lang="en-US" b="1" dirty="0" smtClean="0"/>
              <a:t>Else</a:t>
            </a:r>
            <a:r>
              <a:rPr lang="en-US" dirty="0" smtClean="0"/>
              <a:t> f(c) != 0</a:t>
            </a:r>
          </a:p>
          <a:p>
            <a:pPr lvl="1" fontAlgn="base"/>
            <a:r>
              <a:rPr lang="en-US" b="1" dirty="0" smtClean="0"/>
              <a:t>If</a:t>
            </a:r>
            <a:r>
              <a:rPr lang="en-US" dirty="0" smtClean="0"/>
              <a:t> value f(a)*f(c) &lt; 0 then root lies between a and c. So we recur for a and c</a:t>
            </a:r>
          </a:p>
          <a:p>
            <a:pPr lvl="1" fontAlgn="base"/>
            <a:r>
              <a:rPr lang="en-US" b="1" dirty="0" smtClean="0"/>
              <a:t>Else If</a:t>
            </a:r>
            <a:r>
              <a:rPr lang="en-US" dirty="0" smtClean="0"/>
              <a:t> f(b)*f(c) &lt; 0 then root lies between b and c. So we recur b and c.</a:t>
            </a:r>
          </a:p>
          <a:p>
            <a:pPr lvl="1" fontAlgn="base"/>
            <a:r>
              <a:rPr lang="en-US" b="1" dirty="0" smtClean="0"/>
              <a:t>Else</a:t>
            </a:r>
            <a:r>
              <a:rPr lang="en-US" dirty="0" smtClean="0"/>
              <a:t> given function doesn't follow one of assumptions.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Calibri" pitchFamily="34" charset="0"/>
              </a:rPr>
              <a:t>Assumptions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gularFalsi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557462" y="2486025"/>
            <a:ext cx="4029075" cy="345757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28600" y="304800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US" sz="2400" dirty="0" smtClean="0"/>
              <a:t>Since root may be a floating point number and may converge very slow in worst case, we iterate for a very large number of times such that the answer becomes closer to the root.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(Or find a value of x such that f(x) is 0).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values of x0, x1 and e</a:t>
            </a:r>
            <a:br>
              <a:rPr lang="en-US" dirty="0" smtClean="0"/>
            </a:br>
            <a:r>
              <a:rPr lang="en-US" dirty="0" smtClean="0"/>
              <a:t>*Here x0 and x1 are the two initial guesses</a:t>
            </a:r>
            <a:br>
              <a:rPr lang="en-US" dirty="0" smtClean="0"/>
            </a:br>
            <a:r>
              <a:rPr lang="en-US" dirty="0" smtClean="0"/>
              <a:t>e is the degree of accuracy or the absolute error i.e. the stopping criteria*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function values f(x0) and f(x1)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whether the product of f(x0) and f(x1) is negative or not.</a:t>
            </a:r>
            <a:br>
              <a:rPr lang="en-US" dirty="0" smtClean="0"/>
            </a:br>
            <a:r>
              <a:rPr lang="en-US" dirty="0" smtClean="0"/>
              <a:t>If it is positive take another initial guesses.</a:t>
            </a:r>
            <a:br>
              <a:rPr lang="en-US" dirty="0" smtClean="0"/>
            </a:br>
            <a:r>
              <a:rPr lang="en-US" dirty="0" smtClean="0"/>
              <a:t>If it is negative then </a:t>
            </a:r>
            <a:r>
              <a:rPr lang="en-US" dirty="0" err="1" smtClean="0"/>
              <a:t>goto</a:t>
            </a:r>
            <a:r>
              <a:rPr lang="en-US" dirty="0" smtClean="0"/>
              <a:t> step 5.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Determine:</a:t>
            </a:r>
            <a:br>
              <a:rPr lang="en-US" dirty="0" smtClean="0"/>
            </a:br>
            <a:r>
              <a:rPr lang="en-US" dirty="0" smtClean="0"/>
              <a:t>x = [x0*f(x1) – x1*f(x0)] / (f(x1) – f(x0))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whether the product of f(x1) and f(x) is negative or not.</a:t>
            </a:r>
            <a:br>
              <a:rPr lang="en-US" dirty="0" smtClean="0"/>
            </a:br>
            <a:r>
              <a:rPr lang="en-US" dirty="0" smtClean="0"/>
              <a:t>If it is negative, then assign x0 = x;</a:t>
            </a:r>
            <a:br>
              <a:rPr lang="en-US" dirty="0" smtClean="0"/>
            </a:br>
            <a:r>
              <a:rPr lang="en-US" dirty="0" smtClean="0"/>
              <a:t>If it is positive, assign x1 = x;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whether the value of f(x) is greater than 0.00001 or not.</a:t>
            </a:r>
            <a:br>
              <a:rPr lang="en-US" dirty="0" smtClean="0"/>
            </a:br>
            <a:r>
              <a:rPr lang="en-US" dirty="0" smtClean="0"/>
              <a:t>If yes, </a:t>
            </a:r>
            <a:r>
              <a:rPr lang="en-US" dirty="0" err="1" smtClean="0"/>
              <a:t>goto</a:t>
            </a:r>
            <a:r>
              <a:rPr lang="en-US" dirty="0" smtClean="0"/>
              <a:t> step 5.</a:t>
            </a:r>
            <a:br>
              <a:rPr lang="en-US" dirty="0" smtClean="0"/>
            </a:br>
            <a:r>
              <a:rPr lang="en-US" dirty="0" smtClean="0"/>
              <a:t>If no, </a:t>
            </a:r>
            <a:r>
              <a:rPr lang="en-US" dirty="0" err="1" smtClean="0"/>
              <a:t>goto</a:t>
            </a:r>
            <a:r>
              <a:rPr lang="en-US" dirty="0" smtClean="0"/>
              <a:t> step 8.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Regula</a:t>
            </a:r>
            <a:r>
              <a:rPr lang="en-US" dirty="0" smtClean="0"/>
              <a:t> </a:t>
            </a:r>
            <a:r>
              <a:rPr lang="en-US" dirty="0" err="1" smtClean="0"/>
              <a:t>Falsi</a:t>
            </a:r>
            <a:r>
              <a:rPr lang="en-US" dirty="0" smtClean="0"/>
              <a:t> Method Algorithm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1. Start </a:t>
            </a:r>
          </a:p>
          <a:p>
            <a:pPr>
              <a:buNone/>
            </a:pPr>
            <a:r>
              <a:rPr lang="en-US" dirty="0" smtClean="0"/>
              <a:t>2. Define function f(x) </a:t>
            </a:r>
          </a:p>
          <a:p>
            <a:pPr>
              <a:buNone/>
            </a:pPr>
            <a:r>
              <a:rPr lang="en-US" dirty="0" smtClean="0"/>
              <a:t>3. Input </a:t>
            </a:r>
          </a:p>
          <a:p>
            <a:pPr>
              <a:buNone/>
            </a:pPr>
            <a:r>
              <a:rPr lang="en-US" dirty="0" smtClean="0"/>
              <a:t>		a. Lower and Upper guesses x0 and x1 </a:t>
            </a:r>
          </a:p>
          <a:p>
            <a:pPr>
              <a:buNone/>
            </a:pPr>
            <a:r>
              <a:rPr lang="en-US" dirty="0" smtClean="0"/>
              <a:t>		b. tolerable error e </a:t>
            </a:r>
          </a:p>
          <a:p>
            <a:pPr>
              <a:buNone/>
            </a:pPr>
            <a:r>
              <a:rPr lang="en-US" dirty="0" smtClean="0"/>
              <a:t>4. If f(x0)*f(x1) &gt; 0 </a:t>
            </a:r>
          </a:p>
          <a:p>
            <a:pPr>
              <a:buNone/>
            </a:pPr>
            <a:r>
              <a:rPr lang="en-US" dirty="0" smtClean="0"/>
              <a:t>		print "Incorrect initial guesses"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goto</a:t>
            </a:r>
            <a:r>
              <a:rPr lang="en-US" dirty="0" smtClean="0"/>
              <a:t> 3 </a:t>
            </a:r>
          </a:p>
          <a:p>
            <a:pPr>
              <a:buNone/>
            </a:pPr>
            <a:r>
              <a:rPr lang="en-US" dirty="0" smtClean="0"/>
              <a:t>    End If </a:t>
            </a:r>
          </a:p>
          <a:p>
            <a:pPr>
              <a:buNone/>
            </a:pPr>
            <a:r>
              <a:rPr lang="en-US" dirty="0" smtClean="0"/>
              <a:t>5. Do </a:t>
            </a:r>
          </a:p>
          <a:p>
            <a:pPr>
              <a:buNone/>
            </a:pPr>
            <a:r>
              <a:rPr lang="en-US" dirty="0" smtClean="0"/>
              <a:t>		x2 = x0 - ((x0-x1) * f(x0))/(f(x0) - f(x1))</a:t>
            </a:r>
          </a:p>
          <a:p>
            <a:pPr>
              <a:buNone/>
            </a:pPr>
            <a:r>
              <a:rPr lang="en-US" dirty="0" smtClean="0"/>
              <a:t>		 If f(x0)*f(x2) &lt; 0</a:t>
            </a:r>
          </a:p>
          <a:p>
            <a:pPr>
              <a:buNone/>
            </a:pPr>
            <a:r>
              <a:rPr lang="en-US" dirty="0" smtClean="0"/>
              <a:t>		             x1 = x2 </a:t>
            </a:r>
          </a:p>
          <a:p>
            <a:pPr>
              <a:buNone/>
            </a:pPr>
            <a:r>
              <a:rPr lang="en-US" dirty="0" smtClean="0"/>
              <a:t>		Else </a:t>
            </a:r>
          </a:p>
          <a:p>
            <a:pPr>
              <a:buNone/>
            </a:pPr>
            <a:r>
              <a:rPr lang="en-US" dirty="0" smtClean="0"/>
              <a:t>		             x0 = x2</a:t>
            </a:r>
          </a:p>
          <a:p>
            <a:pPr>
              <a:buNone/>
            </a:pPr>
            <a:r>
              <a:rPr lang="en-US" dirty="0" smtClean="0"/>
              <a:t>		 End If </a:t>
            </a:r>
          </a:p>
          <a:p>
            <a:pPr>
              <a:buNone/>
            </a:pPr>
            <a:r>
              <a:rPr lang="en-US" dirty="0" smtClean="0"/>
              <a:t>		While abs(f(x2) &gt; e </a:t>
            </a:r>
          </a:p>
          <a:p>
            <a:pPr>
              <a:buNone/>
            </a:pPr>
            <a:r>
              <a:rPr lang="en-US" dirty="0" smtClean="0"/>
              <a:t>6. Print root as x2 </a:t>
            </a:r>
          </a:p>
          <a:p>
            <a:pPr>
              <a:buNone/>
            </a:pPr>
            <a:r>
              <a:rPr lang="en-US" dirty="0" smtClean="0"/>
              <a:t>7. Stop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a-DK" sz="3600" b="1" dirty="0" smtClean="0"/>
              <a:t>Pseudocode for False Position Method</a:t>
            </a:r>
            <a:r>
              <a:rPr lang="da-DK" b="1" dirty="0" smtClean="0"/>
              <a:t/>
            </a:r>
            <a:br>
              <a:rPr lang="da-DK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Same Assumptions: This method also assumes that function is continuous in [a, b] and given two numbers 'a' and 'b' are such that f(a) * f(b) &lt; 0.</a:t>
            </a:r>
          </a:p>
          <a:p>
            <a:pPr fontAlgn="base"/>
            <a:r>
              <a:rPr lang="en-US" dirty="0" smtClean="0"/>
              <a:t>Always Converges: like Bisection, it always converges, usually considerably faster than Bisection--but sometimes very much more slowly than Bisection.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Similarities with Bisection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654</TotalTime>
  <Words>462</Words>
  <Application>Microsoft Office PowerPoint</Application>
  <PresentationFormat>On-screen Show (4:3)</PresentationFormat>
  <Paragraphs>86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Slide 1</vt:lpstr>
      <vt:lpstr>Slide 2</vt:lpstr>
      <vt:lpstr>Regula-Falsi Method</vt:lpstr>
      <vt:lpstr>Features of Regula Falsi Method</vt:lpstr>
      <vt:lpstr>Assumptions</vt:lpstr>
      <vt:lpstr>Slide 6</vt:lpstr>
      <vt:lpstr>Regula Falsi Method Algorithm </vt:lpstr>
      <vt:lpstr>Pseudocode for False Position Method </vt:lpstr>
      <vt:lpstr>Similarities with Bisection Method</vt:lpstr>
      <vt:lpstr>Differences with Bisection Method</vt:lpstr>
      <vt:lpstr>Advantages of Regula Falsi Method</vt:lpstr>
      <vt:lpstr>Disadvantages of Regula Falsi Method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SCE</dc:creator>
  <cp:lastModifiedBy>SCE</cp:lastModifiedBy>
  <cp:revision>20</cp:revision>
  <dcterms:created xsi:type="dcterms:W3CDTF">2006-08-16T00:00:00Z</dcterms:created>
  <dcterms:modified xsi:type="dcterms:W3CDTF">2021-01-29T04:25:44Z</dcterms:modified>
</cp:coreProperties>
</file>