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a1acf47e9_2_1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a1acf47e9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a1acf4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a1acf4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a1acf47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a1acf47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a1acf47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a1acf47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a1acf47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a1acf47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a1acf47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a1acf47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a1acf47e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a1acf47e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a1acf47e9_1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a1acf47e9_1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a1acf47e9_1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a1acf47e9_1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5" name="Shape 175"/>
        <p:cNvGrpSpPr/>
        <p:nvPr/>
      </p:nvGrpSpPr>
      <p:grpSpPr>
        <a:xfrm>
          <a:off x="0" y="0"/>
          <a:ext cx="0" cy="0"/>
          <a:chOff x="0" y="0"/>
          <a:chExt cx="0" cy="0"/>
        </a:xfrm>
      </p:grpSpPr>
      <p:sp>
        <p:nvSpPr>
          <p:cNvPr id="176" name="Google Shape;176;p25"/>
          <p:cNvSpPr txBox="1"/>
          <p:nvPr>
            <p:ph type="title"/>
          </p:nvPr>
        </p:nvSpPr>
        <p:spPr>
          <a:xfrm>
            <a:off x="457200" y="528066"/>
            <a:ext cx="8229600" cy="85725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7" name="Google Shape;177;p25"/>
          <p:cNvSpPr txBox="1"/>
          <p:nvPr>
            <p:ph idx="1" type="body"/>
          </p:nvPr>
        </p:nvSpPr>
        <p:spPr>
          <a:xfrm>
            <a:off x="457200" y="1451610"/>
            <a:ext cx="8229600" cy="329184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1200"/>
              </a:spcBef>
              <a:spcAft>
                <a:spcPts val="0"/>
              </a:spcAft>
              <a:buSzPts val="1530"/>
              <a:buChar char="○"/>
              <a:defRPr/>
            </a:lvl2pPr>
            <a:lvl3pPr indent="-308610" lvl="2" marL="1371600" algn="l">
              <a:spcBef>
                <a:spcPts val="1200"/>
              </a:spcBef>
              <a:spcAft>
                <a:spcPts val="0"/>
              </a:spcAft>
              <a:buSzPts val="1260"/>
              <a:buChar char="■"/>
              <a:defRPr/>
            </a:lvl3pPr>
            <a:lvl4pPr indent="-302894" lvl="3" marL="1828800" algn="l">
              <a:spcBef>
                <a:spcPts val="1200"/>
              </a:spcBef>
              <a:spcAft>
                <a:spcPts val="0"/>
              </a:spcAft>
              <a:buSzPts val="1170"/>
              <a:buChar char="●"/>
              <a:defRPr/>
            </a:lvl4pPr>
            <a:lvl5pPr indent="-302895" lvl="4" marL="2286000" algn="l">
              <a:spcBef>
                <a:spcPts val="1200"/>
              </a:spcBef>
              <a:spcAft>
                <a:spcPts val="0"/>
              </a:spcAft>
              <a:buSzPts val="1170"/>
              <a:buChar char="○"/>
              <a:defRPr/>
            </a:lvl5pPr>
            <a:lvl6pPr indent="-320039" lvl="5" marL="2743200" algn="l">
              <a:spcBef>
                <a:spcPts val="1200"/>
              </a:spcBef>
              <a:spcAft>
                <a:spcPts val="0"/>
              </a:spcAft>
              <a:buSzPts val="1440"/>
              <a:buChar char="■"/>
              <a:defRPr/>
            </a:lvl6pPr>
            <a:lvl7pPr indent="-320039" lvl="6" marL="3200400" algn="l">
              <a:spcBef>
                <a:spcPts val="1200"/>
              </a:spcBef>
              <a:spcAft>
                <a:spcPts val="0"/>
              </a:spcAft>
              <a:buSzPts val="1440"/>
              <a:buChar char="●"/>
              <a:defRPr/>
            </a:lvl7pPr>
            <a:lvl8pPr indent="-342900" lvl="7" marL="3657600" algn="l">
              <a:spcBef>
                <a:spcPts val="1200"/>
              </a:spcBef>
              <a:spcAft>
                <a:spcPts val="0"/>
              </a:spcAft>
              <a:buSzPts val="1800"/>
              <a:buChar char="○"/>
              <a:defRPr/>
            </a:lvl8pPr>
            <a:lvl9pPr indent="-342900" lvl="8" marL="4114800" algn="l">
              <a:spcBef>
                <a:spcPts val="1200"/>
              </a:spcBef>
              <a:spcAft>
                <a:spcPts val="1200"/>
              </a:spcAft>
              <a:buSzPts val="1800"/>
              <a:buChar char="■"/>
              <a:defRPr/>
            </a:lvl9pPr>
          </a:lstStyle>
          <a:p/>
        </p:txBody>
      </p:sp>
      <p:sp>
        <p:nvSpPr>
          <p:cNvPr id="178" name="Google Shape;178;p25"/>
          <p:cNvSpPr txBox="1"/>
          <p:nvPr>
            <p:ph idx="10" type="dt"/>
          </p:nvPr>
        </p:nvSpPr>
        <p:spPr>
          <a:xfrm>
            <a:off x="457200" y="4767263"/>
            <a:ext cx="2133600" cy="273844"/>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5"/>
          <p:cNvSpPr txBox="1"/>
          <p:nvPr>
            <p:ph idx="11" type="ftr"/>
          </p:nvPr>
        </p:nvSpPr>
        <p:spPr>
          <a:xfrm>
            <a:off x="2667000" y="4767263"/>
            <a:ext cx="3352800" cy="273844"/>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5"/>
          <p:cNvSpPr txBox="1"/>
          <p:nvPr>
            <p:ph idx="12" type="sldNum"/>
          </p:nvPr>
        </p:nvSpPr>
        <p:spPr>
          <a:xfrm>
            <a:off x="7924800" y="4767263"/>
            <a:ext cx="762000" cy="273844"/>
          </a:xfrm>
          <a:prstGeom prst="rect">
            <a:avLst/>
          </a:prstGeom>
          <a:noFill/>
          <a:ln>
            <a:noFill/>
          </a:ln>
        </p:spPr>
        <p:txBody>
          <a:bodyPr anchorCtr="0" anchor="b"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2039250" y="2540475"/>
            <a:ext cx="5065500" cy="588300"/>
          </a:xfrm>
          <a:prstGeom prst="roundRect">
            <a:avLst>
              <a:gd fmla="val 16667" name="adj"/>
            </a:avLst>
          </a:prstGeom>
          <a:solidFill>
            <a:schemeClr val="dk1"/>
          </a:solidFill>
          <a:ln cap="flat" cmpd="sng" w="9525">
            <a:solidFill>
              <a:schemeClr val="accent1"/>
            </a:solidFill>
            <a:prstDash val="solid"/>
            <a:round/>
            <a:headEnd len="sm" w="sm" type="none"/>
            <a:tailEnd len="sm" w="sm" type="none"/>
          </a:ln>
          <a:effectLst>
            <a:outerShdw blurRad="342900" rotWithShape="0" algn="bl" dir="7200000" dist="19050">
              <a:srgbClr val="00000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nvSpPr>
        <p:spPr>
          <a:xfrm>
            <a:off x="2022300" y="2566163"/>
            <a:ext cx="5099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rgbClr val="4A86E8"/>
                </a:solidFill>
              </a:rPr>
              <a:t>Multi-</a:t>
            </a:r>
            <a:r>
              <a:rPr b="1" lang="en-GB" sz="2100">
                <a:solidFill>
                  <a:srgbClr val="4A86E8"/>
                </a:solidFill>
              </a:rPr>
              <a:t>Platform Application Framework</a:t>
            </a:r>
            <a:endParaRPr b="1" sz="2100">
              <a:solidFill>
                <a:srgbClr val="4A86E8"/>
              </a:solidFill>
            </a:endParaRPr>
          </a:p>
        </p:txBody>
      </p:sp>
      <p:sp>
        <p:nvSpPr>
          <p:cNvPr id="187" name="Google Shape;187;p26"/>
          <p:cNvSpPr txBox="1"/>
          <p:nvPr/>
        </p:nvSpPr>
        <p:spPr>
          <a:xfrm>
            <a:off x="1810093" y="2346215"/>
            <a:ext cx="3925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8" name="Google Shape;188;p26"/>
          <p:cNvSpPr txBox="1"/>
          <p:nvPr/>
        </p:nvSpPr>
        <p:spPr>
          <a:xfrm>
            <a:off x="1810093" y="2346215"/>
            <a:ext cx="3925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9" name="Google Shape;189;p26"/>
          <p:cNvSpPr txBox="1"/>
          <p:nvPr/>
        </p:nvSpPr>
        <p:spPr>
          <a:xfrm>
            <a:off x="1421178" y="2346215"/>
            <a:ext cx="3925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0" name="Google Shape;190;p26"/>
          <p:cNvSpPr txBox="1"/>
          <p:nvPr/>
        </p:nvSpPr>
        <p:spPr>
          <a:xfrm>
            <a:off x="1421178" y="2346215"/>
            <a:ext cx="3925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96" name="Google Shape;196;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 today's fast-paced digital era, the demand for multi-platform application development has significantly increased. With users accessing applications on various devices and operating systems, developers face the challenge of creating applications that are compatible across multiple platforms. To address this challenge, a new multi-platform application development framework has emerged, offering a comprehensive solution for building applications that can run seamlessly on different platforms.</a:t>
            </a:r>
            <a:endParaRPr sz="1800"/>
          </a:p>
          <a:p>
            <a:pPr indent="0" lvl="0" marL="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297500" y="576700"/>
            <a:ext cx="70389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202" name="Google Shape;202;p28"/>
          <p:cNvSpPr txBox="1"/>
          <p:nvPr>
            <p:ph idx="1" type="body"/>
          </p:nvPr>
        </p:nvSpPr>
        <p:spPr>
          <a:xfrm>
            <a:off x="1297500" y="1075450"/>
            <a:ext cx="7038900" cy="3764100"/>
          </a:xfrm>
          <a:prstGeom prst="rect">
            <a:avLst/>
          </a:prstGeom>
        </p:spPr>
        <p:txBody>
          <a:bodyPr anchorCtr="0" anchor="t" bIns="91425" lIns="91425" spcFirstLastPara="1" rIns="91425" wrap="square" tIns="91425">
            <a:noAutofit/>
          </a:bodyPr>
          <a:lstStyle/>
          <a:p>
            <a:pPr indent="-266700" lvl="0" marL="342265" rtl="0" algn="l">
              <a:spcBef>
                <a:spcPts val="0"/>
              </a:spcBef>
              <a:spcAft>
                <a:spcPts val="0"/>
              </a:spcAft>
              <a:buSzPts val="1000"/>
              <a:buChar char="❖"/>
            </a:pPr>
            <a:r>
              <a:rPr lang="en-GB" sz="1000"/>
              <a:t>Customize PHP to serve as the backend infrastructure for the framework.</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Modify Mozilla Gecko as the render engine for consistent UI rendering.</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Add GPU support to enhance visibility and graphical performance.</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Ensure cross-platform compatibility for seamless application deployment on different platforms</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Facilitate OTA  application updates to provide users with the latest features and bug fixes.</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Integrate microthreading for improved performance and concurrency.</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Incorporate an inbuilt database for seamless data storage and retrieval.</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Support hot reloading of application code for rapid development and testing.</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Enhance debugging and error handling mechanisms for efficient issue identification and resolution.</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Focus on performance optimization for applications</a:t>
            </a:r>
            <a:endParaRPr sz="1000"/>
          </a:p>
          <a:p>
            <a:pPr indent="-266700" lvl="0" marL="342265" rtl="0" algn="l">
              <a:spcBef>
                <a:spcPts val="0"/>
              </a:spcBef>
              <a:spcAft>
                <a:spcPts val="0"/>
              </a:spcAft>
              <a:buSzPts val="1000"/>
              <a:buChar char="❖"/>
            </a:pPr>
            <a:r>
              <a:t/>
            </a:r>
            <a:endParaRPr sz="1000"/>
          </a:p>
          <a:p>
            <a:pPr indent="-266700" lvl="0" marL="342265" rtl="0" algn="l">
              <a:spcBef>
                <a:spcPts val="0"/>
              </a:spcBef>
              <a:spcAft>
                <a:spcPts val="0"/>
              </a:spcAft>
              <a:buSzPts val="1000"/>
              <a:buChar char="❖"/>
            </a:pPr>
            <a:r>
              <a:rPr lang="en-GB" sz="1000"/>
              <a:t>Custom UI scripting to reduce programing time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Structure</a:t>
            </a:r>
            <a:endParaRPr/>
          </a:p>
        </p:txBody>
      </p:sp>
      <p:sp>
        <p:nvSpPr>
          <p:cNvPr id="208" name="Google Shape;208;p29"/>
          <p:cNvSpPr/>
          <p:nvPr/>
        </p:nvSpPr>
        <p:spPr>
          <a:xfrm>
            <a:off x="3348500" y="4348600"/>
            <a:ext cx="22755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100"/>
              <a:t>Gecko Render Engine</a:t>
            </a:r>
            <a:endParaRPr b="1" sz="2100"/>
          </a:p>
        </p:txBody>
      </p:sp>
      <p:sp>
        <p:nvSpPr>
          <p:cNvPr id="209" name="Google Shape;209;p29"/>
          <p:cNvSpPr/>
          <p:nvPr/>
        </p:nvSpPr>
        <p:spPr>
          <a:xfrm>
            <a:off x="2647200" y="2631775"/>
            <a:ext cx="3849600" cy="1028700"/>
          </a:xfrm>
          <a:prstGeom prst="rect">
            <a:avLst/>
          </a:prstGeom>
          <a:solidFill>
            <a:srgbClr val="274E1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solidFill>
                  <a:schemeClr val="lt1"/>
                </a:solidFill>
              </a:rPr>
              <a:t>PHP </a:t>
            </a:r>
            <a:r>
              <a:rPr b="1" lang="en-GB" sz="1600">
                <a:solidFill>
                  <a:schemeClr val="lt1"/>
                </a:solidFill>
              </a:rPr>
              <a:t>MICRO THREADS</a:t>
            </a:r>
            <a:endParaRPr b="1" sz="1600">
              <a:solidFill>
                <a:schemeClr val="lt1"/>
              </a:solidFill>
            </a:endParaRPr>
          </a:p>
        </p:txBody>
      </p:sp>
      <p:sp>
        <p:nvSpPr>
          <p:cNvPr id="210" name="Google Shape;210;p29"/>
          <p:cNvSpPr/>
          <p:nvPr/>
        </p:nvSpPr>
        <p:spPr>
          <a:xfrm>
            <a:off x="4209650" y="3752375"/>
            <a:ext cx="553200" cy="4443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2561450" y="1113000"/>
            <a:ext cx="3849600" cy="1028700"/>
          </a:xfrm>
          <a:prstGeom prst="rect">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solidFill>
                  <a:schemeClr val="lt1"/>
                </a:solidFill>
              </a:rPr>
              <a:t>Extended HTML</a:t>
            </a:r>
            <a:endParaRPr b="1" sz="1600">
              <a:solidFill>
                <a:schemeClr val="lt1"/>
              </a:solidFill>
            </a:endParaRPr>
          </a:p>
        </p:txBody>
      </p:sp>
      <p:sp>
        <p:nvSpPr>
          <p:cNvPr id="212" name="Google Shape;212;p29"/>
          <p:cNvSpPr/>
          <p:nvPr/>
        </p:nvSpPr>
        <p:spPr>
          <a:xfrm>
            <a:off x="4400550" y="2203588"/>
            <a:ext cx="342900" cy="366300"/>
          </a:xfrm>
          <a:prstGeom prst="downArrow">
            <a:avLst>
              <a:gd fmla="val 50000" name="adj1"/>
              <a:gd fmla="val 50000" name="adj2"/>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242950" y="393750"/>
            <a:ext cx="70389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600">
                <a:latin typeface="Arial"/>
                <a:ea typeface="Arial"/>
                <a:cs typeface="Arial"/>
                <a:sym typeface="Arial"/>
              </a:rPr>
              <a:t>Extended HTML</a:t>
            </a:r>
            <a:endParaRPr/>
          </a:p>
        </p:txBody>
      </p:sp>
      <p:sp>
        <p:nvSpPr>
          <p:cNvPr id="218" name="Google Shape;218;p30"/>
          <p:cNvSpPr txBox="1"/>
          <p:nvPr>
            <p:ph idx="1" type="body"/>
          </p:nvPr>
        </p:nvSpPr>
        <p:spPr>
          <a:xfrm>
            <a:off x="1328675" y="1105275"/>
            <a:ext cx="7038900" cy="62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100"/>
              <a:t>D</a:t>
            </a:r>
            <a:r>
              <a:rPr lang="en-GB" sz="2100"/>
              <a:t>efault</a:t>
            </a:r>
            <a:r>
              <a:rPr lang="en-GB" sz="2100"/>
              <a:t>  </a:t>
            </a:r>
            <a:r>
              <a:rPr lang="en-GB" sz="2100"/>
              <a:t>Markup Language  for </a:t>
            </a:r>
            <a:r>
              <a:rPr lang="en-GB" sz="2100"/>
              <a:t>dynamic  UI design</a:t>
            </a:r>
            <a:endParaRPr sz="2100"/>
          </a:p>
        </p:txBody>
      </p:sp>
      <p:sp>
        <p:nvSpPr>
          <p:cNvPr id="219" name="Google Shape;219;p30"/>
          <p:cNvSpPr/>
          <p:nvPr/>
        </p:nvSpPr>
        <p:spPr>
          <a:xfrm>
            <a:off x="2065200" y="1880638"/>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HBOX</a:t>
            </a:r>
            <a:endParaRPr b="1">
              <a:solidFill>
                <a:schemeClr val="lt1"/>
              </a:solidFill>
            </a:endParaRPr>
          </a:p>
        </p:txBody>
      </p:sp>
      <p:sp>
        <p:nvSpPr>
          <p:cNvPr id="220" name="Google Shape;220;p30"/>
          <p:cNvSpPr/>
          <p:nvPr/>
        </p:nvSpPr>
        <p:spPr>
          <a:xfrm>
            <a:off x="2050850" y="2611350"/>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V</a:t>
            </a:r>
            <a:r>
              <a:rPr b="1" lang="en-GB">
                <a:solidFill>
                  <a:schemeClr val="lt1"/>
                </a:solidFill>
              </a:rPr>
              <a:t>BOX</a:t>
            </a:r>
            <a:endParaRPr b="1">
              <a:solidFill>
                <a:schemeClr val="lt1"/>
              </a:solidFill>
            </a:endParaRPr>
          </a:p>
        </p:txBody>
      </p:sp>
      <p:sp>
        <p:nvSpPr>
          <p:cNvPr id="221" name="Google Shape;221;p30"/>
          <p:cNvSpPr/>
          <p:nvPr/>
        </p:nvSpPr>
        <p:spPr>
          <a:xfrm>
            <a:off x="2050850" y="3342050"/>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ZBOX</a:t>
            </a:r>
            <a:endParaRPr b="1">
              <a:solidFill>
                <a:schemeClr val="lt1"/>
              </a:solidFill>
            </a:endParaRPr>
          </a:p>
        </p:txBody>
      </p:sp>
      <p:sp>
        <p:nvSpPr>
          <p:cNvPr id="222" name="Google Shape;222;p30"/>
          <p:cNvSpPr/>
          <p:nvPr/>
        </p:nvSpPr>
        <p:spPr>
          <a:xfrm>
            <a:off x="2050850" y="4125700"/>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SCROLLBOX</a:t>
            </a:r>
            <a:endParaRPr b="1">
              <a:solidFill>
                <a:schemeClr val="lt1"/>
              </a:solidFill>
            </a:endParaRPr>
          </a:p>
        </p:txBody>
      </p:sp>
      <p:sp>
        <p:nvSpPr>
          <p:cNvPr id="223" name="Google Shape;223;p30"/>
          <p:cNvSpPr/>
          <p:nvPr/>
        </p:nvSpPr>
        <p:spPr>
          <a:xfrm>
            <a:off x="5217975" y="1880638"/>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CONTENER</a:t>
            </a:r>
            <a:endParaRPr b="1">
              <a:solidFill>
                <a:schemeClr val="lt1"/>
              </a:solidFill>
            </a:endParaRPr>
          </a:p>
        </p:txBody>
      </p:sp>
      <p:sp>
        <p:nvSpPr>
          <p:cNvPr id="224" name="Google Shape;224;p30"/>
          <p:cNvSpPr/>
          <p:nvPr/>
        </p:nvSpPr>
        <p:spPr>
          <a:xfrm>
            <a:off x="5217975" y="2620913"/>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CIRCLE</a:t>
            </a:r>
            <a:endParaRPr b="1">
              <a:solidFill>
                <a:schemeClr val="lt1"/>
              </a:solidFill>
            </a:endParaRPr>
          </a:p>
        </p:txBody>
      </p:sp>
      <p:sp>
        <p:nvSpPr>
          <p:cNvPr id="225" name="Google Shape;225;p30"/>
          <p:cNvSpPr/>
          <p:nvPr/>
        </p:nvSpPr>
        <p:spPr>
          <a:xfrm>
            <a:off x="5217975" y="3361188"/>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SHADOW</a:t>
            </a:r>
            <a:endParaRPr b="1">
              <a:solidFill>
                <a:schemeClr val="lt1"/>
              </a:solidFill>
            </a:endParaRPr>
          </a:p>
        </p:txBody>
      </p:sp>
      <p:sp>
        <p:nvSpPr>
          <p:cNvPr id="226" name="Google Shape;226;p30"/>
          <p:cNvSpPr/>
          <p:nvPr/>
        </p:nvSpPr>
        <p:spPr>
          <a:xfrm>
            <a:off x="5217975" y="4101463"/>
            <a:ext cx="1831500" cy="592200"/>
          </a:xfrm>
          <a:prstGeom prst="roundRect">
            <a:avLst>
              <a:gd fmla="val 16667"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MANY MORE</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LAYOUT SYSTEM</a:t>
            </a:r>
            <a:endParaRPr/>
          </a:p>
        </p:txBody>
      </p:sp>
      <p:sp>
        <p:nvSpPr>
          <p:cNvPr id="232" name="Google Shape;232;p31"/>
          <p:cNvSpPr txBox="1"/>
          <p:nvPr>
            <p:ph idx="1" type="body"/>
          </p:nvPr>
        </p:nvSpPr>
        <p:spPr>
          <a:xfrm>
            <a:off x="1297500" y="1115550"/>
            <a:ext cx="6394500" cy="5601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GB" sz="2500">
                <a:latin typeface="Arial"/>
                <a:ea typeface="Arial"/>
                <a:cs typeface="Arial"/>
                <a:sym typeface="Arial"/>
              </a:rPr>
              <a:t>HBOX</a:t>
            </a:r>
            <a:endParaRPr b="1" sz="2500">
              <a:latin typeface="Arial"/>
              <a:ea typeface="Arial"/>
              <a:cs typeface="Arial"/>
              <a:sym typeface="Arial"/>
            </a:endParaRPr>
          </a:p>
          <a:p>
            <a:pPr indent="0" lvl="0" marL="0" rtl="0" algn="l">
              <a:spcBef>
                <a:spcPts val="0"/>
              </a:spcBef>
              <a:spcAft>
                <a:spcPts val="1200"/>
              </a:spcAft>
              <a:buNone/>
            </a:pPr>
            <a:r>
              <a:t/>
            </a:r>
            <a:endParaRPr/>
          </a:p>
        </p:txBody>
      </p:sp>
      <p:sp>
        <p:nvSpPr>
          <p:cNvPr id="233" name="Google Shape;233;p31"/>
          <p:cNvSpPr/>
          <p:nvPr/>
        </p:nvSpPr>
        <p:spPr>
          <a:xfrm>
            <a:off x="3816150" y="1904000"/>
            <a:ext cx="4566600" cy="25485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4099200" y="2182100"/>
            <a:ext cx="1106700" cy="560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2</a:t>
            </a:r>
            <a:endParaRPr/>
          </a:p>
        </p:txBody>
      </p:sp>
      <p:sp>
        <p:nvSpPr>
          <p:cNvPr id="235" name="Google Shape;235;p31"/>
          <p:cNvSpPr/>
          <p:nvPr/>
        </p:nvSpPr>
        <p:spPr>
          <a:xfrm>
            <a:off x="5545250" y="2182100"/>
            <a:ext cx="1106700" cy="560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2</a:t>
            </a:r>
            <a:endParaRPr/>
          </a:p>
        </p:txBody>
      </p:sp>
      <p:sp>
        <p:nvSpPr>
          <p:cNvPr id="236" name="Google Shape;236;p31"/>
          <p:cNvSpPr/>
          <p:nvPr/>
        </p:nvSpPr>
        <p:spPr>
          <a:xfrm>
            <a:off x="6991300" y="2182100"/>
            <a:ext cx="1106700" cy="560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3</a:t>
            </a:r>
            <a:endParaRPr/>
          </a:p>
        </p:txBody>
      </p:sp>
      <p:sp>
        <p:nvSpPr>
          <p:cNvPr id="237" name="Google Shape;237;p31"/>
          <p:cNvSpPr txBox="1"/>
          <p:nvPr/>
        </p:nvSpPr>
        <p:spPr>
          <a:xfrm>
            <a:off x="140300" y="1204625"/>
            <a:ext cx="3834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&lt;container </a:t>
            </a:r>
            <a:r>
              <a:rPr lang="en-GB">
                <a:solidFill>
                  <a:schemeClr val="lt1"/>
                </a:solidFill>
              </a:rPr>
              <a:t>bg=”darkgreen”</a:t>
            </a:r>
            <a:r>
              <a:rPr lang="en-GB">
                <a:solidFill>
                  <a:schemeClr val="lt1"/>
                </a:solidFill>
              </a:rPr>
              <a:t>&gt;</a:t>
            </a:r>
            <a:endParaRPr>
              <a:solidFill>
                <a:schemeClr val="lt1"/>
              </a:solidFill>
            </a:endParaRPr>
          </a:p>
          <a:p>
            <a:pPr indent="0" lvl="0" marL="0" rtl="0" algn="l">
              <a:spcBef>
                <a:spcPts val="0"/>
              </a:spcBef>
              <a:spcAft>
                <a:spcPts val="0"/>
              </a:spcAft>
              <a:buNone/>
            </a:pPr>
            <a:r>
              <a:rPr lang="en-GB">
                <a:solidFill>
                  <a:schemeClr val="lt1"/>
                </a:solidFill>
              </a:rPr>
              <a:t>	&lt;hbox </a:t>
            </a:r>
            <a:r>
              <a:rPr lang="en-GB">
                <a:solidFill>
                  <a:schemeClr val="lt1"/>
                </a:solidFill>
              </a:rPr>
              <a:t>width</a:t>
            </a:r>
            <a:r>
              <a:rPr lang="en-GB">
                <a:solidFill>
                  <a:schemeClr val="lt1"/>
                </a:solidFill>
              </a:rPr>
              <a:t>="100" </a:t>
            </a:r>
            <a:r>
              <a:rPr lang="en-GB">
                <a:solidFill>
                  <a:schemeClr val="lt1"/>
                </a:solidFill>
              </a:rPr>
              <a:t>height</a:t>
            </a:r>
            <a:r>
              <a:rPr lang="en-GB">
                <a:solidFill>
                  <a:schemeClr val="lt1"/>
                </a:solidFill>
              </a:rPr>
              <a:t>="60" bg=”red”&gt;</a:t>
            </a:r>
            <a:endParaRPr>
              <a:solidFill>
                <a:schemeClr val="lt1"/>
              </a:solidFill>
            </a:endParaRPr>
          </a:p>
          <a:p>
            <a:pPr indent="0" lvl="0" marL="0" rtl="0" algn="l">
              <a:spcBef>
                <a:spcPts val="0"/>
              </a:spcBef>
              <a:spcAft>
                <a:spcPts val="0"/>
              </a:spcAft>
              <a:buNone/>
            </a:pPr>
            <a:r>
              <a:rPr lang="en-GB">
                <a:solidFill>
                  <a:schemeClr val="lt1"/>
                </a:solidFill>
              </a:rPr>
              <a:t>	BOX 1</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rPr lang="en-GB">
                <a:solidFill>
                  <a:schemeClr val="lt1"/>
                </a:solidFill>
              </a:rPr>
              <a:t>	</a:t>
            </a:r>
            <a:endParaRPr>
              <a:solidFill>
                <a:schemeClr val="lt1"/>
              </a:solidFill>
            </a:endParaRPr>
          </a:p>
          <a:p>
            <a:pPr indent="0" lvl="0" marL="0" rtl="0" algn="l">
              <a:spcBef>
                <a:spcPts val="0"/>
              </a:spcBef>
              <a:spcAft>
                <a:spcPts val="0"/>
              </a:spcAft>
              <a:buNone/>
            </a:pPr>
            <a:r>
              <a:rPr lang="en-GB">
                <a:solidFill>
                  <a:schemeClr val="lt1"/>
                </a:solidFill>
              </a:rPr>
              <a:t>	&lt;hbox </a:t>
            </a:r>
            <a:r>
              <a:rPr lang="en-GB">
                <a:solidFill>
                  <a:schemeClr val="lt1"/>
                </a:solidFill>
              </a:rPr>
              <a:t>width</a:t>
            </a:r>
            <a:r>
              <a:rPr lang="en-GB">
                <a:solidFill>
                  <a:schemeClr val="lt1"/>
                </a:solidFill>
              </a:rPr>
              <a:t>="100" </a:t>
            </a:r>
            <a:r>
              <a:rPr lang="en-GB">
                <a:solidFill>
                  <a:schemeClr val="lt1"/>
                </a:solidFill>
              </a:rPr>
              <a:t>height</a:t>
            </a:r>
            <a:r>
              <a:rPr lang="en-GB">
                <a:solidFill>
                  <a:schemeClr val="lt1"/>
                </a:solidFill>
              </a:rPr>
              <a:t>="60" </a:t>
            </a:r>
            <a:r>
              <a:rPr lang="en-GB">
                <a:solidFill>
                  <a:schemeClr val="lt1"/>
                </a:solidFill>
              </a:rPr>
              <a:t>bg=”blue”</a:t>
            </a:r>
            <a:r>
              <a:rPr lang="en-GB">
                <a:solidFill>
                  <a:schemeClr val="lt1"/>
                </a:solidFill>
              </a:rPr>
              <a:t>&gt;</a:t>
            </a:r>
            <a:endParaRPr>
              <a:solidFill>
                <a:schemeClr val="lt1"/>
              </a:solidFill>
            </a:endParaRPr>
          </a:p>
          <a:p>
            <a:pPr indent="0" lvl="0" marL="0" rtl="0" algn="l">
              <a:spcBef>
                <a:spcPts val="0"/>
              </a:spcBef>
              <a:spcAft>
                <a:spcPts val="0"/>
              </a:spcAft>
              <a:buNone/>
            </a:pPr>
            <a:r>
              <a:rPr lang="en-GB">
                <a:solidFill>
                  <a:schemeClr val="lt1"/>
                </a:solidFill>
              </a:rPr>
              <a:t>	BOX 2</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	&lt;hbox </a:t>
            </a:r>
            <a:r>
              <a:rPr lang="en-GB">
                <a:solidFill>
                  <a:schemeClr val="lt1"/>
                </a:solidFill>
              </a:rPr>
              <a:t>width</a:t>
            </a:r>
            <a:r>
              <a:rPr lang="en-GB">
                <a:solidFill>
                  <a:schemeClr val="lt1"/>
                </a:solidFill>
              </a:rPr>
              <a:t>="100" </a:t>
            </a:r>
            <a:r>
              <a:rPr lang="en-GB">
                <a:solidFill>
                  <a:schemeClr val="lt1"/>
                </a:solidFill>
              </a:rPr>
              <a:t>height</a:t>
            </a:r>
            <a:r>
              <a:rPr lang="en-GB">
                <a:solidFill>
                  <a:schemeClr val="lt1"/>
                </a:solidFill>
              </a:rPr>
              <a:t>="60" </a:t>
            </a:r>
            <a:r>
              <a:rPr lang="en-GB">
                <a:solidFill>
                  <a:schemeClr val="lt1"/>
                </a:solidFill>
              </a:rPr>
              <a:t>bg=”green”</a:t>
            </a:r>
            <a:r>
              <a:rPr lang="en-GB">
                <a:solidFill>
                  <a:schemeClr val="lt1"/>
                </a:solidFill>
              </a:rPr>
              <a:t>&gt;</a:t>
            </a:r>
            <a:endParaRPr>
              <a:solidFill>
                <a:schemeClr val="lt1"/>
              </a:solidFill>
            </a:endParaRPr>
          </a:p>
          <a:p>
            <a:pPr indent="0" lvl="0" marL="0" rtl="0" algn="l">
              <a:spcBef>
                <a:spcPts val="0"/>
              </a:spcBef>
              <a:spcAft>
                <a:spcPts val="0"/>
              </a:spcAft>
              <a:buNone/>
            </a:pPr>
            <a:r>
              <a:rPr lang="en-GB">
                <a:solidFill>
                  <a:schemeClr val="lt1"/>
                </a:solidFill>
              </a:rPr>
              <a:t>	BOX 3</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&lt;/container&gt;</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LAYOUT SYSTEM</a:t>
            </a:r>
            <a:endParaRPr/>
          </a:p>
        </p:txBody>
      </p:sp>
      <p:sp>
        <p:nvSpPr>
          <p:cNvPr id="243" name="Google Shape;243;p32"/>
          <p:cNvSpPr txBox="1"/>
          <p:nvPr>
            <p:ph idx="1" type="body"/>
          </p:nvPr>
        </p:nvSpPr>
        <p:spPr>
          <a:xfrm>
            <a:off x="1297500" y="1115550"/>
            <a:ext cx="6394500" cy="5601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GB" sz="2500">
                <a:latin typeface="Arial"/>
                <a:ea typeface="Arial"/>
                <a:cs typeface="Arial"/>
                <a:sym typeface="Arial"/>
              </a:rPr>
              <a:t>VBOX</a:t>
            </a:r>
            <a:endParaRPr b="1" sz="2500">
              <a:latin typeface="Arial"/>
              <a:ea typeface="Arial"/>
              <a:cs typeface="Arial"/>
              <a:sym typeface="Arial"/>
            </a:endParaRPr>
          </a:p>
          <a:p>
            <a:pPr indent="0" lvl="0" marL="0" rtl="0" algn="l">
              <a:spcBef>
                <a:spcPts val="0"/>
              </a:spcBef>
              <a:spcAft>
                <a:spcPts val="1200"/>
              </a:spcAft>
              <a:buNone/>
            </a:pPr>
            <a:r>
              <a:t/>
            </a:r>
            <a:endParaRPr/>
          </a:p>
        </p:txBody>
      </p:sp>
      <p:sp>
        <p:nvSpPr>
          <p:cNvPr id="244" name="Google Shape;244;p32"/>
          <p:cNvSpPr/>
          <p:nvPr/>
        </p:nvSpPr>
        <p:spPr>
          <a:xfrm>
            <a:off x="3816150" y="2187800"/>
            <a:ext cx="4566600" cy="23787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5546100" y="2459325"/>
            <a:ext cx="1106700" cy="560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2</a:t>
            </a:r>
            <a:endParaRPr/>
          </a:p>
        </p:txBody>
      </p:sp>
      <p:sp>
        <p:nvSpPr>
          <p:cNvPr id="246" name="Google Shape;246;p32"/>
          <p:cNvSpPr/>
          <p:nvPr/>
        </p:nvSpPr>
        <p:spPr>
          <a:xfrm>
            <a:off x="5546100" y="3122075"/>
            <a:ext cx="1106700" cy="560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2</a:t>
            </a:r>
            <a:endParaRPr/>
          </a:p>
        </p:txBody>
      </p:sp>
      <p:sp>
        <p:nvSpPr>
          <p:cNvPr id="247" name="Google Shape;247;p32"/>
          <p:cNvSpPr/>
          <p:nvPr/>
        </p:nvSpPr>
        <p:spPr>
          <a:xfrm>
            <a:off x="5546100" y="3803100"/>
            <a:ext cx="1106700" cy="560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BOX 3</a:t>
            </a:r>
            <a:endParaRPr/>
          </a:p>
        </p:txBody>
      </p:sp>
      <p:sp>
        <p:nvSpPr>
          <p:cNvPr id="248" name="Google Shape;248;p32"/>
          <p:cNvSpPr txBox="1"/>
          <p:nvPr/>
        </p:nvSpPr>
        <p:spPr>
          <a:xfrm>
            <a:off x="140300" y="1256375"/>
            <a:ext cx="34737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&lt;container bg=”darkgreen”&gt;</a:t>
            </a:r>
            <a:endParaRPr>
              <a:solidFill>
                <a:schemeClr val="lt1"/>
              </a:solidFill>
            </a:endParaRPr>
          </a:p>
          <a:p>
            <a:pPr indent="0" lvl="0" marL="0" rtl="0" algn="l">
              <a:spcBef>
                <a:spcPts val="0"/>
              </a:spcBef>
              <a:spcAft>
                <a:spcPts val="0"/>
              </a:spcAft>
              <a:buNone/>
            </a:pPr>
            <a:r>
              <a:rPr lang="en-GB">
                <a:solidFill>
                  <a:schemeClr val="lt1"/>
                </a:solidFill>
              </a:rPr>
              <a:t>	&lt;vbox width="100" height="60" bg=”red”&gt;</a:t>
            </a:r>
            <a:endParaRPr>
              <a:solidFill>
                <a:schemeClr val="lt1"/>
              </a:solidFill>
            </a:endParaRPr>
          </a:p>
          <a:p>
            <a:pPr indent="0" lvl="0" marL="0" rtl="0" algn="l">
              <a:spcBef>
                <a:spcPts val="0"/>
              </a:spcBef>
              <a:spcAft>
                <a:spcPts val="0"/>
              </a:spcAft>
              <a:buNone/>
            </a:pPr>
            <a:r>
              <a:rPr lang="en-GB">
                <a:solidFill>
                  <a:schemeClr val="lt1"/>
                </a:solidFill>
              </a:rPr>
              <a:t>	BOX 1</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rPr lang="en-GB">
                <a:solidFill>
                  <a:schemeClr val="lt1"/>
                </a:solidFill>
              </a:rPr>
              <a:t>	</a:t>
            </a:r>
            <a:endParaRPr>
              <a:solidFill>
                <a:schemeClr val="lt1"/>
              </a:solidFill>
            </a:endParaRPr>
          </a:p>
          <a:p>
            <a:pPr indent="0" lvl="0" marL="0" rtl="0" algn="l">
              <a:spcBef>
                <a:spcPts val="0"/>
              </a:spcBef>
              <a:spcAft>
                <a:spcPts val="0"/>
              </a:spcAft>
              <a:buNone/>
            </a:pPr>
            <a:r>
              <a:rPr lang="en-GB">
                <a:solidFill>
                  <a:schemeClr val="lt1"/>
                </a:solidFill>
              </a:rPr>
              <a:t>	&lt;vbox width="100" height="60" bg=”blue”&gt;</a:t>
            </a:r>
            <a:endParaRPr>
              <a:solidFill>
                <a:schemeClr val="lt1"/>
              </a:solidFill>
            </a:endParaRPr>
          </a:p>
          <a:p>
            <a:pPr indent="0" lvl="0" marL="0" rtl="0" algn="l">
              <a:spcBef>
                <a:spcPts val="0"/>
              </a:spcBef>
              <a:spcAft>
                <a:spcPts val="0"/>
              </a:spcAft>
              <a:buNone/>
            </a:pPr>
            <a:r>
              <a:rPr lang="en-GB">
                <a:solidFill>
                  <a:schemeClr val="lt1"/>
                </a:solidFill>
              </a:rPr>
              <a:t>	BOX 2</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	&lt;vbox width="100" height="60" bg=”green”&gt;</a:t>
            </a:r>
            <a:endParaRPr>
              <a:solidFill>
                <a:schemeClr val="lt1"/>
              </a:solidFill>
            </a:endParaRPr>
          </a:p>
          <a:p>
            <a:pPr indent="0" lvl="0" marL="0" rtl="0" algn="l">
              <a:spcBef>
                <a:spcPts val="0"/>
              </a:spcBef>
              <a:spcAft>
                <a:spcPts val="0"/>
              </a:spcAft>
              <a:buNone/>
            </a:pPr>
            <a:r>
              <a:rPr lang="en-GB">
                <a:solidFill>
                  <a:schemeClr val="lt1"/>
                </a:solidFill>
              </a:rPr>
              <a:t>	BOX 3</a:t>
            </a:r>
            <a:endParaRPr>
              <a:solidFill>
                <a:schemeClr val="lt1"/>
              </a:solidFill>
            </a:endParaRPr>
          </a:p>
          <a:p>
            <a:pPr indent="0" lvl="0" marL="0" rtl="0" algn="l">
              <a:spcBef>
                <a:spcPts val="0"/>
              </a:spcBef>
              <a:spcAft>
                <a:spcPts val="0"/>
              </a:spcAft>
              <a:buNone/>
            </a:pPr>
            <a:r>
              <a:rPr lang="en-GB">
                <a:solidFill>
                  <a:schemeClr val="lt1"/>
                </a:solidFill>
              </a:rPr>
              <a:t>	&lt;/hbox&gt;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&lt;/container&gt;</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Supporting OS</a:t>
            </a:r>
            <a:endParaRPr/>
          </a:p>
        </p:txBody>
      </p:sp>
      <p:sp>
        <p:nvSpPr>
          <p:cNvPr id="254" name="Google Shape;254;p33"/>
          <p:cNvSpPr txBox="1"/>
          <p:nvPr>
            <p:ph idx="1" type="body"/>
          </p:nvPr>
        </p:nvSpPr>
        <p:spPr>
          <a:xfrm>
            <a:off x="1528675" y="2781450"/>
            <a:ext cx="7279500" cy="61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900"/>
              <a:t>WINDOWS                 MAC /IOS                      LINUX                      </a:t>
            </a:r>
            <a:r>
              <a:rPr lang="en-GB" sz="1900"/>
              <a:t>ANDROID</a:t>
            </a:r>
            <a:endParaRPr sz="1900"/>
          </a:p>
        </p:txBody>
      </p:sp>
      <p:pic>
        <p:nvPicPr>
          <p:cNvPr id="255" name="Google Shape;255;p33"/>
          <p:cNvPicPr preferRelativeResize="0"/>
          <p:nvPr/>
        </p:nvPicPr>
        <p:blipFill>
          <a:blip r:embed="rId3">
            <a:alphaModFix/>
          </a:blip>
          <a:stretch>
            <a:fillRect/>
          </a:stretch>
        </p:blipFill>
        <p:spPr>
          <a:xfrm>
            <a:off x="1431750" y="1523263"/>
            <a:ext cx="1288824" cy="1042775"/>
          </a:xfrm>
          <a:prstGeom prst="rect">
            <a:avLst/>
          </a:prstGeom>
          <a:noFill/>
          <a:ln>
            <a:noFill/>
          </a:ln>
        </p:spPr>
      </p:pic>
      <p:pic>
        <p:nvPicPr>
          <p:cNvPr id="256" name="Google Shape;256;p33"/>
          <p:cNvPicPr preferRelativeResize="0"/>
          <p:nvPr/>
        </p:nvPicPr>
        <p:blipFill>
          <a:blip r:embed="rId4">
            <a:alphaModFix/>
          </a:blip>
          <a:stretch>
            <a:fillRect/>
          </a:stretch>
        </p:blipFill>
        <p:spPr>
          <a:xfrm>
            <a:off x="5544175" y="1426313"/>
            <a:ext cx="1124775" cy="914100"/>
          </a:xfrm>
          <a:prstGeom prst="rect">
            <a:avLst/>
          </a:prstGeom>
          <a:noFill/>
          <a:ln>
            <a:noFill/>
          </a:ln>
        </p:spPr>
      </p:pic>
      <p:pic>
        <p:nvPicPr>
          <p:cNvPr id="257" name="Google Shape;257;p33"/>
          <p:cNvPicPr preferRelativeResize="0"/>
          <p:nvPr/>
        </p:nvPicPr>
        <p:blipFill>
          <a:blip r:embed="rId5">
            <a:alphaModFix/>
          </a:blip>
          <a:stretch>
            <a:fillRect/>
          </a:stretch>
        </p:blipFill>
        <p:spPr>
          <a:xfrm>
            <a:off x="7383650" y="1455713"/>
            <a:ext cx="1206801" cy="855324"/>
          </a:xfrm>
          <a:prstGeom prst="rect">
            <a:avLst/>
          </a:prstGeom>
          <a:noFill/>
          <a:ln>
            <a:noFill/>
          </a:ln>
        </p:spPr>
      </p:pic>
      <p:pic>
        <p:nvPicPr>
          <p:cNvPr id="258" name="Google Shape;258;p33"/>
          <p:cNvPicPr preferRelativeResize="0"/>
          <p:nvPr/>
        </p:nvPicPr>
        <p:blipFill>
          <a:blip r:embed="rId6">
            <a:alphaModFix/>
          </a:blip>
          <a:stretch>
            <a:fillRect/>
          </a:stretch>
        </p:blipFill>
        <p:spPr>
          <a:xfrm>
            <a:off x="3487975" y="1455725"/>
            <a:ext cx="1288824" cy="85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0"/>
            <a:ext cx="7038900" cy="52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2900"/>
              <a:t>BENEFITS</a:t>
            </a:r>
            <a:endParaRPr sz="2900"/>
          </a:p>
        </p:txBody>
      </p:sp>
      <p:sp>
        <p:nvSpPr>
          <p:cNvPr id="264" name="Google Shape;264;p34"/>
          <p:cNvSpPr txBox="1"/>
          <p:nvPr>
            <p:ph idx="1" type="body"/>
          </p:nvPr>
        </p:nvSpPr>
        <p:spPr>
          <a:xfrm>
            <a:off x="412400" y="1961300"/>
            <a:ext cx="2671500" cy="292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Logo - React </a:t>
            </a:r>
            <a:endParaRPr/>
          </a:p>
          <a:p>
            <a:pPr indent="0" lvl="0" marL="0" rtl="0" algn="l">
              <a:spcBef>
                <a:spcPts val="1200"/>
              </a:spcBef>
              <a:spcAft>
                <a:spcPts val="0"/>
              </a:spcAft>
              <a:buNone/>
            </a:pPr>
            <a:r>
              <a:rPr lang="en-GB"/>
              <a:t>Program language - Javascript</a:t>
            </a:r>
            <a:endParaRPr/>
          </a:p>
          <a:p>
            <a:pPr indent="0" lvl="0" marL="0" rtl="0" algn="l">
              <a:spcBef>
                <a:spcPts val="1200"/>
              </a:spcBef>
              <a:spcAft>
                <a:spcPts val="0"/>
              </a:spcAft>
              <a:buNone/>
            </a:pPr>
            <a:r>
              <a:rPr lang="en-GB"/>
              <a:t>Documentation - precise                           </a:t>
            </a:r>
            <a:endParaRPr/>
          </a:p>
          <a:p>
            <a:pPr indent="0" lvl="0" marL="0" rtl="0" algn="l">
              <a:spcBef>
                <a:spcPts val="1200"/>
              </a:spcBef>
              <a:spcAft>
                <a:spcPts val="0"/>
              </a:spcAft>
              <a:buNone/>
            </a:pPr>
            <a:r>
              <a:rPr lang="en-GB"/>
              <a:t>Code-reusibility - 50% - 80%</a:t>
            </a:r>
            <a:endParaRPr/>
          </a:p>
          <a:p>
            <a:pPr indent="0" lvl="0" marL="0" rtl="0" algn="l">
              <a:spcBef>
                <a:spcPts val="1200"/>
              </a:spcBef>
              <a:spcAft>
                <a:spcPts val="0"/>
              </a:spcAft>
              <a:buNone/>
            </a:pPr>
            <a:r>
              <a:rPr lang="en-GB"/>
              <a:t>Hot reload -yes</a:t>
            </a:r>
            <a:endParaRPr/>
          </a:p>
          <a:p>
            <a:pPr indent="0" lvl="0" marL="0" rtl="0" algn="l">
              <a:spcBef>
                <a:spcPts val="1200"/>
              </a:spcBef>
              <a:spcAft>
                <a:spcPts val="0"/>
              </a:spcAft>
              <a:buNone/>
            </a:pPr>
            <a:r>
              <a:rPr lang="en-GB"/>
              <a:t>Native performance - yes</a:t>
            </a:r>
            <a:endParaRPr/>
          </a:p>
          <a:p>
            <a:pPr indent="0" lvl="0" marL="0" rtl="0" algn="l">
              <a:spcBef>
                <a:spcPts val="1200"/>
              </a:spcBef>
              <a:spcAft>
                <a:spcPts val="0"/>
              </a:spcAft>
              <a:buNone/>
            </a:pPr>
            <a:r>
              <a:rPr lang="en-GB"/>
              <a:t>Platform - Android,ios,web apps</a:t>
            </a:r>
            <a:endParaRPr/>
          </a:p>
          <a:p>
            <a:pPr indent="0" lvl="0" marL="0" rtl="0" algn="l">
              <a:spcBef>
                <a:spcPts val="1200"/>
              </a:spcBef>
              <a:spcAft>
                <a:spcPts val="1200"/>
              </a:spcAft>
              <a:buNone/>
            </a:pPr>
            <a:r>
              <a:t/>
            </a:r>
            <a:endParaRPr/>
          </a:p>
        </p:txBody>
      </p:sp>
      <p:pic>
        <p:nvPicPr>
          <p:cNvPr id="265" name="Google Shape;265;p34"/>
          <p:cNvPicPr preferRelativeResize="0"/>
          <p:nvPr/>
        </p:nvPicPr>
        <p:blipFill>
          <a:blip r:embed="rId3">
            <a:alphaModFix/>
          </a:blip>
          <a:stretch>
            <a:fillRect/>
          </a:stretch>
        </p:blipFill>
        <p:spPr>
          <a:xfrm>
            <a:off x="1159338" y="598625"/>
            <a:ext cx="1531525" cy="1288750"/>
          </a:xfrm>
          <a:prstGeom prst="rect">
            <a:avLst/>
          </a:prstGeom>
          <a:noFill/>
          <a:ln>
            <a:noFill/>
          </a:ln>
        </p:spPr>
      </p:pic>
      <p:pic>
        <p:nvPicPr>
          <p:cNvPr id="266" name="Google Shape;266;p34"/>
          <p:cNvPicPr preferRelativeResize="0"/>
          <p:nvPr/>
        </p:nvPicPr>
        <p:blipFill>
          <a:blip r:embed="rId4">
            <a:alphaModFix/>
          </a:blip>
          <a:stretch>
            <a:fillRect/>
          </a:stretch>
        </p:blipFill>
        <p:spPr>
          <a:xfrm>
            <a:off x="6721950" y="673963"/>
            <a:ext cx="1614450" cy="1138125"/>
          </a:xfrm>
          <a:prstGeom prst="rect">
            <a:avLst/>
          </a:prstGeom>
          <a:noFill/>
          <a:ln>
            <a:noFill/>
          </a:ln>
        </p:spPr>
      </p:pic>
      <p:pic>
        <p:nvPicPr>
          <p:cNvPr id="267" name="Google Shape;267;p34"/>
          <p:cNvPicPr preferRelativeResize="0"/>
          <p:nvPr/>
        </p:nvPicPr>
        <p:blipFill>
          <a:blip r:embed="rId5">
            <a:alphaModFix/>
          </a:blip>
          <a:stretch>
            <a:fillRect/>
          </a:stretch>
        </p:blipFill>
        <p:spPr>
          <a:xfrm>
            <a:off x="4071650" y="774350"/>
            <a:ext cx="1195050" cy="937300"/>
          </a:xfrm>
          <a:prstGeom prst="rect">
            <a:avLst/>
          </a:prstGeom>
          <a:noFill/>
          <a:ln>
            <a:noFill/>
          </a:ln>
        </p:spPr>
      </p:pic>
      <p:sp>
        <p:nvSpPr>
          <p:cNvPr id="268" name="Google Shape;268;p34"/>
          <p:cNvSpPr txBox="1"/>
          <p:nvPr>
            <p:ph idx="1" type="body"/>
          </p:nvPr>
        </p:nvSpPr>
        <p:spPr>
          <a:xfrm>
            <a:off x="3411888" y="1961300"/>
            <a:ext cx="2671500" cy="2929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Logo -X  Framework</a:t>
            </a:r>
            <a:endParaRPr/>
          </a:p>
          <a:p>
            <a:pPr indent="0" lvl="0" marL="0" rtl="0" algn="l">
              <a:spcBef>
                <a:spcPts val="1200"/>
              </a:spcBef>
              <a:spcAft>
                <a:spcPts val="0"/>
              </a:spcAft>
              <a:buNone/>
            </a:pPr>
            <a:r>
              <a:rPr lang="en-GB"/>
              <a:t>Program language - PHP</a:t>
            </a:r>
            <a:endParaRPr/>
          </a:p>
          <a:p>
            <a:pPr indent="0" lvl="0" marL="0" rtl="0" algn="l">
              <a:spcBef>
                <a:spcPts val="1200"/>
              </a:spcBef>
              <a:spcAft>
                <a:spcPts val="0"/>
              </a:spcAft>
              <a:buNone/>
            </a:pPr>
            <a:r>
              <a:rPr lang="en-GB"/>
              <a:t>Documentation-precise /up to date</a:t>
            </a:r>
            <a:endParaRPr/>
          </a:p>
          <a:p>
            <a:pPr indent="0" lvl="0" marL="0" rtl="0" algn="l">
              <a:spcBef>
                <a:spcPts val="1200"/>
              </a:spcBef>
              <a:spcAft>
                <a:spcPts val="0"/>
              </a:spcAft>
              <a:buNone/>
            </a:pPr>
            <a:r>
              <a:rPr lang="en-GB"/>
              <a:t>Code-reusibility - 90%</a:t>
            </a:r>
            <a:endParaRPr/>
          </a:p>
          <a:p>
            <a:pPr indent="0" lvl="0" marL="0" rtl="0" algn="l">
              <a:spcBef>
                <a:spcPts val="1200"/>
              </a:spcBef>
              <a:spcAft>
                <a:spcPts val="0"/>
              </a:spcAft>
              <a:buNone/>
            </a:pPr>
            <a:r>
              <a:rPr lang="en-GB"/>
              <a:t>Hot reload -yes</a:t>
            </a:r>
            <a:endParaRPr/>
          </a:p>
          <a:p>
            <a:pPr indent="0" lvl="0" marL="0" rtl="0" algn="l">
              <a:spcBef>
                <a:spcPts val="1200"/>
              </a:spcBef>
              <a:spcAft>
                <a:spcPts val="0"/>
              </a:spcAft>
              <a:buNone/>
            </a:pPr>
            <a:r>
              <a:rPr lang="en-GB"/>
              <a:t>Native performance - yes</a:t>
            </a:r>
            <a:endParaRPr/>
          </a:p>
          <a:p>
            <a:pPr indent="0" lvl="0" marL="0" rtl="0" algn="l">
              <a:spcBef>
                <a:spcPts val="1200"/>
              </a:spcBef>
              <a:spcAft>
                <a:spcPts val="0"/>
              </a:spcAft>
              <a:buNone/>
            </a:pPr>
            <a:r>
              <a:rPr lang="en-GB"/>
              <a:t>Platform - Android,ios,linux,Windows</a:t>
            </a:r>
            <a:endParaRPr/>
          </a:p>
          <a:p>
            <a:pPr indent="0" lvl="0" marL="0" rtl="0" algn="l">
              <a:spcBef>
                <a:spcPts val="1200"/>
              </a:spcBef>
              <a:spcAft>
                <a:spcPts val="1200"/>
              </a:spcAft>
              <a:buNone/>
            </a:pPr>
            <a:r>
              <a:t/>
            </a:r>
            <a:endParaRPr/>
          </a:p>
        </p:txBody>
      </p:sp>
      <p:sp>
        <p:nvSpPr>
          <p:cNvPr id="269" name="Google Shape;269;p34"/>
          <p:cNvSpPr txBox="1"/>
          <p:nvPr>
            <p:ph idx="1" type="body"/>
          </p:nvPr>
        </p:nvSpPr>
        <p:spPr>
          <a:xfrm>
            <a:off x="6317625" y="1961375"/>
            <a:ext cx="2671500" cy="292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Logo - Flutter</a:t>
            </a:r>
            <a:endParaRPr/>
          </a:p>
          <a:p>
            <a:pPr indent="0" lvl="0" marL="0" rtl="0" algn="l">
              <a:spcBef>
                <a:spcPts val="1200"/>
              </a:spcBef>
              <a:spcAft>
                <a:spcPts val="0"/>
              </a:spcAft>
              <a:buNone/>
            </a:pPr>
            <a:r>
              <a:rPr lang="en-GB"/>
              <a:t>Program language - Dart</a:t>
            </a:r>
            <a:endParaRPr/>
          </a:p>
          <a:p>
            <a:pPr indent="0" lvl="0" marL="0" rtl="0" algn="l">
              <a:spcBef>
                <a:spcPts val="1200"/>
              </a:spcBef>
              <a:spcAft>
                <a:spcPts val="0"/>
              </a:spcAft>
              <a:buNone/>
            </a:pPr>
            <a:r>
              <a:rPr lang="en-GB"/>
              <a:t>Documentation - up to date</a:t>
            </a:r>
            <a:endParaRPr/>
          </a:p>
          <a:p>
            <a:pPr indent="0" lvl="0" marL="0" rtl="0" algn="l">
              <a:spcBef>
                <a:spcPts val="1200"/>
              </a:spcBef>
              <a:spcAft>
                <a:spcPts val="0"/>
              </a:spcAft>
              <a:buNone/>
            </a:pPr>
            <a:r>
              <a:rPr lang="en-GB"/>
              <a:t>Code-reusibility - 80%</a:t>
            </a:r>
            <a:endParaRPr/>
          </a:p>
          <a:p>
            <a:pPr indent="0" lvl="0" marL="0" rtl="0" algn="l">
              <a:spcBef>
                <a:spcPts val="1200"/>
              </a:spcBef>
              <a:spcAft>
                <a:spcPts val="0"/>
              </a:spcAft>
              <a:buNone/>
            </a:pPr>
            <a:r>
              <a:rPr lang="en-GB"/>
              <a:t>Hot reload -yes</a:t>
            </a:r>
            <a:endParaRPr/>
          </a:p>
          <a:p>
            <a:pPr indent="0" lvl="0" marL="0" rtl="0" algn="l">
              <a:spcBef>
                <a:spcPts val="1200"/>
              </a:spcBef>
              <a:spcAft>
                <a:spcPts val="0"/>
              </a:spcAft>
              <a:buNone/>
            </a:pPr>
            <a:r>
              <a:rPr lang="en-GB"/>
              <a:t>Native performance - yes</a:t>
            </a:r>
            <a:endParaRPr/>
          </a:p>
          <a:p>
            <a:pPr indent="0" lvl="0" marL="0" rtl="0" algn="l">
              <a:spcBef>
                <a:spcPts val="1200"/>
              </a:spcBef>
              <a:spcAft>
                <a:spcPts val="0"/>
              </a:spcAft>
              <a:buNone/>
            </a:pPr>
            <a:r>
              <a:rPr lang="en-GB"/>
              <a:t>Platform - Android,ios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