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0924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7035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662" y="147066"/>
            <a:ext cx="10380675" cy="1000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8869" y="1605534"/>
            <a:ext cx="9349740" cy="192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75" y="1494789"/>
            <a:ext cx="4354830" cy="3861435"/>
          </a:xfrm>
          <a:custGeom>
            <a:avLst/>
            <a:gdLst/>
            <a:ahLst/>
            <a:cxnLst/>
            <a:rect l="l" t="t" r="r" b="b"/>
            <a:pathLst>
              <a:path w="4354830" h="3861435">
                <a:moveTo>
                  <a:pt x="1862582" y="0"/>
                </a:moveTo>
                <a:lnTo>
                  <a:pt x="1809154" y="608"/>
                </a:lnTo>
                <a:lnTo>
                  <a:pt x="1756273" y="2431"/>
                </a:lnTo>
                <a:lnTo>
                  <a:pt x="1703949" y="5468"/>
                </a:lnTo>
                <a:lnTo>
                  <a:pt x="1652192" y="9715"/>
                </a:lnTo>
                <a:lnTo>
                  <a:pt x="1601014" y="15171"/>
                </a:lnTo>
                <a:lnTo>
                  <a:pt x="1550424" y="21833"/>
                </a:lnTo>
                <a:lnTo>
                  <a:pt x="1500434" y="29699"/>
                </a:lnTo>
                <a:lnTo>
                  <a:pt x="1451054" y="38766"/>
                </a:lnTo>
                <a:lnTo>
                  <a:pt x="1402294" y="49034"/>
                </a:lnTo>
                <a:lnTo>
                  <a:pt x="1354166" y="60498"/>
                </a:lnTo>
                <a:lnTo>
                  <a:pt x="1306680" y="73158"/>
                </a:lnTo>
                <a:lnTo>
                  <a:pt x="1259845" y="87010"/>
                </a:lnTo>
                <a:lnTo>
                  <a:pt x="1213674" y="102054"/>
                </a:lnTo>
                <a:lnTo>
                  <a:pt x="1168177" y="118285"/>
                </a:lnTo>
                <a:lnTo>
                  <a:pt x="1123364" y="135703"/>
                </a:lnTo>
                <a:lnTo>
                  <a:pt x="1079246" y="154305"/>
                </a:lnTo>
                <a:lnTo>
                  <a:pt x="1032740" y="175526"/>
                </a:lnTo>
                <a:lnTo>
                  <a:pt x="987066" y="198092"/>
                </a:lnTo>
                <a:lnTo>
                  <a:pt x="942235" y="221992"/>
                </a:lnTo>
                <a:lnTo>
                  <a:pt x="898257" y="247217"/>
                </a:lnTo>
                <a:lnTo>
                  <a:pt x="855144" y="273759"/>
                </a:lnTo>
                <a:lnTo>
                  <a:pt x="812907" y="301608"/>
                </a:lnTo>
                <a:lnTo>
                  <a:pt x="771556" y="330755"/>
                </a:lnTo>
                <a:lnTo>
                  <a:pt x="731104" y="361191"/>
                </a:lnTo>
                <a:lnTo>
                  <a:pt x="691561" y="392906"/>
                </a:lnTo>
                <a:lnTo>
                  <a:pt x="652938" y="425892"/>
                </a:lnTo>
                <a:lnTo>
                  <a:pt x="615247" y="460139"/>
                </a:lnTo>
                <a:lnTo>
                  <a:pt x="578498" y="495638"/>
                </a:lnTo>
                <a:lnTo>
                  <a:pt x="542703" y="532380"/>
                </a:lnTo>
                <a:lnTo>
                  <a:pt x="507873" y="570357"/>
                </a:lnTo>
                <a:lnTo>
                  <a:pt x="477599" y="605336"/>
                </a:lnTo>
                <a:lnTo>
                  <a:pt x="448193" y="641206"/>
                </a:lnTo>
                <a:lnTo>
                  <a:pt x="419662" y="677950"/>
                </a:lnTo>
                <a:lnTo>
                  <a:pt x="392012" y="715550"/>
                </a:lnTo>
                <a:lnTo>
                  <a:pt x="365249" y="753987"/>
                </a:lnTo>
                <a:lnTo>
                  <a:pt x="339378" y="793245"/>
                </a:lnTo>
                <a:lnTo>
                  <a:pt x="314406" y="833306"/>
                </a:lnTo>
                <a:lnTo>
                  <a:pt x="290339" y="874152"/>
                </a:lnTo>
                <a:lnTo>
                  <a:pt x="267184" y="915766"/>
                </a:lnTo>
                <a:lnTo>
                  <a:pt x="244945" y="958130"/>
                </a:lnTo>
                <a:lnTo>
                  <a:pt x="223629" y="1001226"/>
                </a:lnTo>
                <a:lnTo>
                  <a:pt x="203243" y="1045036"/>
                </a:lnTo>
                <a:lnTo>
                  <a:pt x="183792" y="1089544"/>
                </a:lnTo>
                <a:lnTo>
                  <a:pt x="165282" y="1134731"/>
                </a:lnTo>
                <a:lnTo>
                  <a:pt x="147720" y="1180580"/>
                </a:lnTo>
                <a:lnTo>
                  <a:pt x="131111" y="1227074"/>
                </a:lnTo>
                <a:lnTo>
                  <a:pt x="115462" y="1274193"/>
                </a:lnTo>
                <a:lnTo>
                  <a:pt x="100778" y="1321922"/>
                </a:lnTo>
                <a:lnTo>
                  <a:pt x="87067" y="1370242"/>
                </a:lnTo>
                <a:lnTo>
                  <a:pt x="74332" y="1419136"/>
                </a:lnTo>
                <a:lnTo>
                  <a:pt x="62582" y="1468585"/>
                </a:lnTo>
                <a:lnTo>
                  <a:pt x="51822" y="1518574"/>
                </a:lnTo>
                <a:lnTo>
                  <a:pt x="42058" y="1569083"/>
                </a:lnTo>
                <a:lnTo>
                  <a:pt x="33295" y="1620095"/>
                </a:lnTo>
                <a:lnTo>
                  <a:pt x="25541" y="1671593"/>
                </a:lnTo>
                <a:lnTo>
                  <a:pt x="18801" y="1723558"/>
                </a:lnTo>
                <a:lnTo>
                  <a:pt x="13082" y="1775974"/>
                </a:lnTo>
                <a:lnTo>
                  <a:pt x="8388" y="1828823"/>
                </a:lnTo>
                <a:lnTo>
                  <a:pt x="4727" y="1882086"/>
                </a:lnTo>
                <a:lnTo>
                  <a:pt x="2105" y="1935748"/>
                </a:lnTo>
                <a:lnTo>
                  <a:pt x="527" y="1989788"/>
                </a:lnTo>
                <a:lnTo>
                  <a:pt x="0" y="2044192"/>
                </a:lnTo>
                <a:lnTo>
                  <a:pt x="1246" y="2096975"/>
                </a:lnTo>
                <a:lnTo>
                  <a:pt x="5017" y="2148258"/>
                </a:lnTo>
                <a:lnTo>
                  <a:pt x="11357" y="2198165"/>
                </a:lnTo>
                <a:lnTo>
                  <a:pt x="20313" y="2246817"/>
                </a:lnTo>
                <a:lnTo>
                  <a:pt x="31931" y="2294339"/>
                </a:lnTo>
                <a:lnTo>
                  <a:pt x="46256" y="2340853"/>
                </a:lnTo>
                <a:lnTo>
                  <a:pt x="63334" y="2386483"/>
                </a:lnTo>
                <a:lnTo>
                  <a:pt x="83211" y="2431352"/>
                </a:lnTo>
                <a:lnTo>
                  <a:pt x="105933" y="2475582"/>
                </a:lnTo>
                <a:lnTo>
                  <a:pt x="131545" y="2519298"/>
                </a:lnTo>
                <a:lnTo>
                  <a:pt x="160095" y="2562621"/>
                </a:lnTo>
                <a:lnTo>
                  <a:pt x="191626" y="2605676"/>
                </a:lnTo>
                <a:lnTo>
                  <a:pt x="226187" y="2648585"/>
                </a:lnTo>
                <a:lnTo>
                  <a:pt x="255914" y="2682720"/>
                </a:lnTo>
                <a:lnTo>
                  <a:pt x="287266" y="2716569"/>
                </a:lnTo>
                <a:lnTo>
                  <a:pt x="320157" y="2750161"/>
                </a:lnTo>
                <a:lnTo>
                  <a:pt x="354507" y="2783530"/>
                </a:lnTo>
                <a:lnTo>
                  <a:pt x="390232" y="2816706"/>
                </a:lnTo>
                <a:lnTo>
                  <a:pt x="427250" y="2849721"/>
                </a:lnTo>
                <a:lnTo>
                  <a:pt x="465477" y="2882607"/>
                </a:lnTo>
                <a:lnTo>
                  <a:pt x="504832" y="2915395"/>
                </a:lnTo>
                <a:lnTo>
                  <a:pt x="545231" y="2948118"/>
                </a:lnTo>
                <a:lnTo>
                  <a:pt x="586593" y="2980806"/>
                </a:lnTo>
                <a:lnTo>
                  <a:pt x="628833" y="3013492"/>
                </a:lnTo>
                <a:lnTo>
                  <a:pt x="671870" y="3046206"/>
                </a:lnTo>
                <a:lnTo>
                  <a:pt x="715621" y="3078981"/>
                </a:lnTo>
                <a:lnTo>
                  <a:pt x="804935" y="3144840"/>
                </a:lnTo>
                <a:lnTo>
                  <a:pt x="1006107" y="3291671"/>
                </a:lnTo>
                <a:lnTo>
                  <a:pt x="1092170" y="3354927"/>
                </a:lnTo>
                <a:lnTo>
                  <a:pt x="1140121" y="3389879"/>
                </a:lnTo>
                <a:lnTo>
                  <a:pt x="1187230" y="3423841"/>
                </a:lnTo>
                <a:lnTo>
                  <a:pt x="1233569" y="3456782"/>
                </a:lnTo>
                <a:lnTo>
                  <a:pt x="1279211" y="3488672"/>
                </a:lnTo>
                <a:lnTo>
                  <a:pt x="1324229" y="3519479"/>
                </a:lnTo>
                <a:lnTo>
                  <a:pt x="1368694" y="3549172"/>
                </a:lnTo>
                <a:lnTo>
                  <a:pt x="1412679" y="3577720"/>
                </a:lnTo>
                <a:lnTo>
                  <a:pt x="1456257" y="3605092"/>
                </a:lnTo>
                <a:lnTo>
                  <a:pt x="1499499" y="3631257"/>
                </a:lnTo>
                <a:lnTo>
                  <a:pt x="1542479" y="3656183"/>
                </a:lnTo>
                <a:lnTo>
                  <a:pt x="1585268" y="3679840"/>
                </a:lnTo>
                <a:lnTo>
                  <a:pt x="1627939" y="3702196"/>
                </a:lnTo>
                <a:lnTo>
                  <a:pt x="1670565" y="3723220"/>
                </a:lnTo>
                <a:lnTo>
                  <a:pt x="1713217" y="3742881"/>
                </a:lnTo>
                <a:lnTo>
                  <a:pt x="1755969" y="3761149"/>
                </a:lnTo>
                <a:lnTo>
                  <a:pt x="1798892" y="3777991"/>
                </a:lnTo>
                <a:lnTo>
                  <a:pt x="1842059" y="3793377"/>
                </a:lnTo>
                <a:lnTo>
                  <a:pt x="1885543" y="3807275"/>
                </a:lnTo>
                <a:lnTo>
                  <a:pt x="1929415" y="3819655"/>
                </a:lnTo>
                <a:lnTo>
                  <a:pt x="1973748" y="3830485"/>
                </a:lnTo>
                <a:lnTo>
                  <a:pt x="2018615" y="3839735"/>
                </a:lnTo>
                <a:lnTo>
                  <a:pt x="2064088" y="3847372"/>
                </a:lnTo>
                <a:lnTo>
                  <a:pt x="2110240" y="3853367"/>
                </a:lnTo>
                <a:lnTo>
                  <a:pt x="2157142" y="3857687"/>
                </a:lnTo>
                <a:lnTo>
                  <a:pt x="2204867" y="3860302"/>
                </a:lnTo>
                <a:lnTo>
                  <a:pt x="2253488" y="3861181"/>
                </a:lnTo>
                <a:lnTo>
                  <a:pt x="2304880" y="3860659"/>
                </a:lnTo>
                <a:lnTo>
                  <a:pt x="2355514" y="3859089"/>
                </a:lnTo>
                <a:lnTo>
                  <a:pt x="2405407" y="3856461"/>
                </a:lnTo>
                <a:lnTo>
                  <a:pt x="2454576" y="3852766"/>
                </a:lnTo>
                <a:lnTo>
                  <a:pt x="2503036" y="3847995"/>
                </a:lnTo>
                <a:lnTo>
                  <a:pt x="2550804" y="3842138"/>
                </a:lnTo>
                <a:lnTo>
                  <a:pt x="2597897" y="3835187"/>
                </a:lnTo>
                <a:lnTo>
                  <a:pt x="2644332" y="3827132"/>
                </a:lnTo>
                <a:lnTo>
                  <a:pt x="2690125" y="3817964"/>
                </a:lnTo>
                <a:lnTo>
                  <a:pt x="2735292" y="3807675"/>
                </a:lnTo>
                <a:lnTo>
                  <a:pt x="2779851" y="3796253"/>
                </a:lnTo>
                <a:lnTo>
                  <a:pt x="2823817" y="3783692"/>
                </a:lnTo>
                <a:lnTo>
                  <a:pt x="2867208" y="3769980"/>
                </a:lnTo>
                <a:lnTo>
                  <a:pt x="2910040" y="3755110"/>
                </a:lnTo>
                <a:lnTo>
                  <a:pt x="2952329" y="3739072"/>
                </a:lnTo>
                <a:lnTo>
                  <a:pt x="2994092" y="3721857"/>
                </a:lnTo>
                <a:lnTo>
                  <a:pt x="3035345" y="3703456"/>
                </a:lnTo>
                <a:lnTo>
                  <a:pt x="3076106" y="3683859"/>
                </a:lnTo>
                <a:lnTo>
                  <a:pt x="3116391" y="3663057"/>
                </a:lnTo>
                <a:lnTo>
                  <a:pt x="3156216" y="3641042"/>
                </a:lnTo>
                <a:lnTo>
                  <a:pt x="3195598" y="3617804"/>
                </a:lnTo>
                <a:lnTo>
                  <a:pt x="3234553" y="3593333"/>
                </a:lnTo>
                <a:lnTo>
                  <a:pt x="3273098" y="3567621"/>
                </a:lnTo>
                <a:lnTo>
                  <a:pt x="3311250" y="3540659"/>
                </a:lnTo>
                <a:lnTo>
                  <a:pt x="3349025" y="3512437"/>
                </a:lnTo>
                <a:lnTo>
                  <a:pt x="3386440" y="3482946"/>
                </a:lnTo>
                <a:lnTo>
                  <a:pt x="3423512" y="3452177"/>
                </a:lnTo>
                <a:lnTo>
                  <a:pt x="3460256" y="3420121"/>
                </a:lnTo>
                <a:lnTo>
                  <a:pt x="3496689" y="3386769"/>
                </a:lnTo>
                <a:lnTo>
                  <a:pt x="3532829" y="3352111"/>
                </a:lnTo>
                <a:lnTo>
                  <a:pt x="3568691" y="3316138"/>
                </a:lnTo>
                <a:lnTo>
                  <a:pt x="3604293" y="3278842"/>
                </a:lnTo>
                <a:lnTo>
                  <a:pt x="3639650" y="3240212"/>
                </a:lnTo>
                <a:lnTo>
                  <a:pt x="3674779" y="3200241"/>
                </a:lnTo>
                <a:lnTo>
                  <a:pt x="3709698" y="3158917"/>
                </a:lnTo>
                <a:lnTo>
                  <a:pt x="3744421" y="3116234"/>
                </a:lnTo>
                <a:lnTo>
                  <a:pt x="3778967" y="3072180"/>
                </a:lnTo>
                <a:lnTo>
                  <a:pt x="3813352" y="3026748"/>
                </a:lnTo>
                <a:lnTo>
                  <a:pt x="3876512" y="2940069"/>
                </a:lnTo>
                <a:lnTo>
                  <a:pt x="3905217" y="2901305"/>
                </a:lnTo>
                <a:lnTo>
                  <a:pt x="3933682" y="2863500"/>
                </a:lnTo>
                <a:lnTo>
                  <a:pt x="4058703" y="2700832"/>
                </a:lnTo>
                <a:lnTo>
                  <a:pt x="4097257" y="2650113"/>
                </a:lnTo>
                <a:lnTo>
                  <a:pt x="4133065" y="2601978"/>
                </a:lnTo>
                <a:lnTo>
                  <a:pt x="4166141" y="2556059"/>
                </a:lnTo>
                <a:lnTo>
                  <a:pt x="4196497" y="2511990"/>
                </a:lnTo>
                <a:lnTo>
                  <a:pt x="4224146" y="2469402"/>
                </a:lnTo>
                <a:lnTo>
                  <a:pt x="4249101" y="2427929"/>
                </a:lnTo>
                <a:lnTo>
                  <a:pt x="4271375" y="2387203"/>
                </a:lnTo>
                <a:lnTo>
                  <a:pt x="4290980" y="2346856"/>
                </a:lnTo>
                <a:lnTo>
                  <a:pt x="4307929" y="2306521"/>
                </a:lnTo>
                <a:lnTo>
                  <a:pt x="4322236" y="2265831"/>
                </a:lnTo>
                <a:lnTo>
                  <a:pt x="4333912" y="2224418"/>
                </a:lnTo>
                <a:lnTo>
                  <a:pt x="4342972" y="2181915"/>
                </a:lnTo>
                <a:lnTo>
                  <a:pt x="4349427" y="2137955"/>
                </a:lnTo>
                <a:lnTo>
                  <a:pt x="4353290" y="2092169"/>
                </a:lnTo>
                <a:lnTo>
                  <a:pt x="4354576" y="2044192"/>
                </a:lnTo>
                <a:lnTo>
                  <a:pt x="4353772" y="1995367"/>
                </a:lnTo>
                <a:lnTo>
                  <a:pt x="4351365" y="1946628"/>
                </a:lnTo>
                <a:lnTo>
                  <a:pt x="4347356" y="1897984"/>
                </a:lnTo>
                <a:lnTo>
                  <a:pt x="4341749" y="1849447"/>
                </a:lnTo>
                <a:lnTo>
                  <a:pt x="4334546" y="1801026"/>
                </a:lnTo>
                <a:lnTo>
                  <a:pt x="4325750" y="1752733"/>
                </a:lnTo>
                <a:lnTo>
                  <a:pt x="4315366" y="1704578"/>
                </a:lnTo>
                <a:lnTo>
                  <a:pt x="4303395" y="1656572"/>
                </a:lnTo>
                <a:lnTo>
                  <a:pt x="4289840" y="1608724"/>
                </a:lnTo>
                <a:lnTo>
                  <a:pt x="4274704" y="1561047"/>
                </a:lnTo>
                <a:lnTo>
                  <a:pt x="4257992" y="1513550"/>
                </a:lnTo>
                <a:lnTo>
                  <a:pt x="4239704" y="1466244"/>
                </a:lnTo>
                <a:lnTo>
                  <a:pt x="4219845" y="1419140"/>
                </a:lnTo>
                <a:lnTo>
                  <a:pt x="4198417" y="1372248"/>
                </a:lnTo>
                <a:lnTo>
                  <a:pt x="4175424" y="1325579"/>
                </a:lnTo>
                <a:lnTo>
                  <a:pt x="4150868" y="1279144"/>
                </a:lnTo>
                <a:lnTo>
                  <a:pt x="4126947" y="1236707"/>
                </a:lnTo>
                <a:lnTo>
                  <a:pt x="4101853" y="1194704"/>
                </a:lnTo>
                <a:lnTo>
                  <a:pt x="4075590" y="1153140"/>
                </a:lnTo>
                <a:lnTo>
                  <a:pt x="4048166" y="1112024"/>
                </a:lnTo>
                <a:lnTo>
                  <a:pt x="4019588" y="1071363"/>
                </a:lnTo>
                <a:lnTo>
                  <a:pt x="3989862" y="1031166"/>
                </a:lnTo>
                <a:lnTo>
                  <a:pt x="3958994" y="991440"/>
                </a:lnTo>
                <a:lnTo>
                  <a:pt x="3926992" y="952193"/>
                </a:lnTo>
                <a:lnTo>
                  <a:pt x="3893862" y="913432"/>
                </a:lnTo>
                <a:lnTo>
                  <a:pt x="3859611" y="875165"/>
                </a:lnTo>
                <a:lnTo>
                  <a:pt x="3824245" y="837401"/>
                </a:lnTo>
                <a:lnTo>
                  <a:pt x="3787772" y="800146"/>
                </a:lnTo>
                <a:lnTo>
                  <a:pt x="3750197" y="763409"/>
                </a:lnTo>
                <a:lnTo>
                  <a:pt x="3711528" y="727197"/>
                </a:lnTo>
                <a:lnTo>
                  <a:pt x="3671771" y="691519"/>
                </a:lnTo>
                <a:lnTo>
                  <a:pt x="3630932" y="656381"/>
                </a:lnTo>
                <a:lnTo>
                  <a:pt x="3589020" y="621792"/>
                </a:lnTo>
                <a:lnTo>
                  <a:pt x="3551337" y="591893"/>
                </a:lnTo>
                <a:lnTo>
                  <a:pt x="3512941" y="562567"/>
                </a:lnTo>
                <a:lnTo>
                  <a:pt x="3473860" y="533828"/>
                </a:lnTo>
                <a:lnTo>
                  <a:pt x="3434119" y="505691"/>
                </a:lnTo>
                <a:lnTo>
                  <a:pt x="3393746" y="478171"/>
                </a:lnTo>
                <a:lnTo>
                  <a:pt x="3352766" y="451283"/>
                </a:lnTo>
                <a:lnTo>
                  <a:pt x="3311205" y="425041"/>
                </a:lnTo>
                <a:lnTo>
                  <a:pt x="3269091" y="399460"/>
                </a:lnTo>
                <a:lnTo>
                  <a:pt x="3226450" y="374556"/>
                </a:lnTo>
                <a:lnTo>
                  <a:pt x="3183308" y="350343"/>
                </a:lnTo>
                <a:lnTo>
                  <a:pt x="3139691" y="326836"/>
                </a:lnTo>
                <a:lnTo>
                  <a:pt x="3095627" y="304050"/>
                </a:lnTo>
                <a:lnTo>
                  <a:pt x="3051141" y="282001"/>
                </a:lnTo>
                <a:lnTo>
                  <a:pt x="3006260" y="260701"/>
                </a:lnTo>
                <a:lnTo>
                  <a:pt x="2961010" y="240168"/>
                </a:lnTo>
                <a:lnTo>
                  <a:pt x="2915418" y="220415"/>
                </a:lnTo>
                <a:lnTo>
                  <a:pt x="2869511" y="201458"/>
                </a:lnTo>
                <a:lnTo>
                  <a:pt x="2823314" y="183310"/>
                </a:lnTo>
                <a:lnTo>
                  <a:pt x="2776854" y="165988"/>
                </a:lnTo>
                <a:lnTo>
                  <a:pt x="2726309" y="148139"/>
                </a:lnTo>
                <a:lnTo>
                  <a:pt x="2675685" y="131296"/>
                </a:lnTo>
                <a:lnTo>
                  <a:pt x="2624993" y="115461"/>
                </a:lnTo>
                <a:lnTo>
                  <a:pt x="2574241" y="100635"/>
                </a:lnTo>
                <a:lnTo>
                  <a:pt x="2523439" y="86819"/>
                </a:lnTo>
                <a:lnTo>
                  <a:pt x="2472595" y="74017"/>
                </a:lnTo>
                <a:lnTo>
                  <a:pt x="2421720" y="62229"/>
                </a:lnTo>
                <a:lnTo>
                  <a:pt x="2370821" y="51457"/>
                </a:lnTo>
                <a:lnTo>
                  <a:pt x="2319908" y="41703"/>
                </a:lnTo>
                <a:lnTo>
                  <a:pt x="2268991" y="32969"/>
                </a:lnTo>
                <a:lnTo>
                  <a:pt x="2218078" y="25255"/>
                </a:lnTo>
                <a:lnTo>
                  <a:pt x="2167179" y="18565"/>
                </a:lnTo>
                <a:lnTo>
                  <a:pt x="2116303" y="12899"/>
                </a:lnTo>
                <a:lnTo>
                  <a:pt x="2065458" y="8260"/>
                </a:lnTo>
                <a:lnTo>
                  <a:pt x="2014655" y="4649"/>
                </a:lnTo>
                <a:lnTo>
                  <a:pt x="1963901" y="2067"/>
                </a:lnTo>
                <a:lnTo>
                  <a:pt x="1913207" y="517"/>
                </a:lnTo>
                <a:lnTo>
                  <a:pt x="1862582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2558" y="2660395"/>
            <a:ext cx="296354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2425" marR="5080" indent="-340360">
              <a:lnSpc>
                <a:spcPts val="4320"/>
              </a:lnSpc>
              <a:spcBef>
                <a:spcPts val="640"/>
              </a:spcBef>
            </a:pPr>
            <a:r>
              <a:rPr b="0" spc="-10" dirty="0">
                <a:solidFill>
                  <a:srgbClr val="404040"/>
                </a:solidFill>
                <a:latin typeface="Trebuchet MS"/>
                <a:cs typeface="Trebuchet MS"/>
              </a:rPr>
              <a:t>DAX</a:t>
            </a:r>
            <a:r>
              <a:rPr b="0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125" dirty="0">
                <a:solidFill>
                  <a:srgbClr val="404040"/>
                </a:solidFill>
                <a:latin typeface="Trebuchet MS"/>
                <a:cs typeface="Trebuchet MS"/>
              </a:rPr>
              <a:t>Formulas </a:t>
            </a:r>
            <a:r>
              <a:rPr b="0" spc="-24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b="0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1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b="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solidFill>
                  <a:srgbClr val="404040"/>
                </a:solidFill>
                <a:latin typeface="Trebuchet MS"/>
                <a:cs typeface="Trebuchet MS"/>
              </a:rPr>
              <a:t>BI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95400"/>
            <a:ext cx="5896798" cy="53823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273177"/>
            <a:ext cx="69005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14" dirty="0"/>
              <a:t>Count</a:t>
            </a:r>
            <a:r>
              <a:rPr sz="4300" spc="-150" dirty="0"/>
              <a:t> </a:t>
            </a:r>
            <a:r>
              <a:rPr sz="4300" spc="-25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50" dirty="0"/>
              <a:t> </a:t>
            </a:r>
            <a:r>
              <a:rPr sz="4300" spc="70" dirty="0"/>
              <a:t>Power</a:t>
            </a:r>
            <a:r>
              <a:rPr sz="4300" spc="-135" dirty="0"/>
              <a:t> </a:t>
            </a:r>
            <a:r>
              <a:rPr sz="4300" spc="-35" dirty="0"/>
              <a:t>BI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50" dirty="0"/>
              <a:t>COUNT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15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30" dirty="0"/>
              <a:t>number</a:t>
            </a:r>
            <a:r>
              <a:rPr spc="-200" dirty="0"/>
              <a:t> </a:t>
            </a:r>
            <a:r>
              <a:rPr spc="-75" dirty="0"/>
              <a:t>of</a:t>
            </a:r>
            <a:r>
              <a:rPr spc="-210" dirty="0"/>
              <a:t> </a:t>
            </a:r>
            <a:r>
              <a:rPr spc="-20" dirty="0"/>
              <a:t>non-</a:t>
            </a:r>
            <a:r>
              <a:rPr spc="-40" dirty="0"/>
              <a:t>blank</a:t>
            </a:r>
            <a:r>
              <a:rPr spc="-175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70" dirty="0"/>
              <a:t>in</a:t>
            </a:r>
            <a:r>
              <a:rPr spc="-204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spc="-10" dirty="0"/>
              <a:t>column.</a:t>
            </a: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Customers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COUNT('Table'[Customer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20" dirty="0">
                <a:latin typeface="Consolas"/>
                <a:cs typeface="Consolas"/>
              </a:rPr>
              <a:t>ID])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6417" y="4521784"/>
            <a:ext cx="9240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65" dirty="0">
                <a:latin typeface="Trebuchet MS"/>
                <a:cs typeface="Trebuchet MS"/>
              </a:rPr>
              <a:t>empty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COUNTA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273177"/>
            <a:ext cx="76619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COUNTA</a:t>
            </a:r>
            <a:r>
              <a:rPr sz="4300" spc="-160" dirty="0"/>
              <a:t> </a:t>
            </a:r>
            <a:r>
              <a:rPr sz="4300" spc="-10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5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454658"/>
            <a:ext cx="925512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including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text,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logical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counts Boolean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only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will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not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Boolean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Reviews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COUNTA('Table'[Review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Status])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926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35" dirty="0">
                <a:latin typeface="Trebuchet MS"/>
                <a:cs typeface="Trebuchet MS"/>
              </a:rPr>
              <a:t>blank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regardless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type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(text,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numbers,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17131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COUNTBLANK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0" rIns="0" bIns="0" rtlCol="0">
            <a:spAutoFit/>
          </a:bodyPr>
          <a:lstStyle/>
          <a:p>
            <a:pPr marL="1397635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COUNTBLANK</a:t>
            </a:r>
            <a:r>
              <a:rPr sz="3600" spc="-85" dirty="0"/>
              <a:t> </a:t>
            </a:r>
            <a:r>
              <a:rPr sz="3600" spc="-30" dirty="0"/>
              <a:t>Formula</a:t>
            </a:r>
            <a:r>
              <a:rPr sz="3600" spc="-110" dirty="0"/>
              <a:t> </a:t>
            </a:r>
            <a:r>
              <a:rPr sz="3600" dirty="0"/>
              <a:t>in</a:t>
            </a:r>
            <a:r>
              <a:rPr sz="3600" spc="-95" dirty="0"/>
              <a:t> </a:t>
            </a:r>
            <a:r>
              <a:rPr sz="3600" spc="60" dirty="0"/>
              <a:t>Power</a:t>
            </a:r>
            <a:r>
              <a:rPr sz="3600" spc="-95" dirty="0"/>
              <a:t> </a:t>
            </a:r>
            <a:r>
              <a:rPr sz="3600" spc="-25" dirty="0"/>
              <a:t>BI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45" dirty="0"/>
              <a:t>COUNTBLANK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04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25" dirty="0"/>
              <a:t>number</a:t>
            </a:r>
            <a:r>
              <a:rPr spc="-204" dirty="0"/>
              <a:t> </a:t>
            </a:r>
            <a:r>
              <a:rPr spc="-85" dirty="0"/>
              <a:t>of</a:t>
            </a:r>
            <a:r>
              <a:rPr spc="-190" dirty="0"/>
              <a:t> </a:t>
            </a:r>
            <a:r>
              <a:rPr spc="-40" dirty="0"/>
              <a:t>blank</a:t>
            </a:r>
            <a:r>
              <a:rPr spc="-204" dirty="0"/>
              <a:t> </a:t>
            </a:r>
            <a:r>
              <a:rPr spc="-105" dirty="0"/>
              <a:t>(empty)</a:t>
            </a:r>
            <a:r>
              <a:rPr spc="-210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25" dirty="0"/>
              <a:t>in </a:t>
            </a:r>
            <a:r>
              <a:rPr dirty="0"/>
              <a:t>a</a:t>
            </a:r>
            <a:r>
              <a:rPr spc="-240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Blank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Reveiws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COUNTBLANK('Table'[Review</a:t>
            </a:r>
            <a:r>
              <a:rPr sz="1800" b="1" spc="-3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Points])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793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missing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04749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60" dirty="0">
                <a:latin typeface="Trebuchet MS"/>
                <a:cs typeface="Trebuchet MS"/>
              </a:rPr>
              <a:t>COUNTROWS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90" dirty="0"/>
              <a:t> </a:t>
            </a:r>
            <a:r>
              <a:rPr spc="-20" dirty="0"/>
              <a:t>Formula</a:t>
            </a:r>
            <a:r>
              <a:rPr spc="-13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65" dirty="0"/>
              <a:t>Power</a:t>
            </a:r>
            <a:r>
              <a:rPr spc="-135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822515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COUNTROWS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Total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Records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COUNTROWS('Table')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8101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filtered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3211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65" dirty="0">
                <a:latin typeface="Trebuchet MS"/>
                <a:cs typeface="Trebuchet MS"/>
              </a:rPr>
              <a:t>DISTINCTCOUNT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9456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DISTINCTCOUNT</a:t>
            </a:r>
            <a:r>
              <a:rPr spc="-6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40" dirty="0"/>
              <a:t> </a:t>
            </a:r>
            <a:r>
              <a:rPr dirty="0"/>
              <a:t>DISTINCTCOUNT</a:t>
            </a:r>
            <a:r>
              <a:rPr spc="-95" dirty="0"/>
              <a:t> </a:t>
            </a:r>
            <a:r>
              <a:rPr dirty="0"/>
              <a:t>counts</a:t>
            </a:r>
            <a:r>
              <a:rPr spc="-160" dirty="0"/>
              <a:t> </a:t>
            </a:r>
            <a:r>
              <a:rPr spc="-80" dirty="0"/>
              <a:t>the</a:t>
            </a:r>
            <a:r>
              <a:rPr spc="-165" dirty="0"/>
              <a:t> </a:t>
            </a:r>
            <a:r>
              <a:rPr spc="-25" dirty="0"/>
              <a:t>number</a:t>
            </a:r>
            <a:r>
              <a:rPr spc="-16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70" dirty="0"/>
              <a:t>unique,</a:t>
            </a:r>
            <a:r>
              <a:rPr spc="-165" dirty="0"/>
              <a:t> </a:t>
            </a:r>
            <a:r>
              <a:rPr spc="-10" dirty="0"/>
              <a:t>non-blank values</a:t>
            </a:r>
            <a:r>
              <a:rPr spc="-240" dirty="0"/>
              <a:t> </a:t>
            </a:r>
            <a:r>
              <a:rPr spc="-65" dirty="0"/>
              <a:t>in</a:t>
            </a:r>
            <a:r>
              <a:rPr spc="-235" dirty="0"/>
              <a:t> </a:t>
            </a:r>
            <a:r>
              <a:rPr dirty="0"/>
              <a:t>a</a:t>
            </a:r>
            <a:r>
              <a:rPr spc="-235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Unique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States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DISTINCTCOUNT('Table'[State])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8080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distinct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(unique)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blanks.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65" dirty="0">
                <a:latin typeface="Trebuchet MS"/>
                <a:cs typeface="Trebuchet MS"/>
              </a:rPr>
              <a:t>SUM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08991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COUNTX</a:t>
            </a:r>
            <a:r>
              <a:rPr spc="-17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41006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COUNTX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Reviews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COUNTX('Table',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IF('Table'[Review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Points]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5,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BLANK()))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COUNTAX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141" y="322529"/>
            <a:ext cx="458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COUNTAX</a:t>
            </a:r>
            <a:r>
              <a:rPr spc="-22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81710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6096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COUNTAX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version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COUNTA.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evaluates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True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COUNTAX(FILTER('Table','Table'[Review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Status]=true),'Table'[Review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Status])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Binary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5953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50" dirty="0">
                <a:latin typeface="Trebuchet MS"/>
                <a:cs typeface="Trebuchet MS"/>
              </a:rPr>
              <a:t>COUNTROWS</a:t>
            </a:r>
            <a:endParaRPr sz="4800">
              <a:latin typeface="Trebuchet MS"/>
              <a:cs typeface="Trebuchet MS"/>
            </a:endParaRPr>
          </a:p>
          <a:p>
            <a:pPr marL="129539" marR="705485" indent="-117475">
              <a:lnSpc>
                <a:spcPts val="5190"/>
              </a:lnSpc>
              <a:spcBef>
                <a:spcPts val="359"/>
              </a:spcBef>
            </a:pPr>
            <a:r>
              <a:rPr sz="4800" spc="-300" dirty="0">
                <a:latin typeface="Trebuchet MS"/>
                <a:cs typeface="Trebuchet MS"/>
              </a:rPr>
              <a:t>with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95" dirty="0">
                <a:latin typeface="Trebuchet MS"/>
                <a:cs typeface="Trebuchet MS"/>
              </a:rPr>
              <a:t>FILTER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70" dirty="0"/>
              <a:t> </a:t>
            </a:r>
            <a:r>
              <a:rPr spc="75" dirty="0"/>
              <a:t>with</a:t>
            </a:r>
            <a:r>
              <a:rPr spc="-70" dirty="0"/>
              <a:t> </a:t>
            </a:r>
            <a:r>
              <a:rPr spc="-445" dirty="0"/>
              <a:t>FILTER</a:t>
            </a:r>
            <a:r>
              <a:rPr spc="5" dirty="0"/>
              <a:t>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70" dirty="0"/>
              <a:t> </a:t>
            </a:r>
            <a:r>
              <a:rPr spc="75" dirty="0"/>
              <a:t>COUNTROWS</a:t>
            </a:r>
            <a:r>
              <a:rPr spc="-155" dirty="0"/>
              <a:t> </a:t>
            </a:r>
            <a:r>
              <a:rPr dirty="0"/>
              <a:t>can</a:t>
            </a:r>
            <a:r>
              <a:rPr spc="-190" dirty="0"/>
              <a:t> </a:t>
            </a:r>
            <a:r>
              <a:rPr spc="-35" dirty="0"/>
              <a:t>be</a:t>
            </a:r>
            <a:r>
              <a:rPr spc="-180" dirty="0"/>
              <a:t> </a:t>
            </a:r>
            <a:r>
              <a:rPr dirty="0"/>
              <a:t>used</a:t>
            </a:r>
            <a:r>
              <a:rPr spc="-195" dirty="0"/>
              <a:t> </a:t>
            </a:r>
            <a:r>
              <a:rPr spc="-105" dirty="0"/>
              <a:t>with</a:t>
            </a:r>
            <a:r>
              <a:rPr spc="-175" dirty="0"/>
              <a:t> </a:t>
            </a:r>
            <a:r>
              <a:rPr spc="-80" dirty="0"/>
              <a:t>the</a:t>
            </a:r>
            <a:r>
              <a:rPr spc="-200" dirty="0"/>
              <a:t> </a:t>
            </a:r>
            <a:r>
              <a:rPr spc="-75" dirty="0"/>
              <a:t>FILTER</a:t>
            </a:r>
            <a:r>
              <a:rPr spc="-190" dirty="0"/>
              <a:t> </a:t>
            </a:r>
            <a:r>
              <a:rPr spc="-55" dirty="0"/>
              <a:t>function</a:t>
            </a:r>
            <a:r>
              <a:rPr spc="-175" dirty="0"/>
              <a:t> </a:t>
            </a:r>
            <a:r>
              <a:rPr spc="-85" dirty="0"/>
              <a:t>to</a:t>
            </a:r>
            <a:r>
              <a:rPr spc="-200" dirty="0"/>
              <a:t> </a:t>
            </a:r>
            <a:r>
              <a:rPr spc="-10" dirty="0"/>
              <a:t>count </a:t>
            </a:r>
            <a:r>
              <a:rPr spc="-30" dirty="0"/>
              <a:t>rows</a:t>
            </a:r>
            <a:r>
              <a:rPr spc="-215" dirty="0"/>
              <a:t> </a:t>
            </a:r>
            <a:r>
              <a:rPr spc="-105" dirty="0"/>
              <a:t>that</a:t>
            </a:r>
            <a:r>
              <a:rPr spc="-185" dirty="0"/>
              <a:t> </a:t>
            </a:r>
            <a:r>
              <a:rPr spc="-65" dirty="0"/>
              <a:t>meet</a:t>
            </a:r>
            <a:r>
              <a:rPr spc="-200" dirty="0"/>
              <a:t> </a:t>
            </a:r>
            <a:r>
              <a:rPr spc="-30" dirty="0"/>
              <a:t>specific</a:t>
            </a:r>
            <a:r>
              <a:rPr spc="-185" dirty="0"/>
              <a:t> </a:t>
            </a:r>
            <a:r>
              <a:rPr spc="-10" dirty="0"/>
              <a:t>criteria.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Maharashtra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COUNTROWS(FILTER('Table','Table'[State]="Maharashtra"))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2754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condition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77899" y="2010295"/>
            <a:ext cx="9236710" cy="4848225"/>
            <a:chOff x="1477899" y="2010295"/>
            <a:chExt cx="9236710" cy="4848225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899" y="2010295"/>
              <a:ext cx="9236202" cy="444284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79" rIns="0" bIns="0" rtlCol="0">
            <a:spAutoFit/>
          </a:bodyPr>
          <a:lstStyle/>
          <a:p>
            <a:pPr marL="866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Summary</a:t>
            </a:r>
            <a:r>
              <a:rPr sz="240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DAX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Counting</a:t>
            </a:r>
            <a:r>
              <a:rPr sz="2400" spc="-20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Functions: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347" y="1343659"/>
            <a:ext cx="8723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These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functions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provide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flexibility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depending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whether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you're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counting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rows,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distinct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non-</a:t>
            </a:r>
            <a:r>
              <a:rPr sz="1800" spc="-25" dirty="0">
                <a:latin typeface="Trebuchet MS"/>
                <a:cs typeface="Trebuchet MS"/>
              </a:rPr>
              <a:t>blank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expressions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783" y="2878582"/>
            <a:ext cx="364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4" dirty="0">
                <a:solidFill>
                  <a:srgbClr val="000000"/>
                </a:solidFill>
                <a:latin typeface="Trebuchet MS"/>
                <a:cs typeface="Trebuchet MS"/>
              </a:rPr>
              <a:t>Date</a:t>
            </a:r>
            <a:r>
              <a:rPr sz="4800" b="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135" dirty="0">
                <a:solidFill>
                  <a:srgbClr val="000000"/>
                </a:solidFill>
                <a:latin typeface="Trebuchet MS"/>
                <a:cs typeface="Trebuchet MS"/>
              </a:rPr>
              <a:t>Formulas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0544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90" dirty="0">
                <a:latin typeface="Trebuchet MS"/>
                <a:cs typeface="Trebuchet MS"/>
              </a:rPr>
              <a:t>Extract </a:t>
            </a:r>
            <a:r>
              <a:rPr sz="4800" spc="-310" dirty="0">
                <a:latin typeface="Trebuchet MS"/>
                <a:cs typeface="Trebuchet MS"/>
              </a:rPr>
              <a:t>Day/Month/Year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Extract</a:t>
            </a:r>
            <a:r>
              <a:rPr spc="-210" dirty="0"/>
              <a:t> </a:t>
            </a:r>
            <a:r>
              <a:rPr spc="65" dirty="0"/>
              <a:t>Day/Month/Year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8422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rebuchet MS"/>
                <a:cs typeface="Trebuchet MS"/>
              </a:rPr>
              <a:t>DAY(&lt;datetime&gt;)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45" dirty="0">
                <a:latin typeface="Trebuchet MS"/>
                <a:cs typeface="Trebuchet MS"/>
              </a:rPr>
              <a:t>MONTH(&lt;datetime&gt;)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value. </a:t>
            </a:r>
            <a:r>
              <a:rPr sz="2400" spc="-70" dirty="0">
                <a:latin typeface="Trebuchet MS"/>
                <a:cs typeface="Trebuchet MS"/>
              </a:rPr>
              <a:t>YEAR(&lt;datetime&gt;)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91573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rebuchet MS"/>
                <a:cs typeface="Trebuchet MS"/>
              </a:rPr>
              <a:t>Hour(&lt;datetime&gt;)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Hour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70" dirty="0">
                <a:latin typeface="Trebuchet MS"/>
                <a:cs typeface="Trebuchet MS"/>
              </a:rPr>
              <a:t>Minute(&lt;datetime&gt;)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Minute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 </a:t>
            </a:r>
            <a:r>
              <a:rPr sz="2400" spc="-50" dirty="0">
                <a:latin typeface="Trebuchet MS"/>
                <a:cs typeface="Trebuchet MS"/>
              </a:rPr>
              <a:t>Second(&lt;datetime&gt;)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Second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204" y="273177"/>
            <a:ext cx="66230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</a:t>
            </a:r>
            <a:r>
              <a:rPr sz="4300" spc="-110" dirty="0"/>
              <a:t> </a:t>
            </a:r>
            <a:r>
              <a:rPr sz="4300" spc="-20" dirty="0"/>
              <a:t>Formula</a:t>
            </a:r>
            <a:r>
              <a:rPr sz="4300" spc="-110" dirty="0"/>
              <a:t> </a:t>
            </a:r>
            <a:r>
              <a:rPr sz="4300" dirty="0"/>
              <a:t>in</a:t>
            </a:r>
            <a:r>
              <a:rPr sz="4300" spc="-125" dirty="0"/>
              <a:t> </a:t>
            </a:r>
            <a:r>
              <a:rPr sz="4300" spc="70" dirty="0"/>
              <a:t>Power</a:t>
            </a:r>
            <a:r>
              <a:rPr sz="4300" spc="-120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886523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aggregation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adds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single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b="1" spc="-50" dirty="0">
                <a:latin typeface="Trebuchet MS"/>
                <a:cs typeface="Trebuchet MS"/>
              </a:rPr>
              <a:t>Total_Sales</a:t>
            </a:r>
            <a:r>
              <a:rPr sz="2600" b="1" spc="-200" dirty="0">
                <a:latin typeface="Trebuchet MS"/>
                <a:cs typeface="Trebuchet MS"/>
              </a:rPr>
              <a:t> </a:t>
            </a:r>
            <a:r>
              <a:rPr sz="2600" b="1" spc="-145" dirty="0">
                <a:latin typeface="Trebuchet MS"/>
                <a:cs typeface="Trebuchet MS"/>
              </a:rPr>
              <a:t>=</a:t>
            </a:r>
            <a:r>
              <a:rPr sz="2600" b="1" spc="-18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SUM(SalesData[Sales])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869" y="4623054"/>
            <a:ext cx="8535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sum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operations.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operates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directly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it's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fast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spc="-100" dirty="0">
                <a:latin typeface="Trebuchet MS"/>
                <a:cs typeface="Trebuchet MS"/>
              </a:rPr>
              <a:t>efficient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16153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rebuchet MS"/>
                <a:cs typeface="Trebuchet MS"/>
              </a:rPr>
              <a:t>Today()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Current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Trebuchet MS"/>
                <a:cs typeface="Trebuchet MS"/>
              </a:rPr>
              <a:t>Now()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7200"/>
              </a:lnSpc>
              <a:spcBef>
                <a:spcPts val="760"/>
              </a:spcBef>
            </a:pPr>
            <a:r>
              <a:rPr sz="2400" spc="-85" dirty="0">
                <a:latin typeface="Trebuchet MS"/>
                <a:cs typeface="Trebuchet MS"/>
              </a:rPr>
              <a:t>Weekday()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Weekday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7 </a:t>
            </a:r>
            <a:r>
              <a:rPr sz="2400" spc="-60" dirty="0">
                <a:latin typeface="Trebuchet MS"/>
                <a:cs typeface="Trebuchet MS"/>
              </a:rPr>
              <a:t>Weeknum()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Week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Month/Year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4883" y="5434710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497" y="322529"/>
            <a:ext cx="4223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DatedIFF</a:t>
            </a:r>
            <a:r>
              <a:rPr spc="-14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1605534"/>
            <a:ext cx="89725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Returns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difference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specified </a:t>
            </a:r>
            <a:r>
              <a:rPr sz="2400" spc="-90" dirty="0">
                <a:latin typeface="Trebuchet MS"/>
                <a:cs typeface="Trebuchet MS"/>
              </a:rPr>
              <a:t>interval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(days,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years,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Syntax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1600" b="1" dirty="0">
                <a:latin typeface="Consolas"/>
                <a:cs typeface="Consolas"/>
              </a:rPr>
              <a:t>DATEDIFF(&lt;start_date&gt;,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&lt;end_date&gt;,</a:t>
            </a:r>
            <a:r>
              <a:rPr sz="1600" b="1" spc="-7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Example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dirty="0">
                <a:latin typeface="Consolas"/>
                <a:cs typeface="Consolas"/>
              </a:rPr>
              <a:t>DATEDIFF(Sales[OrderDate],</a:t>
            </a:r>
            <a:r>
              <a:rPr sz="1600" b="1" spc="-1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Sales[ShipDate],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20" dirty="0">
                <a:latin typeface="Consolas"/>
                <a:cs typeface="Consolas"/>
              </a:rPr>
              <a:t>DAY)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5463032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77190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50" dirty="0">
                <a:latin typeface="Trebuchet MS"/>
                <a:cs typeface="Trebuchet MS"/>
              </a:rPr>
              <a:t>Create</a:t>
            </a:r>
            <a:r>
              <a:rPr sz="4800" spc="-475" dirty="0">
                <a:latin typeface="Trebuchet MS"/>
                <a:cs typeface="Trebuchet MS"/>
              </a:rPr>
              <a:t> </a:t>
            </a:r>
            <a:r>
              <a:rPr sz="4800" spc="-60" dirty="0">
                <a:latin typeface="Trebuchet MS"/>
                <a:cs typeface="Trebuchet MS"/>
              </a:rPr>
              <a:t>Custom </a:t>
            </a:r>
            <a:r>
              <a:rPr sz="4800" spc="-55" dirty="0">
                <a:latin typeface="Trebuchet MS"/>
                <a:cs typeface="Trebuchet MS"/>
              </a:rPr>
              <a:t>Calendar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1</a:t>
            </a:r>
            <a:r>
              <a:rPr spc="-5" dirty="0"/>
              <a:t> </a:t>
            </a:r>
            <a:r>
              <a:rPr dirty="0"/>
              <a:t>.</a:t>
            </a:r>
            <a:r>
              <a:rPr spc="-225" dirty="0"/>
              <a:t> </a:t>
            </a:r>
            <a:r>
              <a:rPr dirty="0"/>
              <a:t>Create</a:t>
            </a:r>
            <a:r>
              <a:rPr spc="-110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95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65" dirty="0"/>
              <a:t>Power</a:t>
            </a:r>
            <a:r>
              <a:rPr spc="-100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885680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List.Dates(#date(2023,1,1),731,#duration(1,0,0,0))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Creating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custom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calendar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Power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Query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task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dealing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date-</a:t>
            </a:r>
            <a:r>
              <a:rPr sz="2400" spc="-90" dirty="0">
                <a:latin typeface="Trebuchet MS"/>
                <a:cs typeface="Trebuchet MS"/>
              </a:rPr>
              <a:t>related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data,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like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(YoY),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90" dirty="0">
                <a:latin typeface="Trebuchet MS"/>
                <a:cs typeface="Trebuchet MS"/>
              </a:rPr>
              <a:t>(MTD),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(QTD)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comparisons.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Having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custom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 </a:t>
            </a:r>
            <a:r>
              <a:rPr sz="2400" dirty="0">
                <a:latin typeface="Trebuchet MS"/>
                <a:cs typeface="Trebuchet MS"/>
              </a:rPr>
              <a:t>ensures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have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control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format,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ranges,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specific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logic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reports.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322529"/>
            <a:ext cx="10233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2.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55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7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65" dirty="0"/>
              <a:t>Power</a:t>
            </a:r>
            <a:r>
              <a:rPr spc="-75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8297" y="1071753"/>
            <a:ext cx="8691245" cy="544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85" dirty="0">
                <a:latin typeface="Trebuchet MS"/>
                <a:cs typeface="Trebuchet MS"/>
              </a:rPr>
              <a:t>M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200" spc="-25" dirty="0">
                <a:latin typeface="Consolas"/>
                <a:cs typeface="Consolas"/>
              </a:rPr>
              <a:t>let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Define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calendar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124835" algn="l"/>
              </a:tabLst>
            </a:pPr>
            <a:r>
              <a:rPr sz="1200" dirty="0">
                <a:latin typeface="Consolas"/>
                <a:cs typeface="Consolas"/>
              </a:rPr>
              <a:t>StartDate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#date(2020,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change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this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desired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964304" algn="l"/>
              </a:tabLst>
            </a:pPr>
            <a:r>
              <a:rPr sz="1200" dirty="0">
                <a:latin typeface="Consolas"/>
                <a:cs typeface="Consolas"/>
              </a:rPr>
              <a:t>EndDate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Date.From(DateTime.LocalNow()),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Automatically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takes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today's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Generate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between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10" dirty="0">
                <a:latin typeface="Consolas"/>
                <a:cs typeface="Consolas"/>
              </a:rPr>
              <a:t> dates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DateList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List.Dates(StartDate,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Duration.Days(EndDate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StartDate)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#duration(1,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0)),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Convert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DateTable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Table.FromList(DateList,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Splitter.SplitByNothing(),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{"Date"},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null,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ExtraValues.Error),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Month,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Day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columns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further</a:t>
            </a:r>
            <a:r>
              <a:rPr sz="1200" spc="-10" dirty="0">
                <a:latin typeface="Consolas"/>
                <a:cs typeface="Consolas"/>
              </a:rPr>
              <a:t> analysis</a:t>
            </a:r>
            <a:endParaRPr sz="1200">
              <a:latin typeface="Consolas"/>
              <a:cs typeface="Consolas"/>
            </a:endParaRPr>
          </a:p>
          <a:p>
            <a:pPr marL="347345" marR="1437005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AddYear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Table.AddColumn(DateTable,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"Year",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Date.Year([Date]),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AddMonth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Date.Month([Date]),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AddDay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Table.AddColumn(AddMonth,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Date.Day([Date]),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AddMonthName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Name",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"MMMM"),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AddQuarter =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Table.AddColumn(AddMonthName,</a:t>
            </a:r>
            <a:r>
              <a:rPr sz="1200" dirty="0">
                <a:latin typeface="Consolas"/>
                <a:cs typeface="Consolas"/>
              </a:rPr>
              <a:t> "Quarter",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Date.QuarterOfYear([Date]),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12700" marR="87630" indent="335280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AddYearMonth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Table.AddColumn(AddQuarter,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"Year-</a:t>
            </a:r>
            <a:r>
              <a:rPr sz="1200" dirty="0">
                <a:latin typeface="Consolas"/>
                <a:cs typeface="Consolas"/>
              </a:rPr>
              <a:t>Month",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"yyyy-</a:t>
            </a:r>
            <a:r>
              <a:rPr sz="1200" dirty="0">
                <a:latin typeface="Consolas"/>
                <a:cs typeface="Consolas"/>
              </a:rPr>
              <a:t>MM"),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12700" marR="6794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AddWeekOfYear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Table.AddColumn(AddYearMonth,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Date.WeekOfYear([Date]), Int64.Type),</a:t>
            </a:r>
            <a:endParaRPr sz="1200">
              <a:latin typeface="Consolas"/>
              <a:cs typeface="Consolas"/>
            </a:endParaRPr>
          </a:p>
          <a:p>
            <a:pPr marL="12700" marR="63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AddDayOfWeek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Table.AddColumn(AddWeekOfYear,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"dddd"),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AddIsWeekend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Table.AddColumn(AddDayOfWeek,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"Is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Weekend",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if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Date.DayOfWeek([Date],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Day.Sunday)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"Yes"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else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"No",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25" dirty="0">
                <a:latin typeface="Consolas"/>
                <a:cs typeface="Consolas"/>
              </a:rPr>
              <a:t>in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Consolas"/>
                <a:cs typeface="Consolas"/>
              </a:rPr>
              <a:t>AddIsWeekend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367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3</a:t>
            </a:r>
            <a:r>
              <a:rPr spc="-5" dirty="0"/>
              <a:t> </a:t>
            </a:r>
            <a:r>
              <a:rPr dirty="0"/>
              <a:t>.</a:t>
            </a:r>
            <a:r>
              <a:rPr spc="-135" dirty="0"/>
              <a:t> </a:t>
            </a:r>
            <a:r>
              <a:rPr dirty="0"/>
              <a:t>Calendar</a:t>
            </a:r>
            <a:r>
              <a:rPr spc="-65" dirty="0"/>
              <a:t> </a:t>
            </a:r>
            <a:r>
              <a:rPr dirty="0"/>
              <a:t>DAX</a:t>
            </a:r>
            <a:r>
              <a:rPr spc="-8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633585" cy="3402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CALENDAR(MIN(SalesData[Date]),MAX(SalesData[Date]))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CALENDAR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generate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continuous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particularly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building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20" dirty="0">
                <a:latin typeface="Trebuchet MS"/>
                <a:cs typeface="Trebuchet MS"/>
              </a:rPr>
              <a:t>calculations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analysis,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25" dirty="0">
                <a:latin typeface="Trebuchet MS"/>
                <a:cs typeface="Trebuchet MS"/>
              </a:rPr>
              <a:t>to- 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4</a:t>
            </a:r>
            <a:r>
              <a:rPr spc="-5" dirty="0"/>
              <a:t> </a:t>
            </a:r>
            <a:r>
              <a:rPr dirty="0"/>
              <a:t>.</a:t>
            </a:r>
            <a:r>
              <a:rPr spc="-204" dirty="0"/>
              <a:t> </a:t>
            </a:r>
            <a:r>
              <a:rPr dirty="0"/>
              <a:t>CalendarAuto</a:t>
            </a:r>
            <a:r>
              <a:rPr spc="-100" dirty="0"/>
              <a:t> </a:t>
            </a:r>
            <a:r>
              <a:rPr dirty="0"/>
              <a:t>DAX</a:t>
            </a:r>
            <a:r>
              <a:rPr spc="-10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737725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CALENDARAUTO()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CALENDARAUTO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powerful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tool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automatically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detects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columns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means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scans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generates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minimum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maximum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found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model,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helpful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tables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specifying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start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end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manually.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322529"/>
            <a:ext cx="831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MTD</a:t>
            </a:r>
            <a:r>
              <a:rPr spc="-155" dirty="0"/>
              <a:t> </a:t>
            </a:r>
            <a:r>
              <a:rPr spc="-114" dirty="0"/>
              <a:t>QTD</a:t>
            </a:r>
            <a:r>
              <a:rPr spc="-65" dirty="0"/>
              <a:t> </a:t>
            </a:r>
            <a:r>
              <a:rPr spc="55" dirty="0"/>
              <a:t>AND</a:t>
            </a:r>
            <a:r>
              <a:rPr spc="-80" dirty="0"/>
              <a:t> </a:t>
            </a:r>
            <a:r>
              <a:rPr spc="-270" dirty="0"/>
              <a:t>YTD</a:t>
            </a:r>
            <a:r>
              <a:rPr spc="-10" dirty="0"/>
              <a:t> </a:t>
            </a:r>
            <a:r>
              <a:rPr dirty="0"/>
              <a:t>DAX</a:t>
            </a:r>
            <a:r>
              <a:rPr spc="-85" dirty="0"/>
              <a:t> </a:t>
            </a:r>
            <a:r>
              <a:rPr spc="-130" dirty="0"/>
              <a:t>FORMULA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6258" y="2353143"/>
          <a:ext cx="6958328" cy="96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MTD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TOTALMTD(SUM(Sales[SalesAmount]),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QTD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TOTALQTD(SUM(Sales[SalesAmount]),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YTD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TOTALYTD(SUM(Sales[SalesAmount]),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6183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MTD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(Month-</a:t>
            </a:r>
            <a:r>
              <a:rPr sz="2400" spc="-90" dirty="0">
                <a:latin typeface="Trebuchet MS"/>
                <a:cs typeface="Trebuchet MS"/>
              </a:rPr>
              <a:t>to-Date),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QTD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(Quarter-to-Date),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(Year-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65" dirty="0">
                <a:latin typeface="Trebuchet MS"/>
                <a:cs typeface="Trebuchet MS"/>
              </a:rPr>
              <a:t>Date)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are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65" dirty="0">
                <a:latin typeface="Trebuchet MS"/>
                <a:cs typeface="Trebuchet MS"/>
              </a:rPr>
              <a:t>aggregations.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They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particularly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helpful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tracking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progress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month,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quarter,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making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easy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cumulative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totals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up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present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rely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having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properly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structured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table,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ideally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linked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14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NETWORKDAYS("01-01-2023","31-01-2023",1,Holidays)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704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Network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refers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(typically </a:t>
            </a:r>
            <a:r>
              <a:rPr sz="2400" dirty="0">
                <a:latin typeface="Trebuchet MS"/>
                <a:cs typeface="Trebuchet MS"/>
              </a:rPr>
              <a:t>Monday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through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Friday)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dates,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weekends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optionally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holidays.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1374774"/>
            <a:ext cx="7141209" cy="448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1600" b="1" spc="-10" dirty="0">
                <a:latin typeface="Consolas"/>
                <a:cs typeface="Consolas"/>
              </a:rPr>
              <a:t>,Holidays)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Consolas"/>
              <a:cs typeface="Consolas"/>
            </a:endParaRPr>
          </a:p>
          <a:p>
            <a:pPr marL="1341120" marR="278511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omitted: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Saturday,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Sunday </a:t>
            </a:r>
            <a:r>
              <a:rPr sz="1800" spc="-80" dirty="0">
                <a:latin typeface="Trebuchet MS"/>
                <a:cs typeface="Trebuchet MS"/>
              </a:rPr>
              <a:t>2: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Sunday,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Monday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Monday,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Tuesday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Tuesday,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5: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Wednesday,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Thursday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rebuchet MS"/>
                <a:cs typeface="Trebuchet MS"/>
              </a:rPr>
              <a:t>6: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Thursday,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Friday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7: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Friday,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Saturday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11: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Sunday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12: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Monday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Tuesday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15: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Thursday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16: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Friday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17: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Saturday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8182" y="6314757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27647" y="1609978"/>
            <a:ext cx="1165860" cy="586740"/>
          </a:xfrm>
          <a:custGeom>
            <a:avLst/>
            <a:gdLst/>
            <a:ahLst/>
            <a:cxnLst/>
            <a:rect l="l" t="t" r="r" b="b"/>
            <a:pathLst>
              <a:path w="1165859" h="586739">
                <a:moveTo>
                  <a:pt x="51307" y="518287"/>
                </a:moveTo>
                <a:lnTo>
                  <a:pt x="0" y="586232"/>
                </a:lnTo>
                <a:lnTo>
                  <a:pt x="85216" y="586486"/>
                </a:lnTo>
                <a:lnTo>
                  <a:pt x="75303" y="566547"/>
                </a:lnTo>
                <a:lnTo>
                  <a:pt x="61087" y="566547"/>
                </a:lnTo>
                <a:lnTo>
                  <a:pt x="52577" y="549529"/>
                </a:lnTo>
                <a:lnTo>
                  <a:pt x="64013" y="543839"/>
                </a:lnTo>
                <a:lnTo>
                  <a:pt x="51307" y="518287"/>
                </a:lnTo>
                <a:close/>
              </a:path>
              <a:path w="1165859" h="586739">
                <a:moveTo>
                  <a:pt x="64013" y="543839"/>
                </a:moveTo>
                <a:lnTo>
                  <a:pt x="52577" y="549529"/>
                </a:lnTo>
                <a:lnTo>
                  <a:pt x="61087" y="566547"/>
                </a:lnTo>
                <a:lnTo>
                  <a:pt x="72483" y="560876"/>
                </a:lnTo>
                <a:lnTo>
                  <a:pt x="64013" y="543839"/>
                </a:lnTo>
                <a:close/>
              </a:path>
              <a:path w="1165859" h="586739">
                <a:moveTo>
                  <a:pt x="72483" y="560876"/>
                </a:moveTo>
                <a:lnTo>
                  <a:pt x="61087" y="566547"/>
                </a:lnTo>
                <a:lnTo>
                  <a:pt x="75303" y="566547"/>
                </a:lnTo>
                <a:lnTo>
                  <a:pt x="72483" y="560876"/>
                </a:lnTo>
                <a:close/>
              </a:path>
              <a:path w="1165859" h="586739">
                <a:moveTo>
                  <a:pt x="1157097" y="0"/>
                </a:moveTo>
                <a:lnTo>
                  <a:pt x="64013" y="543839"/>
                </a:lnTo>
                <a:lnTo>
                  <a:pt x="72483" y="560876"/>
                </a:lnTo>
                <a:lnTo>
                  <a:pt x="1165478" y="17018"/>
                </a:lnTo>
                <a:lnTo>
                  <a:pt x="11570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7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/>
              <a:t>Calculated</a:t>
            </a:r>
            <a:r>
              <a:rPr sz="4300" spc="-140" dirty="0"/>
              <a:t> </a:t>
            </a:r>
            <a:r>
              <a:rPr sz="4300" spc="-120" dirty="0"/>
              <a:t>Column</a:t>
            </a:r>
            <a:r>
              <a:rPr sz="4300" spc="-114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0" dirty="0"/>
              <a:t> </a:t>
            </a:r>
            <a:r>
              <a:rPr sz="4300" spc="-25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07033"/>
            <a:ext cx="9434195" cy="541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Trebuchet MS"/>
                <a:cs typeface="Trebuchet MS"/>
              </a:rPr>
              <a:t>Definition</a:t>
            </a:r>
            <a:r>
              <a:rPr sz="2400" spc="-60" dirty="0">
                <a:latin typeface="Trebuchet MS"/>
                <a:cs typeface="Trebuchet MS"/>
              </a:rPr>
              <a:t>: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(Data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Expressions).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value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created,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remains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static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unless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refreshed.</a:t>
            </a:r>
            <a:endParaRPr sz="240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820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Consolas"/>
                <a:cs typeface="Consolas"/>
              </a:rPr>
              <a:t>Tax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=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2200" spc="-10" dirty="0">
                <a:solidFill>
                  <a:srgbClr val="68349C"/>
                </a:solidFill>
                <a:latin typeface="Consolas"/>
                <a:cs typeface="Consolas"/>
              </a:rPr>
              <a:t>[Total_Sales]</a:t>
            </a:r>
            <a:r>
              <a:rPr sz="2200" spc="-10" dirty="0">
                <a:latin typeface="Consolas"/>
                <a:cs typeface="Consolas"/>
              </a:rPr>
              <a:t>*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18</a:t>
            </a:r>
            <a:r>
              <a:rPr sz="2200" spc="-10" dirty="0">
                <a:latin typeface="Consolas"/>
                <a:cs typeface="Consolas"/>
              </a:rPr>
              <a:t>/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35"/>
              </a:spcBef>
            </a:pPr>
            <a:endParaRPr sz="2200">
              <a:latin typeface="Consolas"/>
              <a:cs typeface="Consolas"/>
            </a:endParaRPr>
          </a:p>
          <a:p>
            <a:pPr marL="12700" marR="139065">
              <a:lnSpc>
                <a:spcPct val="100000"/>
              </a:lnSpc>
              <a:spcBef>
                <a:spcPts val="5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Cases: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Suitable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value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adding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field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derived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from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existing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(e.g.,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"Total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Price"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multiplying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"Quantity"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"Price").</a:t>
            </a:r>
            <a:endParaRPr sz="2400">
              <a:latin typeface="Trebuchet MS"/>
              <a:cs typeface="Trebuchet MS"/>
            </a:endParaRPr>
          </a:p>
          <a:p>
            <a:pPr marL="12700" marR="261620">
              <a:lnSpc>
                <a:spcPct val="100000"/>
              </a:lnSpc>
              <a:spcBef>
                <a:spcPts val="1920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stored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they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affect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performance,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large.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23" y="0"/>
            <a:ext cx="1466595" cy="14339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DATESINPERIOD</a:t>
            </a:r>
            <a:r>
              <a:rPr spc="10" dirty="0"/>
              <a:t> </a:t>
            </a:r>
            <a:r>
              <a:rPr dirty="0"/>
              <a:t>DAX</a:t>
            </a:r>
            <a:r>
              <a:rPr spc="-2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917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DATESINPERIOD(&lt;dates&gt;,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&lt;number_of_intervals&gt;,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666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DATESINPERIOD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returns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single-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dates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period,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defined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interval.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It’s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ranges</a:t>
            </a:r>
            <a:r>
              <a:rPr sz="2400" spc="60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(e.g.,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last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7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month,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DATESBETWEEN</a:t>
            </a:r>
            <a:r>
              <a:rPr spc="50" dirty="0"/>
              <a:t> </a:t>
            </a:r>
            <a:r>
              <a:rPr dirty="0"/>
              <a:t>DAX</a:t>
            </a:r>
            <a:r>
              <a:rPr spc="10" dirty="0"/>
              <a:t> </a:t>
            </a:r>
            <a:r>
              <a:rPr spc="-1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5250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DATESBETWEEN(&lt;dates&gt;,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&lt;end_date&gt;)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14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DATESBETWEEN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returns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with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range.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130" dirty="0">
                <a:latin typeface="Trebuchet MS"/>
                <a:cs typeface="Trebuchet MS"/>
              </a:rPr>
              <a:t>filter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specific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boundaries.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322529"/>
            <a:ext cx="9763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SAME</a:t>
            </a:r>
            <a:r>
              <a:rPr spc="-70" dirty="0"/>
              <a:t> </a:t>
            </a:r>
            <a:r>
              <a:rPr spc="-190" dirty="0"/>
              <a:t>PERIOD</a:t>
            </a:r>
            <a:r>
              <a:rPr spc="-40" dirty="0"/>
              <a:t> </a:t>
            </a:r>
            <a:r>
              <a:rPr spc="-395" dirty="0"/>
              <a:t>LAST</a:t>
            </a:r>
            <a:r>
              <a:rPr spc="-5" dirty="0"/>
              <a:t> </a:t>
            </a:r>
            <a:r>
              <a:rPr spc="-335" dirty="0"/>
              <a:t>YEAR</a:t>
            </a:r>
            <a:r>
              <a:rPr spc="5" dirty="0"/>
              <a:t> </a:t>
            </a:r>
            <a:r>
              <a:rPr dirty="0"/>
              <a:t>DAX</a:t>
            </a:r>
            <a:r>
              <a:rPr spc="-35" dirty="0"/>
              <a:t> </a:t>
            </a:r>
            <a:r>
              <a:rPr spc="-9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645" y="322529"/>
            <a:ext cx="6443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CALCULATE</a:t>
            </a:r>
            <a:r>
              <a:rPr spc="15" dirty="0"/>
              <a:t> </a:t>
            </a:r>
            <a:r>
              <a:rPr dirty="0"/>
              <a:t>DAX</a:t>
            </a:r>
            <a:r>
              <a:rPr spc="-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37160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9431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LEFT,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RIGHT,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MID</a:t>
            </a:r>
            <a:endParaRPr sz="1800">
              <a:latin typeface="Trebuchet MS"/>
              <a:cs typeface="Trebuchet MS"/>
            </a:endParaRPr>
          </a:p>
          <a:p>
            <a:pPr marL="1711960" marR="4277995">
              <a:lnSpc>
                <a:spcPts val="3960"/>
              </a:lnSpc>
            </a:pPr>
            <a:r>
              <a:rPr sz="1800" spc="-55" dirty="0">
                <a:latin typeface="Trebuchet MS"/>
                <a:cs typeface="Trebuchet MS"/>
              </a:rPr>
              <a:t>LEFT("Power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5)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"Power" </a:t>
            </a:r>
            <a:r>
              <a:rPr sz="1800" spc="-40" dirty="0">
                <a:latin typeface="Trebuchet MS"/>
                <a:cs typeface="Trebuchet MS"/>
              </a:rPr>
              <a:t>RIGHT("Power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 </a:t>
            </a:r>
            <a:r>
              <a:rPr sz="1800" spc="-10" dirty="0">
                <a:latin typeface="Trebuchet MS"/>
                <a:cs typeface="Trebuchet MS"/>
              </a:rPr>
              <a:t>MID("Power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7,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3733800"/>
            <a:ext cx="3048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4859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UPPER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LOWER</a:t>
            </a:r>
            <a:endParaRPr sz="1800">
              <a:latin typeface="Trebuchet MS"/>
              <a:cs typeface="Trebuchet MS"/>
            </a:endParaRPr>
          </a:p>
          <a:p>
            <a:pPr marL="1771014" marR="3850640" indent="-39370">
              <a:lnSpc>
                <a:spcPct val="156100"/>
              </a:lnSpc>
              <a:spcBef>
                <a:spcPts val="894"/>
              </a:spcBef>
            </a:pPr>
            <a:r>
              <a:rPr sz="1800" spc="-20" dirty="0">
                <a:latin typeface="Trebuchet MS"/>
                <a:cs typeface="Trebuchet MS"/>
              </a:rPr>
              <a:t>UPPER("Power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"POWER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 </a:t>
            </a:r>
            <a:r>
              <a:rPr sz="1800" spc="-20" dirty="0">
                <a:latin typeface="Trebuchet MS"/>
                <a:cs typeface="Trebuchet MS"/>
              </a:rPr>
              <a:t>LOWER("Power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"power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800">
              <a:latin typeface="Trebuchet MS"/>
              <a:cs typeface="Trebuchet MS"/>
            </a:endParaRPr>
          </a:p>
          <a:p>
            <a:pPr marL="2628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rebuchet MS"/>
                <a:cs typeface="Trebuchet MS"/>
              </a:rPr>
              <a:t>LEN: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Returns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length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(number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characters)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text </a:t>
            </a:r>
            <a:r>
              <a:rPr sz="1800" spc="-10" dirty="0">
                <a:latin typeface="Trebuchet MS"/>
                <a:cs typeface="Trebuchet MS"/>
              </a:rPr>
              <a:t>string.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1" y="2667000"/>
            <a:ext cx="3352800" cy="3600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67230" y="2320772"/>
            <a:ext cx="9257665" cy="4537710"/>
            <a:chOff x="1467230" y="2320772"/>
            <a:chExt cx="9257665" cy="4537710"/>
          </a:xfrm>
        </p:grpSpPr>
        <p:sp>
          <p:nvSpPr>
            <p:cNvPr id="5" name="object 5"/>
            <p:cNvSpPr/>
            <p:nvPr/>
          </p:nvSpPr>
          <p:spPr>
            <a:xfrm>
              <a:off x="7976362" y="6115494"/>
              <a:ext cx="1494790" cy="742950"/>
            </a:xfrm>
            <a:custGeom>
              <a:avLst/>
              <a:gdLst/>
              <a:ahLst/>
              <a:cxnLst/>
              <a:rect l="l" t="t" r="r" b="b"/>
              <a:pathLst>
                <a:path w="1494790" h="742950">
                  <a:moveTo>
                    <a:pt x="747268" y="0"/>
                  </a:moveTo>
                  <a:lnTo>
                    <a:pt x="0" y="742505"/>
                  </a:lnTo>
                  <a:lnTo>
                    <a:pt x="1494536" y="742505"/>
                  </a:lnTo>
                  <a:lnTo>
                    <a:pt x="747268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230" y="2320772"/>
              <a:ext cx="9257665" cy="4165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4125" y="6453136"/>
              <a:ext cx="815340" cy="405130"/>
            </a:xfrm>
            <a:custGeom>
              <a:avLst/>
              <a:gdLst/>
              <a:ahLst/>
              <a:cxnLst/>
              <a:rect l="l" t="t" r="r" b="b"/>
              <a:pathLst>
                <a:path w="815340" h="405129">
                  <a:moveTo>
                    <a:pt x="407416" y="0"/>
                  </a:moveTo>
                  <a:lnTo>
                    <a:pt x="0" y="404862"/>
                  </a:lnTo>
                  <a:lnTo>
                    <a:pt x="814831" y="404862"/>
                  </a:lnTo>
                  <a:lnTo>
                    <a:pt x="407416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32279" y="1037971"/>
            <a:ext cx="895858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DIFFERENCE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BETWEEN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COLUMN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IN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POWER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BI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columns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measures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calculations,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but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serve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different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purposes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behave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differently.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comparison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two: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00" dirty="0">
                <a:latin typeface="Trebuchet MS"/>
                <a:cs typeface="Trebuchet MS"/>
              </a:rPr>
              <a:t>SUMX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657" y="273177"/>
            <a:ext cx="70078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SUMX</a:t>
            </a:r>
            <a:r>
              <a:rPr sz="4300" spc="-70" dirty="0"/>
              <a:t> </a:t>
            </a:r>
            <a:r>
              <a:rPr sz="4300" spc="-20" dirty="0"/>
              <a:t>Formula</a:t>
            </a:r>
            <a:r>
              <a:rPr sz="4300" spc="-60" dirty="0"/>
              <a:t> </a:t>
            </a:r>
            <a:r>
              <a:rPr sz="4300" dirty="0"/>
              <a:t>in</a:t>
            </a:r>
            <a:r>
              <a:rPr sz="4300" spc="-75" dirty="0"/>
              <a:t> </a:t>
            </a:r>
            <a:r>
              <a:rPr sz="4300" spc="70" dirty="0"/>
              <a:t>Power</a:t>
            </a:r>
            <a:r>
              <a:rPr sz="4300" spc="-65" dirty="0"/>
              <a:t> 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9464675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74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0"/>
              </a:spcBef>
            </a:pPr>
            <a:r>
              <a:rPr sz="1600" dirty="0">
                <a:latin typeface="Consolas"/>
                <a:cs typeface="Consolas"/>
              </a:rPr>
              <a:t>Total_Sales2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64BA"/>
                </a:solidFill>
                <a:latin typeface="Consolas"/>
                <a:cs typeface="Consolas"/>
              </a:rPr>
              <a:t>SUMX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SalesData[Quantity]</a:t>
            </a:r>
            <a:r>
              <a:rPr sz="1600" spc="-10" dirty="0">
                <a:latin typeface="Consolas"/>
                <a:cs typeface="Consolas"/>
              </a:rPr>
              <a:t>*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SalesData[Unit</a:t>
            </a:r>
            <a:r>
              <a:rPr sz="1600" spc="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F80"/>
                </a:solidFill>
                <a:latin typeface="Consolas"/>
                <a:cs typeface="Consolas"/>
              </a:rPr>
              <a:t>Price</a:t>
            </a:r>
            <a:r>
              <a:rPr sz="1600" spc="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(INR)]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600">
              <a:latin typeface="Consolas"/>
              <a:cs typeface="Consolas"/>
            </a:endParaRPr>
          </a:p>
          <a:p>
            <a:pPr marL="12700" marR="240665">
              <a:lnSpc>
                <a:spcPct val="100000"/>
              </a:lnSpc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SUMX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each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before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multiplying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two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together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or </a:t>
            </a:r>
            <a:r>
              <a:rPr sz="2400" spc="-55" dirty="0">
                <a:latin typeface="Trebuchet MS"/>
                <a:cs typeface="Trebuchet MS"/>
              </a:rPr>
              <a:t>applying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conditional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logic.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be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slower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than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because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performs 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individually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before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summing.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ideal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require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context.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73" y="0"/>
            <a:ext cx="1466595" cy="14502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53285" y="2489339"/>
            <a:ext cx="8825230" cy="4368800"/>
            <a:chOff x="1653285" y="2489339"/>
            <a:chExt cx="8825230" cy="4368800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285" y="2489339"/>
              <a:ext cx="8824721" cy="37341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1014" y="1033094"/>
            <a:ext cx="7730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00"/>
                </a:solidFill>
                <a:latin typeface="Trebuchet MS"/>
                <a:cs typeface="Trebuchet MS"/>
              </a:rPr>
              <a:t>Difference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2400" spc="-1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000000"/>
                </a:solidFill>
                <a:latin typeface="Trebuchet MS"/>
                <a:cs typeface="Trebuchet MS"/>
              </a:rPr>
              <a:t>SUM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000000"/>
                </a:solidFill>
                <a:latin typeface="Trebuchet MS"/>
                <a:cs typeface="Trebuchet MS"/>
              </a:rPr>
              <a:t>SUMX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Formula</a:t>
            </a:r>
            <a:r>
              <a:rPr sz="2400" spc="-1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000000"/>
                </a:solidFill>
                <a:latin typeface="Trebuchet MS"/>
                <a:cs typeface="Trebuchet MS"/>
              </a:rPr>
              <a:t>Power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Trebuchet MS"/>
                <a:cs typeface="Trebuchet MS"/>
              </a:rPr>
              <a:t>BI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613" y="1765553"/>
            <a:ext cx="885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SUM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SUMX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summation,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work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differently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different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scenarios.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breakdown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key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differences: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2191</Words>
  <Application>Microsoft Office PowerPoint</Application>
  <PresentationFormat>Widescreen</PresentationFormat>
  <Paragraphs>225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Consolas</vt:lpstr>
      <vt:lpstr>Trebuchet MS</vt:lpstr>
      <vt:lpstr>Office Theme</vt:lpstr>
      <vt:lpstr>DAX Formulas in Power BI</vt:lpstr>
      <vt:lpstr>PowerPoint Presentation</vt:lpstr>
      <vt:lpstr>SUM Formula in Power BI</vt:lpstr>
      <vt:lpstr>Calculated Column in Power BI</vt:lpstr>
      <vt:lpstr>PowerPoint Presentation</vt:lpstr>
      <vt:lpstr>PowerPoint Presentation</vt:lpstr>
      <vt:lpstr>SUMX Formula in Power BI</vt:lpstr>
      <vt:lpstr>Difference between SUM and SUMX Formula in Power BI</vt:lpstr>
      <vt:lpstr>PowerPoint Presentation</vt:lpstr>
      <vt:lpstr>Count Formula in Power BI</vt:lpstr>
      <vt:lpstr>PowerPoint Presentation</vt:lpstr>
      <vt:lpstr>COUNTA Formula in Power BI</vt:lpstr>
      <vt:lpstr>PowerPoint Presentation</vt:lpstr>
      <vt:lpstr>COUNTBLANK Formula in Power BI</vt:lpstr>
      <vt:lpstr>PowerPoint Presentation</vt:lpstr>
      <vt:lpstr>COUNTROWS Formula in Power BI</vt:lpstr>
      <vt:lpstr>PowerPoint Presentation</vt:lpstr>
      <vt:lpstr>DISTINCTCOUNT Formula</vt:lpstr>
      <vt:lpstr>PowerPoint Presentation</vt:lpstr>
      <vt:lpstr>COUNTX Formula</vt:lpstr>
      <vt:lpstr>PowerPoint Presentation</vt:lpstr>
      <vt:lpstr>COUNTAX Formula</vt:lpstr>
      <vt:lpstr>PowerPoint Presentation</vt:lpstr>
      <vt:lpstr>COUNTROWS with FILTER Formula</vt:lpstr>
      <vt:lpstr>Summary of DAX Counting Functions:</vt:lpstr>
      <vt:lpstr>Date Formulas</vt:lpstr>
      <vt:lpstr>PowerPoint Presentation</vt:lpstr>
      <vt:lpstr>Extract Day/Month/Year</vt:lpstr>
      <vt:lpstr>Extract Hour/Minute/Second</vt:lpstr>
      <vt:lpstr>Extract Hour/Minute/Second</vt:lpstr>
      <vt:lpstr>DatedIFF Formula</vt:lpstr>
      <vt:lpstr>PowerPoint Presentation</vt:lpstr>
      <vt:lpstr>1 . Create Custom Calendar in Power Query</vt:lpstr>
      <vt:lpstr>2. Create Custom Calendar in Power Query</vt:lpstr>
      <vt:lpstr>3 . Calendar DAX Formula</vt:lpstr>
      <vt:lpstr>4 . CalendarAuto DAX Formula</vt:lpstr>
      <vt:lpstr>MTD QTD AND YTD DAX FORMULA</vt:lpstr>
      <vt:lpstr>Networkdays DAX Formula</vt:lpstr>
      <vt:lpstr>Networkdays DAX Formula</vt:lpstr>
      <vt:lpstr>DATESINPERIOD DAX FORMULA</vt:lpstr>
      <vt:lpstr>DATESBETWEEN DAX FORMULA</vt:lpstr>
      <vt:lpstr>SAME PERIOD LAST YEAR DAX FORMULA</vt:lpstr>
      <vt:lpstr>CALCULATE DAX FORMULA</vt:lpstr>
      <vt:lpstr>TEXT FORMULAS</vt:lpstr>
      <vt:lpstr>TEXT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Formulas in Power BI</dc:title>
  <dc:creator>Satish Dhawale</dc:creator>
  <cp:lastModifiedBy>Admin</cp:lastModifiedBy>
  <cp:revision>5</cp:revision>
  <dcterms:created xsi:type="dcterms:W3CDTF">2025-06-16T00:09:36Z</dcterms:created>
  <dcterms:modified xsi:type="dcterms:W3CDTF">2025-06-16T01:35:42Z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2025-06-16T00:00:00Z</vt:filetime>
  </property>
  <property fmtid="{D5CDD505-2E9C-101B-9397-08002B2CF9AE}" pid="5" name="Producer">
    <vt:lpwstr>Microsoft® PowerPoint® for Microsoft 365</vt:lpwstr>
  </property>
</Properties>
</file>