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pixabay.com/en/resort-tropical-pool-vacation-906104/"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Hotel Booking Report</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A041FA-B3CE-FE00-A399-E592932EBB6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4635314"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36A4-FC2E-F23F-FC80-A834618635D4}"/>
              </a:ext>
            </a:extLst>
          </p:cNvPr>
          <p:cNvSpPr>
            <a:spLocks noGrp="1"/>
          </p:cNvSpPr>
          <p:nvPr>
            <p:ph type="title"/>
          </p:nvPr>
        </p:nvSpPr>
        <p:spPr/>
        <p:txBody>
          <a:bodyPr/>
          <a:lstStyle/>
          <a:p>
            <a:r>
              <a:rPr lang="en-IN" dirty="0"/>
              <a:t>Country wise analysis</a:t>
            </a:r>
          </a:p>
        </p:txBody>
      </p:sp>
      <p:pic>
        <p:nvPicPr>
          <p:cNvPr id="5" name="Content Placeholder 4">
            <a:extLst>
              <a:ext uri="{FF2B5EF4-FFF2-40B4-BE49-F238E27FC236}">
                <a16:creationId xmlns:a16="http://schemas.microsoft.com/office/drawing/2014/main" id="{F990D5DD-263F-755F-E2CE-67A1DB744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8933" y="1737360"/>
            <a:ext cx="6333067" cy="4599432"/>
          </a:xfrm>
        </p:spPr>
      </p:pic>
      <p:sp>
        <p:nvSpPr>
          <p:cNvPr id="6" name="TextBox 5">
            <a:extLst>
              <a:ext uri="{FF2B5EF4-FFF2-40B4-BE49-F238E27FC236}">
                <a16:creationId xmlns:a16="http://schemas.microsoft.com/office/drawing/2014/main" id="{635ABB3E-717A-37AC-06D9-CA8F90D01ED4}"/>
              </a:ext>
            </a:extLst>
          </p:cNvPr>
          <p:cNvSpPr txBox="1"/>
          <p:nvPr/>
        </p:nvSpPr>
        <p:spPr>
          <a:xfrm>
            <a:off x="889339" y="3246120"/>
            <a:ext cx="4370832" cy="1508105"/>
          </a:xfrm>
          <a:prstGeom prst="rect">
            <a:avLst/>
          </a:prstGeom>
          <a:noFill/>
        </p:spPr>
        <p:txBody>
          <a:bodyPr wrap="square" rtlCol="0">
            <a:spAutoFit/>
          </a:bodyPr>
          <a:lstStyle/>
          <a:p>
            <a:pPr marL="285750" indent="-285750">
              <a:buFont typeface="Arial" panose="020B0604020202020204" pitchFamily="34" charset="0"/>
              <a:buChar char="•"/>
            </a:pPr>
            <a:r>
              <a:rPr lang="en-IN" dirty="0"/>
              <a:t>Let’s see which country has highest </a:t>
            </a:r>
            <a:r>
              <a:rPr lang="en-IN" sz="2000" dirty="0"/>
              <a:t>reservation</a:t>
            </a:r>
            <a:r>
              <a:rPr lang="en-IN" dirty="0"/>
              <a:t> cancelled.</a:t>
            </a:r>
          </a:p>
          <a:p>
            <a:pPr marL="285750" indent="-285750">
              <a:buFont typeface="Arial" panose="020B0604020202020204" pitchFamily="34" charset="0"/>
              <a:buChar char="•"/>
            </a:pPr>
            <a:r>
              <a:rPr lang="en-IN" dirty="0"/>
              <a:t>Top country is Portugal with highest number of cancellation which is around 70% </a:t>
            </a:r>
          </a:p>
        </p:txBody>
      </p:sp>
    </p:spTree>
    <p:extLst>
      <p:ext uri="{BB962C8B-B14F-4D97-AF65-F5344CB8AC3E}">
        <p14:creationId xmlns:p14="http://schemas.microsoft.com/office/powerpoint/2010/main" val="50115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3902E9-911E-7794-7324-8B6D20DC7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456" y="598279"/>
            <a:ext cx="3829584" cy="1952898"/>
          </a:xfrm>
        </p:spPr>
      </p:pic>
      <p:sp>
        <p:nvSpPr>
          <p:cNvPr id="7" name="TextBox 6">
            <a:extLst>
              <a:ext uri="{FF2B5EF4-FFF2-40B4-BE49-F238E27FC236}">
                <a16:creationId xmlns:a16="http://schemas.microsoft.com/office/drawing/2014/main" id="{C0001446-374C-F123-988A-4AA34559A75E}"/>
              </a:ext>
            </a:extLst>
          </p:cNvPr>
          <p:cNvSpPr txBox="1"/>
          <p:nvPr/>
        </p:nvSpPr>
        <p:spPr>
          <a:xfrm>
            <a:off x="1400556" y="3465575"/>
            <a:ext cx="9390888"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t>Area where guests are visiting the hotels and making reservations, It is common from direct or groups, online or offline Travel Agents</a:t>
            </a:r>
          </a:p>
          <a:p>
            <a:pPr marL="342900" indent="-342900">
              <a:buFont typeface="Arial" panose="020B0604020202020204" pitchFamily="34" charset="0"/>
              <a:buChar char="•"/>
            </a:pPr>
            <a:r>
              <a:rPr lang="en-IN" sz="2000" dirty="0"/>
              <a:t>Around 46% of clients are come from online travel agencies, whereas 27% come from groups and only 4% clients book hotels directly by visiting them and making reservations.</a:t>
            </a:r>
          </a:p>
        </p:txBody>
      </p:sp>
    </p:spTree>
    <p:extLst>
      <p:ext uri="{BB962C8B-B14F-4D97-AF65-F5344CB8AC3E}">
        <p14:creationId xmlns:p14="http://schemas.microsoft.com/office/powerpoint/2010/main" val="270241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A3E9-D097-D197-93F5-9B7FF54EF940}"/>
              </a:ext>
            </a:extLst>
          </p:cNvPr>
          <p:cNvSpPr>
            <a:spLocks noGrp="1"/>
          </p:cNvSpPr>
          <p:nvPr>
            <p:ph type="title"/>
          </p:nvPr>
        </p:nvSpPr>
        <p:spPr/>
        <p:txBody>
          <a:bodyPr/>
          <a:lstStyle/>
          <a:p>
            <a:r>
              <a:rPr lang="en-IN" dirty="0"/>
              <a:t>Conclusion or Insights</a:t>
            </a:r>
          </a:p>
        </p:txBody>
      </p:sp>
      <p:sp>
        <p:nvSpPr>
          <p:cNvPr id="3" name="Content Placeholder 2">
            <a:extLst>
              <a:ext uri="{FF2B5EF4-FFF2-40B4-BE49-F238E27FC236}">
                <a16:creationId xmlns:a16="http://schemas.microsoft.com/office/drawing/2014/main" id="{8BA5CF95-BE55-CA89-33BB-2FA02A8F75D2}"/>
              </a:ext>
            </a:extLst>
          </p:cNvPr>
          <p:cNvSpPr>
            <a:spLocks noGrp="1"/>
          </p:cNvSpPr>
          <p:nvPr>
            <p:ph idx="1"/>
          </p:nvPr>
        </p:nvSpPr>
        <p:spPr/>
        <p:txBody>
          <a:bodyPr>
            <a:normAutofit/>
          </a:bodyPr>
          <a:lstStyle/>
          <a:p>
            <a:pPr>
              <a:buFont typeface="Wingdings" panose="05000000000000000000" pitchFamily="2" charset="2"/>
              <a:buChar char="Ø"/>
            </a:pPr>
            <a:r>
              <a:rPr lang="en-IN" sz="1800" dirty="0"/>
              <a:t>Cancellation rates rise as price increases, in order to prevent cancellations of reservations, hotels could work on their pricing strategies and try lower the rates of specific hotels based on locations.</a:t>
            </a:r>
          </a:p>
          <a:p>
            <a:pPr>
              <a:buFont typeface="Wingdings" panose="05000000000000000000" pitchFamily="2" charset="2"/>
              <a:buChar char="Ø"/>
            </a:pPr>
            <a:r>
              <a:rPr lang="en-IN" sz="1800" dirty="0"/>
              <a:t>They can also provide some discounts to the consumers.</a:t>
            </a:r>
          </a:p>
          <a:p>
            <a:pPr>
              <a:buFont typeface="Wingdings" panose="05000000000000000000" pitchFamily="2" charset="2"/>
              <a:buChar char="Ø"/>
            </a:pPr>
            <a:r>
              <a:rPr lang="en-IN" sz="1800" dirty="0"/>
              <a:t>Specially in resort hotels cancellation rate is high so hotels should have reasonable discount on the room prices on weekends and holidays.</a:t>
            </a:r>
          </a:p>
          <a:p>
            <a:pPr>
              <a:buFont typeface="Wingdings" panose="05000000000000000000" pitchFamily="2" charset="2"/>
              <a:buChar char="Ø"/>
            </a:pPr>
            <a:r>
              <a:rPr lang="en-IN" sz="1800" dirty="0"/>
              <a:t>In the month of January, hotels can start campaigns or marketing with a reasonable amount to increase their revenue because cancellations is highest in this month.</a:t>
            </a:r>
          </a:p>
          <a:p>
            <a:pPr>
              <a:buFont typeface="Wingdings" panose="05000000000000000000" pitchFamily="2" charset="2"/>
              <a:buChar char="Ø"/>
            </a:pPr>
            <a:r>
              <a:rPr lang="en-IN" sz="1800" dirty="0"/>
              <a:t>Mainly target Portugal country to reduce cancellation rate and also increase the quality of their hotels and their services.</a:t>
            </a:r>
          </a:p>
        </p:txBody>
      </p:sp>
    </p:spTree>
    <p:extLst>
      <p:ext uri="{BB962C8B-B14F-4D97-AF65-F5344CB8AC3E}">
        <p14:creationId xmlns:p14="http://schemas.microsoft.com/office/powerpoint/2010/main" val="401473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B241-F77C-81A8-BCEB-A9CC73B1DE28}"/>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1794D12A-974A-94F5-7821-DBF749046E1C}"/>
              </a:ext>
            </a:extLst>
          </p:cNvPr>
          <p:cNvSpPr>
            <a:spLocks noGrp="1"/>
          </p:cNvSpPr>
          <p:nvPr>
            <p:ph idx="1"/>
          </p:nvPr>
        </p:nvSpPr>
        <p:spPr/>
        <p:txBody>
          <a:bodyPr/>
          <a:lstStyle/>
          <a:p>
            <a:r>
              <a:rPr lang="en-US" sz="2400" dirty="0"/>
              <a:t>In city and resort hotel we have seen high cancellation rate. Each hotel is dealing with number of issue as a result including less revenues and less hotel rooms use. we seen this issue in both city hotel and resort hotel, so lowering cancellation rate is primary goal of both the hotel and increase efficiency of generating revenue</a:t>
            </a:r>
          </a:p>
          <a:p>
            <a:endParaRPr lang="en-IN" dirty="0"/>
          </a:p>
        </p:txBody>
      </p:sp>
    </p:spTree>
    <p:extLst>
      <p:ext uri="{BB962C8B-B14F-4D97-AF65-F5344CB8AC3E}">
        <p14:creationId xmlns:p14="http://schemas.microsoft.com/office/powerpoint/2010/main" val="6780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D6D8-05D3-8E76-2A02-B0C8BD8235B8}"/>
              </a:ext>
            </a:extLst>
          </p:cNvPr>
          <p:cNvSpPr>
            <a:spLocks noGrp="1"/>
          </p:cNvSpPr>
          <p:nvPr>
            <p:ph type="title"/>
          </p:nvPr>
        </p:nvSpPr>
        <p:spPr/>
        <p:txBody>
          <a:bodyPr/>
          <a:lstStyle/>
          <a:p>
            <a:r>
              <a:rPr lang="en-IN" dirty="0"/>
              <a:t>Research Question</a:t>
            </a:r>
          </a:p>
        </p:txBody>
      </p:sp>
      <p:sp>
        <p:nvSpPr>
          <p:cNvPr id="3" name="Content Placeholder 2">
            <a:extLst>
              <a:ext uri="{FF2B5EF4-FFF2-40B4-BE49-F238E27FC236}">
                <a16:creationId xmlns:a16="http://schemas.microsoft.com/office/drawing/2014/main" id="{F2969956-028C-300B-4D17-B5A4D4E29F4D}"/>
              </a:ext>
            </a:extLst>
          </p:cNvPr>
          <p:cNvSpPr>
            <a:spLocks noGrp="1"/>
          </p:cNvSpPr>
          <p:nvPr>
            <p:ph idx="1"/>
          </p:nvPr>
        </p:nvSpPr>
        <p:spPr/>
        <p:txBody>
          <a:bodyPr/>
          <a:lstStyle/>
          <a:p>
            <a:r>
              <a:rPr lang="en-IN" dirty="0"/>
              <a:t>1. What are the variables that affect hotel reservation cancellation?</a:t>
            </a:r>
          </a:p>
          <a:p>
            <a:endParaRPr lang="en-IN" dirty="0"/>
          </a:p>
          <a:p>
            <a:r>
              <a:rPr lang="en-IN" dirty="0"/>
              <a:t>2. How can we make hotel reservation cancellation better?</a:t>
            </a:r>
          </a:p>
          <a:p>
            <a:endParaRPr lang="en-IN" dirty="0"/>
          </a:p>
          <a:p>
            <a:r>
              <a:rPr lang="en-IN" dirty="0"/>
              <a:t>3. How will hotels be assisted in making pricing and promotional decisions?</a:t>
            </a:r>
          </a:p>
        </p:txBody>
      </p:sp>
    </p:spTree>
    <p:extLst>
      <p:ext uri="{BB962C8B-B14F-4D97-AF65-F5344CB8AC3E}">
        <p14:creationId xmlns:p14="http://schemas.microsoft.com/office/powerpoint/2010/main" val="180554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FA28-668B-8B3F-774F-D0468021451D}"/>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7B9B3AC4-40E4-2472-653A-05BE51B0C446}"/>
              </a:ext>
            </a:extLst>
          </p:cNvPr>
          <p:cNvSpPr>
            <a:spLocks noGrp="1"/>
          </p:cNvSpPr>
          <p:nvPr>
            <p:ph idx="1"/>
          </p:nvPr>
        </p:nvSpPr>
        <p:spPr/>
        <p:txBody>
          <a:bodyPr/>
          <a:lstStyle/>
          <a:p>
            <a:r>
              <a:rPr lang="en-IN" dirty="0"/>
              <a:t>1. More cancellations occur when prices are higher.</a:t>
            </a:r>
          </a:p>
          <a:p>
            <a:endParaRPr lang="en-IN" dirty="0"/>
          </a:p>
          <a:p>
            <a:r>
              <a:rPr lang="en-IN" dirty="0"/>
              <a:t>2. When there is a longer waiting list customers tend to cancel more frequently.</a:t>
            </a:r>
          </a:p>
          <a:p>
            <a:endParaRPr lang="en-IN" dirty="0"/>
          </a:p>
          <a:p>
            <a:r>
              <a:rPr lang="en-IN" dirty="0"/>
              <a:t>3. The majority of clients are coming offline travel agents to make their reservation.</a:t>
            </a:r>
          </a:p>
        </p:txBody>
      </p:sp>
    </p:spTree>
    <p:extLst>
      <p:ext uri="{BB962C8B-B14F-4D97-AF65-F5344CB8AC3E}">
        <p14:creationId xmlns:p14="http://schemas.microsoft.com/office/powerpoint/2010/main" val="235317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DD3F-7B20-14BD-1250-1DC855C87127}"/>
              </a:ext>
            </a:extLst>
          </p:cNvPr>
          <p:cNvSpPr>
            <a:spLocks noGrp="1"/>
          </p:cNvSpPr>
          <p:nvPr>
            <p:ph type="title"/>
          </p:nvPr>
        </p:nvSpPr>
        <p:spPr/>
        <p:txBody>
          <a:bodyPr/>
          <a:lstStyle/>
          <a:p>
            <a:r>
              <a:rPr lang="en-IN" dirty="0"/>
              <a:t>Analysis</a:t>
            </a:r>
          </a:p>
        </p:txBody>
      </p:sp>
      <p:pic>
        <p:nvPicPr>
          <p:cNvPr id="5" name="Content Placeholder 4">
            <a:extLst>
              <a:ext uri="{FF2B5EF4-FFF2-40B4-BE49-F238E27FC236}">
                <a16:creationId xmlns:a16="http://schemas.microsoft.com/office/drawing/2014/main" id="{CE667E78-5FCE-137B-17BD-B8188F530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9883" y="2066543"/>
            <a:ext cx="6105605" cy="4169665"/>
          </a:xfrm>
        </p:spPr>
      </p:pic>
      <p:sp>
        <p:nvSpPr>
          <p:cNvPr id="6" name="TextBox 5">
            <a:extLst>
              <a:ext uri="{FF2B5EF4-FFF2-40B4-BE49-F238E27FC236}">
                <a16:creationId xmlns:a16="http://schemas.microsoft.com/office/drawing/2014/main" id="{5AF7AC83-AE2A-A757-6CD0-4F1F0D4A6FEE}"/>
              </a:ext>
            </a:extLst>
          </p:cNvPr>
          <p:cNvSpPr txBox="1"/>
          <p:nvPr/>
        </p:nvSpPr>
        <p:spPr>
          <a:xfrm>
            <a:off x="694944" y="2267712"/>
            <a:ext cx="4873752"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t>Pie chart shows the percentage of reservations that are cancelled and conform. </a:t>
            </a:r>
          </a:p>
          <a:p>
            <a:pPr marL="342900" indent="-342900">
              <a:buFont typeface="Arial" panose="020B0604020202020204" pitchFamily="34" charset="0"/>
              <a:buChar char="•"/>
            </a:pPr>
            <a:r>
              <a:rPr lang="en-IN" sz="2000" dirty="0"/>
              <a:t>There are still a significant number of reservation that have not been cancelled but there are still 37% of clients who cancelled their reservation which has a significant impact on hotel’s revenue</a:t>
            </a:r>
          </a:p>
        </p:txBody>
      </p:sp>
    </p:spTree>
    <p:extLst>
      <p:ext uri="{BB962C8B-B14F-4D97-AF65-F5344CB8AC3E}">
        <p14:creationId xmlns:p14="http://schemas.microsoft.com/office/powerpoint/2010/main" val="139900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D8C3FD-49D3-4673-4BBA-BDCDF609C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808" y="146304"/>
            <a:ext cx="8604504" cy="3950208"/>
          </a:xfrm>
        </p:spPr>
      </p:pic>
      <p:sp>
        <p:nvSpPr>
          <p:cNvPr id="6" name="TextBox 5">
            <a:extLst>
              <a:ext uri="{FF2B5EF4-FFF2-40B4-BE49-F238E27FC236}">
                <a16:creationId xmlns:a16="http://schemas.microsoft.com/office/drawing/2014/main" id="{F3F028B9-04AE-9844-74F8-DF7575C05936}"/>
              </a:ext>
            </a:extLst>
          </p:cNvPr>
          <p:cNvSpPr txBox="1"/>
          <p:nvPr/>
        </p:nvSpPr>
        <p:spPr>
          <a:xfrm>
            <a:off x="1147572" y="4302760"/>
            <a:ext cx="10094976"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In comparison to resort hotels and city hotels, City hotels have more bookings because they often found in city area and these hotels are not so expensive.</a:t>
            </a:r>
          </a:p>
          <a:p>
            <a:pPr marL="342900" indent="-342900">
              <a:buFont typeface="Arial" panose="020B0604020202020204" pitchFamily="34" charset="0"/>
              <a:buChar char="•"/>
            </a:pPr>
            <a:r>
              <a:rPr lang="en-IN" sz="2000" dirty="0"/>
              <a:t>It’s possible that resort hotels are more expensive because of their location and facility they offer.</a:t>
            </a:r>
          </a:p>
        </p:txBody>
      </p:sp>
    </p:spTree>
    <p:extLst>
      <p:ext uri="{BB962C8B-B14F-4D97-AF65-F5344CB8AC3E}">
        <p14:creationId xmlns:p14="http://schemas.microsoft.com/office/powerpoint/2010/main" val="292901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E62D4B-8D9B-AC05-20A3-A930CED3C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46" y="0"/>
            <a:ext cx="10004822" cy="3760788"/>
          </a:xfrm>
        </p:spPr>
      </p:pic>
      <p:sp>
        <p:nvSpPr>
          <p:cNvPr id="6" name="TextBox 5">
            <a:extLst>
              <a:ext uri="{FF2B5EF4-FFF2-40B4-BE49-F238E27FC236}">
                <a16:creationId xmlns:a16="http://schemas.microsoft.com/office/drawing/2014/main" id="{E2E4048C-11B5-EC38-9F8B-6254E23124F9}"/>
              </a:ext>
            </a:extLst>
          </p:cNvPr>
          <p:cNvSpPr txBox="1"/>
          <p:nvPr/>
        </p:nvSpPr>
        <p:spPr>
          <a:xfrm>
            <a:off x="1169146" y="4322508"/>
            <a:ext cx="9584198"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t>In line graph shows that, on certain days, the average daily rate of a city hotel is less than that of resort hotels and other days it is even less.</a:t>
            </a:r>
          </a:p>
          <a:p>
            <a:pPr marL="342900" indent="-342900">
              <a:buFont typeface="Arial" panose="020B0604020202020204" pitchFamily="34" charset="0"/>
              <a:buChar char="•"/>
            </a:pPr>
            <a:r>
              <a:rPr lang="en-IN" sz="2000" dirty="0"/>
              <a:t>It’s clearly shows that weekends and holidays may see a rise in resort hotels rates.</a:t>
            </a:r>
          </a:p>
        </p:txBody>
      </p:sp>
    </p:spTree>
    <p:extLst>
      <p:ext uri="{BB962C8B-B14F-4D97-AF65-F5344CB8AC3E}">
        <p14:creationId xmlns:p14="http://schemas.microsoft.com/office/powerpoint/2010/main" val="162784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90E817-A23B-4364-4500-DFE84C3C9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296" y="178816"/>
            <a:ext cx="8979408" cy="3760788"/>
          </a:xfrm>
        </p:spPr>
      </p:pic>
      <p:sp>
        <p:nvSpPr>
          <p:cNvPr id="6" name="TextBox 5">
            <a:extLst>
              <a:ext uri="{FF2B5EF4-FFF2-40B4-BE49-F238E27FC236}">
                <a16:creationId xmlns:a16="http://schemas.microsoft.com/office/drawing/2014/main" id="{3B67C4D5-9567-EA2E-E51C-7E4326B1F6CE}"/>
              </a:ext>
            </a:extLst>
          </p:cNvPr>
          <p:cNvSpPr txBox="1"/>
          <p:nvPr/>
        </p:nvSpPr>
        <p:spPr>
          <a:xfrm>
            <a:off x="1316736" y="4213924"/>
            <a:ext cx="9829800"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It’s a grouped bar graph to analyse the months with the highest and lowest reservation levels according to reservation status.</a:t>
            </a:r>
          </a:p>
          <a:p>
            <a:pPr marL="342900" indent="-342900">
              <a:buFont typeface="Arial" panose="020B0604020202020204" pitchFamily="34" charset="0"/>
              <a:buChar char="•"/>
            </a:pPr>
            <a:r>
              <a:rPr lang="en-IN" sz="2000" dirty="0"/>
              <a:t>Both the number of conform and cancelled reservations are highest in the month of august, where as January is the month with the most cancelled  reservations.</a:t>
            </a:r>
          </a:p>
        </p:txBody>
      </p:sp>
    </p:spTree>
    <p:extLst>
      <p:ext uri="{BB962C8B-B14F-4D97-AF65-F5344CB8AC3E}">
        <p14:creationId xmlns:p14="http://schemas.microsoft.com/office/powerpoint/2010/main" val="233860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BD7DFE-2D1C-4A75-19E2-80ECF7E41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488" y="114808"/>
            <a:ext cx="9098280" cy="3760788"/>
          </a:xfrm>
        </p:spPr>
      </p:pic>
      <p:sp>
        <p:nvSpPr>
          <p:cNvPr id="6" name="TextBox 5">
            <a:extLst>
              <a:ext uri="{FF2B5EF4-FFF2-40B4-BE49-F238E27FC236}">
                <a16:creationId xmlns:a16="http://schemas.microsoft.com/office/drawing/2014/main" id="{3341AB18-9059-B36B-0678-4D38469A94A4}"/>
              </a:ext>
            </a:extLst>
          </p:cNvPr>
          <p:cNvSpPr txBox="1"/>
          <p:nvPr/>
        </p:nvSpPr>
        <p:spPr>
          <a:xfrm>
            <a:off x="1243584" y="4296220"/>
            <a:ext cx="9848088"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t>Bar graph shows that cancellations are most common when prices are highest and least common when prices are lowest, therefore cost is responsible for the cancellation.</a:t>
            </a:r>
          </a:p>
        </p:txBody>
      </p:sp>
    </p:spTree>
    <p:extLst>
      <p:ext uri="{BB962C8B-B14F-4D97-AF65-F5344CB8AC3E}">
        <p14:creationId xmlns:p14="http://schemas.microsoft.com/office/powerpoint/2010/main" val="58760198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{03D87F5F-12C4-4237-9902-1BD8724695D4}tf56160789_win32</Template>
  <TotalTime>698</TotalTime>
  <Words>568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Wingdings</vt:lpstr>
      <vt:lpstr>Custom</vt:lpstr>
      <vt:lpstr>Hotel Booking Report</vt:lpstr>
      <vt:lpstr>Business Problem</vt:lpstr>
      <vt:lpstr>Research Question</vt:lpstr>
      <vt:lpstr>Hypothesis</vt:lpstr>
      <vt:lpstr>Analysis</vt:lpstr>
      <vt:lpstr>PowerPoint Presentation</vt:lpstr>
      <vt:lpstr>PowerPoint Presentation</vt:lpstr>
      <vt:lpstr>PowerPoint Presentation</vt:lpstr>
      <vt:lpstr>PowerPoint Presentation</vt:lpstr>
      <vt:lpstr>Country wise analysis</vt:lpstr>
      <vt:lpstr>PowerPoint Presentation</vt:lpstr>
      <vt:lpstr>Conclusion or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Mane</dc:creator>
  <cp:lastModifiedBy>Shantanu Mane</cp:lastModifiedBy>
  <cp:revision>3</cp:revision>
  <dcterms:created xsi:type="dcterms:W3CDTF">2024-11-13T07:31:09Z</dcterms:created>
  <dcterms:modified xsi:type="dcterms:W3CDTF">2024-11-18T07:05:39Z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