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7"/>
  </p:notesMasterIdLst>
  <p:sldIdLst>
    <p:sldId id="256" r:id="rId2"/>
    <p:sldId id="288" r:id="rId3"/>
    <p:sldId id="289" r:id="rId4"/>
    <p:sldId id="290" r:id="rId5"/>
    <p:sldId id="291" r:id="rId6"/>
    <p:sldId id="292" r:id="rId7"/>
    <p:sldId id="257" r:id="rId8"/>
    <p:sldId id="271" r:id="rId9"/>
    <p:sldId id="272" r:id="rId10"/>
    <p:sldId id="273" r:id="rId11"/>
    <p:sldId id="274" r:id="rId12"/>
    <p:sldId id="275" r:id="rId13"/>
    <p:sldId id="276" r:id="rId14"/>
    <p:sldId id="277" r:id="rId15"/>
    <p:sldId id="278" r:id="rId16"/>
    <p:sldId id="279" r:id="rId17"/>
    <p:sldId id="280" r:id="rId18"/>
    <p:sldId id="281" r:id="rId19"/>
    <p:sldId id="282" r:id="rId20"/>
    <p:sldId id="283" r:id="rId21"/>
    <p:sldId id="284" r:id="rId22"/>
    <p:sldId id="285" r:id="rId23"/>
    <p:sldId id="286" r:id="rId24"/>
    <p:sldId id="287" r:id="rId25"/>
    <p:sldId id="270" r:id="rId26"/>
  </p:sldIdLst>
  <p:sldSz cx="9144000" cy="5143500" type="screen16x9"/>
  <p:notesSz cx="6858000" cy="9144000"/>
  <p:embeddedFontLst>
    <p:embeddedFont>
      <p:font typeface="Raleway" charset="0"/>
      <p:regular r:id="rId28"/>
      <p:bold r:id="rId29"/>
      <p:italic r:id="rId30"/>
      <p:boldItalic r:id="rId31"/>
    </p:embeddedFont>
    <p:embeddedFont>
      <p:font typeface="Lato"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5520" autoAdjust="0"/>
  </p:normalViewPr>
  <p:slideViewPr>
    <p:cSldViewPr snapToGrid="0">
      <p:cViewPr>
        <p:scale>
          <a:sx n="90" d="100"/>
          <a:sy n="90" d="100"/>
        </p:scale>
        <p:origin x="-804" y="-144"/>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819b36b7a3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819b36b7a3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static.javatpoint.com/images/java-collection-hierarchy.pn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static.javatpoint.com/core/images/socket-programming.png"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static.javatpoint.com/images/thread-life-cycle.pn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1"/>
            <a:ext cx="7688100" cy="92545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smtClean="0"/>
              <a:t>Java </a:t>
            </a:r>
            <a:r>
              <a:rPr lang="en" dirty="0"/>
              <a:t>Language</a:t>
            </a:r>
            <a:endParaRPr/>
          </a:p>
        </p:txBody>
      </p:sp>
      <p:sp>
        <p:nvSpPr>
          <p:cNvPr id="87" name="Google Shape;87;p13"/>
          <p:cNvSpPr txBox="1">
            <a:spLocks noGrp="1"/>
          </p:cNvSpPr>
          <p:nvPr>
            <p:ph type="subTitle" idx="1"/>
          </p:nvPr>
        </p:nvSpPr>
        <p:spPr>
          <a:xfrm>
            <a:off x="729627" y="3334825"/>
            <a:ext cx="7688100" cy="541200"/>
          </a:xfrm>
          <a:prstGeom prst="rect">
            <a:avLst/>
          </a:prstGeom>
        </p:spPr>
        <p:txBody>
          <a:bodyPr spcFirstLastPara="1" wrap="square" lIns="91425" tIns="91425" rIns="91425" bIns="91425" anchor="t" anchorCtr="0">
            <a:noAutofit/>
          </a:bodyPr>
          <a:lstStyle/>
          <a:p>
            <a:pPr marL="457200" lvl="0" indent="-330200" algn="r" rtl="0">
              <a:spcBef>
                <a:spcPts val="0"/>
              </a:spcBef>
              <a:spcAft>
                <a:spcPts val="0"/>
              </a:spcAft>
              <a:buSzPts val="1600"/>
              <a:buChar char="-"/>
            </a:pPr>
            <a:r>
              <a:rPr lang="en" dirty="0"/>
              <a:t>Swapnajit Patil</a:t>
            </a:r>
            <a:endParaRPr/>
          </a:p>
        </p:txBody>
      </p:sp>
      <p:pic>
        <p:nvPicPr>
          <p:cNvPr id="6" name="Picture 5" descr="kisspng-java-programmer-computer-programming-logo-5afe2f1e06f798.7422784015266076460285.png"/>
          <p:cNvPicPr>
            <a:picLocks noChangeAspect="1"/>
          </p:cNvPicPr>
          <p:nvPr/>
        </p:nvPicPr>
        <p:blipFill>
          <a:blip r:embed="rId3"/>
          <a:stretch>
            <a:fillRect/>
          </a:stretch>
        </p:blipFill>
        <p:spPr>
          <a:xfrm>
            <a:off x="923494" y="2139057"/>
            <a:ext cx="2795748" cy="2795748"/>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450" y="1236457"/>
            <a:ext cx="7688700" cy="535200"/>
          </a:xfrm>
        </p:spPr>
        <p:txBody>
          <a:bodyPr/>
          <a:lstStyle/>
          <a:p>
            <a:r>
              <a:rPr lang="en-US" dirty="0" smtClean="0"/>
              <a:t>JDBC (Cont.)</a:t>
            </a:r>
            <a:endParaRPr lang="en-US" dirty="0"/>
          </a:p>
        </p:txBody>
      </p:sp>
      <p:sp>
        <p:nvSpPr>
          <p:cNvPr id="3" name="Text Placeholder 2"/>
          <p:cNvSpPr>
            <a:spLocks noGrp="1"/>
          </p:cNvSpPr>
          <p:nvPr>
            <p:ph type="body" idx="1"/>
          </p:nvPr>
        </p:nvSpPr>
        <p:spPr>
          <a:xfrm>
            <a:off x="739723" y="1739828"/>
            <a:ext cx="7962487" cy="3403672"/>
          </a:xfrm>
        </p:spPr>
        <p:txBody>
          <a:bodyPr/>
          <a:lstStyle/>
          <a:p>
            <a:r>
              <a:rPr lang="en-US" dirty="0" err="1" smtClean="0"/>
              <a:t>CallableStatement</a:t>
            </a:r>
            <a:r>
              <a:rPr lang="en-US" dirty="0" smtClean="0"/>
              <a:t> – used to call stored procedures &amp; functions. </a:t>
            </a:r>
            <a:r>
              <a:rPr lang="en-US" dirty="0" err="1" smtClean="0"/>
              <a:t>ConnectionObj.prepareCall</a:t>
            </a:r>
            <a:r>
              <a:rPr lang="en-US" dirty="0" smtClean="0"/>
              <a:t>(query) gives reference to </a:t>
            </a:r>
            <a:r>
              <a:rPr lang="en-US" dirty="0" err="1" smtClean="0"/>
              <a:t>CallableStatement</a:t>
            </a:r>
            <a:r>
              <a:rPr lang="en-US" dirty="0" smtClean="0"/>
              <a:t>. We can then pass parameters using this reference. This is sub-interface of Statement.</a:t>
            </a:r>
          </a:p>
          <a:p>
            <a:r>
              <a:rPr lang="en-US" dirty="0" err="1" smtClean="0"/>
              <a:t>ResultSetMetaData</a:t>
            </a:r>
            <a:r>
              <a:rPr lang="en-US" dirty="0" smtClean="0"/>
              <a:t> – Provides metadata about </a:t>
            </a:r>
            <a:r>
              <a:rPr lang="en-US" dirty="0" err="1" smtClean="0"/>
              <a:t>ResultSet</a:t>
            </a:r>
            <a:r>
              <a:rPr lang="en-US" dirty="0" smtClean="0"/>
              <a:t> object. Its reference is obtained from </a:t>
            </a:r>
            <a:r>
              <a:rPr lang="en-US" dirty="0" err="1" smtClean="0"/>
              <a:t>ResultSetObj.getMetaData</a:t>
            </a:r>
            <a:r>
              <a:rPr lang="en-US" dirty="0" smtClean="0"/>
              <a:t>(). It has methods like </a:t>
            </a:r>
            <a:r>
              <a:rPr lang="en-US" dirty="0" err="1" smtClean="0"/>
              <a:t>getColumnCount</a:t>
            </a:r>
            <a:r>
              <a:rPr lang="en-US" dirty="0" smtClean="0"/>
              <a:t>(), </a:t>
            </a:r>
            <a:r>
              <a:rPr lang="en-US" dirty="0" err="1" smtClean="0"/>
              <a:t>getColumnName</a:t>
            </a:r>
            <a:r>
              <a:rPr lang="en-US" dirty="0" smtClean="0"/>
              <a:t>(index), </a:t>
            </a:r>
            <a:r>
              <a:rPr lang="en-US" dirty="0" err="1" smtClean="0"/>
              <a:t>getTableName</a:t>
            </a:r>
            <a:r>
              <a:rPr lang="en-US" dirty="0" smtClean="0"/>
              <a:t>(index), </a:t>
            </a:r>
            <a:r>
              <a:rPr lang="en-US" dirty="0" err="1" smtClean="0"/>
              <a:t>getColumnTypeName</a:t>
            </a:r>
            <a:r>
              <a:rPr lang="en-US" dirty="0" smtClean="0"/>
              <a:t>(index), etc.</a:t>
            </a:r>
          </a:p>
          <a:p>
            <a:r>
              <a:rPr lang="en-US" dirty="0" err="1" smtClean="0"/>
              <a:t>DatabaseMetaData</a:t>
            </a:r>
            <a:r>
              <a:rPr lang="en-US" dirty="0" smtClean="0"/>
              <a:t> - Provides metadata about Database like driver &amp; product name, their versions. Its reference is obtained from </a:t>
            </a:r>
            <a:r>
              <a:rPr lang="en-US" dirty="0" err="1" smtClean="0"/>
              <a:t>ConnectionObj.getMetaData</a:t>
            </a:r>
            <a:r>
              <a:rPr lang="en-US" dirty="0" smtClean="0"/>
              <a:t>(). It has methods like </a:t>
            </a:r>
            <a:r>
              <a:rPr lang="en-US" dirty="0" err="1" smtClean="0"/>
              <a:t>getDriverName</a:t>
            </a:r>
            <a:r>
              <a:rPr lang="en-US" dirty="0" smtClean="0"/>
              <a:t>(), </a:t>
            </a:r>
            <a:r>
              <a:rPr lang="en-US" dirty="0" err="1" smtClean="0"/>
              <a:t>getDriverVersion</a:t>
            </a:r>
            <a:r>
              <a:rPr lang="en-US" dirty="0" smtClean="0"/>
              <a:t>(), </a:t>
            </a:r>
            <a:r>
              <a:rPr lang="en-US" dirty="0" err="1" smtClean="0"/>
              <a:t>getDatabaseProductName</a:t>
            </a:r>
            <a:r>
              <a:rPr lang="en-US" dirty="0" smtClean="0"/>
              <a:t>(), </a:t>
            </a:r>
            <a:r>
              <a:rPr lang="en-US" dirty="0" err="1" smtClean="0"/>
              <a:t>getDatabaseProductVersion</a:t>
            </a:r>
            <a:r>
              <a:rPr lang="en-US" dirty="0" smtClean="0"/>
              <a:t>(), </a:t>
            </a:r>
            <a:r>
              <a:rPr lang="en-US" dirty="0" err="1" smtClean="0"/>
              <a:t>getUserName</a:t>
            </a:r>
            <a:r>
              <a:rPr lang="en-US" dirty="0" smtClean="0"/>
              <a:t>(), </a:t>
            </a:r>
            <a:r>
              <a:rPr lang="en-US" dirty="0" err="1" smtClean="0"/>
              <a:t>getTableName</a:t>
            </a:r>
            <a:r>
              <a:rPr lang="en-US" dirty="0" smtClean="0"/>
              <a:t>(index), </a:t>
            </a:r>
            <a:r>
              <a:rPr lang="en-US" dirty="0" err="1" smtClean="0"/>
              <a:t>getTables</a:t>
            </a:r>
            <a:r>
              <a:rPr lang="en-US" dirty="0" smtClean="0"/>
              <a:t>(), etc.</a:t>
            </a:r>
          </a:p>
          <a:p>
            <a:r>
              <a:rPr lang="en-US" dirty="0" err="1" smtClean="0"/>
              <a:t>JdbcRowSet</a:t>
            </a:r>
            <a:r>
              <a:rPr lang="en-US" dirty="0" smtClean="0"/>
              <a:t> – similar to </a:t>
            </a:r>
            <a:r>
              <a:rPr lang="en-US" dirty="0" err="1" smtClean="0"/>
              <a:t>ResultSet</a:t>
            </a:r>
            <a:r>
              <a:rPr lang="en-US" dirty="0" smtClean="0"/>
              <a:t> holds tabular data &amp; flexible to use. Sub-interface of </a:t>
            </a:r>
            <a:r>
              <a:rPr lang="en-US" dirty="0" err="1" smtClean="0"/>
              <a:t>RowSet</a:t>
            </a:r>
            <a:r>
              <a:rPr lang="en-US" dirty="0" smtClean="0"/>
              <a:t>. Scrollable &amp; Updatable by default. </a:t>
            </a:r>
            <a:r>
              <a:rPr lang="en-US" dirty="0" err="1" smtClean="0"/>
              <a:t>RowSetProvider.newFactory</a:t>
            </a:r>
            <a:r>
              <a:rPr lang="en-US" dirty="0" smtClean="0"/>
              <a:t>().</a:t>
            </a:r>
            <a:r>
              <a:rPr lang="en-US" dirty="0" err="1" smtClean="0"/>
              <a:t>createJdbcRowSet</a:t>
            </a:r>
            <a:r>
              <a:rPr lang="en-US" dirty="0" smtClean="0"/>
              <a:t>() gives reference to </a:t>
            </a:r>
            <a:r>
              <a:rPr lang="en-US" dirty="0" err="1" smtClean="0"/>
              <a:t>JdbcRowset</a:t>
            </a:r>
            <a:r>
              <a:rPr lang="en-US" dirty="0" smtClean="0"/>
              <a:t>. Provides methods like </a:t>
            </a:r>
            <a:r>
              <a:rPr lang="en-US" dirty="0" err="1" smtClean="0"/>
              <a:t>setUrl</a:t>
            </a:r>
            <a:r>
              <a:rPr lang="en-US" dirty="0" smtClean="0"/>
              <a:t>(), </a:t>
            </a:r>
            <a:r>
              <a:rPr lang="en-US" dirty="0" err="1" smtClean="0"/>
              <a:t>setUsername</a:t>
            </a:r>
            <a:r>
              <a:rPr lang="en-US" dirty="0" smtClean="0"/>
              <a:t>(), </a:t>
            </a:r>
            <a:r>
              <a:rPr lang="en-US" dirty="0" err="1" smtClean="0"/>
              <a:t>setPassword</a:t>
            </a:r>
            <a:r>
              <a:rPr lang="en-US" dirty="0" smtClean="0"/>
              <a:t>(), </a:t>
            </a:r>
            <a:r>
              <a:rPr lang="en-US" dirty="0" err="1" smtClean="0"/>
              <a:t>setCommand</a:t>
            </a:r>
            <a:r>
              <a:rPr lang="en-US" dirty="0" smtClean="0"/>
              <a:t>(), execute(), etc.</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450" y="1267279"/>
            <a:ext cx="7688700" cy="535200"/>
          </a:xfrm>
        </p:spPr>
        <p:txBody>
          <a:bodyPr/>
          <a:lstStyle/>
          <a:p>
            <a:r>
              <a:rPr lang="en-US" dirty="0" smtClean="0"/>
              <a:t>Collections</a:t>
            </a:r>
            <a:endParaRPr lang="en-US" dirty="0"/>
          </a:p>
        </p:txBody>
      </p:sp>
      <p:sp>
        <p:nvSpPr>
          <p:cNvPr id="3" name="Text Placeholder 2"/>
          <p:cNvSpPr>
            <a:spLocks noGrp="1"/>
          </p:cNvSpPr>
          <p:nvPr>
            <p:ph type="body" idx="1"/>
          </p:nvPr>
        </p:nvSpPr>
        <p:spPr>
          <a:xfrm>
            <a:off x="729451" y="1811746"/>
            <a:ext cx="7972760" cy="3064625"/>
          </a:xfrm>
        </p:spPr>
        <p:txBody>
          <a:bodyPr/>
          <a:lstStyle/>
          <a:p>
            <a:r>
              <a:rPr lang="en-US" dirty="0" smtClean="0"/>
              <a:t>Collection is java framework that provides architecture to store &amp; manipulate group of objects. It can do all operations on data like searching, sorting, insertion, deletion, etc. It provides many interface (List, Set, Map, Queue, </a:t>
            </a:r>
            <a:r>
              <a:rPr lang="en-US" dirty="0" err="1" smtClean="0"/>
              <a:t>Deque</a:t>
            </a:r>
            <a:r>
              <a:rPr lang="en-US" dirty="0" smtClean="0"/>
              <a:t>) &amp; classes (</a:t>
            </a:r>
            <a:r>
              <a:rPr lang="en-US" dirty="0" err="1" smtClean="0"/>
              <a:t>ArrayList</a:t>
            </a:r>
            <a:r>
              <a:rPr lang="en-US" dirty="0" smtClean="0"/>
              <a:t>, </a:t>
            </a:r>
            <a:r>
              <a:rPr lang="en-US" dirty="0" err="1" smtClean="0"/>
              <a:t>LinkedList</a:t>
            </a:r>
            <a:r>
              <a:rPr lang="en-US" dirty="0" smtClean="0"/>
              <a:t>, Vector, Stack, </a:t>
            </a:r>
            <a:r>
              <a:rPr lang="en-US" dirty="0" err="1" smtClean="0"/>
              <a:t>HashSet</a:t>
            </a:r>
            <a:r>
              <a:rPr lang="en-US" dirty="0" smtClean="0"/>
              <a:t>, </a:t>
            </a:r>
            <a:r>
              <a:rPr lang="en-US" dirty="0" err="1" smtClean="0"/>
              <a:t>TreeSet</a:t>
            </a:r>
            <a:r>
              <a:rPr lang="en-US" dirty="0" smtClean="0"/>
              <a:t>, </a:t>
            </a:r>
            <a:r>
              <a:rPr lang="en-US" dirty="0" err="1" smtClean="0"/>
              <a:t>HashMap</a:t>
            </a:r>
            <a:r>
              <a:rPr lang="en-US" dirty="0" smtClean="0"/>
              <a:t>, </a:t>
            </a:r>
            <a:r>
              <a:rPr lang="en-US" dirty="0" err="1" smtClean="0"/>
              <a:t>PriorityQueue</a:t>
            </a:r>
            <a:r>
              <a:rPr lang="en-US" dirty="0" smtClean="0"/>
              <a:t>, </a:t>
            </a:r>
            <a:r>
              <a:rPr lang="en-US" dirty="0" err="1" smtClean="0"/>
              <a:t>ArrayDeque</a:t>
            </a:r>
            <a:r>
              <a:rPr lang="en-US" dirty="0" smtClean="0"/>
              <a:t>, etc.). This classes are available under </a:t>
            </a:r>
            <a:r>
              <a:rPr lang="en-US" dirty="0" err="1" smtClean="0"/>
              <a:t>java.util</a:t>
            </a:r>
            <a:r>
              <a:rPr lang="en-US" dirty="0" smtClean="0"/>
              <a:t> package.</a:t>
            </a:r>
          </a:p>
          <a:p>
            <a:r>
              <a:rPr lang="en-US" dirty="0" smtClean="0"/>
              <a:t>Collection Hierarchy Big Picture - </a:t>
            </a:r>
            <a:r>
              <a:rPr lang="en-US" dirty="0" smtClean="0">
                <a:hlinkClick r:id="rId2"/>
              </a:rPr>
              <a:t>Collection Hierarchy</a:t>
            </a:r>
            <a:r>
              <a:rPr lang="en-US" dirty="0" smtClean="0"/>
              <a:t>.</a:t>
            </a:r>
          </a:p>
          <a:p>
            <a:r>
              <a:rPr lang="en-US" dirty="0" smtClean="0"/>
              <a:t>Collection – parent interface for many collection interfaces &amp; it is implemented by all classes in collection framework. It declares general methods that every collection should have. Basically, it builds foundation on which collection framework depends. Provides methods like add(), </a:t>
            </a:r>
            <a:r>
              <a:rPr lang="en-US" dirty="0" err="1" smtClean="0"/>
              <a:t>addAll</a:t>
            </a:r>
            <a:r>
              <a:rPr lang="en-US" dirty="0" smtClean="0"/>
              <a:t>(), remove(), </a:t>
            </a:r>
            <a:r>
              <a:rPr lang="en-US" dirty="0" err="1" smtClean="0"/>
              <a:t>removeAll</a:t>
            </a:r>
            <a:r>
              <a:rPr lang="en-US" dirty="0" smtClean="0"/>
              <a:t>(), contains(), </a:t>
            </a:r>
            <a:r>
              <a:rPr lang="en-US" dirty="0" err="1" smtClean="0"/>
              <a:t>containsAll</a:t>
            </a:r>
            <a:r>
              <a:rPr lang="en-US" dirty="0" smtClean="0"/>
              <a:t>(), size(), clear(), </a:t>
            </a:r>
            <a:r>
              <a:rPr lang="en-US" dirty="0" err="1" smtClean="0"/>
              <a:t>iterator</a:t>
            </a:r>
            <a:r>
              <a:rPr lang="en-US" dirty="0" smtClean="0"/>
              <a:t>(), </a:t>
            </a:r>
            <a:r>
              <a:rPr lang="en-US" dirty="0" err="1" smtClean="0"/>
              <a:t>toArray</a:t>
            </a:r>
            <a:r>
              <a:rPr lang="en-US" dirty="0" smtClean="0"/>
              <a:t>(), </a:t>
            </a:r>
            <a:r>
              <a:rPr lang="en-US" dirty="0" err="1" smtClean="0"/>
              <a:t>isEmpty</a:t>
            </a:r>
            <a:r>
              <a:rPr lang="en-US" dirty="0" smtClean="0"/>
              <a:t>(), equals(), </a:t>
            </a:r>
            <a:r>
              <a:rPr lang="en-US" dirty="0" err="1" smtClean="0"/>
              <a:t>hashcode</a:t>
            </a:r>
            <a:r>
              <a:rPr lang="en-US" dirty="0" smtClean="0"/>
              <a:t>(), etc.</a:t>
            </a:r>
          </a:p>
          <a:p>
            <a:r>
              <a:rPr lang="en-US" dirty="0" err="1" smtClean="0"/>
              <a:t>Iterable</a:t>
            </a:r>
            <a:r>
              <a:rPr lang="en-US" dirty="0" smtClean="0"/>
              <a:t> – root interface for collection framework. It has only one method i.e. </a:t>
            </a:r>
            <a:r>
              <a:rPr lang="en-US" dirty="0" err="1" smtClean="0"/>
              <a:t>iterator</a:t>
            </a:r>
            <a:r>
              <a:rPr lang="en-US" dirty="0" smtClean="0"/>
              <a:t>().</a:t>
            </a:r>
          </a:p>
          <a:p>
            <a:r>
              <a:rPr lang="en-US" dirty="0" err="1" smtClean="0"/>
              <a:t>Iterator</a:t>
            </a:r>
            <a:r>
              <a:rPr lang="en-US" dirty="0" smtClean="0"/>
              <a:t> – interface that provides facility to iterate element of collection in forward direction. Provides methods like </a:t>
            </a:r>
            <a:r>
              <a:rPr lang="en-US" dirty="0" err="1" smtClean="0"/>
              <a:t>hasNext</a:t>
            </a:r>
            <a:r>
              <a:rPr lang="en-US" dirty="0" smtClean="0"/>
              <a:t>(), next(), remove(), etc.</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450" y="1236457"/>
            <a:ext cx="7688700" cy="535200"/>
          </a:xfrm>
        </p:spPr>
        <p:txBody>
          <a:bodyPr/>
          <a:lstStyle/>
          <a:p>
            <a:r>
              <a:rPr lang="en-US" dirty="0" smtClean="0"/>
              <a:t>Collections (Cont.)</a:t>
            </a:r>
            <a:endParaRPr lang="en-US" dirty="0"/>
          </a:p>
        </p:txBody>
      </p:sp>
      <p:sp>
        <p:nvSpPr>
          <p:cNvPr id="3" name="Text Placeholder 2"/>
          <p:cNvSpPr>
            <a:spLocks noGrp="1"/>
          </p:cNvSpPr>
          <p:nvPr>
            <p:ph type="body" idx="1"/>
          </p:nvPr>
        </p:nvSpPr>
        <p:spPr>
          <a:xfrm>
            <a:off x="729451" y="1791197"/>
            <a:ext cx="7972760" cy="3352303"/>
          </a:xfrm>
        </p:spPr>
        <p:txBody>
          <a:bodyPr/>
          <a:lstStyle/>
          <a:p>
            <a:r>
              <a:rPr lang="en-US" dirty="0" smtClean="0"/>
              <a:t>List – provides facility to maintain ordered collection. Index-based element operations. It can have duplicate &amp; null elements. List interface extends Collection. </a:t>
            </a:r>
            <a:r>
              <a:rPr lang="en-US" dirty="0" err="1" smtClean="0"/>
              <a:t>ArrayList</a:t>
            </a:r>
            <a:r>
              <a:rPr lang="en-US" dirty="0" smtClean="0"/>
              <a:t>, </a:t>
            </a:r>
            <a:r>
              <a:rPr lang="en-US" dirty="0" err="1" smtClean="0"/>
              <a:t>LinkedList</a:t>
            </a:r>
            <a:r>
              <a:rPr lang="en-US" dirty="0" smtClean="0"/>
              <a:t>, Stack, Vector implement List interface. It is factory for </a:t>
            </a:r>
            <a:r>
              <a:rPr lang="en-US" dirty="0" err="1" smtClean="0"/>
              <a:t>ListIterator</a:t>
            </a:r>
            <a:r>
              <a:rPr lang="en-US" dirty="0" smtClean="0"/>
              <a:t> which is used to iterate lists. Provides methods from Collection interface &amp; additional methods like get(), set(), </a:t>
            </a:r>
            <a:r>
              <a:rPr lang="en-US" dirty="0" err="1" smtClean="0"/>
              <a:t>indexOf</a:t>
            </a:r>
            <a:r>
              <a:rPr lang="en-US" dirty="0" smtClean="0"/>
              <a:t>(), </a:t>
            </a:r>
            <a:r>
              <a:rPr lang="en-US" dirty="0" err="1" smtClean="0"/>
              <a:t>lastIndexOf</a:t>
            </a:r>
            <a:r>
              <a:rPr lang="en-US" dirty="0" smtClean="0"/>
              <a:t>(), sort(), </a:t>
            </a:r>
            <a:r>
              <a:rPr lang="en-US" dirty="0" err="1" smtClean="0"/>
              <a:t>replaceAll</a:t>
            </a:r>
            <a:r>
              <a:rPr lang="en-US" dirty="0" smtClean="0"/>
              <a:t>(), etc. Object of </a:t>
            </a:r>
            <a:r>
              <a:rPr lang="en-US" dirty="0" err="1" smtClean="0"/>
              <a:t>ArrayList</a:t>
            </a:r>
            <a:r>
              <a:rPr lang="en-US" dirty="0" smtClean="0"/>
              <a:t> or </a:t>
            </a:r>
            <a:r>
              <a:rPr lang="en-US" dirty="0" err="1" smtClean="0"/>
              <a:t>LinkedList</a:t>
            </a:r>
            <a:r>
              <a:rPr lang="en-US" dirty="0" smtClean="0"/>
              <a:t> is assigned to List reference.</a:t>
            </a:r>
          </a:p>
          <a:p>
            <a:r>
              <a:rPr lang="en-US" dirty="0" err="1" smtClean="0"/>
              <a:t>ListIterator</a:t>
            </a:r>
            <a:r>
              <a:rPr lang="en-US" dirty="0" smtClean="0"/>
              <a:t> – used to traverse list in backward or forward direction. Provides methods like next(), previous(), </a:t>
            </a:r>
            <a:r>
              <a:rPr lang="en-US" dirty="0" err="1" smtClean="0"/>
              <a:t>hasNext</a:t>
            </a:r>
            <a:r>
              <a:rPr lang="en-US" dirty="0" smtClean="0"/>
              <a:t>(), </a:t>
            </a:r>
            <a:r>
              <a:rPr lang="en-US" dirty="0" err="1" smtClean="0"/>
              <a:t>hasPrevious</a:t>
            </a:r>
            <a:r>
              <a:rPr lang="en-US" dirty="0" smtClean="0"/>
              <a:t>(), </a:t>
            </a:r>
            <a:r>
              <a:rPr lang="en-US" dirty="0" err="1" smtClean="0"/>
              <a:t>nextIndex</a:t>
            </a:r>
            <a:r>
              <a:rPr lang="en-US" dirty="0" smtClean="0"/>
              <a:t>(), </a:t>
            </a:r>
            <a:r>
              <a:rPr lang="en-US" dirty="0" err="1" smtClean="0"/>
              <a:t>previousIndex</a:t>
            </a:r>
            <a:r>
              <a:rPr lang="en-US" dirty="0" smtClean="0"/>
              <a:t>(), remove(), set(), etc.</a:t>
            </a:r>
          </a:p>
          <a:p>
            <a:r>
              <a:rPr lang="en-US" dirty="0" err="1" smtClean="0"/>
              <a:t>ArrayList</a:t>
            </a:r>
            <a:r>
              <a:rPr lang="en-US" dirty="0" smtClean="0"/>
              <a:t> – uses dynamic array for storing elements &amp; its insertion is ordered internally. It extends </a:t>
            </a:r>
            <a:r>
              <a:rPr lang="en-US" dirty="0" err="1" smtClean="0"/>
              <a:t>AbstractList</a:t>
            </a:r>
            <a:r>
              <a:rPr lang="en-US" dirty="0" smtClean="0"/>
              <a:t> &amp; implements List. It allows random access &amp; can store duplicate elements. Provides additional methods like </a:t>
            </a:r>
            <a:r>
              <a:rPr lang="en-US" dirty="0" err="1" smtClean="0"/>
              <a:t>ensureCapacity</a:t>
            </a:r>
            <a:r>
              <a:rPr lang="en-US" dirty="0" smtClean="0"/>
              <a:t>(), clone(), </a:t>
            </a:r>
            <a:r>
              <a:rPr lang="en-US" dirty="0" err="1" smtClean="0"/>
              <a:t>removeRange</a:t>
            </a:r>
            <a:r>
              <a:rPr lang="en-US" dirty="0" smtClean="0"/>
              <a:t>(), </a:t>
            </a:r>
            <a:r>
              <a:rPr lang="en-US" dirty="0" err="1" smtClean="0"/>
              <a:t>iterator</a:t>
            </a:r>
            <a:r>
              <a:rPr lang="en-US" dirty="0" smtClean="0"/>
              <a:t>(), etc.</a:t>
            </a:r>
          </a:p>
          <a:p>
            <a:r>
              <a:rPr lang="en-US" dirty="0" err="1" smtClean="0"/>
              <a:t>LinkedList</a:t>
            </a:r>
            <a:r>
              <a:rPr lang="en-US" dirty="0" smtClean="0"/>
              <a:t> – uses doubly linked list to store elements. It allows duplicate elements. It extends </a:t>
            </a:r>
            <a:r>
              <a:rPr lang="en-US" dirty="0" err="1" smtClean="0"/>
              <a:t>AbstractList</a:t>
            </a:r>
            <a:r>
              <a:rPr lang="en-US" dirty="0" smtClean="0"/>
              <a:t> &amp; implements List and </a:t>
            </a:r>
            <a:r>
              <a:rPr lang="en-US" dirty="0" err="1" smtClean="0"/>
              <a:t>Deque</a:t>
            </a:r>
            <a:r>
              <a:rPr lang="en-US" dirty="0" smtClean="0"/>
              <a:t>. Provides additional methods like </a:t>
            </a:r>
            <a:r>
              <a:rPr lang="en-US" dirty="0" err="1" smtClean="0"/>
              <a:t>addFirst</a:t>
            </a:r>
            <a:r>
              <a:rPr lang="en-US" dirty="0" smtClean="0"/>
              <a:t>(), </a:t>
            </a:r>
            <a:r>
              <a:rPr lang="en-US" dirty="0" err="1" smtClean="0"/>
              <a:t>addLast</a:t>
            </a:r>
            <a:r>
              <a:rPr lang="en-US" dirty="0" smtClean="0"/>
              <a:t>(), clone(), push(), pop(), element(), </a:t>
            </a:r>
            <a:r>
              <a:rPr lang="en-US" dirty="0" err="1" smtClean="0"/>
              <a:t>getFirst</a:t>
            </a:r>
            <a:r>
              <a:rPr lang="en-US" dirty="0" smtClean="0"/>
              <a:t>(), </a:t>
            </a:r>
            <a:r>
              <a:rPr lang="en-US" dirty="0" err="1" smtClean="0"/>
              <a:t>getLast</a:t>
            </a:r>
            <a:r>
              <a:rPr lang="en-US" dirty="0" smtClean="0"/>
              <a:t>(), offer(), </a:t>
            </a:r>
            <a:r>
              <a:rPr lang="en-US" dirty="0" err="1" smtClean="0"/>
              <a:t>offerFirst</a:t>
            </a:r>
            <a:r>
              <a:rPr lang="en-US" dirty="0" smtClean="0"/>
              <a:t>(), </a:t>
            </a:r>
            <a:r>
              <a:rPr lang="en-US" dirty="0" err="1" smtClean="0"/>
              <a:t>offerLast</a:t>
            </a:r>
            <a:r>
              <a:rPr lang="en-US" dirty="0" smtClean="0"/>
              <a:t>(), poll(), </a:t>
            </a:r>
            <a:r>
              <a:rPr lang="en-US" dirty="0" err="1" smtClean="0"/>
              <a:t>pollFirst</a:t>
            </a:r>
            <a:r>
              <a:rPr lang="en-US" dirty="0" smtClean="0"/>
              <a:t>(), </a:t>
            </a:r>
            <a:r>
              <a:rPr lang="en-US" dirty="0" err="1" smtClean="0"/>
              <a:t>pollLast</a:t>
            </a:r>
            <a:r>
              <a:rPr lang="en-US" dirty="0" smtClean="0"/>
              <a:t>(), </a:t>
            </a:r>
            <a:r>
              <a:rPr lang="en-US" dirty="0" err="1" smtClean="0"/>
              <a:t>descendingIterator</a:t>
            </a:r>
            <a:r>
              <a:rPr lang="en-US" dirty="0" smtClean="0"/>
              <a:t>(), etc. Its faster than </a:t>
            </a:r>
            <a:r>
              <a:rPr lang="en-US" dirty="0" err="1" smtClean="0"/>
              <a:t>ArrayList</a:t>
            </a:r>
            <a:r>
              <a:rPr lang="en-US" dirty="0" smtClean="0"/>
              <a:t>.</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450" y="1195361"/>
            <a:ext cx="7688700" cy="535200"/>
          </a:xfrm>
        </p:spPr>
        <p:txBody>
          <a:bodyPr/>
          <a:lstStyle/>
          <a:p>
            <a:r>
              <a:rPr lang="en-US" dirty="0" smtClean="0"/>
              <a:t>Collections (Cont.)</a:t>
            </a:r>
            <a:endParaRPr lang="en-US" dirty="0"/>
          </a:p>
        </p:txBody>
      </p:sp>
      <p:sp>
        <p:nvSpPr>
          <p:cNvPr id="3" name="Text Placeholder 2"/>
          <p:cNvSpPr>
            <a:spLocks noGrp="1"/>
          </p:cNvSpPr>
          <p:nvPr>
            <p:ph type="body" idx="1"/>
          </p:nvPr>
        </p:nvSpPr>
        <p:spPr>
          <a:xfrm>
            <a:off x="729450" y="1647361"/>
            <a:ext cx="8188519" cy="3465317"/>
          </a:xfrm>
        </p:spPr>
        <p:txBody>
          <a:bodyPr/>
          <a:lstStyle/>
          <a:p>
            <a:r>
              <a:rPr lang="en-US" dirty="0" smtClean="0"/>
              <a:t>Vector – same as </a:t>
            </a:r>
            <a:r>
              <a:rPr lang="en-US" dirty="0" err="1" smtClean="0"/>
              <a:t>ArrayList</a:t>
            </a:r>
            <a:r>
              <a:rPr lang="en-US" dirty="0" smtClean="0"/>
              <a:t>, the only difference is that Vector is synchronized. So, it must be used in thread-safe environment. Has almost same methods as that of </a:t>
            </a:r>
            <a:r>
              <a:rPr lang="en-US" dirty="0" err="1" smtClean="0"/>
              <a:t>ArrayList</a:t>
            </a:r>
            <a:r>
              <a:rPr lang="en-US" dirty="0" smtClean="0"/>
              <a:t> along with some additional methods.</a:t>
            </a:r>
          </a:p>
          <a:p>
            <a:r>
              <a:rPr lang="en-US" dirty="0" smtClean="0"/>
              <a:t>Stack – linear Last-in-first-out(LIFO) data structure. It extends Vector &amp; implements List. Provides methods like push(), pop(), peek(), search(), empty(), size(), etc. Iteration can be done using </a:t>
            </a:r>
            <a:r>
              <a:rPr lang="en-US" dirty="0" err="1" smtClean="0"/>
              <a:t>Iterator</a:t>
            </a:r>
            <a:r>
              <a:rPr lang="en-US" dirty="0" smtClean="0"/>
              <a:t>, </a:t>
            </a:r>
            <a:r>
              <a:rPr lang="en-US" dirty="0" err="1" smtClean="0"/>
              <a:t>ListIterator</a:t>
            </a:r>
            <a:r>
              <a:rPr lang="en-US" dirty="0" smtClean="0"/>
              <a:t>.</a:t>
            </a:r>
          </a:p>
          <a:p>
            <a:r>
              <a:rPr lang="en-US" dirty="0" err="1" smtClean="0"/>
              <a:t>HashSet</a:t>
            </a:r>
            <a:r>
              <a:rPr lang="en-US" dirty="0" smtClean="0"/>
              <a:t> – uses hash table to store elements. Its unordered. Doesn’t allow duplicate entry. Single null value is allowed. Insertion is based on </a:t>
            </a:r>
            <a:r>
              <a:rPr lang="en-US" dirty="0" err="1" smtClean="0"/>
              <a:t>hashcode</a:t>
            </a:r>
            <a:r>
              <a:rPr lang="en-US" dirty="0" smtClean="0"/>
              <a:t>. Efficient for searching. Default capacity is 16. </a:t>
            </a:r>
            <a:r>
              <a:rPr lang="en-US" dirty="0" err="1" smtClean="0"/>
              <a:t>HashSet</a:t>
            </a:r>
            <a:r>
              <a:rPr lang="en-US" dirty="0" smtClean="0"/>
              <a:t> extends </a:t>
            </a:r>
            <a:r>
              <a:rPr lang="en-US" dirty="0" err="1" smtClean="0"/>
              <a:t>AbstractSet</a:t>
            </a:r>
            <a:r>
              <a:rPr lang="en-US" dirty="0" smtClean="0"/>
              <a:t> &amp; implements Set. Provides methods like add(), remove(), size(), </a:t>
            </a:r>
            <a:r>
              <a:rPr lang="en-US" dirty="0" err="1" smtClean="0"/>
              <a:t>iterator</a:t>
            </a:r>
            <a:r>
              <a:rPr lang="en-US" dirty="0" smtClean="0"/>
              <a:t>(), contains(), </a:t>
            </a:r>
            <a:r>
              <a:rPr lang="en-US" dirty="0" err="1" smtClean="0"/>
              <a:t>isEmpty</a:t>
            </a:r>
            <a:r>
              <a:rPr lang="en-US" dirty="0" smtClean="0"/>
              <a:t>(), etc.</a:t>
            </a:r>
          </a:p>
          <a:p>
            <a:r>
              <a:rPr lang="en-US" dirty="0" err="1" smtClean="0"/>
              <a:t>LinkedHashSet</a:t>
            </a:r>
            <a:r>
              <a:rPr lang="en-US" dirty="0" smtClean="0"/>
              <a:t> – It is linked list based implementation of </a:t>
            </a:r>
            <a:r>
              <a:rPr lang="en-US" dirty="0" err="1" smtClean="0"/>
              <a:t>HashSet</a:t>
            </a:r>
            <a:r>
              <a:rPr lang="en-US" dirty="0" smtClean="0"/>
              <a:t>. It has same method as that of </a:t>
            </a:r>
            <a:r>
              <a:rPr lang="en-US" dirty="0" err="1" smtClean="0"/>
              <a:t>HashSet</a:t>
            </a:r>
            <a:r>
              <a:rPr lang="en-US" dirty="0" smtClean="0"/>
              <a:t>. It also extends </a:t>
            </a:r>
            <a:r>
              <a:rPr lang="en-US" dirty="0" err="1" smtClean="0"/>
              <a:t>AbstractSet</a:t>
            </a:r>
            <a:r>
              <a:rPr lang="en-US" dirty="0" smtClean="0"/>
              <a:t> &amp; implements Set. </a:t>
            </a:r>
          </a:p>
          <a:p>
            <a:r>
              <a:rPr lang="en-US" dirty="0" err="1" smtClean="0"/>
              <a:t>TreeSet</a:t>
            </a:r>
            <a:r>
              <a:rPr lang="en-US" dirty="0" smtClean="0"/>
              <a:t> – It is tree based implementation of Set. Doesn’t allow duplicate values &amp; null. It maintains </a:t>
            </a:r>
            <a:r>
              <a:rPr lang="en-US" dirty="0" err="1" smtClean="0"/>
              <a:t>acesnding</a:t>
            </a:r>
            <a:r>
              <a:rPr lang="en-US" dirty="0" smtClean="0"/>
              <a:t> order. It has additional methods like ceiling(), floor(), </a:t>
            </a:r>
            <a:r>
              <a:rPr lang="en-US" dirty="0" err="1" smtClean="0"/>
              <a:t>descendingSet</a:t>
            </a:r>
            <a:r>
              <a:rPr lang="en-US" dirty="0" smtClean="0"/>
              <a:t>(), higher(), lower(), </a:t>
            </a:r>
            <a:r>
              <a:rPr lang="en-US" dirty="0" err="1" smtClean="0"/>
              <a:t>pollFirst</a:t>
            </a:r>
            <a:r>
              <a:rPr lang="en-US" dirty="0" smtClean="0"/>
              <a:t>(), </a:t>
            </a:r>
            <a:r>
              <a:rPr lang="en-US" dirty="0" err="1" smtClean="0"/>
              <a:t>pollLast</a:t>
            </a:r>
            <a:r>
              <a:rPr lang="en-US" dirty="0" smtClean="0"/>
              <a:t>(), first(), last() etc. It also extends </a:t>
            </a:r>
            <a:r>
              <a:rPr lang="en-US" dirty="0" err="1" smtClean="0"/>
              <a:t>AbstractSet</a:t>
            </a:r>
            <a:r>
              <a:rPr lang="en-US" dirty="0" smtClean="0"/>
              <a:t> &amp; implements </a:t>
            </a:r>
            <a:r>
              <a:rPr lang="en-US" dirty="0" err="1" smtClean="0"/>
              <a:t>NavigableSet</a:t>
            </a:r>
            <a:r>
              <a:rPr lang="en-US" dirty="0" smtClean="0"/>
              <a:t>. </a:t>
            </a:r>
          </a:p>
          <a:p>
            <a:endParaRPr lang="en-US"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450" y="1236457"/>
            <a:ext cx="7688700" cy="535200"/>
          </a:xfrm>
        </p:spPr>
        <p:txBody>
          <a:bodyPr/>
          <a:lstStyle/>
          <a:p>
            <a:r>
              <a:rPr lang="en-US" dirty="0" smtClean="0"/>
              <a:t>Collections (Cont.)</a:t>
            </a:r>
            <a:endParaRPr lang="en-US" dirty="0"/>
          </a:p>
        </p:txBody>
      </p:sp>
      <p:sp>
        <p:nvSpPr>
          <p:cNvPr id="3" name="Text Placeholder 2"/>
          <p:cNvSpPr>
            <a:spLocks noGrp="1"/>
          </p:cNvSpPr>
          <p:nvPr>
            <p:ph type="body" idx="1"/>
          </p:nvPr>
        </p:nvSpPr>
        <p:spPr>
          <a:xfrm>
            <a:off x="740084" y="1727405"/>
            <a:ext cx="8053042" cy="3490526"/>
          </a:xfrm>
        </p:spPr>
        <p:txBody>
          <a:bodyPr/>
          <a:lstStyle/>
          <a:p>
            <a:r>
              <a:rPr lang="en-US" dirty="0" smtClean="0"/>
              <a:t>Queue – interface that provides FIFO(First-in-first-out) data structure. It provides methods like offer(), add(), poll(), remove(), element(), peek(), etc.</a:t>
            </a:r>
          </a:p>
          <a:p>
            <a:r>
              <a:rPr lang="en-US" dirty="0" err="1" smtClean="0"/>
              <a:t>PriorityQueue</a:t>
            </a:r>
            <a:r>
              <a:rPr lang="en-US" dirty="0" smtClean="0"/>
              <a:t> – this class extends </a:t>
            </a:r>
            <a:r>
              <a:rPr lang="en-US" dirty="0" err="1" smtClean="0"/>
              <a:t>AbstractQueue</a:t>
            </a:r>
            <a:r>
              <a:rPr lang="en-US" dirty="0" smtClean="0"/>
              <a:t>. Manages elements based on priority (no FIFO). It doesn’t allow null values. Allows duplicate elements.</a:t>
            </a:r>
          </a:p>
          <a:p>
            <a:r>
              <a:rPr lang="en-US" dirty="0" err="1" smtClean="0"/>
              <a:t>Deque</a:t>
            </a:r>
            <a:r>
              <a:rPr lang="en-US" dirty="0" smtClean="0"/>
              <a:t> – double ended queue. Queue that supports insertion and removal at both ends. Provides methods same as Queue.</a:t>
            </a:r>
          </a:p>
          <a:p>
            <a:r>
              <a:rPr lang="en-US" dirty="0" err="1" smtClean="0"/>
              <a:t>ArrayDeque</a:t>
            </a:r>
            <a:r>
              <a:rPr lang="en-US" dirty="0" smtClean="0"/>
              <a:t> – dynamic array storage implementation of </a:t>
            </a:r>
            <a:r>
              <a:rPr lang="en-US" dirty="0" err="1" smtClean="0"/>
              <a:t>Deque</a:t>
            </a:r>
            <a:r>
              <a:rPr lang="en-US" dirty="0" smtClean="0"/>
              <a:t>. Doesn’t allow null values. Provide additional methods like </a:t>
            </a:r>
            <a:r>
              <a:rPr lang="en-US" dirty="0" err="1" smtClean="0"/>
              <a:t>pollFirst</a:t>
            </a:r>
            <a:r>
              <a:rPr lang="en-US" dirty="0" smtClean="0"/>
              <a:t>(), </a:t>
            </a:r>
            <a:r>
              <a:rPr lang="en-US" dirty="0" err="1" smtClean="0"/>
              <a:t>pollLast</a:t>
            </a:r>
            <a:r>
              <a:rPr lang="en-US" dirty="0" smtClean="0"/>
              <a:t>(), </a:t>
            </a:r>
            <a:r>
              <a:rPr lang="en-US" dirty="0" err="1" smtClean="0"/>
              <a:t>offerFirst</a:t>
            </a:r>
            <a:r>
              <a:rPr lang="en-US" dirty="0" smtClean="0"/>
              <a:t>(), </a:t>
            </a:r>
            <a:r>
              <a:rPr lang="en-US" dirty="0" err="1" smtClean="0"/>
              <a:t>offerLast</a:t>
            </a:r>
            <a:r>
              <a:rPr lang="en-US" dirty="0" smtClean="0"/>
              <a:t>(), etc. Duplicate elements allowed.</a:t>
            </a:r>
          </a:p>
          <a:p>
            <a:r>
              <a:rPr lang="en-US" dirty="0" smtClean="0"/>
              <a:t>Map – stores key-value pairs. Key can’t be duplicate whereas value can be duplicated. Efficient for key-based operations. For traversing, it need to be converted into Set using </a:t>
            </a:r>
            <a:r>
              <a:rPr lang="en-US" dirty="0" err="1" smtClean="0"/>
              <a:t>entrySet</a:t>
            </a:r>
            <a:r>
              <a:rPr lang="en-US" dirty="0" smtClean="0"/>
              <a:t>() or </a:t>
            </a:r>
            <a:r>
              <a:rPr lang="en-US" dirty="0" err="1" smtClean="0"/>
              <a:t>keySet</a:t>
            </a:r>
            <a:r>
              <a:rPr lang="en-US" dirty="0" smtClean="0"/>
              <a:t>(). Provides methods like put(), </a:t>
            </a:r>
            <a:r>
              <a:rPr lang="en-US" dirty="0" err="1" smtClean="0"/>
              <a:t>putAll</a:t>
            </a:r>
            <a:r>
              <a:rPr lang="en-US" dirty="0" smtClean="0"/>
              <a:t>(), </a:t>
            </a:r>
            <a:r>
              <a:rPr lang="en-US" dirty="0" err="1" smtClean="0"/>
              <a:t>putIfAbsent</a:t>
            </a:r>
            <a:r>
              <a:rPr lang="en-US" dirty="0" smtClean="0"/>
              <a:t>(), remove(), </a:t>
            </a:r>
            <a:r>
              <a:rPr lang="en-US" dirty="0" err="1" smtClean="0"/>
              <a:t>keySet</a:t>
            </a:r>
            <a:r>
              <a:rPr lang="en-US" dirty="0" smtClean="0"/>
              <a:t>(), </a:t>
            </a:r>
            <a:r>
              <a:rPr lang="en-US" dirty="0" err="1" smtClean="0"/>
              <a:t>entrySet</a:t>
            </a:r>
            <a:r>
              <a:rPr lang="en-US" dirty="0" smtClean="0"/>
              <a:t>(), clear(), get(), </a:t>
            </a:r>
            <a:r>
              <a:rPr lang="en-US" dirty="0" err="1" smtClean="0"/>
              <a:t>containsKey</a:t>
            </a:r>
            <a:r>
              <a:rPr lang="en-US" dirty="0" smtClean="0"/>
              <a:t>(), </a:t>
            </a:r>
            <a:r>
              <a:rPr lang="en-US" dirty="0" err="1" smtClean="0"/>
              <a:t>containsValue</a:t>
            </a:r>
            <a:r>
              <a:rPr lang="en-US" dirty="0" smtClean="0"/>
              <a:t>(), </a:t>
            </a:r>
            <a:r>
              <a:rPr lang="en-US" dirty="0" err="1" smtClean="0"/>
              <a:t>hashcode</a:t>
            </a:r>
            <a:r>
              <a:rPr lang="en-US" dirty="0" smtClean="0"/>
              <a:t>(), replace(), </a:t>
            </a:r>
            <a:r>
              <a:rPr lang="en-US" dirty="0" err="1" smtClean="0"/>
              <a:t>replaceAll</a:t>
            </a:r>
            <a:r>
              <a:rPr lang="en-US" dirty="0" smtClean="0"/>
              <a:t>(), size(), etc.</a:t>
            </a:r>
          </a:p>
          <a:p>
            <a:r>
              <a:rPr lang="en-US" dirty="0" err="1" smtClean="0"/>
              <a:t>Map.Entry</a:t>
            </a:r>
            <a:r>
              <a:rPr lang="en-US" dirty="0" smtClean="0"/>
              <a:t> – sub-interface of Map. Returns collection-view of Map. Provides methods like </a:t>
            </a:r>
            <a:r>
              <a:rPr lang="en-US" dirty="0" err="1" smtClean="0"/>
              <a:t>getKey</a:t>
            </a:r>
            <a:r>
              <a:rPr lang="en-US" dirty="0" smtClean="0"/>
              <a:t>(), </a:t>
            </a:r>
            <a:r>
              <a:rPr lang="en-US" dirty="0" err="1" smtClean="0"/>
              <a:t>getValue</a:t>
            </a:r>
            <a:r>
              <a:rPr lang="en-US" dirty="0" smtClean="0"/>
              <a:t>(), </a:t>
            </a:r>
            <a:r>
              <a:rPr lang="en-US" dirty="0" err="1" smtClean="0"/>
              <a:t>setValue</a:t>
            </a:r>
            <a:r>
              <a:rPr lang="en-US" dirty="0" smtClean="0"/>
              <a:t>(), </a:t>
            </a:r>
            <a:r>
              <a:rPr lang="en-US" dirty="0" err="1" smtClean="0"/>
              <a:t>hashcode</a:t>
            </a:r>
            <a:r>
              <a:rPr lang="en-US" dirty="0" smtClean="0"/>
              <a:t>(), equals(),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450" y="1236457"/>
            <a:ext cx="7688700" cy="535200"/>
          </a:xfrm>
        </p:spPr>
        <p:txBody>
          <a:bodyPr/>
          <a:lstStyle/>
          <a:p>
            <a:r>
              <a:rPr lang="en-US" dirty="0" smtClean="0"/>
              <a:t>Collections (Cont.)</a:t>
            </a:r>
            <a:endParaRPr lang="en-US" dirty="0"/>
          </a:p>
        </p:txBody>
      </p:sp>
      <p:sp>
        <p:nvSpPr>
          <p:cNvPr id="3" name="Text Placeholder 2"/>
          <p:cNvSpPr>
            <a:spLocks noGrp="1"/>
          </p:cNvSpPr>
          <p:nvPr>
            <p:ph type="body" idx="1"/>
          </p:nvPr>
        </p:nvSpPr>
        <p:spPr>
          <a:xfrm>
            <a:off x="740084" y="1876261"/>
            <a:ext cx="8053042" cy="3267239"/>
          </a:xfrm>
        </p:spPr>
        <p:txBody>
          <a:bodyPr/>
          <a:lstStyle/>
          <a:p>
            <a:r>
              <a:rPr lang="en-US" dirty="0" err="1" smtClean="0"/>
              <a:t>HashMap</a:t>
            </a:r>
            <a:r>
              <a:rPr lang="en-US" dirty="0" smtClean="0"/>
              <a:t> – implements Map &amp; extends </a:t>
            </a:r>
            <a:r>
              <a:rPr lang="en-US" dirty="0" err="1" smtClean="0"/>
              <a:t>AbstractMap</a:t>
            </a:r>
            <a:r>
              <a:rPr lang="en-US" dirty="0" smtClean="0"/>
              <a:t>. Allows to store key-value pair. Duplicate keys not allowed. Inserting duplicate keys replaces previous associated value. One null key &amp; multiple null values allowed. No order maintained, default capacity is 16. It inherits methods from Map.</a:t>
            </a:r>
          </a:p>
          <a:p>
            <a:r>
              <a:rPr lang="en-US" dirty="0" err="1" smtClean="0"/>
              <a:t>LinkedHashMap</a:t>
            </a:r>
            <a:r>
              <a:rPr lang="en-US" dirty="0" smtClean="0"/>
              <a:t> – it extends </a:t>
            </a:r>
            <a:r>
              <a:rPr lang="en-US" dirty="0" err="1" smtClean="0"/>
              <a:t>HashMap</a:t>
            </a:r>
            <a:r>
              <a:rPr lang="en-US" dirty="0" smtClean="0"/>
              <a:t> &amp; implements Map. Linked list implementation of </a:t>
            </a:r>
            <a:r>
              <a:rPr lang="en-US" dirty="0" err="1" smtClean="0"/>
              <a:t>HashMap</a:t>
            </a:r>
            <a:r>
              <a:rPr lang="en-US" dirty="0" smtClean="0"/>
              <a:t> &amp; it maintains order of insertion. Methods are same.</a:t>
            </a:r>
          </a:p>
          <a:p>
            <a:r>
              <a:rPr lang="en-US" dirty="0" err="1" smtClean="0"/>
              <a:t>TreeMap</a:t>
            </a:r>
            <a:r>
              <a:rPr lang="en-US" dirty="0" smtClean="0"/>
              <a:t> – red-black tree based implementation. Maintains elements in ascending order. It extends </a:t>
            </a:r>
            <a:r>
              <a:rPr lang="en-US" dirty="0" err="1" smtClean="0"/>
              <a:t>AbstractMap</a:t>
            </a:r>
            <a:r>
              <a:rPr lang="en-US" dirty="0" smtClean="0"/>
              <a:t> &amp; implements </a:t>
            </a:r>
            <a:r>
              <a:rPr lang="en-US" dirty="0" err="1" smtClean="0"/>
              <a:t>Navigablemap</a:t>
            </a:r>
            <a:r>
              <a:rPr lang="en-US" dirty="0" smtClean="0"/>
              <a:t>. Null keys are not allowed. Provides additional methods like </a:t>
            </a:r>
            <a:r>
              <a:rPr lang="en-US" dirty="0" err="1" smtClean="0"/>
              <a:t>ceilingKey</a:t>
            </a:r>
            <a:r>
              <a:rPr lang="en-US" dirty="0" smtClean="0"/>
              <a:t>(), </a:t>
            </a:r>
            <a:r>
              <a:rPr lang="en-US" dirty="0" err="1" smtClean="0"/>
              <a:t>floorEntry</a:t>
            </a:r>
            <a:r>
              <a:rPr lang="en-US" dirty="0" smtClean="0"/>
              <a:t>(), </a:t>
            </a:r>
            <a:r>
              <a:rPr lang="en-US" dirty="0" err="1" smtClean="0"/>
              <a:t>descendingMap</a:t>
            </a:r>
            <a:r>
              <a:rPr lang="en-US" dirty="0" smtClean="0"/>
              <a:t>(), </a:t>
            </a:r>
            <a:r>
              <a:rPr lang="en-US" dirty="0" err="1" smtClean="0"/>
              <a:t>descendingKeySet</a:t>
            </a:r>
            <a:r>
              <a:rPr lang="en-US" dirty="0" smtClean="0"/>
              <a:t>(), </a:t>
            </a:r>
            <a:r>
              <a:rPr lang="en-US" dirty="0" err="1" smtClean="0"/>
              <a:t>higerKey</a:t>
            </a:r>
            <a:r>
              <a:rPr lang="en-US" dirty="0" smtClean="0"/>
              <a:t>(), </a:t>
            </a:r>
            <a:r>
              <a:rPr lang="en-US" dirty="0" err="1" smtClean="0"/>
              <a:t>lowerKey</a:t>
            </a:r>
            <a:r>
              <a:rPr lang="en-US" dirty="0" smtClean="0"/>
              <a:t>(), </a:t>
            </a:r>
            <a:r>
              <a:rPr lang="en-US" dirty="0" err="1" smtClean="0"/>
              <a:t>pollFirstEntry</a:t>
            </a:r>
            <a:r>
              <a:rPr lang="en-US" dirty="0" smtClean="0"/>
              <a:t>(), </a:t>
            </a:r>
            <a:r>
              <a:rPr lang="en-US" dirty="0" err="1" smtClean="0"/>
              <a:t>tailMap</a:t>
            </a:r>
            <a:r>
              <a:rPr lang="en-US" dirty="0" smtClean="0"/>
              <a:t>(), etc.</a:t>
            </a:r>
          </a:p>
          <a:p>
            <a:r>
              <a:rPr lang="en-US" dirty="0" err="1" smtClean="0"/>
              <a:t>Hashtable</a:t>
            </a:r>
            <a:r>
              <a:rPr lang="en-US" dirty="0" smtClean="0"/>
              <a:t> – extends Dictionary &amp; implements Map. Contains unique keys. Null key or value isn’t allowed. Default size is 11. No order is maintained.</a:t>
            </a:r>
          </a:p>
          <a:p>
            <a:r>
              <a:rPr lang="en-US" dirty="0" smtClean="0"/>
              <a:t>Properties – subclass of </a:t>
            </a:r>
            <a:r>
              <a:rPr lang="en-US" dirty="0" err="1" smtClean="0"/>
              <a:t>Hashtable</a:t>
            </a:r>
            <a:r>
              <a:rPr lang="en-US" dirty="0" smtClean="0"/>
              <a:t>. It store key-value pairs of String type only. Provides methods like </a:t>
            </a:r>
            <a:r>
              <a:rPr lang="en-US" dirty="0" err="1" smtClean="0"/>
              <a:t>getProperty</a:t>
            </a:r>
            <a:r>
              <a:rPr lang="en-US" dirty="0" smtClean="0"/>
              <a:t>(), </a:t>
            </a:r>
            <a:r>
              <a:rPr lang="en-US" dirty="0" err="1" smtClean="0"/>
              <a:t>setProperty</a:t>
            </a:r>
            <a:r>
              <a:rPr lang="en-US" dirty="0" smtClean="0"/>
              <a:t>(), load(), store(), etc.</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450" y="1233590"/>
            <a:ext cx="7688700" cy="535200"/>
          </a:xfrm>
        </p:spPr>
        <p:txBody>
          <a:bodyPr/>
          <a:lstStyle/>
          <a:p>
            <a:r>
              <a:rPr lang="en-US" dirty="0" smtClean="0"/>
              <a:t>Java Networking</a:t>
            </a:r>
            <a:endParaRPr lang="en-US" dirty="0"/>
          </a:p>
        </p:txBody>
      </p:sp>
      <p:sp>
        <p:nvSpPr>
          <p:cNvPr id="3" name="Text Placeholder 2"/>
          <p:cNvSpPr>
            <a:spLocks noGrp="1"/>
          </p:cNvSpPr>
          <p:nvPr>
            <p:ph type="body" idx="1"/>
          </p:nvPr>
        </p:nvSpPr>
        <p:spPr>
          <a:xfrm>
            <a:off x="729449" y="1813060"/>
            <a:ext cx="7787229" cy="3330440"/>
          </a:xfrm>
        </p:spPr>
        <p:txBody>
          <a:bodyPr/>
          <a:lstStyle/>
          <a:p>
            <a:r>
              <a:rPr lang="en-US" dirty="0" smtClean="0"/>
              <a:t>java.net package provides various classes that deal with networking applications. The most important use of networking is to share data among various devices.</a:t>
            </a:r>
          </a:p>
          <a:p>
            <a:r>
              <a:rPr lang="en-US" dirty="0" smtClean="0"/>
              <a:t>Socket programming – used for communication between applications running on different JRE. It can be connection-oriented (TCP) or connection-less (UDP). Client-server based communication is involved.  IP address &amp; port number make up a socket, so these 2 elements are necessary for communication using socket programming.</a:t>
            </a:r>
          </a:p>
          <a:p>
            <a:r>
              <a:rPr lang="en-US" dirty="0" smtClean="0"/>
              <a:t>Connection-oriented (TCP) – Socket &amp; </a:t>
            </a:r>
            <a:r>
              <a:rPr lang="en-US" dirty="0" err="1" smtClean="0"/>
              <a:t>ServerSocket</a:t>
            </a:r>
            <a:r>
              <a:rPr lang="en-US" dirty="0" smtClean="0"/>
              <a:t> classes are used at client side &amp; server side respectively. Sever is created by creating object of </a:t>
            </a:r>
            <a:r>
              <a:rPr lang="en-US" dirty="0" err="1" smtClean="0"/>
              <a:t>ServerSocket</a:t>
            </a:r>
            <a:r>
              <a:rPr lang="en-US" dirty="0" smtClean="0"/>
              <a:t> at server side, port number is passed as parameter while creating object. The server continuously listens to request from client using accept() method, it returns object of connected socket. At client-side, Socket object is created which takes IP address &amp; port number, it then connects to specified server. Server has methods like connect(), </a:t>
            </a:r>
            <a:r>
              <a:rPr lang="en-US" dirty="0" err="1" smtClean="0"/>
              <a:t>getPort</a:t>
            </a:r>
            <a:r>
              <a:rPr lang="en-US" dirty="0" smtClean="0"/>
              <a:t>(), </a:t>
            </a:r>
            <a:r>
              <a:rPr lang="en-US" dirty="0" err="1" smtClean="0"/>
              <a:t>getLocalPort</a:t>
            </a:r>
            <a:r>
              <a:rPr lang="en-US" dirty="0" smtClean="0"/>
              <a:t>(), </a:t>
            </a:r>
            <a:r>
              <a:rPr lang="en-US" dirty="0" err="1" smtClean="0"/>
              <a:t>getInputStream</a:t>
            </a:r>
            <a:r>
              <a:rPr lang="en-US" dirty="0" smtClean="0"/>
              <a:t>(), </a:t>
            </a:r>
            <a:r>
              <a:rPr lang="en-US" dirty="0" err="1" smtClean="0"/>
              <a:t>getOutputStream</a:t>
            </a:r>
            <a:r>
              <a:rPr lang="en-US" dirty="0" smtClean="0"/>
              <a:t>(), close(), etc. </a:t>
            </a:r>
            <a:r>
              <a:rPr lang="en-US" dirty="0" err="1" smtClean="0"/>
              <a:t>ServerSocket</a:t>
            </a:r>
            <a:r>
              <a:rPr lang="en-US" dirty="0" smtClean="0"/>
              <a:t> has methods like accept(), </a:t>
            </a:r>
            <a:r>
              <a:rPr lang="en-US" dirty="0" err="1" smtClean="0"/>
              <a:t>getLocalPort</a:t>
            </a:r>
            <a:r>
              <a:rPr lang="en-US" dirty="0" smtClean="0"/>
              <a:t>(), bind(), close(), etc.</a:t>
            </a:r>
          </a:p>
          <a:p>
            <a:r>
              <a:rPr lang="en-US" dirty="0" smtClean="0"/>
              <a:t>Communication Flow of TCP based communication - </a:t>
            </a:r>
            <a:r>
              <a:rPr lang="en-US" dirty="0" smtClean="0">
                <a:hlinkClick r:id="rId2"/>
              </a:rPr>
              <a:t>TCP Communication</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450" y="1169795"/>
            <a:ext cx="7688700" cy="535200"/>
          </a:xfrm>
        </p:spPr>
        <p:txBody>
          <a:bodyPr/>
          <a:lstStyle/>
          <a:p>
            <a:r>
              <a:rPr lang="en-US" dirty="0" smtClean="0"/>
              <a:t>Java Networking (Cont.)</a:t>
            </a:r>
            <a:endParaRPr lang="en-US" dirty="0"/>
          </a:p>
        </p:txBody>
      </p:sp>
      <p:sp>
        <p:nvSpPr>
          <p:cNvPr id="3" name="Text Placeholder 2"/>
          <p:cNvSpPr>
            <a:spLocks noGrp="1"/>
          </p:cNvSpPr>
          <p:nvPr>
            <p:ph type="body" idx="1"/>
          </p:nvPr>
        </p:nvSpPr>
        <p:spPr>
          <a:xfrm>
            <a:off x="729449" y="1632306"/>
            <a:ext cx="8095574" cy="3330440"/>
          </a:xfrm>
        </p:spPr>
        <p:txBody>
          <a:bodyPr/>
          <a:lstStyle/>
          <a:p>
            <a:r>
              <a:rPr lang="en-US" dirty="0" smtClean="0"/>
              <a:t>Connection-less (UDP) – </a:t>
            </a:r>
            <a:r>
              <a:rPr lang="en-US" dirty="0" err="1" smtClean="0"/>
              <a:t>DatagramPacket</a:t>
            </a:r>
            <a:r>
              <a:rPr lang="en-US" dirty="0" smtClean="0"/>
              <a:t> &amp; </a:t>
            </a:r>
            <a:r>
              <a:rPr lang="en-US" dirty="0" err="1" smtClean="0"/>
              <a:t>DatagramSocket</a:t>
            </a:r>
            <a:r>
              <a:rPr lang="en-US" dirty="0" smtClean="0"/>
              <a:t> are used for connection-less socket programming. The communication is in form of sender-</a:t>
            </a:r>
            <a:r>
              <a:rPr lang="en-US" dirty="0" err="1" smtClean="0"/>
              <a:t>reciever</a:t>
            </a:r>
            <a:r>
              <a:rPr lang="en-US" dirty="0" smtClean="0"/>
              <a:t>. </a:t>
            </a:r>
            <a:r>
              <a:rPr lang="en-US" dirty="0" err="1" smtClean="0"/>
              <a:t>DatagramSocket</a:t>
            </a:r>
            <a:r>
              <a:rPr lang="en-US" dirty="0" smtClean="0"/>
              <a:t> is socket in connection-less communication, that sends &amp; receives packet. The constructor takes port &amp; </a:t>
            </a:r>
            <a:r>
              <a:rPr lang="en-US" dirty="0" err="1" smtClean="0"/>
              <a:t>InetAdress</a:t>
            </a:r>
            <a:r>
              <a:rPr lang="en-US" dirty="0" smtClean="0"/>
              <a:t> object as parameter. It provides methods like send(), receive(), close(), etc. </a:t>
            </a:r>
            <a:r>
              <a:rPr lang="en-US" dirty="0" err="1" smtClean="0"/>
              <a:t>DatagramPacket</a:t>
            </a:r>
            <a:r>
              <a:rPr lang="en-US" dirty="0" smtClean="0"/>
              <a:t> is actual packet sent/received. Its constructor takes data, its length, </a:t>
            </a:r>
            <a:r>
              <a:rPr lang="en-US" dirty="0" err="1" smtClean="0"/>
              <a:t>InetAddress</a:t>
            </a:r>
            <a:r>
              <a:rPr lang="en-US" dirty="0" smtClean="0"/>
              <a:t> &amp; port as parameter. It acts as parameter for send() &amp; receive(). It provides methods like </a:t>
            </a:r>
            <a:r>
              <a:rPr lang="en-US" dirty="0" err="1" smtClean="0"/>
              <a:t>getData</a:t>
            </a:r>
            <a:r>
              <a:rPr lang="en-US" dirty="0" smtClean="0"/>
              <a:t>(), </a:t>
            </a:r>
            <a:r>
              <a:rPr lang="en-US" dirty="0" err="1" smtClean="0"/>
              <a:t>getLength</a:t>
            </a:r>
            <a:r>
              <a:rPr lang="en-US" dirty="0" smtClean="0"/>
              <a:t>(), etc. Packet delivery is not guaranteed &amp; can be without order in this communication. </a:t>
            </a:r>
          </a:p>
          <a:p>
            <a:r>
              <a:rPr lang="en-US" dirty="0" err="1" smtClean="0"/>
              <a:t>InetAddress</a:t>
            </a:r>
            <a:r>
              <a:rPr lang="en-US" dirty="0" smtClean="0"/>
              <a:t> – represents IP address with its host name. It provides methods like </a:t>
            </a:r>
            <a:r>
              <a:rPr lang="en-US" dirty="0" err="1" smtClean="0"/>
              <a:t>getByName</a:t>
            </a:r>
            <a:r>
              <a:rPr lang="en-US" dirty="0" smtClean="0"/>
              <a:t>(), </a:t>
            </a:r>
            <a:r>
              <a:rPr lang="en-US" dirty="0" err="1" smtClean="0"/>
              <a:t>getAllByName</a:t>
            </a:r>
            <a:r>
              <a:rPr lang="en-US" dirty="0" smtClean="0"/>
              <a:t>(), </a:t>
            </a:r>
            <a:r>
              <a:rPr lang="en-US" dirty="0" err="1" smtClean="0"/>
              <a:t>getLocalHost</a:t>
            </a:r>
            <a:r>
              <a:rPr lang="en-US" dirty="0" smtClean="0"/>
              <a:t>(), </a:t>
            </a:r>
            <a:r>
              <a:rPr lang="en-US" dirty="0" err="1" smtClean="0"/>
              <a:t>getByAddress</a:t>
            </a:r>
            <a:r>
              <a:rPr lang="en-US" dirty="0" smtClean="0"/>
              <a:t>(), </a:t>
            </a:r>
            <a:r>
              <a:rPr lang="en-US" dirty="0" err="1" smtClean="0"/>
              <a:t>getHostName</a:t>
            </a:r>
            <a:r>
              <a:rPr lang="en-US" dirty="0" smtClean="0"/>
              <a:t>(), </a:t>
            </a:r>
            <a:r>
              <a:rPr lang="en-US" dirty="0" err="1" smtClean="0"/>
              <a:t>getHostAddress</a:t>
            </a:r>
            <a:r>
              <a:rPr lang="en-US" dirty="0" smtClean="0"/>
              <a:t>(), etc.</a:t>
            </a:r>
          </a:p>
          <a:p>
            <a:r>
              <a:rPr lang="en-US" dirty="0" smtClean="0"/>
              <a:t>URL – represents URL for </a:t>
            </a:r>
            <a:r>
              <a:rPr lang="en-US" dirty="0" err="1" smtClean="0"/>
              <a:t>url</a:t>
            </a:r>
            <a:r>
              <a:rPr lang="en-US" dirty="0" smtClean="0"/>
              <a:t> of any host/website. </a:t>
            </a:r>
            <a:r>
              <a:rPr lang="en-US" dirty="0" err="1" smtClean="0"/>
              <a:t>Url</a:t>
            </a:r>
            <a:r>
              <a:rPr lang="en-US" dirty="0" smtClean="0"/>
              <a:t> consists of protocol, host/server name, port number, resource/file. Constructor takes string </a:t>
            </a:r>
            <a:r>
              <a:rPr lang="en-US" dirty="0" err="1" smtClean="0"/>
              <a:t>url</a:t>
            </a:r>
            <a:r>
              <a:rPr lang="en-US" dirty="0" smtClean="0"/>
              <a:t> or (protocol, host, port, file) as parameter. Provides methods like </a:t>
            </a:r>
            <a:r>
              <a:rPr lang="en-US" dirty="0" err="1" smtClean="0"/>
              <a:t>getProtocol</a:t>
            </a:r>
            <a:r>
              <a:rPr lang="en-US" dirty="0" smtClean="0"/>
              <a:t>(), </a:t>
            </a:r>
            <a:r>
              <a:rPr lang="en-US" dirty="0" err="1" smtClean="0"/>
              <a:t>getHost</a:t>
            </a:r>
            <a:r>
              <a:rPr lang="en-US" dirty="0" smtClean="0"/>
              <a:t>(), </a:t>
            </a:r>
            <a:r>
              <a:rPr lang="en-US" dirty="0" err="1" smtClean="0"/>
              <a:t>getPort</a:t>
            </a:r>
            <a:r>
              <a:rPr lang="en-US" dirty="0" smtClean="0"/>
              <a:t>(), </a:t>
            </a:r>
            <a:r>
              <a:rPr lang="en-US" dirty="0" err="1" smtClean="0"/>
              <a:t>getFile</a:t>
            </a:r>
            <a:r>
              <a:rPr lang="en-US" dirty="0" smtClean="0"/>
              <a:t>(), </a:t>
            </a:r>
            <a:r>
              <a:rPr lang="en-US" dirty="0" err="1" smtClean="0"/>
              <a:t>getQuery</a:t>
            </a:r>
            <a:r>
              <a:rPr lang="en-US" dirty="0" smtClean="0"/>
              <a:t>(), </a:t>
            </a:r>
            <a:r>
              <a:rPr lang="en-US" dirty="0" err="1" smtClean="0"/>
              <a:t>getContent</a:t>
            </a:r>
            <a:r>
              <a:rPr lang="en-US" dirty="0" smtClean="0"/>
              <a:t>(), equals(), etc.</a:t>
            </a:r>
          </a:p>
          <a:p>
            <a:r>
              <a:rPr lang="en-US" dirty="0" err="1" smtClean="0"/>
              <a:t>URLConnection</a:t>
            </a:r>
            <a:r>
              <a:rPr lang="en-US" dirty="0" smtClean="0"/>
              <a:t> &amp; </a:t>
            </a:r>
            <a:r>
              <a:rPr lang="en-US" dirty="0" err="1" smtClean="0"/>
              <a:t>HttpURLConnection</a:t>
            </a:r>
            <a:r>
              <a:rPr lang="en-US" dirty="0" smtClean="0"/>
              <a:t> – this classes represent communication link between URL &amp; application. Can be used to read/write resource provided by </a:t>
            </a:r>
            <a:r>
              <a:rPr lang="en-US" dirty="0" err="1" smtClean="0"/>
              <a:t>url</a:t>
            </a:r>
            <a:r>
              <a:rPr lang="en-US" dirty="0" smtClean="0"/>
              <a:t> specified. Instance can be obtained by </a:t>
            </a:r>
            <a:r>
              <a:rPr lang="en-US" dirty="0" err="1" smtClean="0"/>
              <a:t>openConnction</a:t>
            </a:r>
            <a:r>
              <a:rPr lang="en-US" dirty="0" smtClean="0"/>
              <a:t>() method of URL class.</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450" y="1180426"/>
            <a:ext cx="7688700" cy="535200"/>
          </a:xfrm>
        </p:spPr>
        <p:txBody>
          <a:bodyPr/>
          <a:lstStyle/>
          <a:p>
            <a:r>
              <a:rPr lang="en-US" dirty="0" smtClean="0"/>
              <a:t>RMI</a:t>
            </a:r>
            <a:endParaRPr lang="en-US" dirty="0"/>
          </a:p>
        </p:txBody>
      </p:sp>
      <p:sp>
        <p:nvSpPr>
          <p:cNvPr id="3" name="Text Placeholder 2"/>
          <p:cNvSpPr>
            <a:spLocks noGrp="1"/>
          </p:cNvSpPr>
          <p:nvPr>
            <p:ph type="body" idx="1"/>
          </p:nvPr>
        </p:nvSpPr>
        <p:spPr>
          <a:xfrm>
            <a:off x="729448" y="1600410"/>
            <a:ext cx="8212533" cy="3543090"/>
          </a:xfrm>
        </p:spPr>
        <p:txBody>
          <a:bodyPr/>
          <a:lstStyle/>
          <a:p>
            <a:r>
              <a:rPr lang="en-US" dirty="0" smtClean="0"/>
              <a:t>RMI (Remote Method Invocation) is an API(java.rmi) that allows distributed applications in java. It allows an object to invoke methods on an object running in another JVM, this object is referred as remote object. The communication is done using 2 objects i.e. stub &amp; skeleton.</a:t>
            </a:r>
          </a:p>
          <a:p>
            <a:r>
              <a:rPr lang="en-US" dirty="0" smtClean="0"/>
              <a:t>Stub – remote object at client side. All outgoing requests are routed through it. It initiates connection with remote JVM, writes(marshals) parameters into request to remote JVM, waits for response, reads(</a:t>
            </a:r>
            <a:r>
              <a:rPr lang="en-US" dirty="0" err="1" smtClean="0"/>
              <a:t>unmarshals</a:t>
            </a:r>
            <a:r>
              <a:rPr lang="en-US" dirty="0" smtClean="0"/>
              <a:t>) return value &amp; return it to caller.</a:t>
            </a:r>
          </a:p>
          <a:p>
            <a:r>
              <a:rPr lang="en-US" dirty="0" smtClean="0"/>
              <a:t>Skeleton – remote object at server side. All incoming requests are routed through it. It reads parameter from remote method, invokes method on actual remote object &amp; writes(marshals) result to caller.</a:t>
            </a:r>
          </a:p>
          <a:p>
            <a:r>
              <a:rPr lang="en-US" dirty="0" smtClean="0"/>
              <a:t>6 steps for RMI program – </a:t>
            </a:r>
          </a:p>
          <a:p>
            <a:pPr lvl="1">
              <a:spcBef>
                <a:spcPts val="0"/>
              </a:spcBef>
              <a:buFont typeface="+mj-lt"/>
              <a:buAutoNum type="arabicPeriod"/>
            </a:pPr>
            <a:r>
              <a:rPr lang="en-US" dirty="0" smtClean="0"/>
              <a:t>Create interface that extends Remote interface &amp; declare methods.</a:t>
            </a:r>
          </a:p>
          <a:p>
            <a:pPr lvl="1">
              <a:spcBef>
                <a:spcPts val="0"/>
              </a:spcBef>
              <a:buFont typeface="+mj-lt"/>
              <a:buAutoNum type="arabicPeriod"/>
            </a:pPr>
            <a:r>
              <a:rPr lang="en-US" dirty="0" smtClean="0"/>
              <a:t>Create class that extends to </a:t>
            </a:r>
            <a:r>
              <a:rPr lang="en-US" dirty="0" err="1" smtClean="0"/>
              <a:t>UnicastRemoteObject</a:t>
            </a:r>
            <a:r>
              <a:rPr lang="en-US" dirty="0" smtClean="0"/>
              <a:t> &amp; implements remote interface. Define constructor &amp; methods.</a:t>
            </a:r>
          </a:p>
          <a:p>
            <a:pPr lvl="1">
              <a:spcBef>
                <a:spcPts val="0"/>
              </a:spcBef>
              <a:buFont typeface="+mj-lt"/>
              <a:buAutoNum type="arabicPeriod"/>
            </a:pPr>
            <a:r>
              <a:rPr lang="en-US" dirty="0" smtClean="0"/>
              <a:t>Create stub &amp; skeleton using </a:t>
            </a:r>
            <a:r>
              <a:rPr lang="en-US" dirty="0" err="1" smtClean="0"/>
              <a:t>rmic</a:t>
            </a:r>
            <a:r>
              <a:rPr lang="en-US" dirty="0" smtClean="0"/>
              <a:t> (RMI compiler) – </a:t>
            </a:r>
            <a:r>
              <a:rPr lang="en-US" dirty="0" err="1" smtClean="0"/>
              <a:t>rmic</a:t>
            </a:r>
            <a:r>
              <a:rPr lang="en-US" dirty="0" smtClean="0"/>
              <a:t> </a:t>
            </a:r>
            <a:r>
              <a:rPr lang="en-US" dirty="0" err="1" smtClean="0"/>
              <a:t>ClassName</a:t>
            </a:r>
            <a:endParaRPr lang="en-US" dirty="0" smtClean="0"/>
          </a:p>
          <a:p>
            <a:pPr lvl="1">
              <a:spcBef>
                <a:spcPts val="0"/>
              </a:spcBef>
              <a:buFont typeface="+mj-lt"/>
              <a:buAutoNum type="arabicPeriod"/>
            </a:pPr>
            <a:r>
              <a:rPr lang="en-US" dirty="0" smtClean="0"/>
              <a:t>Start RMI Registry using </a:t>
            </a:r>
            <a:r>
              <a:rPr lang="en-US" dirty="0" err="1" smtClean="0"/>
              <a:t>rmiregistry</a:t>
            </a:r>
            <a:r>
              <a:rPr lang="en-US" dirty="0" smtClean="0"/>
              <a:t> – </a:t>
            </a:r>
            <a:r>
              <a:rPr lang="en-US" dirty="0" err="1" smtClean="0"/>
              <a:t>rmiregistry</a:t>
            </a:r>
            <a:r>
              <a:rPr lang="en-US" dirty="0" smtClean="0"/>
              <a:t> </a:t>
            </a:r>
            <a:r>
              <a:rPr lang="en-US" dirty="0" err="1" smtClean="0"/>
              <a:t>portNo</a:t>
            </a:r>
            <a:endParaRPr lang="en-US" dirty="0" smtClean="0"/>
          </a:p>
          <a:p>
            <a:pPr lvl="1">
              <a:spcBef>
                <a:spcPts val="0"/>
              </a:spcBef>
              <a:buFont typeface="+mj-lt"/>
              <a:buAutoNum type="arabicPeriod"/>
            </a:pPr>
            <a:r>
              <a:rPr lang="en-US" dirty="0" smtClean="0"/>
              <a:t>Create server application. Use methods of Naming class like bind(), unbind(), rebind(), list(). bind() &amp; rebind() binds remote object with specified host. unbind() destroys bound object. list() lists all bound remote objects.</a:t>
            </a:r>
          </a:p>
          <a:p>
            <a:pPr lvl="1">
              <a:spcBef>
                <a:spcPts val="0"/>
              </a:spcBef>
              <a:buFont typeface="+mj-lt"/>
              <a:buAutoNum type="arabicPeriod"/>
            </a:pPr>
            <a:r>
              <a:rPr lang="en-US" dirty="0" smtClean="0"/>
              <a:t>Create client application. Use methods of </a:t>
            </a:r>
            <a:r>
              <a:rPr lang="en-US" dirty="0" err="1" smtClean="0"/>
              <a:t>Naming.lookup</a:t>
            </a:r>
            <a:r>
              <a:rPr lang="en-US" dirty="0" smtClean="0"/>
              <a:t>() to get access to remote object &amp; then execute methods.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450" y="1318650"/>
            <a:ext cx="7797862" cy="535200"/>
          </a:xfrm>
        </p:spPr>
        <p:txBody>
          <a:bodyPr/>
          <a:lstStyle/>
          <a:p>
            <a:r>
              <a:rPr lang="en-US" dirty="0" smtClean="0"/>
              <a:t>Interview asked Questions (Additional to slides)</a:t>
            </a:r>
            <a:endParaRPr lang="en-US" dirty="0"/>
          </a:p>
        </p:txBody>
      </p:sp>
      <p:sp>
        <p:nvSpPr>
          <p:cNvPr id="3" name="Text Placeholder 2"/>
          <p:cNvSpPr>
            <a:spLocks noGrp="1"/>
          </p:cNvSpPr>
          <p:nvPr>
            <p:ph type="body" idx="1"/>
          </p:nvPr>
        </p:nvSpPr>
        <p:spPr>
          <a:xfrm>
            <a:off x="729450" y="2078874"/>
            <a:ext cx="7688700" cy="3064625"/>
          </a:xfrm>
        </p:spPr>
        <p:txBody>
          <a:bodyPr/>
          <a:lstStyle/>
          <a:p>
            <a:r>
              <a:rPr lang="en-US" dirty="0" smtClean="0"/>
              <a:t>Explain JVM, JRE, JDK with differences.</a:t>
            </a:r>
          </a:p>
          <a:p>
            <a:r>
              <a:rPr lang="en-US" dirty="0" smtClean="0"/>
              <a:t>JIT compiler, class loader, bytecode, memory areas of JVM.</a:t>
            </a:r>
          </a:p>
          <a:p>
            <a:r>
              <a:rPr lang="en-US" dirty="0" smtClean="0"/>
              <a:t>Is Empty .java file name a valid source file name?</a:t>
            </a:r>
          </a:p>
          <a:p>
            <a:r>
              <a:rPr lang="en-US" dirty="0" smtClean="0"/>
              <a:t>Access </a:t>
            </a:r>
            <a:r>
              <a:rPr lang="en-US" dirty="0" err="1" smtClean="0"/>
              <a:t>specifiers</a:t>
            </a:r>
            <a:r>
              <a:rPr lang="en-US" dirty="0" smtClean="0"/>
              <a:t> in java.</a:t>
            </a:r>
          </a:p>
          <a:p>
            <a:r>
              <a:rPr lang="en-US" dirty="0" smtClean="0"/>
              <a:t>Static methods &amp; variables, static block.</a:t>
            </a:r>
          </a:p>
          <a:p>
            <a:r>
              <a:rPr lang="en-US" dirty="0" smtClean="0"/>
              <a:t>Final methods &amp; variables.</a:t>
            </a:r>
          </a:p>
          <a:p>
            <a:r>
              <a:rPr lang="en-US" dirty="0" smtClean="0"/>
              <a:t>Does constructor returns any value? Can we overload the constructors?</a:t>
            </a:r>
          </a:p>
          <a:p>
            <a:r>
              <a:rPr lang="en-US" dirty="0" smtClean="0"/>
              <a:t>Is constructor inherited? Can you make a constructor final?</a:t>
            </a:r>
          </a:p>
          <a:p>
            <a:r>
              <a:rPr lang="en-US" dirty="0" smtClean="0"/>
              <a:t>Can we execute a program without main() method? What if the static modifier is removed from the signature of the main method?</a:t>
            </a:r>
          </a:p>
          <a:p>
            <a:r>
              <a:rPr lang="en-US" dirty="0" smtClean="0"/>
              <a:t>Can we make constructors static? Can we make the abstract methods static in Java? Can we declare the static variables and methods in an abstract class?</a:t>
            </a:r>
          </a:p>
          <a:p>
            <a:endParaRPr lang="en-US"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450" y="1185086"/>
            <a:ext cx="7688700" cy="535200"/>
          </a:xfrm>
        </p:spPr>
        <p:txBody>
          <a:bodyPr/>
          <a:lstStyle/>
          <a:p>
            <a:r>
              <a:rPr lang="en-US" dirty="0" smtClean="0"/>
              <a:t>Multithreading</a:t>
            </a:r>
            <a:endParaRPr lang="en-US" dirty="0"/>
          </a:p>
        </p:txBody>
      </p:sp>
      <p:sp>
        <p:nvSpPr>
          <p:cNvPr id="3" name="Text Placeholder 2"/>
          <p:cNvSpPr>
            <a:spLocks noGrp="1"/>
          </p:cNvSpPr>
          <p:nvPr>
            <p:ph type="body" idx="1"/>
          </p:nvPr>
        </p:nvSpPr>
        <p:spPr>
          <a:xfrm>
            <a:off x="729449" y="1667909"/>
            <a:ext cx="7798101" cy="3342027"/>
          </a:xfrm>
        </p:spPr>
        <p:txBody>
          <a:bodyPr/>
          <a:lstStyle/>
          <a:p>
            <a:r>
              <a:rPr lang="en-US" dirty="0" smtClean="0"/>
              <a:t>Multithreading: It is mechanism in which multiple threads can be executed simultaneously. It saves time by performing multiple operations at same time. It is mostly used in games, animation.</a:t>
            </a:r>
          </a:p>
          <a:p>
            <a:r>
              <a:rPr lang="en-US" dirty="0" smtClean="0"/>
              <a:t>Multitasking: It is process of executing multiple tasks simultaneously. It boosts CPU utilization. It is achieved with multithreading or multiprocessing – </a:t>
            </a:r>
          </a:p>
          <a:p>
            <a:pPr lvl="1">
              <a:spcBef>
                <a:spcPts val="0"/>
              </a:spcBef>
              <a:buFont typeface="+mj-lt"/>
              <a:buAutoNum type="arabicPeriod"/>
            </a:pPr>
            <a:r>
              <a:rPr lang="en-US" dirty="0" smtClean="0"/>
              <a:t>Multiprocessing – Process is heavyweight and has separate memory area. Switching &amp; communication between processes can be costly.</a:t>
            </a:r>
          </a:p>
          <a:p>
            <a:pPr lvl="1">
              <a:spcBef>
                <a:spcPts val="0"/>
              </a:spcBef>
              <a:buFont typeface="+mj-lt"/>
              <a:buAutoNum type="arabicPeriod"/>
            </a:pPr>
            <a:r>
              <a:rPr lang="en-US" dirty="0" smtClean="0"/>
              <a:t>Multithreading – Thread is lightweight &amp; multiple threads share same memory space. So, cost of communication is low. Thread is basically smallest execution unit, lightweight sub-process. Threads are independent, failure of one doesn’t affect others. But only one thread is executed at a time.</a:t>
            </a:r>
          </a:p>
          <a:p>
            <a:r>
              <a:rPr lang="en-US" dirty="0" smtClean="0"/>
              <a:t>Thread life-cycle – Thread lifecycle has 5 states. Thread can be in any one of them at a time</a:t>
            </a:r>
          </a:p>
          <a:p>
            <a:pPr lvl="1">
              <a:spcBef>
                <a:spcPts val="0"/>
              </a:spcBef>
              <a:buFont typeface="+mj-lt"/>
              <a:buAutoNum type="arabicPeriod"/>
            </a:pPr>
            <a:r>
              <a:rPr lang="en-US" dirty="0" smtClean="0"/>
              <a:t>New – Thread is created(instance of thread class). Before start().</a:t>
            </a:r>
          </a:p>
          <a:p>
            <a:pPr lvl="1">
              <a:spcBef>
                <a:spcPts val="0"/>
              </a:spcBef>
              <a:buFont typeface="+mj-lt"/>
              <a:buAutoNum type="arabicPeriod"/>
            </a:pPr>
            <a:r>
              <a:rPr lang="en-US" dirty="0" err="1" smtClean="0"/>
              <a:t>Runnable</a:t>
            </a:r>
            <a:r>
              <a:rPr lang="en-US" dirty="0" smtClean="0"/>
              <a:t> – Thread is ready for execution(waiting to get executed). Invocation of start().</a:t>
            </a:r>
          </a:p>
          <a:p>
            <a:pPr lvl="1">
              <a:spcBef>
                <a:spcPts val="0"/>
              </a:spcBef>
              <a:buFont typeface="+mj-lt"/>
              <a:buAutoNum type="arabicPeriod"/>
            </a:pPr>
            <a:r>
              <a:rPr lang="en-US" dirty="0" smtClean="0"/>
              <a:t>Running -  Thread is running (scheduler has selected thread for execution).</a:t>
            </a:r>
          </a:p>
          <a:p>
            <a:pPr lvl="1">
              <a:spcBef>
                <a:spcPts val="0"/>
              </a:spcBef>
              <a:buFont typeface="+mj-lt"/>
              <a:buAutoNum type="arabicPeriod"/>
            </a:pPr>
            <a:r>
              <a:rPr lang="en-US" dirty="0" smtClean="0"/>
              <a:t>Non-</a:t>
            </a:r>
            <a:r>
              <a:rPr lang="en-US" dirty="0" err="1" smtClean="0"/>
              <a:t>Runnable</a:t>
            </a:r>
            <a:r>
              <a:rPr lang="en-US" dirty="0" smtClean="0"/>
              <a:t> (Blocked) – Thread is alive but not able to run due to suspend(), wait(), sleep(), etc.</a:t>
            </a:r>
          </a:p>
          <a:p>
            <a:pPr lvl="1">
              <a:spcBef>
                <a:spcPts val="0"/>
              </a:spcBef>
              <a:buFont typeface="+mj-lt"/>
              <a:buAutoNum type="arabicPeriod"/>
            </a:pPr>
            <a:r>
              <a:rPr lang="en-US" dirty="0" smtClean="0"/>
              <a:t>Terminated – Thread terminates/exits when its run() method execution is complete.</a:t>
            </a:r>
          </a:p>
          <a:p>
            <a:r>
              <a:rPr lang="en-US" dirty="0" smtClean="0"/>
              <a:t>Big Picture - </a:t>
            </a:r>
            <a:r>
              <a:rPr lang="en-US" dirty="0" smtClean="0">
                <a:hlinkClick r:id="rId2"/>
              </a:rPr>
              <a:t>Thread Life Cycle</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450" y="1318650"/>
            <a:ext cx="7797862" cy="535200"/>
          </a:xfrm>
        </p:spPr>
        <p:txBody>
          <a:bodyPr/>
          <a:lstStyle/>
          <a:p>
            <a:r>
              <a:rPr lang="en-US" dirty="0" smtClean="0"/>
              <a:t>Interview asked Questions (Cont.)</a:t>
            </a:r>
            <a:endParaRPr lang="en-US" dirty="0"/>
          </a:p>
        </p:txBody>
      </p:sp>
      <p:sp>
        <p:nvSpPr>
          <p:cNvPr id="3" name="Text Placeholder 2"/>
          <p:cNvSpPr>
            <a:spLocks noGrp="1"/>
          </p:cNvSpPr>
          <p:nvPr>
            <p:ph type="body" idx="1"/>
          </p:nvPr>
        </p:nvSpPr>
        <p:spPr>
          <a:xfrm>
            <a:off x="729449" y="2078874"/>
            <a:ext cx="8170001" cy="3064625"/>
          </a:xfrm>
        </p:spPr>
        <p:txBody>
          <a:bodyPr/>
          <a:lstStyle/>
          <a:p>
            <a:r>
              <a:rPr lang="en-US" dirty="0" smtClean="0"/>
              <a:t>Use of this &amp; super keyword.</a:t>
            </a:r>
          </a:p>
          <a:p>
            <a:r>
              <a:rPr lang="en-US" dirty="0" smtClean="0"/>
              <a:t>Can this keyword be used to refer static members? How constructor chaining is achieved using this keyword?</a:t>
            </a:r>
          </a:p>
          <a:p>
            <a:r>
              <a:rPr lang="en-US" dirty="0" smtClean="0"/>
              <a:t>How constructor chaining is achieved using super keyword? this </a:t>
            </a:r>
            <a:r>
              <a:rPr lang="en-US" dirty="0" err="1" smtClean="0"/>
              <a:t>vs</a:t>
            </a:r>
            <a:r>
              <a:rPr lang="en-US" dirty="0" smtClean="0"/>
              <a:t> super.</a:t>
            </a:r>
          </a:p>
          <a:p>
            <a:r>
              <a:rPr lang="en-US" dirty="0" smtClean="0"/>
              <a:t>Explain aggregation &amp; composition.</a:t>
            </a:r>
            <a:endParaRPr lang="en-US" dirty="0"/>
          </a:p>
          <a:p>
            <a:r>
              <a:rPr lang="en-US" dirty="0" smtClean="0"/>
              <a:t>Why is method overloading not possible by changing the return type in java? Can we override overloaded method ?</a:t>
            </a:r>
          </a:p>
          <a:p>
            <a:r>
              <a:rPr lang="en-US" dirty="0" smtClean="0"/>
              <a:t>Can we overload static methods? Can we override static methods? Can we override private methods?</a:t>
            </a:r>
          </a:p>
          <a:p>
            <a:r>
              <a:rPr lang="en-US" dirty="0" smtClean="0"/>
              <a:t>Can you have virtual functions in Java? What is covariant return type?</a:t>
            </a:r>
          </a:p>
          <a:p>
            <a:r>
              <a:rPr lang="en-US" dirty="0" smtClean="0"/>
              <a:t>Use of final keyword (variable, method, class).</a:t>
            </a:r>
          </a:p>
          <a:p>
            <a:r>
              <a:rPr lang="en-US" dirty="0" smtClean="0"/>
              <a:t>Can we initialize the final blank </a:t>
            </a:r>
            <a:r>
              <a:rPr lang="en-US" smtClean="0"/>
              <a:t>variable(static/non-static)?</a:t>
            </a:r>
            <a:r>
              <a:rPr lang="en-US" dirty="0" smtClean="0"/>
              <a:t> Can we declare a constructor as final? Can we declare an interface as final?</a:t>
            </a:r>
          </a:p>
          <a:p>
            <a:endParaRPr lang="en-US" dirty="0" smtClean="0"/>
          </a:p>
          <a:p>
            <a:endParaRPr lang="en-US" dirty="0"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450" y="1318650"/>
            <a:ext cx="7797862" cy="535200"/>
          </a:xfrm>
        </p:spPr>
        <p:txBody>
          <a:bodyPr/>
          <a:lstStyle/>
          <a:p>
            <a:r>
              <a:rPr lang="en-US" dirty="0" smtClean="0"/>
              <a:t>Interview asked Questions (Cont.)</a:t>
            </a:r>
            <a:endParaRPr lang="en-US" dirty="0"/>
          </a:p>
        </p:txBody>
      </p:sp>
      <p:sp>
        <p:nvSpPr>
          <p:cNvPr id="3" name="Text Placeholder 2"/>
          <p:cNvSpPr>
            <a:spLocks noGrp="1"/>
          </p:cNvSpPr>
          <p:nvPr>
            <p:ph type="body" idx="1"/>
          </p:nvPr>
        </p:nvSpPr>
        <p:spPr>
          <a:xfrm>
            <a:off x="729449" y="2078874"/>
            <a:ext cx="8170001" cy="3064625"/>
          </a:xfrm>
        </p:spPr>
        <p:txBody>
          <a:bodyPr/>
          <a:lstStyle/>
          <a:p>
            <a:r>
              <a:rPr lang="en-US" dirty="0" smtClean="0"/>
              <a:t>Use of this &amp; super keyword.</a:t>
            </a:r>
          </a:p>
          <a:p>
            <a:r>
              <a:rPr lang="en-US" dirty="0" smtClean="0"/>
              <a:t>Can this keyword be used to refer static members? How constructor chaining is achieved using this keyword?</a:t>
            </a:r>
          </a:p>
          <a:p>
            <a:r>
              <a:rPr lang="en-US" dirty="0" smtClean="0"/>
              <a:t>How constructor chaining is achieved using super keyword? this </a:t>
            </a:r>
            <a:r>
              <a:rPr lang="en-US" dirty="0" err="1" smtClean="0"/>
              <a:t>vs</a:t>
            </a:r>
            <a:r>
              <a:rPr lang="en-US" dirty="0" smtClean="0"/>
              <a:t> super.</a:t>
            </a:r>
          </a:p>
          <a:p>
            <a:r>
              <a:rPr lang="en-US" dirty="0" smtClean="0"/>
              <a:t>Explain aggregation &amp; composition.</a:t>
            </a:r>
            <a:endParaRPr lang="en-US" dirty="0"/>
          </a:p>
          <a:p>
            <a:r>
              <a:rPr lang="en-US" dirty="0" smtClean="0"/>
              <a:t>Why is method overloading not possible by changing the return type in java? Can we override overloaded method ?</a:t>
            </a:r>
          </a:p>
          <a:p>
            <a:r>
              <a:rPr lang="en-US" dirty="0" smtClean="0"/>
              <a:t>Can we overload static methods? Can we override static methods? Can we override private methods?</a:t>
            </a:r>
          </a:p>
          <a:p>
            <a:r>
              <a:rPr lang="en-US" dirty="0" smtClean="0"/>
              <a:t>Can you have virtual functions in Java? What is covariant return type?</a:t>
            </a:r>
          </a:p>
          <a:p>
            <a:r>
              <a:rPr lang="en-US" dirty="0" smtClean="0"/>
              <a:t>Use of final keyword (variable, method, class).</a:t>
            </a:r>
          </a:p>
          <a:p>
            <a:r>
              <a:rPr lang="en-US" dirty="0" smtClean="0"/>
              <a:t>Can we initialize the final blank </a:t>
            </a:r>
            <a:r>
              <a:rPr lang="en-US" smtClean="0"/>
              <a:t>variable(static/non-static)?</a:t>
            </a:r>
            <a:r>
              <a:rPr lang="en-US" dirty="0" smtClean="0"/>
              <a:t> Can we declare a constructor as final? Can we declare an interface as final?</a:t>
            </a:r>
          </a:p>
          <a:p>
            <a:endParaRPr lang="en-US" dirty="0" smtClean="0"/>
          </a:p>
          <a:p>
            <a:endParaRPr lang="en-US" dirty="0"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450" y="1318650"/>
            <a:ext cx="7797862" cy="535200"/>
          </a:xfrm>
        </p:spPr>
        <p:txBody>
          <a:bodyPr/>
          <a:lstStyle/>
          <a:p>
            <a:r>
              <a:rPr lang="en-US" dirty="0" smtClean="0"/>
              <a:t>Interview asked Questions (Cont.)</a:t>
            </a:r>
            <a:endParaRPr lang="en-US" dirty="0"/>
          </a:p>
        </p:txBody>
      </p:sp>
      <p:sp>
        <p:nvSpPr>
          <p:cNvPr id="3" name="Text Placeholder 2"/>
          <p:cNvSpPr>
            <a:spLocks noGrp="1"/>
          </p:cNvSpPr>
          <p:nvPr>
            <p:ph type="body" idx="1"/>
          </p:nvPr>
        </p:nvSpPr>
        <p:spPr>
          <a:xfrm>
            <a:off x="729449" y="2078874"/>
            <a:ext cx="8170001" cy="3064625"/>
          </a:xfrm>
        </p:spPr>
        <p:txBody>
          <a:bodyPr/>
          <a:lstStyle/>
          <a:p>
            <a:r>
              <a:rPr lang="en-US" dirty="0" smtClean="0"/>
              <a:t>Compile-time polymorphism </a:t>
            </a:r>
            <a:r>
              <a:rPr lang="en-US" dirty="0" err="1" smtClean="0"/>
              <a:t>vs</a:t>
            </a:r>
            <a:r>
              <a:rPr lang="en-US" dirty="0" smtClean="0"/>
              <a:t> run-time polymorphism. Static </a:t>
            </a:r>
            <a:r>
              <a:rPr lang="en-US" dirty="0" err="1" smtClean="0"/>
              <a:t>vs</a:t>
            </a:r>
            <a:r>
              <a:rPr lang="en-US" dirty="0" smtClean="0"/>
              <a:t> dynamic binding. Can you achieve Runtime Polymorphism by data members?</a:t>
            </a:r>
          </a:p>
          <a:p>
            <a:r>
              <a:rPr lang="en-US" dirty="0" smtClean="0"/>
              <a:t>What is abstraction? Abstract class &amp; abstract method. Can there be an abstract method without an abstract class? Can you use abstract and final(or static) both with a method? Is it possible to instantiate the abstract class?</a:t>
            </a:r>
          </a:p>
          <a:p>
            <a:r>
              <a:rPr lang="en-US" dirty="0" smtClean="0"/>
              <a:t>What is a marker interface? Can the Interface be final? Abstract class </a:t>
            </a:r>
            <a:r>
              <a:rPr lang="en-US" dirty="0" err="1" smtClean="0"/>
              <a:t>vs</a:t>
            </a:r>
            <a:r>
              <a:rPr lang="en-US" dirty="0" smtClean="0"/>
              <a:t> interface.</a:t>
            </a:r>
          </a:p>
          <a:p>
            <a:r>
              <a:rPr lang="en-US" dirty="0" smtClean="0"/>
              <a:t>Commands to create package. Static import.</a:t>
            </a:r>
          </a:p>
          <a:p>
            <a:r>
              <a:rPr lang="en-US" dirty="0" smtClean="0"/>
              <a:t>Exception classes hierarchy, base exception class.</a:t>
            </a:r>
          </a:p>
          <a:p>
            <a:r>
              <a:rPr lang="en-US" dirty="0" smtClean="0"/>
              <a:t>Throw </a:t>
            </a:r>
            <a:r>
              <a:rPr lang="en-US" dirty="0" err="1" smtClean="0"/>
              <a:t>vs</a:t>
            </a:r>
            <a:r>
              <a:rPr lang="en-US" dirty="0" smtClean="0"/>
              <a:t> throws</a:t>
            </a:r>
          </a:p>
          <a:p>
            <a:r>
              <a:rPr lang="en-US" dirty="0" smtClean="0"/>
              <a:t>String pool &amp; immutability of string. String </a:t>
            </a:r>
            <a:r>
              <a:rPr lang="en-US" dirty="0" err="1" smtClean="0"/>
              <a:t>vs</a:t>
            </a:r>
            <a:r>
              <a:rPr lang="en-US" dirty="0" smtClean="0"/>
              <a:t> </a:t>
            </a:r>
            <a:r>
              <a:rPr lang="en-US" dirty="0" err="1" smtClean="0"/>
              <a:t>StringBuffer</a:t>
            </a:r>
            <a:r>
              <a:rPr lang="en-US" dirty="0" smtClean="0"/>
              <a:t> </a:t>
            </a:r>
            <a:r>
              <a:rPr lang="en-US" dirty="0" err="1" smtClean="0"/>
              <a:t>vs</a:t>
            </a:r>
            <a:r>
              <a:rPr lang="en-US" dirty="0" smtClean="0"/>
              <a:t> </a:t>
            </a:r>
            <a:r>
              <a:rPr lang="en-US" dirty="0" err="1" smtClean="0"/>
              <a:t>StringBuilder</a:t>
            </a:r>
            <a:r>
              <a:rPr lang="en-US" dirty="0" smtClean="0"/>
              <a:t>.</a:t>
            </a:r>
          </a:p>
          <a:p>
            <a:r>
              <a:rPr lang="en-US" dirty="0" smtClean="0"/>
              <a:t>Immutable class, nested class &amp; its advantages, anonymous inner class.</a:t>
            </a:r>
          </a:p>
          <a:p>
            <a:r>
              <a:rPr lang="en-US" dirty="0" smtClean="0"/>
              <a:t>Can a class have an interface? Can an Interface have a </a:t>
            </a:r>
            <a:r>
              <a:rPr lang="en-US" smtClean="0"/>
              <a:t>class?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450" y="1318650"/>
            <a:ext cx="7797862" cy="535200"/>
          </a:xfrm>
        </p:spPr>
        <p:txBody>
          <a:bodyPr/>
          <a:lstStyle/>
          <a:p>
            <a:r>
              <a:rPr lang="en-US" dirty="0" smtClean="0"/>
              <a:t>Interview asked Questions (Cont.)</a:t>
            </a:r>
            <a:endParaRPr lang="en-US" dirty="0"/>
          </a:p>
        </p:txBody>
      </p:sp>
      <p:sp>
        <p:nvSpPr>
          <p:cNvPr id="3" name="Text Placeholder 2"/>
          <p:cNvSpPr>
            <a:spLocks noGrp="1"/>
          </p:cNvSpPr>
          <p:nvPr>
            <p:ph type="body" idx="1"/>
          </p:nvPr>
        </p:nvSpPr>
        <p:spPr>
          <a:xfrm>
            <a:off x="580593" y="2078875"/>
            <a:ext cx="8414551" cy="3064625"/>
          </a:xfrm>
        </p:spPr>
        <p:txBody>
          <a:bodyPr/>
          <a:lstStyle/>
          <a:p>
            <a:r>
              <a:rPr lang="en-US" dirty="0" smtClean="0"/>
              <a:t>What is </a:t>
            </a:r>
            <a:r>
              <a:rPr lang="en-US" dirty="0" err="1" smtClean="0"/>
              <a:t>System.gc</a:t>
            </a:r>
            <a:r>
              <a:rPr lang="en-US" dirty="0" smtClean="0"/>
              <a:t>() &amp; finalize().</a:t>
            </a:r>
          </a:p>
          <a:p>
            <a:r>
              <a:rPr lang="en-US" dirty="0" smtClean="0"/>
              <a:t>Explain serialization, </a:t>
            </a:r>
            <a:r>
              <a:rPr lang="en-US" dirty="0" err="1" smtClean="0"/>
              <a:t>deserialization</a:t>
            </a:r>
            <a:r>
              <a:rPr lang="en-US" dirty="0" smtClean="0"/>
              <a:t>, transient keyword.</a:t>
            </a:r>
          </a:p>
          <a:p>
            <a:r>
              <a:rPr lang="en-US" dirty="0" smtClean="0"/>
              <a:t>Explain socket, </a:t>
            </a:r>
            <a:r>
              <a:rPr lang="en-US" dirty="0" err="1" smtClean="0"/>
              <a:t>InetAddress</a:t>
            </a:r>
            <a:r>
              <a:rPr lang="en-US" dirty="0" smtClean="0"/>
              <a:t>, TCP communication, UDP communication in Java</a:t>
            </a:r>
          </a:p>
          <a:p>
            <a:r>
              <a:rPr lang="en-US" dirty="0" smtClean="0"/>
              <a:t>Explain </a:t>
            </a:r>
            <a:r>
              <a:rPr lang="en-US" dirty="0" err="1" smtClean="0"/>
              <a:t>java.lang.Class</a:t>
            </a:r>
            <a:r>
              <a:rPr lang="en-US" dirty="0" smtClean="0"/>
              <a:t>, how to create instances of class. What is </a:t>
            </a:r>
            <a:r>
              <a:rPr lang="en-US" dirty="0" err="1" smtClean="0"/>
              <a:t>javap</a:t>
            </a:r>
            <a:r>
              <a:rPr lang="en-US" dirty="0" smtClean="0"/>
              <a:t>?</a:t>
            </a:r>
          </a:p>
          <a:p>
            <a:r>
              <a:rPr lang="en-US" dirty="0" smtClean="0"/>
              <a:t>Wrapper classes, </a:t>
            </a:r>
            <a:r>
              <a:rPr lang="en-US" dirty="0" err="1" smtClean="0"/>
              <a:t>autoboxing</a:t>
            </a:r>
            <a:r>
              <a:rPr lang="en-US" dirty="0" smtClean="0"/>
              <a:t> &amp; </a:t>
            </a:r>
            <a:r>
              <a:rPr lang="en-US" dirty="0" err="1" smtClean="0"/>
              <a:t>unboxing</a:t>
            </a:r>
            <a:r>
              <a:rPr lang="en-US" dirty="0" smtClean="0"/>
              <a:t>. Object </a:t>
            </a:r>
            <a:r>
              <a:rPr lang="en-US" dirty="0" err="1" smtClean="0"/>
              <a:t>clonig</a:t>
            </a:r>
            <a:r>
              <a:rPr lang="en-US" dirty="0" smtClean="0"/>
              <a:t> with clone().</a:t>
            </a:r>
          </a:p>
          <a:p>
            <a:r>
              <a:rPr lang="en-US" dirty="0" smtClean="0"/>
              <a:t>What is  java bean &amp; its purpose.</a:t>
            </a:r>
          </a:p>
          <a:p>
            <a:r>
              <a:rPr lang="en-US" dirty="0" smtClean="0"/>
              <a:t>Explain multithreading, thread, process, thread </a:t>
            </a:r>
            <a:r>
              <a:rPr lang="en-US" dirty="0" err="1" smtClean="0"/>
              <a:t>vs</a:t>
            </a:r>
            <a:r>
              <a:rPr lang="en-US" dirty="0" smtClean="0"/>
              <a:t> process, context switching.</a:t>
            </a:r>
          </a:p>
          <a:p>
            <a:r>
              <a:rPr lang="en-US" dirty="0" smtClean="0"/>
              <a:t>Explain inter-thread communication with wait(), notify(), </a:t>
            </a:r>
            <a:r>
              <a:rPr lang="en-US" dirty="0" err="1" smtClean="0"/>
              <a:t>notifyAll</a:t>
            </a:r>
            <a:r>
              <a:rPr lang="en-US" dirty="0" smtClean="0"/>
              <a:t>().</a:t>
            </a:r>
          </a:p>
          <a:p>
            <a:r>
              <a:rPr lang="en-US" dirty="0" smtClean="0"/>
              <a:t>Creating thread with Thread &amp; </a:t>
            </a:r>
            <a:r>
              <a:rPr lang="en-US" dirty="0" err="1" smtClean="0"/>
              <a:t>Runnable</a:t>
            </a:r>
            <a:r>
              <a:rPr lang="en-US" dirty="0" smtClean="0"/>
              <a:t>, Explain methods like start(), run(), sleep(), join(), interrupt(),  etc.</a:t>
            </a:r>
          </a:p>
          <a:p>
            <a:r>
              <a:rPr lang="en-US" dirty="0" smtClean="0"/>
              <a:t>Can we call the run() method instead of start()?Synchronized(method, static, block) &amp; volatile keyword. </a:t>
            </a:r>
          </a:p>
          <a:p>
            <a:r>
              <a:rPr lang="en-US" dirty="0" smtClean="0"/>
              <a:t>Explain daemon thread &amp; shutdown hook. Explain deadlock.</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450" y="1318650"/>
            <a:ext cx="7797862" cy="535200"/>
          </a:xfrm>
        </p:spPr>
        <p:txBody>
          <a:bodyPr/>
          <a:lstStyle/>
          <a:p>
            <a:r>
              <a:rPr lang="en-US" dirty="0" smtClean="0"/>
              <a:t>Interview asked Questions (Cont.)</a:t>
            </a:r>
            <a:endParaRPr lang="en-US" dirty="0"/>
          </a:p>
        </p:txBody>
      </p:sp>
      <p:sp>
        <p:nvSpPr>
          <p:cNvPr id="3" name="Text Placeholder 2"/>
          <p:cNvSpPr>
            <a:spLocks noGrp="1"/>
          </p:cNvSpPr>
          <p:nvPr>
            <p:ph type="body" idx="1"/>
          </p:nvPr>
        </p:nvSpPr>
        <p:spPr>
          <a:xfrm>
            <a:off x="591226" y="2068242"/>
            <a:ext cx="8414551" cy="3064625"/>
          </a:xfrm>
        </p:spPr>
        <p:txBody>
          <a:bodyPr/>
          <a:lstStyle/>
          <a:p>
            <a:r>
              <a:rPr lang="en-US" dirty="0" smtClean="0"/>
              <a:t>Array </a:t>
            </a:r>
            <a:r>
              <a:rPr lang="en-US" dirty="0" err="1" smtClean="0"/>
              <a:t>vs</a:t>
            </a:r>
            <a:r>
              <a:rPr lang="en-US" dirty="0" smtClean="0"/>
              <a:t> collection, Array </a:t>
            </a:r>
            <a:r>
              <a:rPr lang="en-US" dirty="0" err="1" smtClean="0"/>
              <a:t>vs</a:t>
            </a:r>
            <a:r>
              <a:rPr lang="en-US" dirty="0" smtClean="0"/>
              <a:t> </a:t>
            </a:r>
            <a:r>
              <a:rPr lang="en-US" dirty="0" err="1" smtClean="0"/>
              <a:t>ArrayList</a:t>
            </a:r>
            <a:r>
              <a:rPr lang="en-US" dirty="0" smtClean="0"/>
              <a:t>, </a:t>
            </a:r>
            <a:r>
              <a:rPr lang="en-US" dirty="0" err="1" smtClean="0"/>
              <a:t>ArrayList</a:t>
            </a:r>
            <a:r>
              <a:rPr lang="en-US" dirty="0" smtClean="0"/>
              <a:t> </a:t>
            </a:r>
            <a:r>
              <a:rPr lang="en-US" dirty="0" err="1" smtClean="0"/>
              <a:t>vs</a:t>
            </a:r>
            <a:r>
              <a:rPr lang="en-US" dirty="0" smtClean="0"/>
              <a:t> </a:t>
            </a:r>
            <a:r>
              <a:rPr lang="en-US" dirty="0" err="1" smtClean="0"/>
              <a:t>LinkedList</a:t>
            </a:r>
            <a:r>
              <a:rPr lang="en-US" dirty="0" smtClean="0"/>
              <a:t>, </a:t>
            </a:r>
            <a:r>
              <a:rPr lang="en-US" dirty="0" err="1" smtClean="0"/>
              <a:t>Iterator</a:t>
            </a:r>
            <a:r>
              <a:rPr lang="en-US" dirty="0" smtClean="0"/>
              <a:t> </a:t>
            </a:r>
            <a:r>
              <a:rPr lang="en-US" dirty="0" err="1" smtClean="0"/>
              <a:t>vs</a:t>
            </a:r>
            <a:r>
              <a:rPr lang="en-US" dirty="0" smtClean="0"/>
              <a:t> </a:t>
            </a:r>
            <a:r>
              <a:rPr lang="en-US" dirty="0" err="1" smtClean="0"/>
              <a:t>ListIterator</a:t>
            </a:r>
            <a:r>
              <a:rPr lang="en-US" dirty="0" smtClean="0"/>
              <a:t>.</a:t>
            </a:r>
          </a:p>
          <a:p>
            <a:r>
              <a:rPr lang="en-US" dirty="0" smtClean="0"/>
              <a:t>Set </a:t>
            </a:r>
            <a:r>
              <a:rPr lang="en-US" dirty="0" err="1" smtClean="0"/>
              <a:t>vs</a:t>
            </a:r>
            <a:r>
              <a:rPr lang="en-US" dirty="0" smtClean="0"/>
              <a:t> List, </a:t>
            </a:r>
            <a:r>
              <a:rPr lang="en-US" dirty="0" err="1" smtClean="0"/>
              <a:t>HashSet</a:t>
            </a:r>
            <a:r>
              <a:rPr lang="en-US" dirty="0" smtClean="0"/>
              <a:t> </a:t>
            </a:r>
            <a:r>
              <a:rPr lang="en-US" dirty="0" err="1" smtClean="0"/>
              <a:t>vs</a:t>
            </a:r>
            <a:r>
              <a:rPr lang="en-US" dirty="0" smtClean="0"/>
              <a:t> </a:t>
            </a:r>
            <a:r>
              <a:rPr lang="en-US" dirty="0" err="1" smtClean="0"/>
              <a:t>TreeSet</a:t>
            </a:r>
            <a:endParaRPr lang="en-US" dirty="0" smtClean="0"/>
          </a:p>
          <a:p>
            <a:r>
              <a:rPr lang="en-US" dirty="0" smtClean="0"/>
              <a:t>Set </a:t>
            </a:r>
            <a:r>
              <a:rPr lang="en-US" dirty="0" err="1" smtClean="0"/>
              <a:t>vs</a:t>
            </a:r>
            <a:r>
              <a:rPr lang="en-US" dirty="0" smtClean="0"/>
              <a:t> Map, </a:t>
            </a:r>
            <a:r>
              <a:rPr lang="en-US" dirty="0" err="1" smtClean="0"/>
              <a:t>HashMap</a:t>
            </a:r>
            <a:r>
              <a:rPr lang="en-US" dirty="0" smtClean="0"/>
              <a:t> </a:t>
            </a:r>
            <a:r>
              <a:rPr lang="en-US" dirty="0" err="1" smtClean="0"/>
              <a:t>vs</a:t>
            </a:r>
            <a:r>
              <a:rPr lang="en-US" dirty="0" smtClean="0"/>
              <a:t> </a:t>
            </a:r>
            <a:r>
              <a:rPr lang="en-US" dirty="0" err="1" smtClean="0"/>
              <a:t>TreeMap</a:t>
            </a:r>
            <a:r>
              <a:rPr lang="en-US" dirty="0" smtClean="0"/>
              <a:t>, </a:t>
            </a:r>
            <a:r>
              <a:rPr lang="en-US" dirty="0" err="1" smtClean="0"/>
              <a:t>HashMap</a:t>
            </a:r>
            <a:r>
              <a:rPr lang="en-US" dirty="0" smtClean="0"/>
              <a:t> </a:t>
            </a:r>
            <a:r>
              <a:rPr lang="en-US" dirty="0" err="1" smtClean="0"/>
              <a:t>vs</a:t>
            </a:r>
            <a:r>
              <a:rPr lang="en-US" dirty="0" smtClean="0"/>
              <a:t> </a:t>
            </a:r>
            <a:r>
              <a:rPr lang="en-US" dirty="0" err="1" smtClean="0"/>
              <a:t>HashTable</a:t>
            </a:r>
            <a:endParaRPr lang="en-US" dirty="0" smtClean="0"/>
          </a:p>
          <a:p>
            <a:r>
              <a:rPr lang="en-US" dirty="0" smtClean="0"/>
              <a:t>Explain Properties, Dictionary &amp; Collections classes.</a:t>
            </a:r>
          </a:p>
          <a:p>
            <a:r>
              <a:rPr lang="en-US" dirty="0" smtClean="0"/>
              <a:t>How to synchronize List, Set and Map elements?</a:t>
            </a:r>
          </a:p>
          <a:p>
            <a:r>
              <a:rPr lang="en-US" dirty="0" smtClean="0"/>
              <a:t>JDBC driver types. Steps to connect java app with database.</a:t>
            </a:r>
          </a:p>
          <a:p>
            <a:r>
              <a:rPr lang="en-US" dirty="0" smtClean="0"/>
              <a:t>JDBC API classes – </a:t>
            </a:r>
            <a:r>
              <a:rPr lang="en-US" dirty="0" err="1" smtClean="0"/>
              <a:t>DriverManagaer</a:t>
            </a:r>
            <a:r>
              <a:rPr lang="en-US" dirty="0" smtClean="0"/>
              <a:t>, Connection, Statement, </a:t>
            </a:r>
            <a:r>
              <a:rPr lang="en-US" dirty="0" err="1" smtClean="0"/>
              <a:t>PreparedStatement</a:t>
            </a:r>
            <a:r>
              <a:rPr lang="en-US" dirty="0" smtClean="0"/>
              <a:t>, </a:t>
            </a:r>
            <a:r>
              <a:rPr lang="en-US" dirty="0" err="1" smtClean="0"/>
              <a:t>CallableStatement</a:t>
            </a:r>
            <a:r>
              <a:rPr lang="en-US" dirty="0" smtClean="0"/>
              <a:t>, </a:t>
            </a:r>
            <a:r>
              <a:rPr lang="en-US" dirty="0" err="1" smtClean="0"/>
              <a:t>ResultSet</a:t>
            </a:r>
            <a:r>
              <a:rPr lang="en-US" dirty="0" smtClean="0"/>
              <a:t>, </a:t>
            </a:r>
            <a:r>
              <a:rPr lang="en-US" dirty="0" err="1" smtClean="0"/>
              <a:t>ResultSetMetaData</a:t>
            </a:r>
            <a:r>
              <a:rPr lang="en-US" dirty="0" smtClean="0"/>
              <a:t>, </a:t>
            </a:r>
            <a:r>
              <a:rPr lang="en-US" dirty="0" err="1" smtClean="0"/>
              <a:t>DatabaseMetaData</a:t>
            </a:r>
            <a:r>
              <a:rPr lang="en-US" dirty="0" smtClean="0"/>
              <a:t>, </a:t>
            </a:r>
            <a:r>
              <a:rPr lang="en-US" dirty="0" err="1" smtClean="0"/>
              <a:t>SQLException</a:t>
            </a:r>
            <a:r>
              <a:rPr lang="en-US" dirty="0" smtClean="0"/>
              <a:t>, etc.</a:t>
            </a:r>
          </a:p>
          <a:p>
            <a:r>
              <a:rPr lang="en-US" dirty="0" smtClean="0"/>
              <a:t>execute() </a:t>
            </a:r>
            <a:r>
              <a:rPr lang="en-US" dirty="0" err="1" smtClean="0"/>
              <a:t>vs</a:t>
            </a:r>
            <a:r>
              <a:rPr lang="en-US" dirty="0" smtClean="0"/>
              <a:t> </a:t>
            </a:r>
            <a:r>
              <a:rPr lang="en-US" dirty="0" err="1" smtClean="0"/>
              <a:t>executeQuery</a:t>
            </a:r>
            <a:r>
              <a:rPr lang="en-US" dirty="0" smtClean="0"/>
              <a:t>() </a:t>
            </a:r>
            <a:r>
              <a:rPr lang="en-US" dirty="0" err="1" smtClean="0"/>
              <a:t>vs</a:t>
            </a:r>
            <a:r>
              <a:rPr lang="en-US" dirty="0" smtClean="0"/>
              <a:t> </a:t>
            </a:r>
            <a:r>
              <a:rPr lang="en-US" dirty="0" err="1" smtClean="0"/>
              <a:t>executeUpdate</a:t>
            </a:r>
            <a:r>
              <a:rPr lang="en-US" dirty="0" smtClean="0"/>
              <a:t>()</a:t>
            </a:r>
          </a:p>
          <a:p>
            <a:r>
              <a:rPr lang="en-US" dirty="0" smtClean="0"/>
              <a:t>Explain batch processing, </a:t>
            </a:r>
            <a:r>
              <a:rPr lang="en-US" dirty="0" err="1" smtClean="0"/>
              <a:t>addbatch</a:t>
            </a:r>
            <a:r>
              <a:rPr lang="en-US" dirty="0" smtClean="0"/>
              <a:t>() &amp; </a:t>
            </a:r>
            <a:r>
              <a:rPr lang="en-US" dirty="0" err="1" smtClean="0"/>
              <a:t>executeBatch</a:t>
            </a:r>
            <a:r>
              <a:rPr lang="en-US" dirty="0" smtClean="0"/>
              <a:t>().</a:t>
            </a:r>
          </a:p>
          <a:p>
            <a:r>
              <a:rPr lang="en-US" dirty="0" smtClean="0"/>
              <a:t>Database integrity using commit() </a:t>
            </a:r>
            <a:r>
              <a:rPr lang="en-US" smtClean="0"/>
              <a:t>&amp; rollback().</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ikPng.com_thank-you-png_3271254.png"/>
          <p:cNvPicPr>
            <a:picLocks noChangeAspect="1"/>
          </p:cNvPicPr>
          <p:nvPr/>
        </p:nvPicPr>
        <p:blipFill>
          <a:blip r:embed="rId2"/>
          <a:stretch>
            <a:fillRect/>
          </a:stretch>
        </p:blipFill>
        <p:spPr>
          <a:xfrm>
            <a:off x="1140438" y="1817869"/>
            <a:ext cx="6791218" cy="2340706"/>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Multithreading (Cont.)</a:t>
            </a:r>
            <a:endParaRPr lang="en-US" dirty="0"/>
          </a:p>
        </p:txBody>
      </p:sp>
      <p:sp>
        <p:nvSpPr>
          <p:cNvPr id="3" name="Text Placeholder 2"/>
          <p:cNvSpPr>
            <a:spLocks noGrp="1"/>
          </p:cNvSpPr>
          <p:nvPr>
            <p:ph type="body" idx="1"/>
          </p:nvPr>
        </p:nvSpPr>
        <p:spPr>
          <a:xfrm>
            <a:off x="719176" y="1904213"/>
            <a:ext cx="7688700" cy="3064625"/>
          </a:xfrm>
        </p:spPr>
        <p:txBody>
          <a:bodyPr/>
          <a:lstStyle/>
          <a:p>
            <a:r>
              <a:rPr lang="en-US" dirty="0" smtClean="0"/>
              <a:t>Creating Thread – Threads can be created with by extending Thread class or implementing </a:t>
            </a:r>
            <a:r>
              <a:rPr lang="en-US" dirty="0" err="1" smtClean="0"/>
              <a:t>Runnable</a:t>
            </a:r>
            <a:r>
              <a:rPr lang="en-US" dirty="0" smtClean="0"/>
              <a:t> interface.</a:t>
            </a:r>
          </a:p>
          <a:p>
            <a:r>
              <a:rPr lang="en-US" dirty="0" smtClean="0"/>
              <a:t>Thread class – Thread class allows us to create &amp; perform operations of thread by providing various methods &amp; constructors. This class itself implements </a:t>
            </a:r>
            <a:r>
              <a:rPr lang="en-US" dirty="0" err="1" smtClean="0"/>
              <a:t>Runnable</a:t>
            </a:r>
            <a:r>
              <a:rPr lang="en-US" dirty="0" smtClean="0"/>
              <a:t> interface. The constructors are Thread(), Thread(String), Thread(</a:t>
            </a:r>
            <a:r>
              <a:rPr lang="en-US" dirty="0" err="1" smtClean="0"/>
              <a:t>Runnable</a:t>
            </a:r>
            <a:r>
              <a:rPr lang="en-US" dirty="0" smtClean="0"/>
              <a:t>), Thread (</a:t>
            </a:r>
            <a:r>
              <a:rPr lang="en-US" dirty="0" err="1" smtClean="0"/>
              <a:t>Runnable</a:t>
            </a:r>
            <a:r>
              <a:rPr lang="en-US" dirty="0" smtClean="0"/>
              <a:t>, String). The methods are start(), run(), </a:t>
            </a:r>
            <a:r>
              <a:rPr lang="en-US" dirty="0" err="1" smtClean="0"/>
              <a:t>yeild</a:t>
            </a:r>
            <a:r>
              <a:rPr lang="en-US" dirty="0" smtClean="0"/>
              <a:t>(), join(), stop(), resume(), suspend(), </a:t>
            </a:r>
            <a:r>
              <a:rPr lang="en-US" dirty="0" err="1" smtClean="0"/>
              <a:t>getName</a:t>
            </a:r>
            <a:r>
              <a:rPr lang="en-US" dirty="0" smtClean="0"/>
              <a:t>(), </a:t>
            </a:r>
            <a:r>
              <a:rPr lang="en-US" dirty="0" err="1" smtClean="0"/>
              <a:t>getId</a:t>
            </a:r>
            <a:r>
              <a:rPr lang="en-US" dirty="0" smtClean="0"/>
              <a:t>()etc.</a:t>
            </a:r>
          </a:p>
          <a:p>
            <a:r>
              <a:rPr lang="en-US" dirty="0" err="1" smtClean="0"/>
              <a:t>Runnable</a:t>
            </a:r>
            <a:r>
              <a:rPr lang="en-US" dirty="0" smtClean="0"/>
              <a:t> interface – Every class which is need to be used as thread must implement this interface, it has only one method </a:t>
            </a:r>
            <a:r>
              <a:rPr lang="en-US" dirty="0" err="1" smtClean="0"/>
              <a:t>i.e</a:t>
            </a:r>
            <a:r>
              <a:rPr lang="en-US" dirty="0" smtClean="0"/>
              <a:t> run(). When we implement this interface, our class won’t be treated as thread, instead we need pass it to Thread class object and use that object.</a:t>
            </a:r>
          </a:p>
          <a:p>
            <a:r>
              <a:rPr lang="en-US" dirty="0" smtClean="0"/>
              <a:t>start() method starts the thread &amp; moves it from new state to </a:t>
            </a:r>
            <a:r>
              <a:rPr lang="en-US" dirty="0" err="1" smtClean="0"/>
              <a:t>runnable</a:t>
            </a:r>
            <a:r>
              <a:rPr lang="en-US" dirty="0" smtClean="0"/>
              <a:t> &amp; when scheduled, it calls run() method internally. start() can be called only once, calling again will throw exception.</a:t>
            </a:r>
          </a:p>
          <a:p>
            <a:r>
              <a:rPr lang="en-US" dirty="0" smtClean="0"/>
              <a:t>Scheduler – It is part of JVM that schedules thread for execution. The choosing operation isn’t fixed. It either uses preemptive(priority based) scheduling or time-slicing scheduling.</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450" y="1246731"/>
            <a:ext cx="7688700" cy="535200"/>
          </a:xfrm>
        </p:spPr>
        <p:txBody>
          <a:bodyPr/>
          <a:lstStyle/>
          <a:p>
            <a:r>
              <a:rPr lang="en-US" dirty="0" smtClean="0"/>
              <a:t>Multithreading (Cont.)</a:t>
            </a:r>
            <a:endParaRPr lang="en-US" dirty="0"/>
          </a:p>
        </p:txBody>
      </p:sp>
      <p:sp>
        <p:nvSpPr>
          <p:cNvPr id="3" name="Text Placeholder 2"/>
          <p:cNvSpPr>
            <a:spLocks noGrp="1"/>
          </p:cNvSpPr>
          <p:nvPr>
            <p:ph type="body" idx="1"/>
          </p:nvPr>
        </p:nvSpPr>
        <p:spPr>
          <a:xfrm>
            <a:off x="544513" y="1924761"/>
            <a:ext cx="8414551" cy="3064625"/>
          </a:xfrm>
        </p:spPr>
        <p:txBody>
          <a:bodyPr/>
          <a:lstStyle/>
          <a:p>
            <a:r>
              <a:rPr lang="en-US" dirty="0" smtClean="0"/>
              <a:t>sleep() – This method is used to sleep the thread for specified time (in ms).</a:t>
            </a:r>
          </a:p>
          <a:p>
            <a:r>
              <a:rPr lang="en-US" dirty="0" smtClean="0"/>
              <a:t>If we call run() method directly, it is treated as normal object &amp; not as thread. So it is executed normally.</a:t>
            </a:r>
          </a:p>
          <a:p>
            <a:r>
              <a:rPr lang="en-US" dirty="0" smtClean="0"/>
              <a:t>join() – This method waits for the thread to die(to execute it completely). It stops currently executing threads until joined thread executes completely. join(), join(long ms).</a:t>
            </a:r>
          </a:p>
          <a:p>
            <a:r>
              <a:rPr lang="en-US" dirty="0" err="1" smtClean="0"/>
              <a:t>getName</a:t>
            </a:r>
            <a:r>
              <a:rPr lang="en-US" dirty="0" smtClean="0"/>
              <a:t>() returns a string containing name of calling thread. </a:t>
            </a:r>
            <a:r>
              <a:rPr lang="en-US" dirty="0" err="1" smtClean="0"/>
              <a:t>setName</a:t>
            </a:r>
            <a:r>
              <a:rPr lang="en-US" dirty="0" smtClean="0"/>
              <a:t>(String) sets name for calling thread. </a:t>
            </a:r>
            <a:r>
              <a:rPr lang="en-US" dirty="0" err="1" smtClean="0"/>
              <a:t>getId</a:t>
            </a:r>
            <a:r>
              <a:rPr lang="en-US" dirty="0" smtClean="0"/>
              <a:t>() return id for calling thread. </a:t>
            </a:r>
            <a:r>
              <a:rPr lang="en-US" dirty="0" err="1" smtClean="0"/>
              <a:t>Thread.currentThread</a:t>
            </a:r>
            <a:r>
              <a:rPr lang="en-US" dirty="0" smtClean="0"/>
              <a:t>() returns instance of currently executing thread. We can get priority if current thread with </a:t>
            </a:r>
            <a:r>
              <a:rPr lang="en-US" dirty="0" err="1" smtClean="0"/>
              <a:t>getPriority</a:t>
            </a:r>
            <a:r>
              <a:rPr lang="en-US" dirty="0" smtClean="0"/>
              <a:t>(). We can set priority for threads with </a:t>
            </a:r>
            <a:r>
              <a:rPr lang="en-US" dirty="0" err="1" smtClean="0"/>
              <a:t>setPriority</a:t>
            </a:r>
            <a:r>
              <a:rPr lang="en-US" dirty="0" smtClean="0"/>
              <a:t>(</a:t>
            </a:r>
            <a:r>
              <a:rPr lang="en-US" dirty="0" err="1" smtClean="0"/>
              <a:t>int</a:t>
            </a:r>
            <a:r>
              <a:rPr lang="en-US" dirty="0" smtClean="0"/>
              <a:t>). It takes integer as parameter in range of 1-10. We have constants in Thread class like </a:t>
            </a:r>
            <a:r>
              <a:rPr lang="en-US" dirty="0" smtClean="0">
                <a:solidFill>
                  <a:srgbClr val="595959"/>
                </a:solidFill>
              </a:rPr>
              <a:t>MIN</a:t>
            </a:r>
            <a:r>
              <a:rPr lang="en-US" dirty="0" smtClean="0">
                <a:solidFill>
                  <a:srgbClr val="595959"/>
                </a:solidFill>
                <a:latin typeface="Arial"/>
              </a:rPr>
              <a:t>_</a:t>
            </a:r>
            <a:r>
              <a:rPr lang="en-US" dirty="0" smtClean="0">
                <a:solidFill>
                  <a:srgbClr val="595959"/>
                </a:solidFill>
              </a:rPr>
              <a:t>PRIORITY(1), NORM</a:t>
            </a:r>
            <a:r>
              <a:rPr lang="en-US" dirty="0" smtClean="0">
                <a:solidFill>
                  <a:srgbClr val="595959"/>
                </a:solidFill>
                <a:latin typeface="Arial"/>
              </a:rPr>
              <a:t>_</a:t>
            </a:r>
            <a:r>
              <a:rPr lang="en-US" dirty="0" smtClean="0">
                <a:solidFill>
                  <a:srgbClr val="595959"/>
                </a:solidFill>
              </a:rPr>
              <a:t>PRIORITY(5), MAX</a:t>
            </a:r>
            <a:r>
              <a:rPr lang="en-US" dirty="0" smtClean="0">
                <a:solidFill>
                  <a:srgbClr val="595959"/>
                </a:solidFill>
                <a:latin typeface="Arial"/>
              </a:rPr>
              <a:t>_</a:t>
            </a:r>
            <a:r>
              <a:rPr lang="en-US" dirty="0" smtClean="0">
                <a:solidFill>
                  <a:srgbClr val="595959"/>
                </a:solidFill>
              </a:rPr>
              <a:t>PRIORITY(10).</a:t>
            </a:r>
          </a:p>
          <a:p>
            <a:r>
              <a:rPr lang="en-US" dirty="0" smtClean="0">
                <a:solidFill>
                  <a:srgbClr val="595959"/>
                </a:solidFill>
              </a:rPr>
              <a:t>Daemon Thread – It is service provider thread that provides service to user thread. Once all user threads are finished, daemon thread also exits. Methods regarding daemon thread are </a:t>
            </a:r>
            <a:r>
              <a:rPr lang="en-US" dirty="0" err="1" smtClean="0">
                <a:solidFill>
                  <a:srgbClr val="595959"/>
                </a:solidFill>
              </a:rPr>
              <a:t>setDaemon</a:t>
            </a:r>
            <a:r>
              <a:rPr lang="en-US" dirty="0" smtClean="0">
                <a:solidFill>
                  <a:srgbClr val="595959"/>
                </a:solidFill>
              </a:rPr>
              <a:t>() &amp; </a:t>
            </a:r>
            <a:r>
              <a:rPr lang="en-US" dirty="0" err="1" smtClean="0">
                <a:solidFill>
                  <a:srgbClr val="595959"/>
                </a:solidFill>
              </a:rPr>
              <a:t>isDaemon</a:t>
            </a:r>
            <a:r>
              <a:rPr lang="en-US" dirty="0" smtClean="0">
                <a:solidFill>
                  <a:srgbClr val="595959"/>
                </a:solidFill>
              </a:rPr>
              <a:t>(). There are also inbuilt daemon threads like </a:t>
            </a:r>
            <a:r>
              <a:rPr lang="en-US" dirty="0" err="1" smtClean="0">
                <a:solidFill>
                  <a:srgbClr val="595959"/>
                </a:solidFill>
              </a:rPr>
              <a:t>gc</a:t>
            </a:r>
            <a:r>
              <a:rPr lang="en-US" dirty="0" smtClean="0">
                <a:solidFill>
                  <a:srgbClr val="595959"/>
                </a:solidFill>
              </a:rPr>
              <a:t>, </a:t>
            </a:r>
            <a:r>
              <a:rPr lang="en-US" dirty="0" err="1" smtClean="0">
                <a:solidFill>
                  <a:srgbClr val="595959"/>
                </a:solidFill>
              </a:rPr>
              <a:t>finalizer</a:t>
            </a:r>
            <a:r>
              <a:rPr lang="en-US" dirty="0" smtClean="0">
                <a:solidFill>
                  <a:srgbClr val="595959"/>
                </a:solidFill>
              </a:rPr>
              <a:t>. The method must be set to daemon before starting.</a:t>
            </a:r>
            <a:endParaRPr 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Multithreading (Cont.)</a:t>
            </a:r>
            <a:endParaRPr lang="en-US" dirty="0"/>
          </a:p>
        </p:txBody>
      </p:sp>
      <p:sp>
        <p:nvSpPr>
          <p:cNvPr id="3" name="Text Placeholder 2"/>
          <p:cNvSpPr>
            <a:spLocks noGrp="1"/>
          </p:cNvSpPr>
          <p:nvPr>
            <p:ph type="body" idx="1"/>
          </p:nvPr>
        </p:nvSpPr>
        <p:spPr>
          <a:xfrm>
            <a:off x="729450" y="2078874"/>
            <a:ext cx="7688700" cy="3064625"/>
          </a:xfrm>
        </p:spPr>
        <p:txBody>
          <a:bodyPr/>
          <a:lstStyle/>
          <a:p>
            <a:r>
              <a:rPr lang="en-US" dirty="0" smtClean="0"/>
              <a:t>Thread pool – a group of worker threads that are waiting for job &amp; can be reused. A pool of threads is created, one thread is assigned to job provided by daemon. After completion, thread is put back into pool. It’s time saving. It is used with JSP &amp; </a:t>
            </a:r>
            <a:r>
              <a:rPr lang="en-US" dirty="0" err="1" smtClean="0"/>
              <a:t>servlet</a:t>
            </a:r>
            <a:r>
              <a:rPr lang="en-US" dirty="0" smtClean="0"/>
              <a:t> by </a:t>
            </a:r>
            <a:r>
              <a:rPr lang="en-US" dirty="0" err="1" smtClean="0"/>
              <a:t>servlet</a:t>
            </a:r>
            <a:r>
              <a:rPr lang="en-US" dirty="0" smtClean="0"/>
              <a:t> container to serve requests. Each request is assigned to a thread to process it.</a:t>
            </a:r>
          </a:p>
          <a:p>
            <a:r>
              <a:rPr lang="en-US" dirty="0" smtClean="0"/>
              <a:t>Thread group – Multiple threads can be grouped in single object. We can suspend, resume this group threads by single method call. </a:t>
            </a:r>
            <a:r>
              <a:rPr lang="en-US" dirty="0" err="1" smtClean="0"/>
              <a:t>ThreadGroup</a:t>
            </a:r>
            <a:r>
              <a:rPr lang="en-US" dirty="0" smtClean="0"/>
              <a:t>(String) is used to create group. Then we can Thread(</a:t>
            </a:r>
            <a:r>
              <a:rPr lang="en-US" dirty="0" err="1" smtClean="0"/>
              <a:t>ThreadGroup</a:t>
            </a:r>
            <a:r>
              <a:rPr lang="en-US" dirty="0" smtClean="0"/>
              <a:t>, </a:t>
            </a:r>
            <a:r>
              <a:rPr lang="en-US" dirty="0" err="1" smtClean="0"/>
              <a:t>Runnable</a:t>
            </a:r>
            <a:r>
              <a:rPr lang="en-US" dirty="0" smtClean="0"/>
              <a:t>, String name) to create thread, it will add it to group.</a:t>
            </a:r>
          </a:p>
          <a:p>
            <a:r>
              <a:rPr lang="en-US" dirty="0" smtClean="0"/>
              <a:t>Synchronization – Mechanism to control access of multiple threads to a specific resources like shared memory. It prevents consistency problem. </a:t>
            </a:r>
            <a:r>
              <a:rPr lang="en-US" dirty="0" err="1" smtClean="0"/>
              <a:t>Mutex</a:t>
            </a:r>
            <a:r>
              <a:rPr lang="en-US" dirty="0" smtClean="0"/>
              <a:t> lock is used in java. Object that needs to access resource acquires lock, once used it releases resources 7 lock as well.</a:t>
            </a:r>
          </a:p>
          <a:p>
            <a:r>
              <a:rPr lang="en-US" dirty="0" smtClean="0"/>
              <a:t>synchronized method – method with keyword synchronized. Object calling this method acquires lock for this method. Once thread execution is done, this it releases the lock.</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450" y="1236457"/>
            <a:ext cx="7688700" cy="535200"/>
          </a:xfrm>
        </p:spPr>
        <p:txBody>
          <a:bodyPr/>
          <a:lstStyle/>
          <a:p>
            <a:r>
              <a:rPr lang="en-US" dirty="0" smtClean="0"/>
              <a:t>Multithreading (Cont.)</a:t>
            </a:r>
            <a:endParaRPr lang="en-US" dirty="0"/>
          </a:p>
        </p:txBody>
      </p:sp>
      <p:sp>
        <p:nvSpPr>
          <p:cNvPr id="3" name="Text Placeholder 2"/>
          <p:cNvSpPr>
            <a:spLocks noGrp="1"/>
          </p:cNvSpPr>
          <p:nvPr>
            <p:ph type="body" idx="1"/>
          </p:nvPr>
        </p:nvSpPr>
        <p:spPr>
          <a:xfrm>
            <a:off x="729450" y="1750101"/>
            <a:ext cx="7688700" cy="3393399"/>
          </a:xfrm>
        </p:spPr>
        <p:txBody>
          <a:bodyPr/>
          <a:lstStyle/>
          <a:p>
            <a:r>
              <a:rPr lang="en-US" dirty="0" smtClean="0"/>
              <a:t>synchronized block – synchronization on specific resource (E.g. 5 line of code from method). It’s same as synchronized method, the only difference is of scope. If all code of method is put into synchronized block, its same as synchronized method. Object to be locked is passed as parameter to this block (E.g. class reference this).</a:t>
            </a:r>
          </a:p>
          <a:p>
            <a:r>
              <a:rPr lang="en-US" dirty="0" smtClean="0"/>
              <a:t>static synchronization – If static method of class is synchronized, the lock is on class &amp; not on object (like synchronized method). So, multiple threads trying to access synchronized static method of class will have to wait until thread which has locked it executes completely.</a:t>
            </a:r>
          </a:p>
          <a:p>
            <a:r>
              <a:rPr lang="en-US" dirty="0" smtClean="0"/>
              <a:t>Inter-thread communication - mechanism in which a thread is paused running in its critical section and another thread is allowed to enter (or lock) in the same critical section to be executed. It is implemented by following methods -</a:t>
            </a:r>
          </a:p>
          <a:p>
            <a:pPr lvl="1">
              <a:spcBef>
                <a:spcPts val="0"/>
              </a:spcBef>
              <a:buFont typeface="+mj-lt"/>
              <a:buAutoNum type="arabicPeriod"/>
            </a:pPr>
            <a:r>
              <a:rPr lang="en-US" dirty="0" smtClean="0"/>
              <a:t>wait() - Causes current thread to release the lock and wait until either another thread invokes the notify() or </a:t>
            </a:r>
            <a:r>
              <a:rPr lang="en-US" dirty="0" err="1" smtClean="0"/>
              <a:t>notifyAll</a:t>
            </a:r>
            <a:r>
              <a:rPr lang="en-US" dirty="0" smtClean="0"/>
              <a:t>() for this object, or a specified amount of time has elapsed.</a:t>
            </a:r>
          </a:p>
          <a:p>
            <a:pPr lvl="1">
              <a:spcBef>
                <a:spcPts val="0"/>
              </a:spcBef>
              <a:buFont typeface="+mj-lt"/>
              <a:buAutoNum type="arabicPeriod"/>
            </a:pPr>
            <a:r>
              <a:rPr lang="en-US" dirty="0" smtClean="0"/>
              <a:t>notify() - Wakes up a single thread that is waiting on this object's monitor.</a:t>
            </a:r>
          </a:p>
          <a:p>
            <a:pPr lvl="1">
              <a:spcBef>
                <a:spcPts val="0"/>
              </a:spcBef>
              <a:buFont typeface="+mj-lt"/>
              <a:buAutoNum type="arabicPeriod"/>
            </a:pPr>
            <a:r>
              <a:rPr lang="en-US" dirty="0" err="1" smtClean="0"/>
              <a:t>notifyAll</a:t>
            </a:r>
            <a:r>
              <a:rPr lang="en-US" dirty="0" smtClean="0"/>
              <a:t>() - Wakes up all threads that are waiting on this object's monitor</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49998" y="1236457"/>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JDBC (Java Database Connectivity)</a:t>
            </a:r>
            <a:endParaRPr/>
          </a:p>
        </p:txBody>
      </p:sp>
      <p:sp>
        <p:nvSpPr>
          <p:cNvPr id="93" name="Google Shape;93;p14"/>
          <p:cNvSpPr txBox="1">
            <a:spLocks noGrp="1"/>
          </p:cNvSpPr>
          <p:nvPr>
            <p:ph type="body" idx="1"/>
          </p:nvPr>
        </p:nvSpPr>
        <p:spPr>
          <a:xfrm>
            <a:off x="739724" y="1727668"/>
            <a:ext cx="7688700" cy="3220624"/>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dirty="0" smtClean="0"/>
              <a:t>JDBC is Java API used to connect &amp; execute quqries with database (relational). It uses drivers to connect to database. There are 4 type of drivers – </a:t>
            </a:r>
          </a:p>
          <a:p>
            <a:pPr lvl="1" indent="-311150">
              <a:spcBef>
                <a:spcPts val="0"/>
              </a:spcBef>
              <a:buSzPts val="1300"/>
              <a:buFont typeface="+mj-lt"/>
              <a:buAutoNum type="arabicPeriod"/>
            </a:pPr>
            <a:r>
              <a:rPr lang="en" dirty="0" smtClean="0"/>
              <a:t>JDBC-ODBC Driver Bridge – uses ODBC driver to connect to database. </a:t>
            </a:r>
            <a:r>
              <a:rPr lang="en-US" dirty="0" smtClean="0"/>
              <a:t>I</a:t>
            </a:r>
            <a:r>
              <a:rPr lang="en" dirty="0" smtClean="0"/>
              <a:t>t converts JDBC calls into corresponding ODBC function calls. </a:t>
            </a:r>
            <a:r>
              <a:rPr lang="en-US" dirty="0" smtClean="0"/>
              <a:t>I</a:t>
            </a:r>
            <a:r>
              <a:rPr lang="en" dirty="0" smtClean="0"/>
              <a:t>ts easy to use &amp; can connect to any database but performance is slow. It is removed from Java 8. Needs ODBC driver installation at client-side.</a:t>
            </a:r>
          </a:p>
          <a:p>
            <a:pPr lvl="1" indent="-311150">
              <a:spcBef>
                <a:spcPts val="0"/>
              </a:spcBef>
              <a:buSzPts val="1300"/>
              <a:buFont typeface="+mj-lt"/>
              <a:buAutoNum type="arabicPeriod"/>
            </a:pPr>
            <a:r>
              <a:rPr lang="en" dirty="0" smtClean="0"/>
              <a:t>Native Driver – uses client-side libraries of database. JDBC calls are converted into native database API calls. Faster than Type 1. Requires client-side libraries installation.</a:t>
            </a:r>
          </a:p>
          <a:p>
            <a:pPr lvl="1" indent="-311150">
              <a:spcBef>
                <a:spcPts val="0"/>
              </a:spcBef>
              <a:buSzPts val="1300"/>
              <a:buFont typeface="+mj-lt"/>
              <a:buAutoNum type="arabicPeriod"/>
            </a:pPr>
            <a:r>
              <a:rPr lang="en" dirty="0" smtClean="0"/>
              <a:t>Network Protocol Driver – uses miidleware (application server) that converts JDBC calls into respective vendor-specific protocol. Fully written in java. Network support is required &amp; no client-side library installation required.</a:t>
            </a:r>
          </a:p>
          <a:p>
            <a:pPr lvl="1" indent="-311150">
              <a:spcBef>
                <a:spcPts val="0"/>
              </a:spcBef>
              <a:buSzPts val="1300"/>
              <a:buFont typeface="+mj-lt"/>
              <a:buAutoNum type="arabicPeriod"/>
            </a:pPr>
            <a:r>
              <a:rPr lang="en" dirty="0" smtClean="0"/>
              <a:t>Thin Driver – converts JDBC calls directly into vendor-specific protocol. Fully written in java. </a:t>
            </a:r>
            <a:r>
              <a:rPr lang="en-US" dirty="0" smtClean="0"/>
              <a:t>F</a:t>
            </a:r>
            <a:r>
              <a:rPr lang="en" dirty="0" smtClean="0"/>
              <a:t>astest driver. Every database vendor has separate driver. No client or server side instllation.</a:t>
            </a:r>
          </a:p>
          <a:p>
            <a:r>
              <a:rPr lang="en-US" dirty="0" smtClean="0"/>
              <a:t>j</a:t>
            </a:r>
            <a:r>
              <a:rPr lang="en" dirty="0" smtClean="0"/>
              <a:t>ava.sql &amp; javax.sql packages contain all the classes &amp; interfaces involved with JDBC API. ODBC (Open Database Connectivity) was used before JDBC which is written in C (Platform-dependent) &amp; hence java defined its own API for database operations i.e. JDBC.</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450" y="1236457"/>
            <a:ext cx="7688700" cy="535200"/>
          </a:xfrm>
        </p:spPr>
        <p:txBody>
          <a:bodyPr/>
          <a:lstStyle/>
          <a:p>
            <a:r>
              <a:rPr lang="en-US" dirty="0" smtClean="0"/>
              <a:t>JDBC (Cont.)</a:t>
            </a:r>
            <a:endParaRPr lang="en-US" dirty="0"/>
          </a:p>
        </p:txBody>
      </p:sp>
      <p:sp>
        <p:nvSpPr>
          <p:cNvPr id="3" name="Text Placeholder 2"/>
          <p:cNvSpPr>
            <a:spLocks noGrp="1"/>
          </p:cNvSpPr>
          <p:nvPr>
            <p:ph type="body" idx="1"/>
          </p:nvPr>
        </p:nvSpPr>
        <p:spPr>
          <a:xfrm>
            <a:off x="739724" y="1739828"/>
            <a:ext cx="7688700" cy="3403672"/>
          </a:xfrm>
        </p:spPr>
        <p:txBody>
          <a:bodyPr/>
          <a:lstStyle/>
          <a:p>
            <a:r>
              <a:rPr lang="en-US" dirty="0" smtClean="0"/>
              <a:t>Steps to connect to database from java application :</a:t>
            </a:r>
          </a:p>
          <a:p>
            <a:pPr lvl="1">
              <a:spcBef>
                <a:spcPts val="0"/>
              </a:spcBef>
              <a:buFont typeface="+mj-lt"/>
              <a:buAutoNum type="arabicPeriod"/>
            </a:pPr>
            <a:r>
              <a:rPr lang="en-US" dirty="0" smtClean="0"/>
              <a:t>Register Driver class – </a:t>
            </a:r>
            <a:r>
              <a:rPr lang="en-US" dirty="0" err="1" smtClean="0"/>
              <a:t>Class.forName</a:t>
            </a:r>
            <a:r>
              <a:rPr lang="en-US" dirty="0" smtClean="0"/>
              <a:t>(driver). This method dynamically loads driver.</a:t>
            </a:r>
          </a:p>
          <a:p>
            <a:pPr lvl="1">
              <a:spcBef>
                <a:spcPts val="0"/>
              </a:spcBef>
              <a:buFont typeface="+mj-lt"/>
              <a:buAutoNum type="arabicPeriod"/>
            </a:pPr>
            <a:r>
              <a:rPr lang="en-US" dirty="0" smtClean="0"/>
              <a:t>Create connection – </a:t>
            </a:r>
            <a:r>
              <a:rPr lang="en-US" dirty="0" err="1" smtClean="0"/>
              <a:t>DriverManager.getConnection</a:t>
            </a:r>
            <a:r>
              <a:rPr lang="en-US" dirty="0" smtClean="0"/>
              <a:t>(</a:t>
            </a:r>
            <a:r>
              <a:rPr lang="en-US" dirty="0" err="1" smtClean="0"/>
              <a:t>url</a:t>
            </a:r>
            <a:r>
              <a:rPr lang="en-US" dirty="0" smtClean="0"/>
              <a:t>). It returns reference to established Connection.</a:t>
            </a:r>
          </a:p>
          <a:p>
            <a:pPr lvl="1">
              <a:spcBef>
                <a:spcPts val="0"/>
              </a:spcBef>
              <a:buFont typeface="+mj-lt"/>
              <a:buAutoNum type="arabicPeriod"/>
            </a:pPr>
            <a:r>
              <a:rPr lang="en-US" dirty="0" smtClean="0"/>
              <a:t>Create Statement – </a:t>
            </a:r>
            <a:r>
              <a:rPr lang="en-US" dirty="0" err="1" smtClean="0"/>
              <a:t>ConnectionObj.createStatement</a:t>
            </a:r>
            <a:r>
              <a:rPr lang="en-US" dirty="0" smtClean="0"/>
              <a:t>()/</a:t>
            </a:r>
            <a:r>
              <a:rPr lang="en-US" dirty="0" err="1" smtClean="0"/>
              <a:t>prepareStatement</a:t>
            </a:r>
            <a:r>
              <a:rPr lang="en-US" dirty="0" smtClean="0"/>
              <a:t>()/</a:t>
            </a:r>
            <a:r>
              <a:rPr lang="en-US" dirty="0" err="1" smtClean="0"/>
              <a:t>prepareCall</a:t>
            </a:r>
            <a:r>
              <a:rPr lang="en-US" dirty="0" smtClean="0"/>
              <a:t>(). It returns reference to Statement/</a:t>
            </a:r>
            <a:r>
              <a:rPr lang="en-US" dirty="0" err="1" smtClean="0"/>
              <a:t>PreparedStatement</a:t>
            </a:r>
            <a:r>
              <a:rPr lang="en-US" dirty="0" smtClean="0"/>
              <a:t>/</a:t>
            </a:r>
            <a:r>
              <a:rPr lang="en-US" dirty="0" err="1" smtClean="0"/>
              <a:t>CallableStatement</a:t>
            </a:r>
            <a:r>
              <a:rPr lang="en-US" dirty="0" smtClean="0"/>
              <a:t>.</a:t>
            </a:r>
          </a:p>
          <a:p>
            <a:pPr lvl="1">
              <a:spcBef>
                <a:spcPts val="0"/>
              </a:spcBef>
              <a:buFont typeface="+mj-lt"/>
              <a:buAutoNum type="arabicPeriod"/>
            </a:pPr>
            <a:r>
              <a:rPr lang="en-US" dirty="0" smtClean="0"/>
              <a:t>Execute Queries – </a:t>
            </a:r>
            <a:r>
              <a:rPr lang="en-US" dirty="0" err="1" smtClean="0"/>
              <a:t>Statement.executeQuery</a:t>
            </a:r>
            <a:r>
              <a:rPr lang="en-US" dirty="0" smtClean="0"/>
              <a:t>(query)/execute(). It executes query &amp; returns either reference to </a:t>
            </a:r>
            <a:r>
              <a:rPr lang="en-US" dirty="0" err="1" smtClean="0"/>
              <a:t>ResultSet</a:t>
            </a:r>
            <a:r>
              <a:rPr lang="en-US" dirty="0" smtClean="0"/>
              <a:t> or no. of rows affected.</a:t>
            </a:r>
          </a:p>
          <a:p>
            <a:pPr lvl="1">
              <a:spcBef>
                <a:spcPts val="0"/>
              </a:spcBef>
              <a:buFont typeface="+mj-lt"/>
              <a:buAutoNum type="arabicPeriod"/>
            </a:pPr>
            <a:r>
              <a:rPr lang="en-US" dirty="0" smtClean="0"/>
              <a:t>Close connection – </a:t>
            </a:r>
            <a:r>
              <a:rPr lang="en-US" dirty="0" err="1" smtClean="0"/>
              <a:t>ConnectionObj.close</a:t>
            </a:r>
            <a:r>
              <a:rPr lang="en-US" dirty="0" smtClean="0"/>
              <a:t>(). Statement &amp; </a:t>
            </a:r>
            <a:r>
              <a:rPr lang="en-US" dirty="0" err="1" smtClean="0"/>
              <a:t>ResultSet</a:t>
            </a:r>
            <a:r>
              <a:rPr lang="en-US" dirty="0" smtClean="0"/>
              <a:t> will be closed automatically.</a:t>
            </a:r>
          </a:p>
          <a:p>
            <a:r>
              <a:rPr lang="en-US" dirty="0" smtClean="0"/>
              <a:t>For connecting to various databases, we need respective Driver class (loaded into </a:t>
            </a:r>
            <a:r>
              <a:rPr lang="en-US" dirty="0" err="1" smtClean="0"/>
              <a:t>classpath</a:t>
            </a:r>
            <a:r>
              <a:rPr lang="en-US" dirty="0" smtClean="0"/>
              <a:t>), </a:t>
            </a:r>
            <a:r>
              <a:rPr lang="en-US" dirty="0" err="1" smtClean="0"/>
              <a:t>url</a:t>
            </a:r>
            <a:r>
              <a:rPr lang="en-US" dirty="0" smtClean="0"/>
              <a:t>, username &amp; password.</a:t>
            </a:r>
          </a:p>
          <a:p>
            <a:r>
              <a:rPr lang="en-US" dirty="0" smtClean="0"/>
              <a:t>We can also execute queries in batch with JDBC. Statement &amp; </a:t>
            </a:r>
            <a:r>
              <a:rPr lang="en-US" dirty="0" err="1" smtClean="0"/>
              <a:t>PrepareStatement</a:t>
            </a:r>
            <a:r>
              <a:rPr lang="en-US" dirty="0" smtClean="0"/>
              <a:t> provide methods like </a:t>
            </a:r>
            <a:r>
              <a:rPr lang="en-US" dirty="0" err="1" smtClean="0"/>
              <a:t>addBatch</a:t>
            </a:r>
            <a:r>
              <a:rPr lang="en-US" dirty="0" smtClean="0"/>
              <a:t>(query), </a:t>
            </a:r>
            <a:r>
              <a:rPr lang="en-US" dirty="0" err="1" smtClean="0"/>
              <a:t>executeBatch</a:t>
            </a:r>
            <a:r>
              <a:rPr lang="en-US" dirty="0" smtClean="0"/>
              <a:t>() for batch processing.</a:t>
            </a:r>
          </a:p>
          <a:p>
            <a:r>
              <a:rPr lang="en-US" dirty="0" smtClean="0"/>
              <a:t>Transaction management (like commit, rollback) is also handled by Connection interface methods. Various methods like commit(), rollback(), </a:t>
            </a:r>
            <a:r>
              <a:rPr lang="en-US" dirty="0" err="1" smtClean="0"/>
              <a:t>setAutoCommit</a:t>
            </a:r>
            <a:r>
              <a:rPr lang="en-US" dirty="0" smtClean="0"/>
              <a:t>(</a:t>
            </a:r>
            <a:r>
              <a:rPr lang="en-US" dirty="0" err="1" smtClean="0"/>
              <a:t>boolean</a:t>
            </a:r>
            <a:r>
              <a:rPr lang="en-US" dirty="0" smtClean="0"/>
              <a:t>) are used for transaction management.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450" y="1236457"/>
            <a:ext cx="7688700" cy="535200"/>
          </a:xfrm>
        </p:spPr>
        <p:txBody>
          <a:bodyPr/>
          <a:lstStyle/>
          <a:p>
            <a:r>
              <a:rPr lang="en-US" dirty="0" smtClean="0"/>
              <a:t>JDBC (Cont.)</a:t>
            </a:r>
            <a:endParaRPr lang="en-US" dirty="0"/>
          </a:p>
        </p:txBody>
      </p:sp>
      <p:sp>
        <p:nvSpPr>
          <p:cNvPr id="3" name="Text Placeholder 2"/>
          <p:cNvSpPr>
            <a:spLocks noGrp="1"/>
          </p:cNvSpPr>
          <p:nvPr>
            <p:ph type="body" idx="1"/>
          </p:nvPr>
        </p:nvSpPr>
        <p:spPr>
          <a:xfrm>
            <a:off x="739724" y="1739828"/>
            <a:ext cx="7746730" cy="3403672"/>
          </a:xfrm>
        </p:spPr>
        <p:txBody>
          <a:bodyPr/>
          <a:lstStyle/>
          <a:p>
            <a:r>
              <a:rPr lang="en-US" dirty="0" err="1" smtClean="0"/>
              <a:t>DriverManager</a:t>
            </a:r>
            <a:r>
              <a:rPr lang="en-US" dirty="0" smtClean="0"/>
              <a:t> (Class) – acts as interface between user &amp; drivers. Keeps track of all drivers &amp; handles connection between database &amp; driver. Provides methods like </a:t>
            </a:r>
            <a:r>
              <a:rPr lang="en-US" dirty="0" err="1" smtClean="0"/>
              <a:t>getConnection</a:t>
            </a:r>
            <a:r>
              <a:rPr lang="en-US" dirty="0" smtClean="0"/>
              <a:t>(</a:t>
            </a:r>
            <a:r>
              <a:rPr lang="en-US" dirty="0" err="1" smtClean="0"/>
              <a:t>url</a:t>
            </a:r>
            <a:r>
              <a:rPr lang="en-US" dirty="0" smtClean="0"/>
              <a:t>), </a:t>
            </a:r>
            <a:r>
              <a:rPr lang="en-US" dirty="0" err="1" smtClean="0"/>
              <a:t>registerDriver</a:t>
            </a:r>
            <a:r>
              <a:rPr lang="en-US" dirty="0" smtClean="0"/>
              <a:t>(Driver), </a:t>
            </a:r>
            <a:r>
              <a:rPr lang="en-US" dirty="0" err="1" smtClean="0"/>
              <a:t>deregisterDriver</a:t>
            </a:r>
            <a:r>
              <a:rPr lang="en-US" dirty="0" smtClean="0"/>
              <a:t>(Driver).</a:t>
            </a:r>
          </a:p>
          <a:p>
            <a:r>
              <a:rPr lang="en-US" dirty="0" smtClean="0"/>
              <a:t>Connection – session between java application &amp; database. It’s a factory for Statement, </a:t>
            </a:r>
            <a:r>
              <a:rPr lang="en-US" dirty="0" err="1" smtClean="0"/>
              <a:t>PrepareStatement</a:t>
            </a:r>
            <a:r>
              <a:rPr lang="en-US" dirty="0" smtClean="0"/>
              <a:t>, </a:t>
            </a:r>
            <a:r>
              <a:rPr lang="en-US" dirty="0" err="1" smtClean="0"/>
              <a:t>DatabaseMetaData</a:t>
            </a:r>
            <a:r>
              <a:rPr lang="en-US" dirty="0" smtClean="0"/>
              <a:t>, etc. Provides methods like </a:t>
            </a:r>
            <a:r>
              <a:rPr lang="en-US" dirty="0" err="1" smtClean="0"/>
              <a:t>createStatement</a:t>
            </a:r>
            <a:r>
              <a:rPr lang="en-US" dirty="0" smtClean="0"/>
              <a:t>(), commit(), rollback(), close(), etc.</a:t>
            </a:r>
          </a:p>
          <a:p>
            <a:r>
              <a:rPr lang="en-US" dirty="0" smtClean="0"/>
              <a:t>Statement – provides methods to execute queries with database. Factory for </a:t>
            </a:r>
            <a:r>
              <a:rPr lang="en-US" dirty="0" err="1" smtClean="0"/>
              <a:t>ResultSet</a:t>
            </a:r>
            <a:r>
              <a:rPr lang="en-US" dirty="0" smtClean="0"/>
              <a:t>. Methods like </a:t>
            </a:r>
            <a:r>
              <a:rPr lang="en-US" dirty="0" err="1" smtClean="0"/>
              <a:t>executeQuery</a:t>
            </a:r>
            <a:r>
              <a:rPr lang="en-US" dirty="0" smtClean="0"/>
              <a:t>(), </a:t>
            </a:r>
            <a:r>
              <a:rPr lang="en-US" dirty="0" err="1" smtClean="0"/>
              <a:t>executeUpdate</a:t>
            </a:r>
            <a:r>
              <a:rPr lang="en-US" dirty="0" smtClean="0"/>
              <a:t>(), execute(), </a:t>
            </a:r>
            <a:r>
              <a:rPr lang="en-US" dirty="0" err="1" smtClean="0"/>
              <a:t>executeBatch</a:t>
            </a:r>
            <a:r>
              <a:rPr lang="en-US" dirty="0" smtClean="0"/>
              <a:t>() are provided.</a:t>
            </a:r>
          </a:p>
          <a:p>
            <a:r>
              <a:rPr lang="en-US" dirty="0" err="1" smtClean="0"/>
              <a:t>ResultSet</a:t>
            </a:r>
            <a:r>
              <a:rPr lang="en-US" dirty="0" smtClean="0"/>
              <a:t> – maintains cursor to row of table returned as output of executed query. Initially, points to first row. By default , this cursor is not scrollable &amp; not updatable. Provides methods like next(), previous(), first(), last(), </a:t>
            </a:r>
            <a:r>
              <a:rPr lang="en-US" dirty="0" err="1" smtClean="0"/>
              <a:t>getInt</a:t>
            </a:r>
            <a:r>
              <a:rPr lang="en-US" dirty="0" smtClean="0"/>
              <a:t>(), </a:t>
            </a:r>
            <a:r>
              <a:rPr lang="en-US" dirty="0" err="1" smtClean="0"/>
              <a:t>getString</a:t>
            </a:r>
            <a:r>
              <a:rPr lang="en-US" dirty="0" smtClean="0"/>
              <a:t>(), absolute(), relative(), etc.</a:t>
            </a:r>
          </a:p>
          <a:p>
            <a:r>
              <a:rPr lang="en-US" dirty="0" err="1" smtClean="0"/>
              <a:t>PreparedStatement</a:t>
            </a:r>
            <a:r>
              <a:rPr lang="en-US" dirty="0" smtClean="0"/>
              <a:t> – sub-interface of Statement. Used to execute parameterized queries. ? Is inserted into query &amp; parameter are set by using setter methods like </a:t>
            </a:r>
            <a:r>
              <a:rPr lang="en-US" dirty="0" err="1" smtClean="0"/>
              <a:t>setInt</a:t>
            </a:r>
            <a:r>
              <a:rPr lang="en-US" dirty="0" smtClean="0"/>
              <a:t>(), </a:t>
            </a:r>
            <a:r>
              <a:rPr lang="en-US" dirty="0" err="1" smtClean="0"/>
              <a:t>setFloat</a:t>
            </a:r>
            <a:r>
              <a:rPr lang="en-US" dirty="0" smtClean="0"/>
              <a:t>(), etc. Other methods are </a:t>
            </a:r>
            <a:r>
              <a:rPr lang="en-US" dirty="0" err="1" smtClean="0"/>
              <a:t>executeQuery</a:t>
            </a:r>
            <a:r>
              <a:rPr lang="en-US" dirty="0" smtClean="0"/>
              <a:t>(), </a:t>
            </a:r>
            <a:r>
              <a:rPr lang="en-US" dirty="0" err="1" smtClean="0"/>
              <a:t>executeUpdate</a:t>
            </a:r>
            <a:r>
              <a:rPr lang="en-US" dirty="0" smtClean="0"/>
              <a:t>(), </a:t>
            </a:r>
            <a:r>
              <a:rPr lang="en-US" dirty="0" err="1" smtClean="0"/>
              <a:t>setTypeXXX</a:t>
            </a:r>
            <a:r>
              <a:rPr lang="en-US" dirty="0" smtClean="0"/>
              <a:t>(), etc.</a:t>
            </a:r>
          </a:p>
          <a:p>
            <a:endParaRPr lang="en-US" dirty="0" smtClean="0"/>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7559</TotalTime>
  <Words>3867</Words>
  <PresentationFormat>On-screen Show (16:9)</PresentationFormat>
  <Paragraphs>181</Paragraphs>
  <Slides>25</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Raleway</vt:lpstr>
      <vt:lpstr>Lato</vt:lpstr>
      <vt:lpstr>Streamline</vt:lpstr>
      <vt:lpstr>Java Language</vt:lpstr>
      <vt:lpstr>Multithreading</vt:lpstr>
      <vt:lpstr>Multithreading (Cont.)</vt:lpstr>
      <vt:lpstr>Multithreading (Cont.)</vt:lpstr>
      <vt:lpstr>Multithreading (Cont.)</vt:lpstr>
      <vt:lpstr>Multithreading (Cont.)</vt:lpstr>
      <vt:lpstr>JDBC (Java Database Connectivity)</vt:lpstr>
      <vt:lpstr>JDBC (Cont.)</vt:lpstr>
      <vt:lpstr>JDBC (Cont.)</vt:lpstr>
      <vt:lpstr>JDBC (Cont.)</vt:lpstr>
      <vt:lpstr>Collections</vt:lpstr>
      <vt:lpstr>Collections (Cont.)</vt:lpstr>
      <vt:lpstr>Collections (Cont.)</vt:lpstr>
      <vt:lpstr>Collections (Cont.)</vt:lpstr>
      <vt:lpstr>Collections (Cont.)</vt:lpstr>
      <vt:lpstr>Java Networking</vt:lpstr>
      <vt:lpstr>Java Networking (Cont.)</vt:lpstr>
      <vt:lpstr>RMI</vt:lpstr>
      <vt:lpstr>Interview asked Questions (Additional to slides)</vt:lpstr>
      <vt:lpstr>Interview asked Questions (Cont.)</vt:lpstr>
      <vt:lpstr>Interview asked Questions (Cont.)</vt:lpstr>
      <vt:lpstr>Interview asked Questions (Cont.)</vt:lpstr>
      <vt:lpstr>Interview asked Questions (Cont.)</vt:lpstr>
      <vt:lpstr>Interview asked Questions (Cont.)</vt:lpstr>
      <vt:lpstr>Slide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Language</dc:title>
  <cp:lastModifiedBy>om</cp:lastModifiedBy>
  <cp:revision>602</cp:revision>
  <dcterms:modified xsi:type="dcterms:W3CDTF">2020-07-04T17:31:55Z</dcterms:modified>
</cp:coreProperties>
</file>