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6"/>
  </p:notesMasterIdLst>
  <p:sldIdLst>
    <p:sldId id="256" r:id="rId2"/>
    <p:sldId id="257" r:id="rId3"/>
    <p:sldId id="271" r:id="rId4"/>
    <p:sldId id="272" r:id="rId5"/>
    <p:sldId id="273" r:id="rId6"/>
    <p:sldId id="274" r:id="rId7"/>
    <p:sldId id="275" r:id="rId8"/>
    <p:sldId id="276" r:id="rId9"/>
    <p:sldId id="277" r:id="rId10"/>
    <p:sldId id="278" r:id="rId11"/>
    <p:sldId id="279" r:id="rId12"/>
    <p:sldId id="280" r:id="rId13"/>
    <p:sldId id="295"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6" r:id="rId29"/>
    <p:sldId id="297" r:id="rId30"/>
    <p:sldId id="298" r:id="rId31"/>
    <p:sldId id="299" r:id="rId32"/>
    <p:sldId id="300" r:id="rId33"/>
    <p:sldId id="304" r:id="rId34"/>
    <p:sldId id="301" r:id="rId35"/>
    <p:sldId id="302" r:id="rId36"/>
    <p:sldId id="303"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270" r:id="rId55"/>
  </p:sldIdLst>
  <p:sldSz cx="9144000" cy="5143500" type="screen16x9"/>
  <p:notesSz cx="6858000" cy="9144000"/>
  <p:embeddedFontLst>
    <p:embeddedFont>
      <p:font typeface="Raleway" charset="0"/>
      <p:regular r:id="rId57"/>
      <p:bold r:id="rId58"/>
      <p:italic r:id="rId59"/>
      <p:boldItalic r:id="rId60"/>
    </p:embeddedFont>
    <p:embeddedFont>
      <p:font typeface="Lato" charset="0"/>
      <p:regular r:id="rId61"/>
      <p:bold r:id="rId62"/>
      <p:italic r:id="rId63"/>
      <p:boldItalic r:id="rId64"/>
    </p:embeddedFont>
    <p:embeddedFont>
      <p:font typeface="verdana" pitchFamily="3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5520" autoAdjust="0"/>
  </p:normalViewPr>
  <p:slideViewPr>
    <p:cSldViewPr snapToGrid="0">
      <p:cViewPr varScale="1">
        <p:scale>
          <a:sx n="93" d="100"/>
          <a:sy n="93" d="100"/>
        </p:scale>
        <p:origin x="-71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7.fntdata"/><Relationship Id="rId68"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61"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19b36b7a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19b36b7a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s://static.javatpoint.com/images/thread-life-cycle.png"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static.javatpoint.com/java/javaio/images/java-inputstream.png" TargetMode="External"/><Relationship Id="rId2" Type="http://schemas.openxmlformats.org/officeDocument/2006/relationships/hyperlink" Target="https://static.javatpoint.com/java/javaio/images/java-outputstream.png"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hyperlink" Target="https://static.javatpoint.com/images/awthierarchy.jpg"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hyperlink" Target="https://static.javatpoint.com/images/swinghierarchy.jpg"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static.javatpoint.com/images/jdk2.pn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static.javatpoint.com/images/jvm-architecture.pn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1"/>
            <a:ext cx="7688100" cy="92545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Java </a:t>
            </a:r>
            <a:r>
              <a:rPr lang="en" dirty="0"/>
              <a:t>Language</a:t>
            </a:r>
            <a:endParaRPr/>
          </a:p>
        </p:txBody>
      </p:sp>
      <p:sp>
        <p:nvSpPr>
          <p:cNvPr id="87" name="Google Shape;87;p13"/>
          <p:cNvSpPr txBox="1">
            <a:spLocks noGrp="1"/>
          </p:cNvSpPr>
          <p:nvPr>
            <p:ph type="subTitle" idx="1"/>
          </p:nvPr>
        </p:nvSpPr>
        <p:spPr>
          <a:xfrm>
            <a:off x="729627" y="3334825"/>
            <a:ext cx="7688100" cy="541200"/>
          </a:xfrm>
          <a:prstGeom prst="rect">
            <a:avLst/>
          </a:prstGeom>
        </p:spPr>
        <p:txBody>
          <a:bodyPr spcFirstLastPara="1" wrap="square" lIns="91425" tIns="91425" rIns="91425" bIns="91425" anchor="t" anchorCtr="0">
            <a:noAutofit/>
          </a:bodyPr>
          <a:lstStyle/>
          <a:p>
            <a:pPr marL="457200" lvl="0" indent="-330200" algn="r" rtl="0">
              <a:spcBef>
                <a:spcPts val="0"/>
              </a:spcBef>
              <a:spcAft>
                <a:spcPts val="0"/>
              </a:spcAft>
              <a:buSzPts val="1600"/>
              <a:buChar char="-"/>
            </a:pPr>
            <a:r>
              <a:rPr lang="en" dirty="0"/>
              <a:t>Swapnajit Patil</a:t>
            </a:r>
            <a:endParaRPr/>
          </a:p>
        </p:txBody>
      </p:sp>
      <p:pic>
        <p:nvPicPr>
          <p:cNvPr id="6" name="Picture 5" descr="kisspng-java-programmer-computer-programming-logo-5afe2f1e06f798.7422784015266076460285.png"/>
          <p:cNvPicPr>
            <a:picLocks noChangeAspect="1"/>
          </p:cNvPicPr>
          <p:nvPr/>
        </p:nvPicPr>
        <p:blipFill>
          <a:blip r:embed="rId3"/>
          <a:stretch>
            <a:fillRect/>
          </a:stretch>
        </p:blipFill>
        <p:spPr>
          <a:xfrm>
            <a:off x="923494" y="2139057"/>
            <a:ext cx="2795748" cy="27957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Data Types &amp; Type Casting</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Variable – “named memory location”. It holds some value. 3 types – </a:t>
            </a:r>
          </a:p>
          <a:p>
            <a:pPr lvl="1">
              <a:spcBef>
                <a:spcPts val="0"/>
              </a:spcBef>
              <a:buFont typeface="+mj-lt"/>
              <a:buAutoNum type="arabicPeriod"/>
            </a:pPr>
            <a:r>
              <a:rPr lang="en-US" dirty="0" smtClean="0"/>
              <a:t>Instance variable – declared within class but not in method. Every instance (object) has one separate copy of instance variable.</a:t>
            </a:r>
          </a:p>
          <a:p>
            <a:pPr lvl="1">
              <a:spcBef>
                <a:spcPts val="0"/>
              </a:spcBef>
              <a:buFont typeface="+mj-lt"/>
              <a:buAutoNum type="arabicPeriod"/>
            </a:pPr>
            <a:r>
              <a:rPr lang="en-US" dirty="0" smtClean="0"/>
              <a:t>Local variable – declared within the method. It can’t be static. Scope is limited to method.</a:t>
            </a:r>
          </a:p>
          <a:p>
            <a:pPr lvl="1">
              <a:spcBef>
                <a:spcPts val="0"/>
              </a:spcBef>
              <a:buFont typeface="+mj-lt"/>
              <a:buAutoNum type="arabicPeriod"/>
            </a:pPr>
            <a:r>
              <a:rPr lang="en-US" dirty="0" smtClean="0"/>
              <a:t>Static variable – declared within class with static keyword. Also called as class variable. It is shared among all the instances (objects), common for all the objects.</a:t>
            </a:r>
          </a:p>
          <a:p>
            <a:r>
              <a:rPr lang="en-US" dirty="0" smtClean="0"/>
              <a:t>Data Types – Specifies sizes &amp; values that can be stored in variables. 2 main types – </a:t>
            </a:r>
          </a:p>
          <a:p>
            <a:pPr lvl="1">
              <a:spcBef>
                <a:spcPts val="0"/>
              </a:spcBef>
              <a:buFont typeface="+mj-lt"/>
              <a:buAutoNum type="arabicPeriod"/>
            </a:pPr>
            <a:r>
              <a:rPr lang="en-US" dirty="0" smtClean="0"/>
              <a:t>Primitive - </a:t>
            </a:r>
            <a:r>
              <a:rPr lang="en-US" dirty="0" err="1" smtClean="0"/>
              <a:t>boolean</a:t>
            </a:r>
            <a:r>
              <a:rPr lang="en-US" dirty="0" smtClean="0"/>
              <a:t> (1 bit), byte (1 byte), char (2 bytes), short (2 bytes), </a:t>
            </a:r>
            <a:r>
              <a:rPr lang="en-US" dirty="0" err="1" smtClean="0"/>
              <a:t>int</a:t>
            </a:r>
            <a:r>
              <a:rPr lang="en-US" dirty="0" smtClean="0"/>
              <a:t> (4 bytes), long (8 bytes), float (4 bytes), double (8 bytes). Each data type has range of –(2</a:t>
            </a:r>
            <a:r>
              <a:rPr lang="en-US" baseline="30000" dirty="0" smtClean="0"/>
              <a:t>n-1</a:t>
            </a:r>
            <a:r>
              <a:rPr lang="en-US" dirty="0" smtClean="0"/>
              <a:t>) to (2</a:t>
            </a:r>
            <a:r>
              <a:rPr lang="en-US" baseline="30000" dirty="0" smtClean="0"/>
              <a:t>n-1</a:t>
            </a:r>
            <a:r>
              <a:rPr lang="en-US" dirty="0" smtClean="0"/>
              <a:t>)-1.</a:t>
            </a:r>
          </a:p>
          <a:p>
            <a:pPr lvl="1">
              <a:spcBef>
                <a:spcPts val="0"/>
              </a:spcBef>
              <a:buFont typeface="+mj-lt"/>
              <a:buAutoNum type="arabicPeriod"/>
            </a:pPr>
            <a:r>
              <a:rPr lang="en-US" dirty="0" smtClean="0"/>
              <a:t>Non-Primitive – array, class, interface, string, etc.</a:t>
            </a:r>
          </a:p>
          <a:p>
            <a:r>
              <a:rPr lang="en-US" dirty="0" smtClean="0"/>
              <a:t>Type casting – assigning value of one type to another. 2 types – </a:t>
            </a:r>
          </a:p>
          <a:p>
            <a:pPr lvl="1">
              <a:spcBef>
                <a:spcPts val="0"/>
              </a:spcBef>
              <a:buFont typeface="+mj-lt"/>
              <a:buAutoNum type="arabicPeriod"/>
            </a:pPr>
            <a:r>
              <a:rPr lang="en-US" dirty="0" smtClean="0"/>
              <a:t>Widening – Automatic. Lower data type to upper data type. E.g. </a:t>
            </a:r>
            <a:r>
              <a:rPr lang="en-US" dirty="0" err="1" smtClean="0"/>
              <a:t>int</a:t>
            </a:r>
            <a:r>
              <a:rPr lang="en-US" dirty="0" smtClean="0"/>
              <a:t> to float.</a:t>
            </a:r>
          </a:p>
          <a:p>
            <a:pPr lvl="1">
              <a:spcBef>
                <a:spcPts val="0"/>
              </a:spcBef>
              <a:buFont typeface="+mj-lt"/>
              <a:buAutoNum type="arabicPeriod"/>
            </a:pPr>
            <a:r>
              <a:rPr lang="en-US" dirty="0" smtClean="0"/>
              <a:t>Narrowing – Manual. Upper data type to lower data type. E.g. float to int.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and Keywords</a:t>
            </a:r>
            <a:endParaRPr lang="en-US" dirty="0"/>
          </a:p>
        </p:txBody>
      </p:sp>
      <p:sp>
        <p:nvSpPr>
          <p:cNvPr id="3" name="Text Placeholder 2"/>
          <p:cNvSpPr>
            <a:spLocks noGrp="1"/>
          </p:cNvSpPr>
          <p:nvPr>
            <p:ph type="body" idx="1"/>
          </p:nvPr>
        </p:nvSpPr>
        <p:spPr>
          <a:xfrm>
            <a:off x="729450" y="2078874"/>
            <a:ext cx="7688700" cy="2626689"/>
          </a:xfrm>
        </p:spPr>
        <p:txBody>
          <a:bodyPr/>
          <a:lstStyle/>
          <a:p>
            <a:r>
              <a:rPr lang="en-US" dirty="0" smtClean="0"/>
              <a:t>Operators – Symbols used to perform some operation. Types – </a:t>
            </a:r>
          </a:p>
          <a:p>
            <a:pPr lvl="1">
              <a:spcBef>
                <a:spcPts val="0"/>
              </a:spcBef>
              <a:buFont typeface="+mj-lt"/>
              <a:buAutoNum type="arabicPeriod"/>
            </a:pPr>
            <a:r>
              <a:rPr lang="en-US" dirty="0" smtClean="0"/>
              <a:t>Unary operators - ++, --, +, -, ~, !</a:t>
            </a:r>
          </a:p>
          <a:p>
            <a:pPr lvl="1">
              <a:spcBef>
                <a:spcPts val="0"/>
              </a:spcBef>
              <a:buFont typeface="+mj-lt"/>
              <a:buAutoNum type="arabicPeriod"/>
            </a:pPr>
            <a:r>
              <a:rPr lang="en-US" dirty="0" smtClean="0"/>
              <a:t>Arithmetic operators - +, -, *, /, % </a:t>
            </a:r>
          </a:p>
          <a:p>
            <a:pPr lvl="1">
              <a:spcBef>
                <a:spcPts val="0"/>
              </a:spcBef>
              <a:buFont typeface="+mj-lt"/>
              <a:buAutoNum type="arabicPeriod"/>
            </a:pPr>
            <a:r>
              <a:rPr lang="en-US" dirty="0" smtClean="0"/>
              <a:t>Logical operators - &amp;&amp;, ||, !</a:t>
            </a:r>
          </a:p>
          <a:p>
            <a:pPr lvl="1">
              <a:spcBef>
                <a:spcPts val="0"/>
              </a:spcBef>
              <a:buFont typeface="+mj-lt"/>
              <a:buAutoNum type="arabicPeriod"/>
            </a:pPr>
            <a:r>
              <a:rPr lang="en-US" dirty="0" smtClean="0"/>
              <a:t>Relational operators - &lt;, &gt;, &lt;=, &gt;=, ==, !=, </a:t>
            </a:r>
            <a:r>
              <a:rPr lang="en-US" dirty="0" err="1" smtClean="0"/>
              <a:t>instanceof</a:t>
            </a:r>
            <a:endParaRPr lang="en-US" dirty="0" smtClean="0"/>
          </a:p>
          <a:p>
            <a:pPr lvl="1">
              <a:spcBef>
                <a:spcPts val="0"/>
              </a:spcBef>
              <a:buFont typeface="+mj-lt"/>
              <a:buAutoNum type="arabicPeriod"/>
            </a:pPr>
            <a:r>
              <a:rPr lang="en-US" dirty="0" smtClean="0"/>
              <a:t>Shift operator - &gt;&gt;, &lt;&lt;, &gt;&gt;&gt;</a:t>
            </a:r>
          </a:p>
          <a:p>
            <a:pPr lvl="1">
              <a:spcBef>
                <a:spcPts val="0"/>
              </a:spcBef>
              <a:buFont typeface="+mj-lt"/>
              <a:buAutoNum type="arabicPeriod"/>
            </a:pPr>
            <a:r>
              <a:rPr lang="en-US" dirty="0" smtClean="0"/>
              <a:t>Bitwise operator - &amp;, ^, |</a:t>
            </a:r>
          </a:p>
          <a:p>
            <a:pPr lvl="1">
              <a:spcBef>
                <a:spcPts val="0"/>
              </a:spcBef>
              <a:buFont typeface="+mj-lt"/>
              <a:buAutoNum type="arabicPeriod"/>
            </a:pPr>
            <a:r>
              <a:rPr lang="en-US" dirty="0" smtClean="0"/>
              <a:t>Ternary operator - ?:</a:t>
            </a:r>
          </a:p>
          <a:p>
            <a:pPr lvl="1">
              <a:spcBef>
                <a:spcPts val="0"/>
              </a:spcBef>
              <a:buFont typeface="+mj-lt"/>
              <a:buAutoNum type="arabicPeriod"/>
            </a:pPr>
            <a:r>
              <a:rPr lang="en-US" dirty="0" smtClean="0"/>
              <a:t>Assignment operator - =, +=, -=, *=, /=, %=, etc.</a:t>
            </a:r>
          </a:p>
          <a:p>
            <a:r>
              <a:rPr lang="en-US" dirty="0" smtClean="0"/>
              <a:t>Keywords – Java has some reserved keywords that can’t be used as variable names. There are 51 keywords in Java. E.g. </a:t>
            </a:r>
            <a:r>
              <a:rPr lang="en-US" dirty="0" err="1" smtClean="0"/>
              <a:t>int</a:t>
            </a:r>
            <a:r>
              <a:rPr lang="en-US" dirty="0" smtClean="0"/>
              <a:t>, float, switch, if, static, this, </a:t>
            </a:r>
            <a:r>
              <a:rPr lang="en-US" dirty="0" err="1" smtClean="0"/>
              <a:t>sizeof</a:t>
            </a:r>
            <a:r>
              <a:rPr lang="en-US" dirty="0" smtClean="0"/>
              <a:t>, try, catch, private, public, synchronized, volatile, final, etc.</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Statements</a:t>
            </a:r>
            <a:endParaRPr lang="en-US" dirty="0"/>
          </a:p>
        </p:txBody>
      </p:sp>
      <p:sp>
        <p:nvSpPr>
          <p:cNvPr id="3" name="Text Placeholder 2"/>
          <p:cNvSpPr>
            <a:spLocks noGrp="1"/>
          </p:cNvSpPr>
          <p:nvPr>
            <p:ph type="body" idx="1"/>
          </p:nvPr>
        </p:nvSpPr>
        <p:spPr/>
        <p:txBody>
          <a:bodyPr/>
          <a:lstStyle/>
          <a:p>
            <a:r>
              <a:rPr lang="en-US" dirty="0" smtClean="0"/>
              <a:t>if statement – if, if-else, if-else if ladder, nested if-else</a:t>
            </a:r>
          </a:p>
          <a:p>
            <a:r>
              <a:rPr lang="en-US" dirty="0" smtClean="0"/>
              <a:t>switch statement</a:t>
            </a:r>
          </a:p>
          <a:p>
            <a:r>
              <a:rPr lang="en-US" dirty="0" smtClean="0"/>
              <a:t>for loop, for-each loop, labeled for loop</a:t>
            </a:r>
          </a:p>
          <a:p>
            <a:r>
              <a:rPr lang="en-US" dirty="0" smtClean="0"/>
              <a:t>while loop</a:t>
            </a:r>
          </a:p>
          <a:p>
            <a:r>
              <a:rPr lang="en-US" dirty="0" smtClean="0"/>
              <a:t>do while loop</a:t>
            </a:r>
          </a:p>
          <a:p>
            <a:r>
              <a:rPr lang="en-US" dirty="0" smtClean="0"/>
              <a:t>break statement</a:t>
            </a:r>
          </a:p>
          <a:p>
            <a:r>
              <a:rPr lang="en-US" dirty="0" smtClean="0"/>
              <a:t>continue statement</a:t>
            </a:r>
          </a:p>
          <a:p>
            <a:r>
              <a:rPr lang="en-US" dirty="0" smtClean="0"/>
              <a:t>Java comments – single line (//), multi-line(/* */), documentation (/**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&amp; </a:t>
            </a:r>
            <a:r>
              <a:rPr lang="en-US" dirty="0" err="1" smtClean="0"/>
              <a:t>Enum</a:t>
            </a:r>
            <a:endParaRPr lang="en-US" dirty="0"/>
          </a:p>
        </p:txBody>
      </p:sp>
      <p:sp>
        <p:nvSpPr>
          <p:cNvPr id="3" name="Text Placeholder 2"/>
          <p:cNvSpPr>
            <a:spLocks noGrp="1"/>
          </p:cNvSpPr>
          <p:nvPr>
            <p:ph type="body" idx="1"/>
          </p:nvPr>
        </p:nvSpPr>
        <p:spPr>
          <a:xfrm>
            <a:off x="729450" y="2078874"/>
            <a:ext cx="7688700" cy="2760253"/>
          </a:xfrm>
        </p:spPr>
        <p:txBody>
          <a:bodyPr/>
          <a:lstStyle/>
          <a:p>
            <a:r>
              <a:rPr lang="en-US" dirty="0" smtClean="0"/>
              <a:t>Array – Set of elements of similar data type stored at contiguous memory location. It is index based &amp; starting index is 0. Provides random access. Types – single, multi dimensional. It can be declared, initialized. For-each loop can be efficiently used to access array elements.</a:t>
            </a:r>
          </a:p>
          <a:p>
            <a:r>
              <a:rPr lang="en-US" dirty="0" smtClean="0"/>
              <a:t>Array can be passed or returned from method. Multidimensional array can be of any random dimensional (not necessary to have same elements in rows/columns). It can be cloned with </a:t>
            </a:r>
            <a:r>
              <a:rPr lang="en-US" dirty="0" err="1" smtClean="0"/>
              <a:t>arrayName.clone</a:t>
            </a:r>
            <a:r>
              <a:rPr lang="en-US" dirty="0" smtClean="0"/>
              <a:t>().</a:t>
            </a:r>
          </a:p>
          <a:p>
            <a:r>
              <a:rPr lang="en-US" dirty="0" err="1" smtClean="0"/>
              <a:t>Enum</a:t>
            </a:r>
            <a:r>
              <a:rPr lang="en-US" dirty="0" smtClean="0"/>
              <a:t> – User-defined data type. Set of constants (fixed values/final variables). </a:t>
            </a:r>
            <a:r>
              <a:rPr lang="en-US" dirty="0" err="1" smtClean="0"/>
              <a:t>Enum</a:t>
            </a:r>
            <a:r>
              <a:rPr lang="en-US" dirty="0" smtClean="0"/>
              <a:t> can have methods &amp; is same as a class with only difference that members are public static final.</a:t>
            </a:r>
          </a:p>
          <a:p>
            <a:r>
              <a:rPr lang="en-US" dirty="0" smtClean="0"/>
              <a:t>We can declare main() in </a:t>
            </a:r>
            <a:r>
              <a:rPr lang="en-US" dirty="0" err="1" smtClean="0"/>
              <a:t>enum</a:t>
            </a:r>
            <a:r>
              <a:rPr lang="en-US" dirty="0" smtClean="0"/>
              <a:t>. It can serve purpose of class. ordinal() gives index of member. values() gives </a:t>
            </a:r>
            <a:r>
              <a:rPr lang="en-US" dirty="0" err="1" smtClean="0"/>
              <a:t>enum</a:t>
            </a:r>
            <a:r>
              <a:rPr lang="en-US" dirty="0" smtClean="0"/>
              <a:t> to array of </a:t>
            </a:r>
            <a:r>
              <a:rPr lang="en-US" dirty="0" err="1" smtClean="0"/>
              <a:t>enum</a:t>
            </a:r>
            <a:r>
              <a:rPr lang="en-US" dirty="0" smtClean="0"/>
              <a:t> type. </a:t>
            </a:r>
            <a:r>
              <a:rPr lang="en-US" dirty="0" err="1" smtClean="0"/>
              <a:t>valueOf</a:t>
            </a:r>
            <a:r>
              <a:rPr lang="en-US" dirty="0" smtClean="0"/>
              <a:t>() gives value of argument passed. </a:t>
            </a:r>
          </a:p>
          <a:p>
            <a:r>
              <a:rPr lang="en-US" dirty="0" err="1" smtClean="0"/>
              <a:t>Enums</a:t>
            </a:r>
            <a:r>
              <a:rPr lang="en-US" dirty="0" smtClean="0"/>
              <a:t> can’t extend each other but can implement interfaces.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Concepts</a:t>
            </a:r>
            <a:endParaRPr lang="en-US" dirty="0"/>
          </a:p>
        </p:txBody>
      </p:sp>
      <p:sp>
        <p:nvSpPr>
          <p:cNvPr id="3" name="Text Placeholder 2"/>
          <p:cNvSpPr>
            <a:spLocks noGrp="1"/>
          </p:cNvSpPr>
          <p:nvPr>
            <p:ph type="body" idx="1"/>
          </p:nvPr>
        </p:nvSpPr>
        <p:spPr>
          <a:xfrm>
            <a:off x="729450" y="2078874"/>
            <a:ext cx="7688700" cy="2616415"/>
          </a:xfrm>
        </p:spPr>
        <p:txBody>
          <a:bodyPr/>
          <a:lstStyle/>
          <a:p>
            <a:r>
              <a:rPr lang="en-US" dirty="0" smtClean="0"/>
              <a:t>Object – Real-world entity that has state and behavior. Instance of class that actually takes up memory. E.g. pen(blue, black), car, chair, etc.</a:t>
            </a:r>
          </a:p>
          <a:p>
            <a:r>
              <a:rPr lang="en-US" dirty="0" smtClean="0"/>
              <a:t>Class – User-defined type that encloses data and methods. Blueprint from which objects are created. Class is type and object will be variable. It doesn’t consume any space. E.g. pen.</a:t>
            </a:r>
          </a:p>
          <a:p>
            <a:r>
              <a:rPr lang="en-US" dirty="0" smtClean="0"/>
              <a:t>Inheritance – One object acquires data &amp; methods from parent object. Implies reusability. E.g. Vehicle (Parent)=&gt; Car, Bike (Childs). It is achieved using classes extension (extends).</a:t>
            </a:r>
          </a:p>
          <a:p>
            <a:r>
              <a:rPr lang="en-US" dirty="0" smtClean="0"/>
              <a:t>Polymorphism – Performing one task in different ways. Taking more than one form. E.g. draw (circle, triangle). It is achieved using method overloading (compile-time) &amp; overriding (run-time).</a:t>
            </a:r>
          </a:p>
          <a:p>
            <a:r>
              <a:rPr lang="en-US" dirty="0" smtClean="0"/>
              <a:t>Abstraction – Hiding internal details and showing functionality. E.g. website we visit just see frontend, backend working is hidden. It is achieved using abstract class and interface.</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Concepts</a:t>
            </a:r>
            <a:endParaRPr lang="en-US" dirty="0"/>
          </a:p>
        </p:txBody>
      </p:sp>
      <p:sp>
        <p:nvSpPr>
          <p:cNvPr id="3" name="Text Placeholder 2"/>
          <p:cNvSpPr>
            <a:spLocks noGrp="1"/>
          </p:cNvSpPr>
          <p:nvPr>
            <p:ph type="body" idx="1"/>
          </p:nvPr>
        </p:nvSpPr>
        <p:spPr>
          <a:xfrm>
            <a:off x="729450" y="2078874"/>
            <a:ext cx="7688700" cy="2616415"/>
          </a:xfrm>
        </p:spPr>
        <p:txBody>
          <a:bodyPr/>
          <a:lstStyle/>
          <a:p>
            <a:r>
              <a:rPr lang="en-US" dirty="0" smtClean="0"/>
              <a:t>Encapsulation – Binding code and data together in single unit. E.g. capsule. It is implemented with help of class.</a:t>
            </a:r>
          </a:p>
          <a:p>
            <a:r>
              <a:rPr lang="en-US" dirty="0" smtClean="0"/>
              <a:t>Coupling – Dependency between the classes. It should be as low as possible.</a:t>
            </a:r>
          </a:p>
          <a:p>
            <a:r>
              <a:rPr lang="en-US" dirty="0" smtClean="0"/>
              <a:t>Cohesion – Dependency between the elements of same class. It should be as high as possible.</a:t>
            </a:r>
          </a:p>
          <a:p>
            <a:r>
              <a:rPr lang="en-US" dirty="0" smtClean="0"/>
              <a:t>Association – Represents relationship among the objects (one to one, many to many, etc.). E.g. Each school has one principal.</a:t>
            </a:r>
          </a:p>
          <a:p>
            <a:r>
              <a:rPr lang="en-US" dirty="0" smtClean="0"/>
              <a:t>Aggregation – Way to achieve association. One object contains other objects as part of it. Weak relationship. Child can exist independently.</a:t>
            </a:r>
          </a:p>
          <a:p>
            <a:r>
              <a:rPr lang="en-US" dirty="0" smtClean="0"/>
              <a:t>Aggregation – Way to achieve association. One object contains other objects as part of it. Strong relationship. Child can’t exist independently, fully dependent on containing object.</a:t>
            </a:r>
          </a:p>
          <a:p>
            <a:pPr>
              <a:buNone/>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Conventions</a:t>
            </a:r>
            <a:endParaRPr lang="en-US" dirty="0"/>
          </a:p>
        </p:txBody>
      </p:sp>
      <p:sp>
        <p:nvSpPr>
          <p:cNvPr id="3" name="Text Placeholder 2"/>
          <p:cNvSpPr>
            <a:spLocks noGrp="1"/>
          </p:cNvSpPr>
          <p:nvPr>
            <p:ph type="body" idx="1"/>
          </p:nvPr>
        </p:nvSpPr>
        <p:spPr/>
        <p:txBody>
          <a:bodyPr/>
          <a:lstStyle/>
          <a:p>
            <a:r>
              <a:rPr lang="en-US" dirty="0" smtClean="0"/>
              <a:t>Common rules – Identifier should not contain whitespaces, must not start with symbol.</a:t>
            </a:r>
          </a:p>
          <a:p>
            <a:r>
              <a:rPr lang="en-US" dirty="0" smtClean="0"/>
              <a:t>Class &amp; Interface – Should be meaningful word and must start with capital letter. E.g. Thread, Scanner, </a:t>
            </a:r>
            <a:r>
              <a:rPr lang="en-US" dirty="0" err="1" smtClean="0"/>
              <a:t>Runnable</a:t>
            </a:r>
            <a:r>
              <a:rPr lang="en-US" dirty="0" smtClean="0"/>
              <a:t>, Remote, etc.</a:t>
            </a:r>
          </a:p>
          <a:p>
            <a:r>
              <a:rPr lang="en-US" dirty="0" smtClean="0"/>
              <a:t>Method &amp; Variable – Start with small letter and if multiple words, then first letter of subsequent words should be capital. E.g. draw(), main(), </a:t>
            </a:r>
            <a:r>
              <a:rPr lang="en-US" dirty="0" err="1" smtClean="0"/>
              <a:t>actionPerformed</a:t>
            </a:r>
            <a:r>
              <a:rPr lang="en-US" dirty="0" smtClean="0"/>
              <a:t>(), id, name.</a:t>
            </a:r>
          </a:p>
          <a:p>
            <a:r>
              <a:rPr lang="en-US" dirty="0" smtClean="0"/>
              <a:t>Package – Should be in small letters. Sub-packages must be separated by dot (</a:t>
            </a:r>
            <a:r>
              <a:rPr lang="en-US" b="1" dirty="0" smtClean="0"/>
              <a:t>.</a:t>
            </a:r>
            <a:r>
              <a:rPr lang="en-US" dirty="0" smtClean="0"/>
              <a:t>). E.g. </a:t>
            </a:r>
            <a:r>
              <a:rPr lang="en-US" dirty="0" err="1" smtClean="0"/>
              <a:t>java.lang</a:t>
            </a:r>
            <a:endParaRPr lang="en-US" dirty="0" smtClean="0"/>
          </a:p>
          <a:p>
            <a:r>
              <a:rPr lang="en-US" dirty="0" smtClean="0"/>
              <a:t>Constant – Should be in capital letters. If multiple words, there should be underscore(</a:t>
            </a:r>
            <a:r>
              <a:rPr lang="en-US" dirty="0" smtClean="0">
                <a:solidFill>
                  <a:srgbClr val="000000"/>
                </a:solidFill>
                <a:latin typeface="verdana"/>
              </a:rPr>
              <a:t>_</a:t>
            </a:r>
            <a:r>
              <a:rPr lang="en-US" dirty="0" smtClean="0"/>
              <a:t>) between them. E.g. PI, MIN</a:t>
            </a:r>
            <a:r>
              <a:rPr lang="en-US" dirty="0" smtClean="0">
                <a:solidFill>
                  <a:srgbClr val="000000"/>
                </a:solidFill>
                <a:latin typeface="verdana"/>
              </a:rPr>
              <a:t>_</a:t>
            </a:r>
            <a:r>
              <a:rPr lang="en-US" dirty="0" smtClean="0"/>
              <a:t>AGE.</a:t>
            </a:r>
          </a:p>
          <a:p>
            <a:r>
              <a:rPr lang="en-US" dirty="0" smtClean="0"/>
              <a:t>Java follows </a:t>
            </a:r>
            <a:r>
              <a:rPr lang="en-US" dirty="0" err="1" smtClean="0"/>
              <a:t>CamelCase</a:t>
            </a:r>
            <a:r>
              <a:rPr lang="en-US" dirty="0" smtClean="0"/>
              <a:t> syntax for naming the class, interface, method, and variable.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Classes, Methods</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Objects – Run-time, real-world entity. It has state (data), behavior and name. Instance of class. Every object acquires some memory space.</a:t>
            </a:r>
          </a:p>
          <a:p>
            <a:r>
              <a:rPr lang="en-US" dirty="0" smtClean="0"/>
              <a:t>Class – Template/blueprint from which objects are created. It can be considered as user-defined data type. It doesn’t acquire any memory space. It can contain data, methods, constructors, blocks, nested class &amp; interface.</a:t>
            </a:r>
          </a:p>
          <a:p>
            <a:r>
              <a:rPr lang="en-US" dirty="0" smtClean="0"/>
              <a:t>Instance variable – Data member declared within class but not in method. Every object gets a set of these variables.</a:t>
            </a:r>
          </a:p>
          <a:p>
            <a:r>
              <a:rPr lang="en-US" dirty="0" smtClean="0"/>
              <a:t>Method – Basically a function i.e. behavior. Code that manipulates data variables. Allows code reusability and code optimization.</a:t>
            </a:r>
          </a:p>
          <a:p>
            <a:r>
              <a:rPr lang="en-US" dirty="0" smtClean="0"/>
              <a:t>Object Initialization – Through reference, through constructor, through methods. Additional – </a:t>
            </a:r>
            <a:r>
              <a:rPr lang="en-US" dirty="0" err="1" smtClean="0"/>
              <a:t>Class.forName</a:t>
            </a:r>
            <a:r>
              <a:rPr lang="en-US" dirty="0" smtClean="0"/>
              <a:t>().</a:t>
            </a:r>
            <a:r>
              <a:rPr lang="en-US" dirty="0" err="1" smtClean="0"/>
              <a:t>newInstance</a:t>
            </a:r>
            <a:r>
              <a:rPr lang="en-US" dirty="0" smtClean="0"/>
              <a:t>(), clone(), object deserialization. </a:t>
            </a:r>
          </a:p>
          <a:p>
            <a:r>
              <a:rPr lang="en-US" dirty="0" smtClean="0"/>
              <a:t>Anonymous Object – Object without reference variable.</a:t>
            </a:r>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Constructor – Method with same name as class. It doesn’t have return type. Creates object in memory and returns reference to that object. One default constructor is provided by Java. It can’t be static, final, abstract and synchronized. Two types – </a:t>
            </a:r>
          </a:p>
          <a:p>
            <a:pPr lvl="1">
              <a:spcBef>
                <a:spcPts val="0"/>
              </a:spcBef>
              <a:buFont typeface="+mj-lt"/>
              <a:buAutoNum type="arabicPeriod"/>
            </a:pPr>
            <a:r>
              <a:rPr lang="en-US" dirty="0" smtClean="0"/>
              <a:t>Default – No arguments, used to initialize instance variables with an values.</a:t>
            </a:r>
          </a:p>
          <a:p>
            <a:pPr lvl="1">
              <a:spcBef>
                <a:spcPts val="0"/>
              </a:spcBef>
              <a:buFont typeface="+mj-lt"/>
              <a:buAutoNum type="arabicPeriod"/>
            </a:pPr>
            <a:r>
              <a:rPr lang="en-US" dirty="0" smtClean="0"/>
              <a:t>Parameterized – Can have parameters. Used to provide distinct values to objects.</a:t>
            </a:r>
          </a:p>
          <a:p>
            <a:r>
              <a:rPr lang="en-US" dirty="0" smtClean="0"/>
              <a:t>Constructor Overloading – Using multiple constructors in class with different no. and different types of parameters.</a:t>
            </a:r>
          </a:p>
          <a:p>
            <a:r>
              <a:rPr lang="en-US" dirty="0" smtClean="0"/>
              <a:t>Copying objects – by passing object itself to constructor, by assigning values from object to object or direct object assignment, clone() method.</a:t>
            </a:r>
          </a:p>
          <a:p>
            <a:r>
              <a:rPr lang="en-US" dirty="0" err="1" smtClean="0"/>
              <a:t>java.lang.reflect.Constructor</a:t>
            </a:r>
            <a:r>
              <a:rPr lang="en-US" dirty="0" smtClean="0"/>
              <a:t> class can give the internal information of a specific constructor.</a:t>
            </a:r>
          </a:p>
          <a:p>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keyword</a:t>
            </a:r>
            <a:endParaRPr lang="en-US" dirty="0"/>
          </a:p>
        </p:txBody>
      </p:sp>
      <p:sp>
        <p:nvSpPr>
          <p:cNvPr id="3" name="Text Placeholder 2"/>
          <p:cNvSpPr>
            <a:spLocks noGrp="1"/>
          </p:cNvSpPr>
          <p:nvPr>
            <p:ph type="body" idx="1"/>
          </p:nvPr>
        </p:nvSpPr>
        <p:spPr>
          <a:xfrm>
            <a:off x="729450" y="2078874"/>
            <a:ext cx="7688700" cy="2636963"/>
          </a:xfrm>
        </p:spPr>
        <p:txBody>
          <a:bodyPr/>
          <a:lstStyle/>
          <a:p>
            <a:r>
              <a:rPr lang="en-US" dirty="0" smtClean="0"/>
              <a:t>static keyword – Mainly used for memory management (saving memory). Can be used with variables, methods, blocks and nested classes.</a:t>
            </a:r>
          </a:p>
          <a:p>
            <a:r>
              <a:rPr lang="en-US" dirty="0" smtClean="0"/>
              <a:t>static variable – Also called as class variable. Gets memory from Method/Class area only once while class loading. Belongs to class and not individual object (can be accessed with both class name and object outside class). Solves problem of counting objects.</a:t>
            </a:r>
          </a:p>
          <a:p>
            <a:r>
              <a:rPr lang="en-US" dirty="0" smtClean="0"/>
              <a:t>static method – Also called as class method. Belongs to class and not individual object (can be accessed with both class name and object outside class). Static method can access static members only, can’t access non-static members. this &amp; super can’t be used within such method.</a:t>
            </a:r>
          </a:p>
          <a:p>
            <a:r>
              <a:rPr lang="en-US" dirty="0" smtClean="0"/>
              <a:t>static block – Used to initialize static members. Executed before main() method, so some code can also be executed without execution of main() method. Program without main() will give error in JDK 1.7 afterwards and run normally in JDK 1.6 and before.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History</a:t>
            </a:r>
            <a:endParaRPr/>
          </a:p>
        </p:txBody>
      </p:sp>
      <p:sp>
        <p:nvSpPr>
          <p:cNvPr id="93" name="Google Shape;93;p14"/>
          <p:cNvSpPr txBox="1">
            <a:spLocks noGrp="1"/>
          </p:cNvSpPr>
          <p:nvPr>
            <p:ph type="body" idx="1"/>
          </p:nvPr>
        </p:nvSpPr>
        <p:spPr>
          <a:xfrm>
            <a:off x="729450" y="1922877"/>
            <a:ext cx="7688700" cy="3220624"/>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smtClean="0"/>
              <a:t>James Gosling (known as father of Java) and team (Green Team) started a project in 1991. Langauge to manage electronic devices. Firstly called it as “Greentalk” and then renamed it to “Oak” a general purpose lanuage. Finally renamed Oak to “Java” because of trademark.</a:t>
            </a:r>
          </a:p>
          <a:p>
            <a:pPr marL="457200" lvl="0" indent="-311150" algn="l" rtl="0">
              <a:spcBef>
                <a:spcPts val="0"/>
              </a:spcBef>
              <a:spcAft>
                <a:spcPts val="0"/>
              </a:spcAft>
              <a:buSzPts val="1300"/>
              <a:buChar char="●"/>
            </a:pPr>
            <a:r>
              <a:rPr lang="en" dirty="0" smtClean="0"/>
              <a:t>Java name story (island and coffee), HotJava/WebRunner Browser. Released in 1995 under Sun Microsystems.</a:t>
            </a:r>
          </a:p>
          <a:p>
            <a:pPr marL="457200" lvl="0" indent="-311150" algn="l" rtl="0">
              <a:spcBef>
                <a:spcPts val="0"/>
              </a:spcBef>
              <a:spcAft>
                <a:spcPts val="0"/>
              </a:spcAft>
              <a:buSzPts val="1300"/>
              <a:buChar char="●"/>
            </a:pPr>
            <a:r>
              <a:rPr lang="en" dirty="0" smtClean="0"/>
              <a:t>Various Java versions were released then like –</a:t>
            </a:r>
          </a:p>
          <a:p>
            <a:pPr lvl="1" indent="-311150">
              <a:spcBef>
                <a:spcPts val="0"/>
              </a:spcBef>
              <a:buSzPts val="1300"/>
              <a:buChar char="●"/>
            </a:pPr>
            <a:r>
              <a:rPr lang="en" dirty="0" smtClean="0"/>
              <a:t>Java Alpha &amp; Beta (1995), JDK 1.0 (1996), JDK 1.1 (1997)</a:t>
            </a:r>
          </a:p>
          <a:p>
            <a:pPr lvl="1" indent="-311150">
              <a:spcBef>
                <a:spcPts val="0"/>
              </a:spcBef>
              <a:buSzPts val="1300"/>
              <a:buChar char="●"/>
            </a:pPr>
            <a:r>
              <a:rPr lang="en" dirty="0" smtClean="0"/>
              <a:t>J2SE1.2 (1998), J2SE 1.3 (2000), J2SE 1.4 (2002), J2SE 5.0 (2004)</a:t>
            </a:r>
          </a:p>
          <a:p>
            <a:pPr lvl="1" indent="-311150">
              <a:spcBef>
                <a:spcPts val="0"/>
              </a:spcBef>
              <a:buSzPts val="1300"/>
              <a:buChar char="●"/>
            </a:pPr>
            <a:r>
              <a:rPr lang="en" dirty="0" smtClean="0"/>
              <a:t>Java SE 6 (2006), Java SE 7 (2011), Java SE 8 (2014), Java SE 9 (2017), Java SE 10 (2018)</a:t>
            </a:r>
          </a:p>
          <a:p>
            <a:r>
              <a:rPr lang="en" dirty="0" smtClean="0"/>
              <a:t>Each of these version had unique codename and they added some unique functionalities to Java. Current latest version of Java is Java SE 14 (2020).</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keyword &amp; Aggregation (HAS_-A)</a:t>
            </a:r>
            <a:endParaRPr lang="en-US" dirty="0"/>
          </a:p>
        </p:txBody>
      </p:sp>
      <p:sp>
        <p:nvSpPr>
          <p:cNvPr id="3" name="Text Placeholder 2"/>
          <p:cNvSpPr>
            <a:spLocks noGrp="1"/>
          </p:cNvSpPr>
          <p:nvPr>
            <p:ph type="body" idx="1"/>
          </p:nvPr>
        </p:nvSpPr>
        <p:spPr/>
        <p:txBody>
          <a:bodyPr/>
          <a:lstStyle/>
          <a:p>
            <a:r>
              <a:rPr lang="en-US" dirty="0" smtClean="0"/>
              <a:t>this keyword – reference variable that refers to current object. Usage – </a:t>
            </a:r>
          </a:p>
          <a:p>
            <a:pPr lvl="1">
              <a:spcBef>
                <a:spcPts val="0"/>
              </a:spcBef>
              <a:buFont typeface="+mj-lt"/>
              <a:buAutoNum type="arabicPeriod"/>
            </a:pPr>
            <a:r>
              <a:rPr lang="en-US" dirty="0" smtClean="0"/>
              <a:t>Refer to current class instance variable (object).</a:t>
            </a:r>
          </a:p>
          <a:p>
            <a:pPr lvl="1">
              <a:spcBef>
                <a:spcPts val="0"/>
              </a:spcBef>
              <a:buFont typeface="+mj-lt"/>
              <a:buAutoNum type="arabicPeriod"/>
            </a:pPr>
            <a:r>
              <a:rPr lang="en-US" dirty="0" smtClean="0"/>
              <a:t>Invoke current class method (implicitly). If we aren’t using this here, compiler auto generates it.</a:t>
            </a:r>
          </a:p>
          <a:p>
            <a:pPr lvl="1">
              <a:spcBef>
                <a:spcPts val="0"/>
              </a:spcBef>
              <a:buFont typeface="+mj-lt"/>
              <a:buAutoNum type="arabicPeriod"/>
            </a:pPr>
            <a:r>
              <a:rPr lang="en-US" dirty="0" smtClean="0"/>
              <a:t>this() call to invoke current class constructor (calling constructor from another constructor). It must be first statement only within constructor.</a:t>
            </a:r>
          </a:p>
          <a:p>
            <a:pPr lvl="1">
              <a:spcBef>
                <a:spcPts val="0"/>
              </a:spcBef>
              <a:buFont typeface="+mj-lt"/>
              <a:buAutoNum type="arabicPeriod"/>
            </a:pPr>
            <a:r>
              <a:rPr lang="en-US" dirty="0" smtClean="0"/>
              <a:t>Pass current class instance to method/constructor as parameter and return it from method</a:t>
            </a:r>
          </a:p>
          <a:p>
            <a:pPr>
              <a:buFont typeface="+mj-lt"/>
              <a:buAutoNum type="arabicPeriod"/>
            </a:pPr>
            <a:endParaRPr lang="en-US" dirty="0" smtClean="0"/>
          </a:p>
          <a:p>
            <a:r>
              <a:rPr lang="en-US" dirty="0" smtClean="0"/>
              <a:t>Aggregation - If class has another class object as member (entity reference), it’s called aggregation. HAS-A relationship. E.g. Student has name, id, Address (which in turn has house no, road, city, etc).</a:t>
            </a:r>
          </a:p>
          <a:p>
            <a:r>
              <a:rPr lang="en-US" dirty="0" smtClean="0"/>
              <a:t>It is to be used to achieve code reusability when there is no IS-A relationship (inheritance).</a:t>
            </a:r>
          </a:p>
          <a:p>
            <a:endParaRPr lang="en-US" dirty="0" smtClean="0"/>
          </a:p>
          <a:p>
            <a:pPr>
              <a:buFont typeface="+mj-lt"/>
              <a:buAutoNum type="arabicPeriod"/>
            </a:pPr>
            <a:endParaRPr lang="en-US" dirty="0" smtClean="0"/>
          </a:p>
          <a:p>
            <a:pPr lvl="1">
              <a:spcBef>
                <a:spcPts val="0"/>
              </a:spcBef>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(IS-A)</a:t>
            </a:r>
            <a:endParaRPr lang="en-US" dirty="0"/>
          </a:p>
        </p:txBody>
      </p:sp>
      <p:sp>
        <p:nvSpPr>
          <p:cNvPr id="3" name="Text Placeholder 2"/>
          <p:cNvSpPr>
            <a:spLocks noGrp="1"/>
          </p:cNvSpPr>
          <p:nvPr>
            <p:ph type="body" idx="1"/>
          </p:nvPr>
        </p:nvSpPr>
        <p:spPr>
          <a:xfrm>
            <a:off x="729449" y="2078874"/>
            <a:ext cx="8065230" cy="3064625"/>
          </a:xfrm>
        </p:spPr>
        <p:txBody>
          <a:bodyPr/>
          <a:lstStyle/>
          <a:p>
            <a:r>
              <a:rPr lang="en-US" dirty="0" smtClean="0"/>
              <a:t>Mechanism that allows a class to reuse/inherit all the properties &amp; methods from parent class. Creating new classes from existing ones. However, new members can be added to new class. Inheritance is </a:t>
            </a:r>
            <a:r>
              <a:rPr lang="en-US" dirty="0" err="1" smtClean="0"/>
              <a:t>IS</a:t>
            </a:r>
            <a:r>
              <a:rPr lang="en-US" dirty="0" smtClean="0"/>
              <a:t>-A relationship. Mainly used for code reusability &amp; runtime polymorphism (overriding).</a:t>
            </a:r>
          </a:p>
          <a:p>
            <a:r>
              <a:rPr lang="en-US" dirty="0" smtClean="0"/>
              <a:t>Key-terms – child class, parent class, reusability, extends keyword. E.g. Man (parent) =&gt; Teacher (child).</a:t>
            </a:r>
          </a:p>
          <a:p>
            <a:r>
              <a:rPr lang="en-US" dirty="0" smtClean="0"/>
              <a:t>Inheritance Types – </a:t>
            </a:r>
          </a:p>
          <a:p>
            <a:pPr lvl="1">
              <a:spcBef>
                <a:spcPts val="0"/>
              </a:spcBef>
              <a:buFont typeface="+mj-lt"/>
              <a:buAutoNum type="arabicPeriod"/>
            </a:pPr>
            <a:r>
              <a:rPr lang="en-US" dirty="0" smtClean="0"/>
              <a:t>Single – Single child inherits single parent.</a:t>
            </a:r>
          </a:p>
          <a:p>
            <a:pPr lvl="1">
              <a:spcBef>
                <a:spcPts val="0"/>
              </a:spcBef>
              <a:buFont typeface="+mj-lt"/>
              <a:buAutoNum type="arabicPeriod"/>
            </a:pPr>
            <a:r>
              <a:rPr lang="en-US" dirty="0" smtClean="0"/>
              <a:t>Multilevel – Child inherits class which in turn inherits another class.</a:t>
            </a:r>
          </a:p>
          <a:p>
            <a:pPr lvl="1">
              <a:spcBef>
                <a:spcPts val="0"/>
              </a:spcBef>
              <a:buFont typeface="+mj-lt"/>
              <a:buAutoNum type="arabicPeriod"/>
            </a:pPr>
            <a:r>
              <a:rPr lang="en-US" dirty="0" smtClean="0"/>
              <a:t>Hierarchical – Multiple children inherit single parent.</a:t>
            </a:r>
          </a:p>
          <a:p>
            <a:pPr lvl="1">
              <a:spcBef>
                <a:spcPts val="0"/>
              </a:spcBef>
              <a:buFont typeface="+mj-lt"/>
              <a:buAutoNum type="arabicPeriod"/>
            </a:pPr>
            <a:r>
              <a:rPr lang="en-US" dirty="0" smtClean="0"/>
              <a:t>Hybrid – Combination of any of 2 from above.</a:t>
            </a:r>
          </a:p>
          <a:p>
            <a:pPr lvl="1">
              <a:spcBef>
                <a:spcPts val="0"/>
              </a:spcBef>
              <a:buFont typeface="+mj-lt"/>
              <a:buAutoNum type="arabicPeriod"/>
            </a:pPr>
            <a:r>
              <a:rPr lang="en-US" dirty="0" smtClean="0"/>
              <a:t>Multiple – Multiple parent for single child. Not supported in Java because of ambiguity if both parent classes have same members. Java keeps it simple by giving compile-time error and doesn’t allow it.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 &amp; Overriding</a:t>
            </a:r>
            <a:endParaRPr lang="en-US" dirty="0"/>
          </a:p>
        </p:txBody>
      </p:sp>
      <p:sp>
        <p:nvSpPr>
          <p:cNvPr id="3" name="Text Placeholder 2"/>
          <p:cNvSpPr>
            <a:spLocks noGrp="1"/>
          </p:cNvSpPr>
          <p:nvPr>
            <p:ph type="body" idx="1"/>
          </p:nvPr>
        </p:nvSpPr>
        <p:spPr>
          <a:xfrm>
            <a:off x="729450" y="1935037"/>
            <a:ext cx="7880294" cy="3064625"/>
          </a:xfrm>
        </p:spPr>
        <p:txBody>
          <a:bodyPr/>
          <a:lstStyle/>
          <a:p>
            <a:r>
              <a:rPr lang="en-US" dirty="0" smtClean="0"/>
              <a:t>Overloading – Multiple methods within class having same names but different (no./type of parameter). This is used when functionality of operation is same but data input to operation is variable. Overloading by changing return type in Java is not possible due to ambiguity. Overloading increases readability of program. Its basically compile-time polymorphism.</a:t>
            </a:r>
          </a:p>
          <a:p>
            <a:r>
              <a:rPr lang="en-US" dirty="0" smtClean="0"/>
              <a:t>One type is promoted to another (upward casting) if no matching data type found. But still there should not be any ambiguity. There can’t be de-promotion (downward casting).</a:t>
            </a:r>
          </a:p>
          <a:p>
            <a:r>
              <a:rPr lang="en-US" dirty="0" smtClean="0"/>
              <a:t>Overriding – If child class has method with same signature as in parent, it’s called overriding. Specific implementation of method already available in parent. Its basically run-time polymorphism. The signature must be same and there should be IS-A relationship.</a:t>
            </a:r>
          </a:p>
          <a:p>
            <a:r>
              <a:rPr lang="en-US" dirty="0" smtClean="0"/>
              <a:t>Static method can’t be overridden, because it bounds with class. Also, default access modifier is restrictive with overriding methods. Co-variant return types.</a:t>
            </a:r>
          </a:p>
          <a:p>
            <a:r>
              <a:rPr lang="en-US" dirty="0" smtClean="0"/>
              <a:t>Example – Bank(</a:t>
            </a:r>
            <a:r>
              <a:rPr lang="en-US" dirty="0" err="1" smtClean="0"/>
              <a:t>interestRate</a:t>
            </a:r>
            <a:r>
              <a:rPr lang="en-US" dirty="0" smtClean="0"/>
              <a:t> = 7, </a:t>
            </a:r>
            <a:r>
              <a:rPr lang="en-US" dirty="0" err="1" smtClean="0"/>
              <a:t>calculateInterest</a:t>
            </a:r>
            <a:r>
              <a:rPr lang="en-US" dirty="0" smtClean="0"/>
              <a:t>())=&gt; SBI(</a:t>
            </a:r>
            <a:r>
              <a:rPr lang="en-US" dirty="0" err="1" smtClean="0"/>
              <a:t>interestRate</a:t>
            </a:r>
            <a:r>
              <a:rPr lang="en-US" dirty="0" smtClean="0"/>
              <a:t> = 8, </a:t>
            </a:r>
            <a:r>
              <a:rPr lang="en-US" dirty="0" err="1" smtClean="0"/>
              <a:t>calculateInterest</a:t>
            </a:r>
            <a:r>
              <a:rPr lang="en-US" dirty="0" smtClean="0"/>
              <a:t>()), ICICI(</a:t>
            </a:r>
            <a:r>
              <a:rPr lang="en-US" dirty="0" err="1" smtClean="0"/>
              <a:t>interestRate</a:t>
            </a:r>
            <a:r>
              <a:rPr lang="en-US" dirty="0" smtClean="0"/>
              <a:t> = 9, </a:t>
            </a:r>
            <a:r>
              <a:rPr lang="en-US" dirty="0" err="1" smtClean="0"/>
              <a:t>calculateInterest</a:t>
            </a: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 &amp; final keyword, Instance </a:t>
            </a:r>
            <a:r>
              <a:rPr lang="en-US" dirty="0" err="1" smtClean="0"/>
              <a:t>Initializer</a:t>
            </a:r>
            <a:r>
              <a:rPr lang="en-US" dirty="0" smtClean="0"/>
              <a:t> Block</a:t>
            </a:r>
            <a:endParaRPr lang="en-US" dirty="0"/>
          </a:p>
        </p:txBody>
      </p:sp>
      <p:sp>
        <p:nvSpPr>
          <p:cNvPr id="3" name="Text Placeholder 2"/>
          <p:cNvSpPr>
            <a:spLocks noGrp="1"/>
          </p:cNvSpPr>
          <p:nvPr>
            <p:ph type="body" idx="1"/>
          </p:nvPr>
        </p:nvSpPr>
        <p:spPr>
          <a:xfrm>
            <a:off x="719174" y="1924761"/>
            <a:ext cx="7828923" cy="3064625"/>
          </a:xfrm>
        </p:spPr>
        <p:txBody>
          <a:bodyPr/>
          <a:lstStyle/>
          <a:p>
            <a:r>
              <a:rPr lang="en-US" dirty="0" smtClean="0"/>
              <a:t>super – super keyword refers to the immediate parent class object. Usage – </a:t>
            </a:r>
          </a:p>
          <a:p>
            <a:pPr lvl="1">
              <a:spcBef>
                <a:spcPts val="0"/>
              </a:spcBef>
              <a:buFont typeface="+mj-lt"/>
              <a:buAutoNum type="arabicPeriod"/>
            </a:pPr>
            <a:r>
              <a:rPr lang="en-US" dirty="0" smtClean="0"/>
              <a:t>Refer to immediate parent object data and methods.</a:t>
            </a:r>
          </a:p>
          <a:p>
            <a:pPr lvl="1">
              <a:spcBef>
                <a:spcPts val="0"/>
              </a:spcBef>
              <a:buFont typeface="+mj-lt"/>
              <a:buAutoNum type="arabicPeriod"/>
            </a:pPr>
            <a:r>
              <a:rPr lang="en-US" dirty="0" smtClean="0"/>
              <a:t>super() to invoke immediate parent’s constructor. Default super() is added by compiler. We can add parameterized super() to call parameterized constructor of parent. This should be first line within constructor.</a:t>
            </a:r>
          </a:p>
          <a:p>
            <a:r>
              <a:rPr lang="en-US" dirty="0" smtClean="0"/>
              <a:t>Instance </a:t>
            </a:r>
            <a:r>
              <a:rPr lang="en-US" dirty="0" err="1" smtClean="0"/>
              <a:t>initializer</a:t>
            </a:r>
            <a:r>
              <a:rPr lang="en-US" dirty="0" smtClean="0"/>
              <a:t> block is a simple block within class that can be used for initialization. Its code is copied into constructor after super() by compiler.</a:t>
            </a:r>
          </a:p>
          <a:p>
            <a:r>
              <a:rPr lang="en-US" dirty="0" smtClean="0"/>
              <a:t>final – final keyword is use to restrict users &amp; can be applied to – </a:t>
            </a:r>
          </a:p>
          <a:p>
            <a:pPr lvl="1">
              <a:spcBef>
                <a:spcPts val="0"/>
              </a:spcBef>
              <a:buFont typeface="+mj-lt"/>
              <a:buAutoNum type="arabicPeriod"/>
            </a:pPr>
            <a:r>
              <a:rPr lang="en-US" dirty="0" smtClean="0"/>
              <a:t>Variable – adding final to variable will make it work as constant (value can’t be changed). We can also have blank final variable (declare in class and initialize in constructor still only once).</a:t>
            </a:r>
          </a:p>
          <a:p>
            <a:pPr lvl="1">
              <a:spcBef>
                <a:spcPts val="0"/>
              </a:spcBef>
              <a:buFont typeface="+mj-lt"/>
              <a:buAutoNum type="arabicPeriod"/>
            </a:pPr>
            <a:r>
              <a:rPr lang="en-US" dirty="0" smtClean="0"/>
              <a:t>Method – adding final keyword to method will not allow it to overridden in sub classes.</a:t>
            </a:r>
          </a:p>
          <a:p>
            <a:pPr lvl="1">
              <a:spcBef>
                <a:spcPts val="0"/>
              </a:spcBef>
              <a:buFont typeface="+mj-lt"/>
              <a:buAutoNum type="arabicPeriod"/>
            </a:pPr>
            <a:r>
              <a:rPr lang="en-US" dirty="0" smtClean="0"/>
              <a:t>Class – adding final keyword to class will not allow other classes to extend to it.</a:t>
            </a:r>
          </a:p>
          <a:p>
            <a:r>
              <a:rPr lang="en-US" dirty="0" smtClean="0"/>
              <a:t>Final method is inherited, but can’t be overridden. Constructor can’t be as final as it is associated with class &amp; not inherited. Final parameters can also be used in methods, their value can’t be changed in that method. We can also use static with final for members.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Method Dispatch &amp; Dynamic Binding</a:t>
            </a:r>
            <a:endParaRPr lang="en-US" dirty="0"/>
          </a:p>
        </p:txBody>
      </p:sp>
      <p:sp>
        <p:nvSpPr>
          <p:cNvPr id="3" name="Text Placeholder 2"/>
          <p:cNvSpPr>
            <a:spLocks noGrp="1"/>
          </p:cNvSpPr>
          <p:nvPr>
            <p:ph type="body" idx="1"/>
          </p:nvPr>
        </p:nvSpPr>
        <p:spPr>
          <a:xfrm>
            <a:off x="729450" y="2078875"/>
            <a:ext cx="7688700" cy="2842446"/>
          </a:xfrm>
        </p:spPr>
        <p:txBody>
          <a:bodyPr/>
          <a:lstStyle/>
          <a:p>
            <a:r>
              <a:rPr lang="en-US" dirty="0" smtClean="0"/>
              <a:t>Polymorphism – Taking many forms. Types – compile-time (method overloading), run-time (method overriding, dynamic method dispatch, dynamic binding).</a:t>
            </a:r>
          </a:p>
          <a:p>
            <a:r>
              <a:rPr lang="en-US" dirty="0" smtClean="0"/>
              <a:t>Dynamic Method Dispatch – Method call is resolved at run-time. Achieved with </a:t>
            </a:r>
            <a:r>
              <a:rPr lang="en-US" dirty="0" err="1" smtClean="0"/>
              <a:t>upcasting</a:t>
            </a:r>
            <a:r>
              <a:rPr lang="en-US" dirty="0" smtClean="0"/>
              <a:t> (using base class reference variable for child class object). Data members can’t be overridden like methods. Data member from reference type object will be used.</a:t>
            </a:r>
          </a:p>
          <a:p>
            <a:r>
              <a:rPr lang="en-US" dirty="0" smtClean="0"/>
              <a:t>Binding – connecting method call to the actual method.</a:t>
            </a:r>
          </a:p>
          <a:p>
            <a:r>
              <a:rPr lang="en-US" dirty="0" smtClean="0"/>
              <a:t>Static binding – Type of object is determined at compile-time (compiler). Early binding.</a:t>
            </a:r>
          </a:p>
          <a:p>
            <a:r>
              <a:rPr lang="en-US" dirty="0" smtClean="0"/>
              <a:t>Dynamic binding – Type of object is determined at run-time. Late binding.</a:t>
            </a:r>
          </a:p>
          <a:p>
            <a:r>
              <a:rPr lang="en-US" dirty="0" err="1" smtClean="0"/>
              <a:t>instanceof</a:t>
            </a:r>
            <a:r>
              <a:rPr lang="en-US" dirty="0" smtClean="0"/>
              <a:t> Operator – Used to test whether object is instance of specific class or not. It return true/false. Object is instance of class itself and its parent class/interface as well. </a:t>
            </a:r>
            <a:r>
              <a:rPr lang="en-US" dirty="0" err="1" smtClean="0"/>
              <a:t>Downcasting</a:t>
            </a:r>
            <a:r>
              <a:rPr lang="en-US" dirty="0" smtClean="0"/>
              <a:t> is also possible but still object need of lower type (child class), reference can be of parent class.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Method, Abstract Class &amp; Interface</a:t>
            </a:r>
            <a:endParaRPr lang="en-US" dirty="0"/>
          </a:p>
        </p:txBody>
      </p:sp>
      <p:sp>
        <p:nvSpPr>
          <p:cNvPr id="3" name="Text Placeholder 2"/>
          <p:cNvSpPr>
            <a:spLocks noGrp="1"/>
          </p:cNvSpPr>
          <p:nvPr>
            <p:ph type="body" idx="1"/>
          </p:nvPr>
        </p:nvSpPr>
        <p:spPr>
          <a:xfrm>
            <a:off x="585627" y="2078874"/>
            <a:ext cx="7941923" cy="3064625"/>
          </a:xfrm>
        </p:spPr>
        <p:txBody>
          <a:bodyPr/>
          <a:lstStyle/>
          <a:p>
            <a:r>
              <a:rPr lang="en-US" dirty="0" smtClean="0"/>
              <a:t>Abstract Method – Method with abstract keyword &amp; no body. It needs to be overridden in subclasses or the subclass should be abstract class (or interface). If a class is having abstract method, then it also must be abstract.</a:t>
            </a:r>
          </a:p>
          <a:p>
            <a:r>
              <a:rPr lang="en-US" dirty="0" smtClean="0"/>
              <a:t>Abstract Class – Class with abstract keyword &amp; abstract or non-abstract methods. Class extending to such classes must be either abstract or must override its abstract methods. It can’t be instantiated. It can have static, final methods and constructors as well.</a:t>
            </a:r>
          </a:p>
          <a:p>
            <a:r>
              <a:rPr lang="en-US" dirty="0" smtClean="0"/>
              <a:t>Interface – Blueprint of class &amp; has constants (public static final) and abstract methods. Multiple inheritance, loose coupling is achieved using interfaces. No method body, no instantiation. IS-A relationship. It is implemented by class with implement keyword. Interfaces can extend each other.</a:t>
            </a:r>
          </a:p>
          <a:p>
            <a:r>
              <a:rPr lang="en-US" dirty="0" smtClean="0"/>
              <a:t>Since Java 8, we can have method body and static methods in interface. Interfaces can be nested. Marker interface is an interface without  body, it gives important info. to JVM. E.g. </a:t>
            </a:r>
            <a:r>
              <a:rPr lang="en-US" dirty="0" err="1" smtClean="0"/>
              <a:t>Serializable</a:t>
            </a:r>
            <a:r>
              <a:rPr lang="en-US" dirty="0" smtClean="0"/>
              <a:t>, </a:t>
            </a:r>
            <a:r>
              <a:rPr lang="en-US" dirty="0" err="1" smtClean="0"/>
              <a:t>Cloneable</a:t>
            </a:r>
            <a:r>
              <a:rPr lang="en-US" dirty="0" smtClean="0"/>
              <a:t>, etc.</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a:t>
            </a:r>
            <a:endParaRPr lang="en-US" dirty="0"/>
          </a:p>
        </p:txBody>
      </p:sp>
      <p:sp>
        <p:nvSpPr>
          <p:cNvPr id="3" name="Text Placeholder 2"/>
          <p:cNvSpPr>
            <a:spLocks noGrp="1"/>
          </p:cNvSpPr>
          <p:nvPr>
            <p:ph type="body" idx="1"/>
          </p:nvPr>
        </p:nvSpPr>
        <p:spPr>
          <a:xfrm>
            <a:off x="729450" y="1924762"/>
            <a:ext cx="7688700" cy="3218737"/>
          </a:xfrm>
        </p:spPr>
        <p:txBody>
          <a:bodyPr/>
          <a:lstStyle/>
          <a:p>
            <a:r>
              <a:rPr lang="en-US" dirty="0" smtClean="0"/>
              <a:t>Package – Group of similar classes, interfaces &amp; interfaces. Can be classified as built-in (language provided like </a:t>
            </a:r>
            <a:r>
              <a:rPr lang="en-US" dirty="0" err="1" smtClean="0"/>
              <a:t>java.lang</a:t>
            </a:r>
            <a:r>
              <a:rPr lang="en-US" dirty="0" smtClean="0"/>
              <a:t>, java.io, etc.) and user-defined. It removes naming collision and provides access protection.</a:t>
            </a:r>
          </a:p>
          <a:p>
            <a:r>
              <a:rPr lang="en-US" dirty="0" smtClean="0"/>
              <a:t>Commands while compilation &amp; running program with packages are slightly different.</a:t>
            </a:r>
          </a:p>
          <a:p>
            <a:pPr lvl="1">
              <a:spcBef>
                <a:spcPts val="0"/>
              </a:spcBef>
            </a:pPr>
            <a:r>
              <a:rPr lang="en-US" dirty="0" smtClean="0"/>
              <a:t>Compile - </a:t>
            </a:r>
            <a:r>
              <a:rPr lang="en-US" dirty="0" err="1" smtClean="0"/>
              <a:t>javac</a:t>
            </a:r>
            <a:r>
              <a:rPr lang="en-US" dirty="0" smtClean="0"/>
              <a:t> -d directory </a:t>
            </a:r>
            <a:r>
              <a:rPr lang="en-US" dirty="0" err="1" smtClean="0"/>
              <a:t>javafilename</a:t>
            </a:r>
            <a:r>
              <a:rPr lang="en-US" dirty="0" smtClean="0"/>
              <a:t> (class file will be stored in specified directory)</a:t>
            </a:r>
          </a:p>
          <a:p>
            <a:pPr lvl="1">
              <a:spcBef>
                <a:spcPts val="0"/>
              </a:spcBef>
            </a:pPr>
            <a:r>
              <a:rPr lang="en-US" dirty="0" smtClean="0"/>
              <a:t>Run - java </a:t>
            </a:r>
            <a:r>
              <a:rPr lang="en-US" dirty="0" err="1" smtClean="0"/>
              <a:t>package.Class</a:t>
            </a:r>
            <a:endParaRPr lang="en-US" dirty="0" smtClean="0"/>
          </a:p>
          <a:p>
            <a:r>
              <a:rPr lang="en-US" dirty="0" smtClean="0"/>
              <a:t>Accessing Package from another package – </a:t>
            </a:r>
          </a:p>
          <a:p>
            <a:pPr lvl="1">
              <a:spcBef>
                <a:spcPts val="0"/>
              </a:spcBef>
            </a:pPr>
            <a:r>
              <a:rPr lang="en-US" dirty="0" smtClean="0"/>
              <a:t>import packagename.* - All classes (not </a:t>
            </a:r>
            <a:r>
              <a:rPr lang="en-US" dirty="0" err="1" smtClean="0"/>
              <a:t>subpackages</a:t>
            </a:r>
            <a:r>
              <a:rPr lang="en-US" dirty="0" smtClean="0"/>
              <a:t>) are imported.</a:t>
            </a:r>
          </a:p>
          <a:p>
            <a:pPr lvl="1">
              <a:spcBef>
                <a:spcPts val="0"/>
              </a:spcBef>
            </a:pPr>
            <a:r>
              <a:rPr lang="en-US" dirty="0" smtClean="0"/>
              <a:t>import </a:t>
            </a:r>
            <a:r>
              <a:rPr lang="en-US" dirty="0" err="1" smtClean="0"/>
              <a:t>packagename.ClassName</a:t>
            </a:r>
            <a:r>
              <a:rPr lang="en-US" dirty="0" smtClean="0"/>
              <a:t> – specified class is imported.</a:t>
            </a:r>
          </a:p>
          <a:p>
            <a:pPr lvl="1">
              <a:spcBef>
                <a:spcPts val="0"/>
              </a:spcBef>
            </a:pPr>
            <a:r>
              <a:rPr lang="en-US" dirty="0" smtClean="0"/>
              <a:t>Using fully classified class name in program – E.g. </a:t>
            </a:r>
            <a:r>
              <a:rPr lang="en-US" dirty="0" err="1" smtClean="0"/>
              <a:t>package.Class</a:t>
            </a:r>
            <a:endParaRPr lang="en-US" dirty="0" smtClean="0"/>
          </a:p>
          <a:p>
            <a:r>
              <a:rPr lang="en-US" dirty="0" err="1" smtClean="0"/>
              <a:t>Subpackage</a:t>
            </a:r>
            <a:r>
              <a:rPr lang="en-US" dirty="0" smtClean="0"/>
              <a:t> – Package inside package. Provides categorization. E.g. package.subp1.subp2. Any java file can have many classes but only one public class.</a:t>
            </a:r>
          </a:p>
          <a:p>
            <a:r>
              <a:rPr lang="en-US" dirty="0" smtClean="0"/>
              <a:t>Package class provides various methods that can give info about package like name, vendor, specification, etc. Static import allows static members to be used without class name.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Modifiers &amp; Encapsulation</a:t>
            </a:r>
            <a:endParaRPr lang="en-US" dirty="0"/>
          </a:p>
        </p:txBody>
      </p:sp>
      <p:sp>
        <p:nvSpPr>
          <p:cNvPr id="3" name="Text Placeholder 2"/>
          <p:cNvSpPr>
            <a:spLocks noGrp="1"/>
          </p:cNvSpPr>
          <p:nvPr>
            <p:ph type="body" idx="1"/>
          </p:nvPr>
        </p:nvSpPr>
        <p:spPr/>
        <p:txBody>
          <a:bodyPr/>
          <a:lstStyle/>
          <a:p>
            <a:r>
              <a:rPr lang="en-US" dirty="0" smtClean="0"/>
              <a:t>Access modifier – defines accessibility or scope. 4 types – </a:t>
            </a:r>
          </a:p>
          <a:p>
            <a:pPr lvl="1">
              <a:spcBef>
                <a:spcPts val="0"/>
              </a:spcBef>
              <a:buFont typeface="+mj-lt"/>
              <a:buAutoNum type="arabicPeriod"/>
            </a:pPr>
            <a:r>
              <a:rPr lang="en-US" dirty="0" smtClean="0"/>
              <a:t>Private – accessible within class only. Can’t be accessed outside class.</a:t>
            </a:r>
          </a:p>
          <a:p>
            <a:pPr lvl="1">
              <a:spcBef>
                <a:spcPts val="0"/>
              </a:spcBef>
              <a:buFont typeface="+mj-lt"/>
              <a:buAutoNum type="arabicPeriod"/>
            </a:pPr>
            <a:r>
              <a:rPr lang="en-US" dirty="0" smtClean="0"/>
              <a:t>Default – accessible within package only. Can’t be accessed from outside of the package. If no access modifier is mentioned, its set to default.</a:t>
            </a:r>
          </a:p>
          <a:p>
            <a:pPr lvl="1">
              <a:spcBef>
                <a:spcPts val="0"/>
              </a:spcBef>
              <a:buFont typeface="+mj-lt"/>
              <a:buAutoNum type="arabicPeriod"/>
            </a:pPr>
            <a:r>
              <a:rPr lang="en-US" dirty="0" smtClean="0"/>
              <a:t>Protected – accessible within package and outside of package only through child classes.</a:t>
            </a:r>
          </a:p>
          <a:p>
            <a:pPr lvl="1">
              <a:spcBef>
                <a:spcPts val="0"/>
              </a:spcBef>
              <a:buFont typeface="+mj-lt"/>
              <a:buAutoNum type="arabicPeriod"/>
            </a:pPr>
            <a:r>
              <a:rPr lang="en-US" dirty="0" smtClean="0"/>
              <a:t>Public – accessible form everywhere.</a:t>
            </a:r>
          </a:p>
          <a:p>
            <a:r>
              <a:rPr lang="en-US" dirty="0" smtClean="0"/>
              <a:t>Non-access modifiers - static, abstract, synchronized, native, volatile, transient, etc.</a:t>
            </a:r>
          </a:p>
          <a:p>
            <a:r>
              <a:rPr lang="en-US" dirty="0" smtClean="0"/>
              <a:t>Encapsulation – Wrapping code and data together in single unit. E.g. class, Java bean. Advantages like data hiding, read-only classes(getter methods only) or write-only classes (</a:t>
            </a:r>
            <a:r>
              <a:rPr lang="en-US" smtClean="0"/>
              <a:t>setter methods only), </a:t>
            </a:r>
            <a:r>
              <a:rPr lang="en-US" dirty="0" smtClean="0"/>
              <a:t>control over data, easy </a:t>
            </a:r>
            <a:r>
              <a:rPr lang="en-US" smtClean="0"/>
              <a:t>to test.</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46731"/>
            <a:ext cx="7688700" cy="535200"/>
          </a:xfrm>
        </p:spPr>
        <p:txBody>
          <a:bodyPr/>
          <a:lstStyle/>
          <a:p>
            <a:r>
              <a:rPr lang="en-US" dirty="0" smtClean="0"/>
              <a:t>OOP Misc – Object class &amp; Wrapper classes</a:t>
            </a:r>
            <a:endParaRPr lang="en-US" dirty="0"/>
          </a:p>
        </p:txBody>
      </p:sp>
      <p:sp>
        <p:nvSpPr>
          <p:cNvPr id="3" name="Text Placeholder 2"/>
          <p:cNvSpPr>
            <a:spLocks noGrp="1"/>
          </p:cNvSpPr>
          <p:nvPr>
            <p:ph type="body" idx="1"/>
          </p:nvPr>
        </p:nvSpPr>
        <p:spPr>
          <a:xfrm>
            <a:off x="739725" y="1832294"/>
            <a:ext cx="7688700" cy="3311206"/>
          </a:xfrm>
        </p:spPr>
        <p:txBody>
          <a:bodyPr/>
          <a:lstStyle/>
          <a:p>
            <a:r>
              <a:rPr lang="en-US" dirty="0" smtClean="0"/>
              <a:t>Object class – It is parent class for every class in Java. Topmost class of java. Can be </a:t>
            </a:r>
            <a:r>
              <a:rPr lang="en-US" dirty="0" err="1" smtClean="0"/>
              <a:t>effienctly</a:t>
            </a:r>
            <a:r>
              <a:rPr lang="en-US" dirty="0" smtClean="0"/>
              <a:t> used when type of object is unknown (as base class reference can hold child object). Provides some common methods like </a:t>
            </a:r>
            <a:r>
              <a:rPr lang="en-US" dirty="0" err="1" smtClean="0"/>
              <a:t>toSting</a:t>
            </a:r>
            <a:r>
              <a:rPr lang="en-US" dirty="0" smtClean="0"/>
              <a:t>(), clone(), </a:t>
            </a:r>
            <a:r>
              <a:rPr lang="en-US" dirty="0" err="1" smtClean="0"/>
              <a:t>getClass</a:t>
            </a:r>
            <a:r>
              <a:rPr lang="en-US" dirty="0" smtClean="0"/>
              <a:t>(), wait(), notify(), etc.</a:t>
            </a:r>
          </a:p>
          <a:p>
            <a:r>
              <a:rPr lang="en-US" dirty="0" smtClean="0"/>
              <a:t>Object cloning – </a:t>
            </a:r>
            <a:r>
              <a:rPr lang="en-US" dirty="0" err="1" smtClean="0"/>
              <a:t>Object.clone</a:t>
            </a:r>
            <a:r>
              <a:rPr lang="en-US" dirty="0" smtClean="0"/>
              <a:t>() method can be used to clone objects. The class of object that we want to clone needs to implement </a:t>
            </a:r>
            <a:r>
              <a:rPr lang="en-US" dirty="0" err="1" smtClean="0"/>
              <a:t>Cloneable</a:t>
            </a:r>
            <a:r>
              <a:rPr lang="en-US" dirty="0" smtClean="0"/>
              <a:t> interface. Allows easier array cloning. Still provides shallow coping for deep coping we need to override </a:t>
            </a:r>
            <a:r>
              <a:rPr lang="en-US" dirty="0" err="1" smtClean="0"/>
              <a:t>Object.clone</a:t>
            </a:r>
            <a:r>
              <a:rPr lang="en-US" dirty="0" smtClean="0"/>
              <a:t>(). It is faster than using new keyword.</a:t>
            </a:r>
          </a:p>
          <a:p>
            <a:r>
              <a:rPr lang="en-US" dirty="0" smtClean="0"/>
              <a:t>Wrapper Classes – Provide mechanism to convert primitive data type into object &amp; vice-versa. We need to use wrapper classes in scenarios like working with collection, serialization, synchronization. Every primitive data type has corresponding wrapper class .</a:t>
            </a:r>
          </a:p>
          <a:p>
            <a:r>
              <a:rPr lang="en-US" dirty="0" err="1" smtClean="0"/>
              <a:t>Autoboxing</a:t>
            </a:r>
            <a:r>
              <a:rPr lang="en-US" dirty="0" smtClean="0"/>
              <a:t> – Primitive type to wrapper class. </a:t>
            </a:r>
            <a:r>
              <a:rPr lang="en-US" dirty="0" err="1" smtClean="0"/>
              <a:t>E.g</a:t>
            </a:r>
            <a:r>
              <a:rPr lang="en-US" dirty="0" smtClean="0"/>
              <a:t> </a:t>
            </a:r>
            <a:r>
              <a:rPr lang="en-US" dirty="0" err="1" smtClean="0"/>
              <a:t>int</a:t>
            </a:r>
            <a:r>
              <a:rPr lang="en-US" dirty="0" smtClean="0"/>
              <a:t> to Integer. </a:t>
            </a:r>
            <a:r>
              <a:rPr lang="en-US" dirty="0" err="1" smtClean="0"/>
              <a:t>valueOf</a:t>
            </a:r>
            <a:r>
              <a:rPr lang="en-US" dirty="0" smtClean="0"/>
              <a:t>() method or constructor of wrapper class or direct </a:t>
            </a:r>
            <a:r>
              <a:rPr lang="en-US" dirty="0" err="1" smtClean="0"/>
              <a:t>assignemnt</a:t>
            </a:r>
            <a:r>
              <a:rPr lang="en-US" dirty="0" smtClean="0"/>
              <a:t> can be used for this. .</a:t>
            </a:r>
          </a:p>
          <a:p>
            <a:r>
              <a:rPr lang="en-US" dirty="0" err="1" smtClean="0"/>
              <a:t>Unboxing</a:t>
            </a:r>
            <a:r>
              <a:rPr lang="en-US" dirty="0" smtClean="0"/>
              <a:t>– Wrapper class to primitive type. </a:t>
            </a:r>
            <a:r>
              <a:rPr lang="en-US" dirty="0" err="1" smtClean="0"/>
              <a:t>E.g</a:t>
            </a:r>
            <a:r>
              <a:rPr lang="en-US" dirty="0" smtClean="0"/>
              <a:t> Integer to int. </a:t>
            </a:r>
            <a:r>
              <a:rPr lang="en-US" dirty="0" err="1" smtClean="0"/>
              <a:t>typeValue</a:t>
            </a:r>
            <a:r>
              <a:rPr lang="en-US" dirty="0" smtClean="0"/>
              <a:t>() method or direct assignment can be used for this.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Misc – </a:t>
            </a:r>
            <a:r>
              <a:rPr lang="en-US" dirty="0" err="1" smtClean="0"/>
              <a:t>strictfp</a:t>
            </a:r>
            <a:r>
              <a:rPr lang="en-US" dirty="0" smtClean="0"/>
              <a:t> keyword, </a:t>
            </a:r>
            <a:r>
              <a:rPr lang="en-US" dirty="0" err="1" smtClean="0"/>
              <a:t>javadoc</a:t>
            </a:r>
            <a:r>
              <a:rPr lang="en-US" dirty="0" smtClean="0"/>
              <a:t> &amp; CLA</a:t>
            </a:r>
            <a:endParaRPr lang="en-US" dirty="0"/>
          </a:p>
        </p:txBody>
      </p:sp>
      <p:sp>
        <p:nvSpPr>
          <p:cNvPr id="3" name="Text Placeholder 2"/>
          <p:cNvSpPr>
            <a:spLocks noGrp="1"/>
          </p:cNvSpPr>
          <p:nvPr>
            <p:ph type="body" idx="1"/>
          </p:nvPr>
        </p:nvSpPr>
        <p:spPr/>
        <p:txBody>
          <a:bodyPr/>
          <a:lstStyle/>
          <a:p>
            <a:r>
              <a:rPr lang="en-US" dirty="0" err="1" smtClean="0"/>
              <a:t>strictfp</a:t>
            </a:r>
            <a:r>
              <a:rPr lang="en-US" dirty="0" smtClean="0"/>
              <a:t> keyword – Floating point precisions differ for various platform. So </a:t>
            </a:r>
            <a:r>
              <a:rPr lang="en-US" dirty="0" err="1" smtClean="0"/>
              <a:t>strictfp</a:t>
            </a:r>
            <a:r>
              <a:rPr lang="en-US" dirty="0" smtClean="0"/>
              <a:t> keyword ensures same result on every platform. It can be used with class, interface and method only. Using with constructor, variable or abstract method will result in error.</a:t>
            </a:r>
          </a:p>
          <a:p>
            <a:r>
              <a:rPr lang="en-US" dirty="0" err="1" smtClean="0"/>
              <a:t>javadoc</a:t>
            </a:r>
            <a:r>
              <a:rPr lang="en-US" dirty="0" smtClean="0"/>
              <a:t> – </a:t>
            </a:r>
            <a:r>
              <a:rPr lang="en-US" dirty="0" err="1" smtClean="0"/>
              <a:t>javadoc</a:t>
            </a:r>
            <a:r>
              <a:rPr lang="en-US" dirty="0" smtClean="0"/>
              <a:t> is tool used to generate document </a:t>
            </a:r>
            <a:r>
              <a:rPr lang="en-US" dirty="0" err="1" smtClean="0"/>
              <a:t>api</a:t>
            </a:r>
            <a:r>
              <a:rPr lang="en-US" dirty="0" smtClean="0"/>
              <a:t>. /** */ comment is converted to documentation. </a:t>
            </a:r>
            <a:r>
              <a:rPr lang="en-US" dirty="0" err="1" smtClean="0"/>
              <a:t>Javadoc</a:t>
            </a:r>
            <a:r>
              <a:rPr lang="en-US" dirty="0" smtClean="0"/>
              <a:t> filename.java. It generates lot of html files.</a:t>
            </a:r>
          </a:p>
          <a:p>
            <a:r>
              <a:rPr lang="en-US" dirty="0" smtClean="0"/>
              <a:t>Command Line Argument – Set of arguments that are passed at time of running program. Passed arguments are received as string array parameter to main() method.</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Features/Buzzwords</a:t>
            </a:r>
            <a:endParaRPr lang="en-US" dirty="0"/>
          </a:p>
        </p:txBody>
      </p:sp>
      <p:sp>
        <p:nvSpPr>
          <p:cNvPr id="3" name="Text Placeholder 2"/>
          <p:cNvSpPr>
            <a:spLocks noGrp="1"/>
          </p:cNvSpPr>
          <p:nvPr>
            <p:ph type="body" idx="1"/>
          </p:nvPr>
        </p:nvSpPr>
        <p:spPr>
          <a:xfrm>
            <a:off x="729450" y="1945310"/>
            <a:ext cx="7688700" cy="3198189"/>
          </a:xfrm>
        </p:spPr>
        <p:txBody>
          <a:bodyPr/>
          <a:lstStyle/>
          <a:p>
            <a:r>
              <a:rPr lang="en-US" dirty="0" smtClean="0"/>
              <a:t>Simple (syntax similar to C++, removed pointers and operating overloading, auto garbage collection).</a:t>
            </a:r>
          </a:p>
          <a:p>
            <a:r>
              <a:rPr lang="en-US" dirty="0" smtClean="0"/>
              <a:t>Purely Object-Oriented (Everything in Java is an object that incorporates data and behavior).</a:t>
            </a:r>
          </a:p>
          <a:p>
            <a:r>
              <a:rPr lang="en-US" dirty="0" smtClean="0"/>
              <a:t>Portable &amp; Platform independent (bytecode can be run on any machine/platform because of JVM, write once run anywhere)</a:t>
            </a:r>
          </a:p>
          <a:p>
            <a:r>
              <a:rPr lang="en-US" dirty="0" smtClean="0"/>
              <a:t>Secured (Runs inside virtual machine i.e. JVM, no pointers)</a:t>
            </a:r>
          </a:p>
          <a:p>
            <a:r>
              <a:rPr lang="en-US" dirty="0" smtClean="0"/>
              <a:t>Robust (Strong memory mgmt, no pointers, auto garbage collection, exception handling and type checking).</a:t>
            </a:r>
          </a:p>
          <a:p>
            <a:r>
              <a:rPr lang="en-US" dirty="0" smtClean="0"/>
              <a:t>Architecture neutral (Fixed data type sizes).</a:t>
            </a:r>
          </a:p>
          <a:p>
            <a:r>
              <a:rPr lang="en-US" dirty="0" smtClean="0"/>
              <a:t>Compiled &amp; Interpreted (Java code compiled to bytecode, which is then interpreted by JVM or re-compiled by Just-In Time (JIT) Compiler).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Text Placeholder 2"/>
          <p:cNvSpPr>
            <a:spLocks noGrp="1"/>
          </p:cNvSpPr>
          <p:nvPr>
            <p:ph type="body" idx="1"/>
          </p:nvPr>
        </p:nvSpPr>
        <p:spPr>
          <a:xfrm>
            <a:off x="729449" y="2078874"/>
            <a:ext cx="7828923" cy="3064625"/>
          </a:xfrm>
        </p:spPr>
        <p:txBody>
          <a:bodyPr/>
          <a:lstStyle/>
          <a:p>
            <a:r>
              <a:rPr lang="en-US" dirty="0" smtClean="0"/>
              <a:t>Object that represent sequence of characters (same as character array). </a:t>
            </a:r>
            <a:r>
              <a:rPr lang="en-US" dirty="0" err="1" smtClean="0"/>
              <a:t>java.lang.String</a:t>
            </a:r>
            <a:r>
              <a:rPr lang="en-US" dirty="0" smtClean="0"/>
              <a:t> class provides string implementation and various methods like equals(), trim(), length(), substring(), </a:t>
            </a:r>
            <a:r>
              <a:rPr lang="en-US" dirty="0" err="1" smtClean="0"/>
              <a:t>charAt</a:t>
            </a:r>
            <a:r>
              <a:rPr lang="en-US" dirty="0" smtClean="0"/>
              <a:t>(), </a:t>
            </a:r>
            <a:r>
              <a:rPr lang="en-US" dirty="0" err="1" smtClean="0"/>
              <a:t>toUpperCase</a:t>
            </a:r>
            <a:r>
              <a:rPr lang="en-US" dirty="0" smtClean="0"/>
              <a:t>(), </a:t>
            </a:r>
            <a:r>
              <a:rPr lang="en-US" dirty="0" err="1" smtClean="0"/>
              <a:t>toCharArray</a:t>
            </a:r>
            <a:r>
              <a:rPr lang="en-US" dirty="0" smtClean="0"/>
              <a:t>(), </a:t>
            </a:r>
            <a:r>
              <a:rPr lang="en-US" dirty="0" err="1" smtClean="0"/>
              <a:t>equalsIgnoreCase</a:t>
            </a:r>
            <a:r>
              <a:rPr lang="en-US" dirty="0" smtClean="0"/>
              <a:t>(), etc. It implements </a:t>
            </a:r>
            <a:r>
              <a:rPr lang="en-US" dirty="0" err="1" smtClean="0"/>
              <a:t>Serializable</a:t>
            </a:r>
            <a:r>
              <a:rPr lang="en-US" dirty="0" smtClean="0"/>
              <a:t>, Comparable &amp; </a:t>
            </a:r>
            <a:r>
              <a:rPr lang="en-US" dirty="0" err="1" smtClean="0"/>
              <a:t>CharSequence</a:t>
            </a:r>
            <a:r>
              <a:rPr lang="en-US" dirty="0" smtClean="0"/>
              <a:t> interfaces. </a:t>
            </a:r>
            <a:r>
              <a:rPr lang="en-US" dirty="0" err="1" smtClean="0"/>
              <a:t>CharSequence</a:t>
            </a:r>
            <a:r>
              <a:rPr lang="en-US" dirty="0" smtClean="0"/>
              <a:t> interface represents sequence of characters. String, </a:t>
            </a:r>
            <a:r>
              <a:rPr lang="en-US" dirty="0" err="1" smtClean="0"/>
              <a:t>StringBuffer</a:t>
            </a:r>
            <a:r>
              <a:rPr lang="en-US" dirty="0" smtClean="0"/>
              <a:t>, </a:t>
            </a:r>
            <a:r>
              <a:rPr lang="en-US" dirty="0" err="1" smtClean="0"/>
              <a:t>StringBuilder</a:t>
            </a:r>
            <a:r>
              <a:rPr lang="en-US" dirty="0" smtClean="0"/>
              <a:t> all implement it. </a:t>
            </a:r>
          </a:p>
          <a:p>
            <a:r>
              <a:rPr lang="en-US" dirty="0" smtClean="0"/>
              <a:t>String can be created using string literal or new keyword. String objects are stored in string literal pool. String is immutable (new instance is created when string is changed), whereas </a:t>
            </a:r>
            <a:r>
              <a:rPr lang="en-US" dirty="0" err="1" smtClean="0"/>
              <a:t>StringBuffer</a:t>
            </a:r>
            <a:r>
              <a:rPr lang="en-US" dirty="0" smtClean="0"/>
              <a:t> &amp; </a:t>
            </a:r>
            <a:r>
              <a:rPr lang="en-US" dirty="0" err="1" smtClean="0"/>
              <a:t>StringBuilder</a:t>
            </a:r>
            <a:r>
              <a:rPr lang="en-US" dirty="0" smtClean="0"/>
              <a:t> are mutable.</a:t>
            </a:r>
          </a:p>
          <a:p>
            <a:r>
              <a:rPr lang="en-US" dirty="0" smtClean="0"/>
              <a:t>String comparison – equals() &amp; </a:t>
            </a:r>
            <a:r>
              <a:rPr lang="en-US" dirty="0" err="1" smtClean="0"/>
              <a:t>equalsIgnoreCase</a:t>
            </a:r>
            <a:r>
              <a:rPr lang="en-US" dirty="0" smtClean="0"/>
              <a:t>() (compare values), == (compares references), </a:t>
            </a:r>
            <a:r>
              <a:rPr lang="en-US" dirty="0" err="1" smtClean="0"/>
              <a:t>compareTo</a:t>
            </a:r>
            <a:r>
              <a:rPr lang="en-US" dirty="0" smtClean="0"/>
              <a:t>() (compare values lexicographically, returns integer value depending on comparison).</a:t>
            </a:r>
          </a:p>
          <a:p>
            <a:r>
              <a:rPr lang="en-US" dirty="0" smtClean="0"/>
              <a:t>String </a:t>
            </a:r>
            <a:r>
              <a:rPr lang="en-US" dirty="0" err="1" smtClean="0"/>
              <a:t>concat</a:t>
            </a:r>
            <a:r>
              <a:rPr lang="en-US" dirty="0" smtClean="0"/>
              <a:t> – </a:t>
            </a:r>
            <a:r>
              <a:rPr lang="en-US" dirty="0" err="1" smtClean="0"/>
              <a:t>concat</a:t>
            </a:r>
            <a:r>
              <a:rPr lang="en-US" dirty="0" smtClean="0"/>
              <a:t>() performs concatenation &amp; returns reference to new object. + operator also </a:t>
            </a:r>
            <a:r>
              <a:rPr lang="en-US" dirty="0" err="1" smtClean="0"/>
              <a:t>concats</a:t>
            </a:r>
            <a:r>
              <a:rPr lang="en-US" dirty="0" smtClean="0"/>
              <a:t> strings (the underlying mechanism is </a:t>
            </a:r>
            <a:r>
              <a:rPr lang="en-US" dirty="0" err="1" smtClean="0"/>
              <a:t>StringBuilder.append</a:t>
            </a:r>
            <a:r>
              <a:rPr lang="en-US" dirty="0" smtClean="0"/>
              <a:t>() method).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(Cont.)</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Substring – A part of string. substring() is used to create substring, it returns reference to new object. </a:t>
            </a:r>
            <a:r>
              <a:rPr lang="en-US" dirty="0" err="1" smtClean="0"/>
              <a:t>startIndex</a:t>
            </a:r>
            <a:r>
              <a:rPr lang="en-US" dirty="0" smtClean="0"/>
              <a:t> is inclusive &amp; </a:t>
            </a:r>
            <a:r>
              <a:rPr lang="en-US" dirty="0" err="1" smtClean="0"/>
              <a:t>endIndex</a:t>
            </a:r>
            <a:r>
              <a:rPr lang="en-US" dirty="0" smtClean="0"/>
              <a:t> is exclusive. substring(start), substring(start, end).</a:t>
            </a:r>
          </a:p>
          <a:p>
            <a:r>
              <a:rPr lang="en-US" dirty="0" err="1" smtClean="0"/>
              <a:t>StringBuffer</a:t>
            </a:r>
            <a:r>
              <a:rPr lang="en-US" dirty="0" smtClean="0"/>
              <a:t> – Creates mutable (changeable) strings. This class is thread-safe (no multiple access at a time). Constructors – </a:t>
            </a:r>
            <a:r>
              <a:rPr lang="en-US" dirty="0" err="1" smtClean="0"/>
              <a:t>StringBuffer</a:t>
            </a:r>
            <a:r>
              <a:rPr lang="en-US" dirty="0" smtClean="0"/>
              <a:t>(), </a:t>
            </a:r>
            <a:r>
              <a:rPr lang="en-US" dirty="0" err="1" smtClean="0"/>
              <a:t>StringBuffer</a:t>
            </a:r>
            <a:r>
              <a:rPr lang="en-US" dirty="0" smtClean="0"/>
              <a:t>(string), </a:t>
            </a:r>
            <a:r>
              <a:rPr lang="en-US" dirty="0" err="1" smtClean="0"/>
              <a:t>StringBuffer</a:t>
            </a:r>
            <a:r>
              <a:rPr lang="en-US" dirty="0" smtClean="0"/>
              <a:t>(capacity). It has methods like append(string), delete(start, end), insert(pos, string), reverse(), capacity(), replace(start, end, string), length(), substring(), etc.</a:t>
            </a:r>
          </a:p>
          <a:p>
            <a:r>
              <a:rPr lang="en-US" dirty="0" err="1" smtClean="0"/>
              <a:t>StringBuilder</a:t>
            </a:r>
            <a:r>
              <a:rPr lang="en-US" dirty="0" smtClean="0"/>
              <a:t> – Same as </a:t>
            </a:r>
            <a:r>
              <a:rPr lang="en-US" dirty="0" err="1" smtClean="0"/>
              <a:t>StringBuffer</a:t>
            </a:r>
            <a:r>
              <a:rPr lang="en-US" dirty="0" smtClean="0"/>
              <a:t> only difference is that it is non-synchronized (not thread safe). All members are same. It is time-efficient than </a:t>
            </a:r>
            <a:r>
              <a:rPr lang="en-US" dirty="0" err="1" smtClean="0"/>
              <a:t>StringBuffer</a:t>
            </a:r>
            <a:r>
              <a:rPr lang="en-US" dirty="0" smtClean="0"/>
              <a:t>.</a:t>
            </a:r>
          </a:p>
          <a:p>
            <a:r>
              <a:rPr lang="en-US" dirty="0" smtClean="0"/>
              <a:t>All wrapper classes &amp; String class are immutable. Immutable classes are final &amp; have only one final variable, constructor &amp; getter method.</a:t>
            </a:r>
          </a:p>
          <a:p>
            <a:r>
              <a:rPr lang="en-US" dirty="0" smtClean="0"/>
              <a:t>Any object can be represented as string using </a:t>
            </a:r>
            <a:r>
              <a:rPr lang="en-US" dirty="0" err="1" smtClean="0"/>
              <a:t>toString</a:t>
            </a:r>
            <a:r>
              <a:rPr lang="en-US" dirty="0" smtClean="0"/>
              <a:t>(). </a:t>
            </a:r>
            <a:r>
              <a:rPr lang="en-US" smtClean="0"/>
              <a:t>We </a:t>
            </a:r>
            <a:r>
              <a:rPr lang="en-US" dirty="0" smtClean="0"/>
              <a:t>can override it &amp; return any string.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3" name="Text Placeholder 2"/>
          <p:cNvSpPr>
            <a:spLocks noGrp="1"/>
          </p:cNvSpPr>
          <p:nvPr>
            <p:ph type="body" idx="1"/>
          </p:nvPr>
        </p:nvSpPr>
        <p:spPr/>
        <p:txBody>
          <a:bodyPr/>
          <a:lstStyle/>
          <a:p>
            <a:r>
              <a:rPr lang="en-US" dirty="0" smtClean="0"/>
              <a:t>Process of releasing unused memory. JVM does this automatically. No referenced object is considered as no longer needed, so memory occupied by it (heap) is released. The object is dumped if it is not having any reference to it.</a:t>
            </a:r>
          </a:p>
          <a:p>
            <a:r>
              <a:rPr lang="en-US" dirty="0" smtClean="0"/>
              <a:t>No need to dereferencing objects. Everything is handled automatically by JVM. Garbage collection increases memory efficiency and decreases chances of memory leak.</a:t>
            </a:r>
          </a:p>
          <a:p>
            <a:r>
              <a:rPr lang="en-US" dirty="0" smtClean="0"/>
              <a:t>finalize() – It is protected method from Object class. finalize() is called by garbage collector (GC thread) before performing garbage collection, so we can add code which is needed to be executed before garbage collection in this method.</a:t>
            </a:r>
          </a:p>
          <a:p>
            <a:r>
              <a:rPr lang="en-US" dirty="0" smtClean="0"/>
              <a:t>We can request JVM to perform garbage collection  by using </a:t>
            </a:r>
            <a:r>
              <a:rPr lang="en-US" smtClean="0"/>
              <a:t>System.gc</a:t>
            </a:r>
            <a:r>
              <a:rPr lang="en-US" dirty="0" smtClean="0"/>
              <a:t>(). It will perform garbage collection if possible.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67279"/>
            <a:ext cx="7688700" cy="535200"/>
          </a:xfrm>
        </p:spPr>
        <p:txBody>
          <a:bodyPr/>
          <a:lstStyle/>
          <a:p>
            <a:r>
              <a:rPr lang="en-US" dirty="0" smtClean="0"/>
              <a:t>Inner Classes</a:t>
            </a:r>
            <a:endParaRPr lang="en-US" dirty="0"/>
          </a:p>
        </p:txBody>
      </p:sp>
      <p:sp>
        <p:nvSpPr>
          <p:cNvPr id="3" name="Text Placeholder 2"/>
          <p:cNvSpPr>
            <a:spLocks noGrp="1"/>
          </p:cNvSpPr>
          <p:nvPr>
            <p:ph type="body" idx="1"/>
          </p:nvPr>
        </p:nvSpPr>
        <p:spPr>
          <a:xfrm>
            <a:off x="729450" y="1709004"/>
            <a:ext cx="7859746" cy="3434496"/>
          </a:xfrm>
        </p:spPr>
        <p:txBody>
          <a:bodyPr/>
          <a:lstStyle/>
          <a:p>
            <a:r>
              <a:rPr lang="en-US" dirty="0" smtClean="0"/>
              <a:t>Class inside class is nothing but inner class. It can access all members of outer class including private members. They increase readability &amp; maintainability of code  because of logical grouping. Two class files are generated </a:t>
            </a:r>
            <a:r>
              <a:rPr lang="en-US" dirty="0" err="1" smtClean="0"/>
              <a:t>asOuter</a:t>
            </a:r>
            <a:r>
              <a:rPr lang="en-US" dirty="0" smtClean="0"/>
              <a:t> &amp; </a:t>
            </a:r>
            <a:r>
              <a:rPr lang="en-US" dirty="0" err="1" smtClean="0"/>
              <a:t>Outer$Iner</a:t>
            </a:r>
            <a:r>
              <a:rPr lang="en-US" dirty="0" smtClean="0"/>
              <a:t>. Nested class can be of 2 types – </a:t>
            </a:r>
          </a:p>
          <a:p>
            <a:pPr lvl="1">
              <a:spcBef>
                <a:spcPts val="0"/>
              </a:spcBef>
              <a:buFont typeface="+mj-lt"/>
              <a:buAutoNum type="arabicPeriod"/>
            </a:pPr>
            <a:r>
              <a:rPr lang="en-US" dirty="0" smtClean="0"/>
              <a:t>Static inner class – static class inside class. It can’t access non-static data members &amp; methods. It can be accessed by outer class name directly. Static members of static inner class can be accessed without creating any instance.</a:t>
            </a:r>
          </a:p>
          <a:p>
            <a:pPr lvl="1">
              <a:spcBef>
                <a:spcPts val="0"/>
              </a:spcBef>
              <a:buFont typeface="+mj-lt"/>
              <a:buAutoNum type="arabicPeriod"/>
            </a:pPr>
            <a:r>
              <a:rPr lang="en-US" dirty="0" smtClean="0"/>
              <a:t>Non-static inner class Inner classes are further of 3 types</a:t>
            </a:r>
          </a:p>
          <a:p>
            <a:pPr lvl="2">
              <a:spcBef>
                <a:spcPts val="0"/>
              </a:spcBef>
              <a:buFont typeface="+mj-lt"/>
              <a:buAutoNum type="alphaLcParenR"/>
            </a:pPr>
            <a:r>
              <a:rPr lang="en-US" dirty="0" smtClean="0"/>
              <a:t>Member inner class – created within class but outside method. Outer class object must need to be created.</a:t>
            </a:r>
          </a:p>
          <a:p>
            <a:pPr lvl="2">
              <a:spcBef>
                <a:spcPts val="0"/>
              </a:spcBef>
              <a:buFont typeface="+mj-lt"/>
              <a:buAutoNum type="alphaLcParenR"/>
            </a:pPr>
            <a:r>
              <a:rPr lang="en-US" dirty="0" smtClean="0"/>
              <a:t>Anonymous inner class – inner class without name. Method is passed to abstract class/interface while creating object. The object is of type anonymous but reference is of type abstract class/interface.</a:t>
            </a:r>
          </a:p>
          <a:p>
            <a:pPr lvl="2">
              <a:spcBef>
                <a:spcPts val="0"/>
              </a:spcBef>
              <a:buFont typeface="+mj-lt"/>
              <a:buAutoNum type="alphaLcParenR"/>
            </a:pPr>
            <a:r>
              <a:rPr lang="en-US" dirty="0" smtClean="0"/>
              <a:t>Local inner class – created within class within method/block. They can’t be used (instantiated) outside this method/block.</a:t>
            </a:r>
          </a:p>
          <a:p>
            <a:r>
              <a:rPr lang="en-US" dirty="0" smtClean="0"/>
              <a:t>Nested Interface – interface within interface or class. They’re referred using outer interface/class. It must be public if declared within interface &amp; if declared within class it can have any access modifier. In this similar manner, class can also be declared within interface.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318650"/>
            <a:ext cx="7688700" cy="535200"/>
          </a:xfrm>
        </p:spPr>
        <p:txBody>
          <a:bodyPr/>
          <a:lstStyle/>
          <a:p>
            <a:r>
              <a:rPr lang="en-US" dirty="0" smtClean="0"/>
              <a:t>Exception Handling</a:t>
            </a:r>
            <a:endParaRPr lang="en-US" dirty="0"/>
          </a:p>
        </p:txBody>
      </p:sp>
      <p:sp>
        <p:nvSpPr>
          <p:cNvPr id="3" name="Text Placeholder 2"/>
          <p:cNvSpPr>
            <a:spLocks noGrp="1"/>
          </p:cNvSpPr>
          <p:nvPr>
            <p:ph type="body" idx="1"/>
          </p:nvPr>
        </p:nvSpPr>
        <p:spPr>
          <a:xfrm>
            <a:off x="708902" y="1986406"/>
            <a:ext cx="7900842" cy="3157094"/>
          </a:xfrm>
        </p:spPr>
        <p:txBody>
          <a:bodyPr/>
          <a:lstStyle/>
          <a:p>
            <a:r>
              <a:rPr lang="en-US" dirty="0" smtClean="0"/>
              <a:t>Exception is an abnormal condition that disrupts normal program flow. Exception handling is mechanism that handle such run-time errors so that normal flow of program can be maintained.</a:t>
            </a:r>
          </a:p>
          <a:p>
            <a:r>
              <a:rPr lang="en-US" dirty="0" err="1" smtClean="0"/>
              <a:t>java.lang.Throwable</a:t>
            </a:r>
            <a:r>
              <a:rPr lang="en-US" dirty="0" smtClean="0"/>
              <a:t> is root class for java exception hierarchy which is inherited in 2 subclasses – Exception &amp; Error (E.g. </a:t>
            </a:r>
            <a:r>
              <a:rPr lang="en-US" dirty="0" err="1" smtClean="0"/>
              <a:t>OutOfMemoryError</a:t>
            </a:r>
            <a:r>
              <a:rPr lang="en-US" dirty="0" smtClean="0"/>
              <a:t>, </a:t>
            </a:r>
            <a:r>
              <a:rPr lang="en-US" dirty="0" err="1" smtClean="0"/>
              <a:t>VirtualMachineError</a:t>
            </a:r>
            <a:r>
              <a:rPr lang="en-US" dirty="0" smtClean="0"/>
              <a:t>). Error is irrecoverable.</a:t>
            </a:r>
          </a:p>
          <a:p>
            <a:r>
              <a:rPr lang="en-US" dirty="0" smtClean="0"/>
              <a:t>Exception is further subdivided into checked (compile-time. E.g. </a:t>
            </a:r>
            <a:r>
              <a:rPr lang="en-US" dirty="0" err="1" smtClean="0"/>
              <a:t>ClassNotFoundException</a:t>
            </a:r>
            <a:r>
              <a:rPr lang="en-US" dirty="0" smtClean="0"/>
              <a:t>, </a:t>
            </a:r>
            <a:r>
              <a:rPr lang="en-US" dirty="0" err="1" smtClean="0"/>
              <a:t>SQLException</a:t>
            </a:r>
            <a:r>
              <a:rPr lang="en-US" dirty="0" smtClean="0"/>
              <a:t>) and unchecked (run-time. E.g. </a:t>
            </a:r>
            <a:r>
              <a:rPr lang="en-US" dirty="0" err="1" smtClean="0"/>
              <a:t>NullPointerException</a:t>
            </a:r>
            <a:r>
              <a:rPr lang="en-US" dirty="0" smtClean="0"/>
              <a:t>, </a:t>
            </a:r>
            <a:r>
              <a:rPr lang="en-US" dirty="0" err="1" smtClean="0"/>
              <a:t>ArithmeticException</a:t>
            </a:r>
            <a:r>
              <a:rPr lang="en-US" dirty="0" smtClean="0"/>
              <a:t>).</a:t>
            </a:r>
          </a:p>
          <a:p>
            <a:r>
              <a:rPr lang="en-US" dirty="0" smtClean="0"/>
              <a:t>try block – It is used to enclose the code that might  throw exception. When exception occurs, an exception object is thrown &amp; further statements in try block aren’t executed. Every try block must be followed by catch or finally block.</a:t>
            </a:r>
          </a:p>
          <a:p>
            <a:r>
              <a:rPr lang="en-US" dirty="0" smtClean="0"/>
              <a:t>catch block – It catches the exception object thrown by try block by declaring type of exception as parameter (Exception object itself or corresponding generated exception). This block is nothing but exception handler. It must follow try block. Multiple catch block are allowed for single try block.</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76" y="1298102"/>
            <a:ext cx="7688700" cy="535200"/>
          </a:xfrm>
        </p:spPr>
        <p:txBody>
          <a:bodyPr/>
          <a:lstStyle/>
          <a:p>
            <a:r>
              <a:rPr lang="en-US" dirty="0" smtClean="0"/>
              <a:t>Exception Handling (Cont.)</a:t>
            </a:r>
            <a:endParaRPr lang="en-US" dirty="0"/>
          </a:p>
        </p:txBody>
      </p:sp>
      <p:sp>
        <p:nvSpPr>
          <p:cNvPr id="3" name="Text Placeholder 2"/>
          <p:cNvSpPr>
            <a:spLocks noGrp="1"/>
          </p:cNvSpPr>
          <p:nvPr>
            <p:ph type="body" idx="1"/>
          </p:nvPr>
        </p:nvSpPr>
        <p:spPr>
          <a:xfrm>
            <a:off x="708902" y="1832294"/>
            <a:ext cx="7688700" cy="3311206"/>
          </a:xfrm>
        </p:spPr>
        <p:txBody>
          <a:bodyPr/>
          <a:lstStyle/>
          <a:p>
            <a:r>
              <a:rPr lang="en-US" dirty="0" smtClean="0"/>
              <a:t>If exception is not handled, then default exception handler handles exception and prints exception, its stack trace hierarchy and terminates program.</a:t>
            </a:r>
          </a:p>
          <a:p>
            <a:r>
              <a:rPr lang="en-US" dirty="0" smtClean="0"/>
              <a:t>We can have nested try-catch blocks, the nesting can be up to any level, only proper order of handlers should be maintained. When we are using multiple catch, level should go from most specific to most general (E.g. </a:t>
            </a:r>
            <a:r>
              <a:rPr lang="en-US" dirty="0" err="1" smtClean="0"/>
              <a:t>ArithmeticException</a:t>
            </a:r>
            <a:r>
              <a:rPr lang="en-US" dirty="0" smtClean="0"/>
              <a:t> =&gt; Exception).</a:t>
            </a:r>
          </a:p>
          <a:p>
            <a:r>
              <a:rPr lang="en-US" dirty="0" smtClean="0"/>
              <a:t>finally block – It is used to execute the important code which is must to be executed (E.g. closing connection, releasing resource, etc.). It follows try or catch block. It can’t  be used before catch block. It follows try block only when catch block is not present. Even if exception isn’t handled, still this block is executed. We can’t have multiple finally blocks.</a:t>
            </a:r>
          </a:p>
          <a:p>
            <a:r>
              <a:rPr lang="en-US" dirty="0" smtClean="0"/>
              <a:t>throw keyword – It is used to explicitly throw exception object. We can throw any type of exception but mostly it is used to throw custom exceptions.</a:t>
            </a:r>
          </a:p>
          <a:p>
            <a:r>
              <a:rPr lang="en-US" dirty="0" smtClean="0"/>
              <a:t> throws keyword – It is used with method to declare exception, it gives info that method can throw exception of mentioned type. It can be used with checked exception only &amp; it allows them to be propagated. It can be used as option to try-catch mechanism.</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(Cont.)</a:t>
            </a:r>
            <a:endParaRPr lang="en-US" dirty="0"/>
          </a:p>
        </p:txBody>
      </p:sp>
      <p:sp>
        <p:nvSpPr>
          <p:cNvPr id="3" name="Text Placeholder 2"/>
          <p:cNvSpPr>
            <a:spLocks noGrp="1"/>
          </p:cNvSpPr>
          <p:nvPr>
            <p:ph type="body" idx="1"/>
          </p:nvPr>
        </p:nvSpPr>
        <p:spPr/>
        <p:txBody>
          <a:bodyPr/>
          <a:lstStyle/>
          <a:p>
            <a:r>
              <a:rPr lang="en-US" dirty="0" smtClean="0"/>
              <a:t>Unchecked exceptions are propagated from method to method (calling method), whereas checked exceptions are not propagated. throws keyword allows checked exceptions to be propagated.</a:t>
            </a:r>
          </a:p>
          <a:p>
            <a:r>
              <a:rPr lang="en-US" dirty="0" smtClean="0"/>
              <a:t>In inheritance, if parent class method doesn’t throws any checked exception, then child class also can’t throw checked exception, whereas unchecked exception can be thrown. If parent class method throws checked exception then child class method can also throw checked exception provided parent class exception must be parent to child class exception.</a:t>
            </a:r>
          </a:p>
          <a:p>
            <a:r>
              <a:rPr lang="en-US" dirty="0" smtClean="0"/>
              <a:t>Custom Exception – Also called as </a:t>
            </a:r>
            <a:r>
              <a:rPr lang="en-US" smtClean="0"/>
              <a:t>user-defined exception. Custom </a:t>
            </a:r>
            <a:r>
              <a:rPr lang="en-US" dirty="0" smtClean="0"/>
              <a:t>exception class can be created by extending it to Exception. We can write corresponding methods and handler codes and call them accordingly. throw keyword is used to throw such exceptions.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185086"/>
            <a:ext cx="7688700" cy="535200"/>
          </a:xfrm>
        </p:spPr>
        <p:txBody>
          <a:bodyPr/>
          <a:lstStyle/>
          <a:p>
            <a:r>
              <a:rPr lang="en-US" dirty="0" smtClean="0"/>
              <a:t>Multithreading</a:t>
            </a:r>
            <a:endParaRPr lang="en-US" dirty="0"/>
          </a:p>
        </p:txBody>
      </p:sp>
      <p:sp>
        <p:nvSpPr>
          <p:cNvPr id="3" name="Text Placeholder 2"/>
          <p:cNvSpPr>
            <a:spLocks noGrp="1"/>
          </p:cNvSpPr>
          <p:nvPr>
            <p:ph type="body" idx="1"/>
          </p:nvPr>
        </p:nvSpPr>
        <p:spPr>
          <a:xfrm>
            <a:off x="729449" y="1667909"/>
            <a:ext cx="7798101" cy="3342027"/>
          </a:xfrm>
        </p:spPr>
        <p:txBody>
          <a:bodyPr/>
          <a:lstStyle/>
          <a:p>
            <a:r>
              <a:rPr lang="en-US" dirty="0" smtClean="0"/>
              <a:t>Multithreading: It is mechanism in which multiple threads can be executed simultaneously. It saves time by performing multiple operations at same time. It is mostly used in games, animation.</a:t>
            </a:r>
          </a:p>
          <a:p>
            <a:r>
              <a:rPr lang="en-US" dirty="0" smtClean="0"/>
              <a:t>Multitasking: It is process of executing multiple tasks simultaneously. It boosts CPU utilization. It is achieved with multithreading or multiprocessing – </a:t>
            </a:r>
          </a:p>
          <a:p>
            <a:pPr lvl="1">
              <a:spcBef>
                <a:spcPts val="0"/>
              </a:spcBef>
              <a:buFont typeface="+mj-lt"/>
              <a:buAutoNum type="arabicPeriod"/>
            </a:pPr>
            <a:r>
              <a:rPr lang="en-US" dirty="0" smtClean="0"/>
              <a:t>Multiprocessing – Process is heavyweight and has separate memory area. Switching &amp; communication between processes can be costly.</a:t>
            </a:r>
          </a:p>
          <a:p>
            <a:pPr lvl="1">
              <a:spcBef>
                <a:spcPts val="0"/>
              </a:spcBef>
              <a:buFont typeface="+mj-lt"/>
              <a:buAutoNum type="arabicPeriod"/>
            </a:pPr>
            <a:r>
              <a:rPr lang="en-US" dirty="0" smtClean="0"/>
              <a:t>Multithreading – Thread is lightweight &amp; multiple threads share same memory space. So, cost of communication is low. Thread is basically smallest execution unit, lightweight sub-process. Threads are independent, failure of one doesn’t affect others. But only one thread is executed at a time.</a:t>
            </a:r>
          </a:p>
          <a:p>
            <a:r>
              <a:rPr lang="en-US" dirty="0" smtClean="0"/>
              <a:t>Thread life-cycle – Thread lifecycle has 5 states. Thread can be in any one of them at a time</a:t>
            </a:r>
          </a:p>
          <a:p>
            <a:pPr lvl="1">
              <a:spcBef>
                <a:spcPts val="0"/>
              </a:spcBef>
              <a:buFont typeface="+mj-lt"/>
              <a:buAutoNum type="arabicPeriod"/>
            </a:pPr>
            <a:r>
              <a:rPr lang="en-US" dirty="0" smtClean="0"/>
              <a:t>New – Thread is created(instance of thread class). Before start().</a:t>
            </a:r>
          </a:p>
          <a:p>
            <a:pPr lvl="1">
              <a:spcBef>
                <a:spcPts val="0"/>
              </a:spcBef>
              <a:buFont typeface="+mj-lt"/>
              <a:buAutoNum type="arabicPeriod"/>
            </a:pPr>
            <a:r>
              <a:rPr lang="en-US" dirty="0" err="1" smtClean="0"/>
              <a:t>Runnable</a:t>
            </a:r>
            <a:r>
              <a:rPr lang="en-US" dirty="0" smtClean="0"/>
              <a:t> – Thread is ready for execution(waiting to get executed). Invocation of start().</a:t>
            </a:r>
          </a:p>
          <a:p>
            <a:pPr lvl="1">
              <a:spcBef>
                <a:spcPts val="0"/>
              </a:spcBef>
              <a:buFont typeface="+mj-lt"/>
              <a:buAutoNum type="arabicPeriod"/>
            </a:pPr>
            <a:r>
              <a:rPr lang="en-US" dirty="0" smtClean="0"/>
              <a:t>Running -  Thread is running (scheduler has selected thread for execution).</a:t>
            </a:r>
          </a:p>
          <a:p>
            <a:pPr lvl="1">
              <a:spcBef>
                <a:spcPts val="0"/>
              </a:spcBef>
              <a:buFont typeface="+mj-lt"/>
              <a:buAutoNum type="arabicPeriod"/>
            </a:pPr>
            <a:r>
              <a:rPr lang="en-US" dirty="0" smtClean="0"/>
              <a:t>Non-</a:t>
            </a:r>
            <a:r>
              <a:rPr lang="en-US" dirty="0" err="1" smtClean="0"/>
              <a:t>Runnable</a:t>
            </a:r>
            <a:r>
              <a:rPr lang="en-US" dirty="0" smtClean="0"/>
              <a:t> (Blocked) – Thread is alive but not able to run due to suspend(), wait(), sleep(), etc.</a:t>
            </a:r>
          </a:p>
          <a:p>
            <a:pPr lvl="1">
              <a:spcBef>
                <a:spcPts val="0"/>
              </a:spcBef>
              <a:buFont typeface="+mj-lt"/>
              <a:buAutoNum type="arabicPeriod"/>
            </a:pPr>
            <a:r>
              <a:rPr lang="en-US" dirty="0" smtClean="0"/>
              <a:t>Terminated – Thread terminates/exits when its run() method execution is complete.</a:t>
            </a:r>
          </a:p>
          <a:p>
            <a:r>
              <a:rPr lang="en-US" dirty="0" smtClean="0"/>
              <a:t>Big Picture - </a:t>
            </a:r>
            <a:r>
              <a:rPr lang="en-US" dirty="0" smtClean="0">
                <a:hlinkClick r:id="rId2"/>
              </a:rPr>
              <a:t>Thread Life Cycle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(Cont.)</a:t>
            </a:r>
            <a:endParaRPr lang="en-US" dirty="0"/>
          </a:p>
        </p:txBody>
      </p:sp>
      <p:sp>
        <p:nvSpPr>
          <p:cNvPr id="3" name="Text Placeholder 2"/>
          <p:cNvSpPr>
            <a:spLocks noGrp="1"/>
          </p:cNvSpPr>
          <p:nvPr>
            <p:ph type="body" idx="1"/>
          </p:nvPr>
        </p:nvSpPr>
        <p:spPr>
          <a:xfrm>
            <a:off x="719176" y="1904213"/>
            <a:ext cx="7688700" cy="3064625"/>
          </a:xfrm>
        </p:spPr>
        <p:txBody>
          <a:bodyPr/>
          <a:lstStyle/>
          <a:p>
            <a:r>
              <a:rPr lang="en-US" dirty="0" smtClean="0"/>
              <a:t>Creating Thread – Threads can be created with by extending Thread class or implementing </a:t>
            </a:r>
            <a:r>
              <a:rPr lang="en-US" dirty="0" err="1" smtClean="0"/>
              <a:t>Runnable</a:t>
            </a:r>
            <a:r>
              <a:rPr lang="en-US" dirty="0" smtClean="0"/>
              <a:t> interface.</a:t>
            </a:r>
          </a:p>
          <a:p>
            <a:r>
              <a:rPr lang="en-US" dirty="0" smtClean="0"/>
              <a:t>Thread class – Thread class allows us to create &amp; perform operations of thread by providing various methods &amp; constructors. This class itself implements </a:t>
            </a:r>
            <a:r>
              <a:rPr lang="en-US" dirty="0" err="1" smtClean="0"/>
              <a:t>Runnable</a:t>
            </a:r>
            <a:r>
              <a:rPr lang="en-US" dirty="0" smtClean="0"/>
              <a:t> interface. The constructors are Thread(), Thread(String), Thread(</a:t>
            </a:r>
            <a:r>
              <a:rPr lang="en-US" dirty="0" err="1" smtClean="0"/>
              <a:t>Runnable</a:t>
            </a:r>
            <a:r>
              <a:rPr lang="en-US" dirty="0" smtClean="0"/>
              <a:t>), Thread (</a:t>
            </a:r>
            <a:r>
              <a:rPr lang="en-US" dirty="0" err="1" smtClean="0"/>
              <a:t>Runnable</a:t>
            </a:r>
            <a:r>
              <a:rPr lang="en-US" dirty="0" smtClean="0"/>
              <a:t>, String). The methods are start(), run(), </a:t>
            </a:r>
            <a:r>
              <a:rPr lang="en-US" dirty="0" err="1" smtClean="0"/>
              <a:t>yeild</a:t>
            </a:r>
            <a:r>
              <a:rPr lang="en-US" dirty="0" smtClean="0"/>
              <a:t>(), join(), stop(), resume(), suspend(), </a:t>
            </a:r>
            <a:r>
              <a:rPr lang="en-US" dirty="0" err="1" smtClean="0"/>
              <a:t>getName</a:t>
            </a:r>
            <a:r>
              <a:rPr lang="en-US" dirty="0" smtClean="0"/>
              <a:t>(), </a:t>
            </a:r>
            <a:r>
              <a:rPr lang="en-US" dirty="0" err="1" smtClean="0"/>
              <a:t>getId</a:t>
            </a:r>
            <a:r>
              <a:rPr lang="en-US" dirty="0" smtClean="0"/>
              <a:t>()etc.</a:t>
            </a:r>
          </a:p>
          <a:p>
            <a:r>
              <a:rPr lang="en-US" dirty="0" err="1" smtClean="0"/>
              <a:t>Runnable</a:t>
            </a:r>
            <a:r>
              <a:rPr lang="en-US" dirty="0" smtClean="0"/>
              <a:t> interface – Every class which is need to be used as thread must implement this interface, it has only one method </a:t>
            </a:r>
            <a:r>
              <a:rPr lang="en-US" dirty="0" err="1" smtClean="0"/>
              <a:t>i.e</a:t>
            </a:r>
            <a:r>
              <a:rPr lang="en-US" dirty="0" smtClean="0"/>
              <a:t> run(). When we implement this interface, our class won’t be treated as thread, instead we need pass it to Thread class object and use that object.</a:t>
            </a:r>
          </a:p>
          <a:p>
            <a:r>
              <a:rPr lang="en-US" dirty="0" smtClean="0"/>
              <a:t>start() method starts the thread &amp; moves it from new state to </a:t>
            </a:r>
            <a:r>
              <a:rPr lang="en-US" dirty="0" err="1" smtClean="0"/>
              <a:t>runnable</a:t>
            </a:r>
            <a:r>
              <a:rPr lang="en-US" dirty="0" smtClean="0"/>
              <a:t> &amp; when scheduled, it calls run() method internally. start() can be called only once, calling again will throw exception.</a:t>
            </a:r>
          </a:p>
          <a:p>
            <a:r>
              <a:rPr lang="en-US" dirty="0" smtClean="0"/>
              <a:t>Scheduler – It is part of JVM that schedules thread for execution. The choosing operation isn’t fixed. It either uses preemptive(priority based) scheduling or time-slicing scheduling.</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46731"/>
            <a:ext cx="7688700" cy="535200"/>
          </a:xfrm>
        </p:spPr>
        <p:txBody>
          <a:bodyPr/>
          <a:lstStyle/>
          <a:p>
            <a:r>
              <a:rPr lang="en-US" dirty="0" smtClean="0"/>
              <a:t>Multithreading (Cont.)</a:t>
            </a:r>
            <a:endParaRPr lang="en-US" dirty="0"/>
          </a:p>
        </p:txBody>
      </p:sp>
      <p:sp>
        <p:nvSpPr>
          <p:cNvPr id="3" name="Text Placeholder 2"/>
          <p:cNvSpPr>
            <a:spLocks noGrp="1"/>
          </p:cNvSpPr>
          <p:nvPr>
            <p:ph type="body" idx="1"/>
          </p:nvPr>
        </p:nvSpPr>
        <p:spPr>
          <a:xfrm>
            <a:off x="544513" y="1924761"/>
            <a:ext cx="8414551" cy="3064625"/>
          </a:xfrm>
        </p:spPr>
        <p:txBody>
          <a:bodyPr/>
          <a:lstStyle/>
          <a:p>
            <a:r>
              <a:rPr lang="en-US" dirty="0" smtClean="0"/>
              <a:t>sleep() – This method is used to sleep the thread for specified time (in ms).</a:t>
            </a:r>
          </a:p>
          <a:p>
            <a:r>
              <a:rPr lang="en-US" dirty="0" smtClean="0"/>
              <a:t>If we call run() method directly, it is treated as normal object &amp; not as thread. So it is executed normally.</a:t>
            </a:r>
          </a:p>
          <a:p>
            <a:r>
              <a:rPr lang="en-US" dirty="0" smtClean="0"/>
              <a:t>join() – This method waits for the thread to die(to execute it completely). It stops currently executing threads until joined thread executes completely. join(), join(long ms).</a:t>
            </a:r>
          </a:p>
          <a:p>
            <a:r>
              <a:rPr lang="en-US" dirty="0" err="1" smtClean="0"/>
              <a:t>getName</a:t>
            </a:r>
            <a:r>
              <a:rPr lang="en-US" dirty="0" smtClean="0"/>
              <a:t>() returns a string containing name of calling thread. </a:t>
            </a:r>
            <a:r>
              <a:rPr lang="en-US" dirty="0" err="1" smtClean="0"/>
              <a:t>setName</a:t>
            </a:r>
            <a:r>
              <a:rPr lang="en-US" dirty="0" smtClean="0"/>
              <a:t>(String) sets name for calling thread. </a:t>
            </a:r>
            <a:r>
              <a:rPr lang="en-US" dirty="0" err="1" smtClean="0"/>
              <a:t>getId</a:t>
            </a:r>
            <a:r>
              <a:rPr lang="en-US" dirty="0" smtClean="0"/>
              <a:t>() return id for calling thread. </a:t>
            </a:r>
            <a:r>
              <a:rPr lang="en-US" dirty="0" err="1" smtClean="0"/>
              <a:t>Thread.currentThread</a:t>
            </a:r>
            <a:r>
              <a:rPr lang="en-US" dirty="0" smtClean="0"/>
              <a:t>() returns instance of currently executing thread. We can get priority if current thread with </a:t>
            </a:r>
            <a:r>
              <a:rPr lang="en-US" dirty="0" err="1" smtClean="0"/>
              <a:t>getPriority</a:t>
            </a:r>
            <a:r>
              <a:rPr lang="en-US" dirty="0" smtClean="0"/>
              <a:t>(). We can set priority for threads with </a:t>
            </a:r>
            <a:r>
              <a:rPr lang="en-US" dirty="0" err="1" smtClean="0"/>
              <a:t>setPriority</a:t>
            </a:r>
            <a:r>
              <a:rPr lang="en-US" dirty="0" smtClean="0"/>
              <a:t>(</a:t>
            </a:r>
            <a:r>
              <a:rPr lang="en-US" dirty="0" err="1" smtClean="0"/>
              <a:t>int</a:t>
            </a:r>
            <a:r>
              <a:rPr lang="en-US" dirty="0" smtClean="0"/>
              <a:t>). It takes integer as parameter in range of 1-10. We have constants in Thread class like </a:t>
            </a:r>
            <a:r>
              <a:rPr lang="en-US" dirty="0" smtClean="0">
                <a:solidFill>
                  <a:srgbClr val="595959"/>
                </a:solidFill>
              </a:rPr>
              <a:t>MIN</a:t>
            </a:r>
            <a:r>
              <a:rPr lang="en-US" dirty="0" smtClean="0">
                <a:solidFill>
                  <a:srgbClr val="595959"/>
                </a:solidFill>
                <a:latin typeface="Arial"/>
              </a:rPr>
              <a:t>_</a:t>
            </a:r>
            <a:r>
              <a:rPr lang="en-US" dirty="0" smtClean="0">
                <a:solidFill>
                  <a:srgbClr val="595959"/>
                </a:solidFill>
              </a:rPr>
              <a:t>PRIORITY(1), NORM</a:t>
            </a:r>
            <a:r>
              <a:rPr lang="en-US" dirty="0" smtClean="0">
                <a:solidFill>
                  <a:srgbClr val="595959"/>
                </a:solidFill>
                <a:latin typeface="Arial"/>
              </a:rPr>
              <a:t>_</a:t>
            </a:r>
            <a:r>
              <a:rPr lang="en-US" dirty="0" smtClean="0">
                <a:solidFill>
                  <a:srgbClr val="595959"/>
                </a:solidFill>
              </a:rPr>
              <a:t>PRIORITY(5), MAX</a:t>
            </a:r>
            <a:r>
              <a:rPr lang="en-US" dirty="0" smtClean="0">
                <a:solidFill>
                  <a:srgbClr val="595959"/>
                </a:solidFill>
                <a:latin typeface="Arial"/>
              </a:rPr>
              <a:t>_</a:t>
            </a:r>
            <a:r>
              <a:rPr lang="en-US" dirty="0" smtClean="0">
                <a:solidFill>
                  <a:srgbClr val="595959"/>
                </a:solidFill>
              </a:rPr>
              <a:t>PRIORITY(10).</a:t>
            </a:r>
          </a:p>
          <a:p>
            <a:r>
              <a:rPr lang="en-US" dirty="0" smtClean="0">
                <a:solidFill>
                  <a:srgbClr val="595959"/>
                </a:solidFill>
              </a:rPr>
              <a:t>Daemon Thread – It is service provider thread that provides service to user thread. Once all user threads are finished, daemon thread also exits. Methods regarding daemon thread are </a:t>
            </a:r>
            <a:r>
              <a:rPr lang="en-US" dirty="0" err="1" smtClean="0">
                <a:solidFill>
                  <a:srgbClr val="595959"/>
                </a:solidFill>
              </a:rPr>
              <a:t>setDaemon</a:t>
            </a:r>
            <a:r>
              <a:rPr lang="en-US" dirty="0" smtClean="0">
                <a:solidFill>
                  <a:srgbClr val="595959"/>
                </a:solidFill>
              </a:rPr>
              <a:t>() &amp; </a:t>
            </a:r>
            <a:r>
              <a:rPr lang="en-US" dirty="0" err="1" smtClean="0">
                <a:solidFill>
                  <a:srgbClr val="595959"/>
                </a:solidFill>
              </a:rPr>
              <a:t>isDaemon</a:t>
            </a:r>
            <a:r>
              <a:rPr lang="en-US" dirty="0" smtClean="0">
                <a:solidFill>
                  <a:srgbClr val="595959"/>
                </a:solidFill>
              </a:rPr>
              <a:t>(). There are also inbuilt daemon threads like </a:t>
            </a:r>
            <a:r>
              <a:rPr lang="en-US" dirty="0" err="1" smtClean="0">
                <a:solidFill>
                  <a:srgbClr val="595959"/>
                </a:solidFill>
              </a:rPr>
              <a:t>gc</a:t>
            </a:r>
            <a:r>
              <a:rPr lang="en-US" dirty="0" smtClean="0">
                <a:solidFill>
                  <a:srgbClr val="595959"/>
                </a:solidFill>
              </a:rPr>
              <a:t>, </a:t>
            </a:r>
            <a:r>
              <a:rPr lang="en-US" dirty="0" err="1" smtClean="0">
                <a:solidFill>
                  <a:srgbClr val="595959"/>
                </a:solidFill>
              </a:rPr>
              <a:t>finalizer</a:t>
            </a:r>
            <a:r>
              <a:rPr lang="en-US" dirty="0" smtClean="0">
                <a:solidFill>
                  <a:srgbClr val="595959"/>
                </a:solidFill>
              </a:rPr>
              <a:t>. The method must be set to daemon before starting.</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Features/Buzzwords &amp; Java Applications</a:t>
            </a:r>
            <a:endParaRPr lang="en-US" dirty="0"/>
          </a:p>
        </p:txBody>
      </p:sp>
      <p:sp>
        <p:nvSpPr>
          <p:cNvPr id="3" name="Text Placeholder 2"/>
          <p:cNvSpPr>
            <a:spLocks noGrp="1"/>
          </p:cNvSpPr>
          <p:nvPr>
            <p:ph type="body" idx="1"/>
          </p:nvPr>
        </p:nvSpPr>
        <p:spPr/>
        <p:txBody>
          <a:bodyPr/>
          <a:lstStyle/>
          <a:p>
            <a:r>
              <a:rPr lang="en-US" dirty="0" smtClean="0"/>
              <a:t>High Performance (Faster than interpreted languages, bytecode is close to native code).</a:t>
            </a:r>
          </a:p>
          <a:p>
            <a:r>
              <a:rPr lang="en-US" dirty="0" smtClean="0"/>
              <a:t>Multithreaded (Programs doing multiple things simultaneously, sharing common memory space, great option for multi-process system).</a:t>
            </a:r>
          </a:p>
          <a:p>
            <a:r>
              <a:rPr lang="en-US" dirty="0" smtClean="0"/>
              <a:t>Distributed (Allows to create and access distributed applications with help of RMI &amp; EJB).</a:t>
            </a:r>
          </a:p>
          <a:p>
            <a:r>
              <a:rPr lang="en-US" dirty="0" smtClean="0"/>
              <a:t>Dynamic (Dynamic loading (on-demand), auto garbage collection).</a:t>
            </a:r>
          </a:p>
          <a:p>
            <a:endParaRPr lang="en-US" dirty="0" smtClean="0"/>
          </a:p>
          <a:p>
            <a:endParaRPr lang="en" dirty="0" smtClean="0"/>
          </a:p>
          <a:p>
            <a:r>
              <a:rPr lang="en" dirty="0" smtClean="0"/>
              <a:t>Java Applications – Web, Desktop, Enterprise, Mobile, etc.</a:t>
            </a:r>
          </a:p>
          <a:p>
            <a:r>
              <a:rPr lang="en" dirty="0" smtClean="0"/>
              <a:t>Java Editions – Standard(SE), Enterprise (EE), Micro (ME), JavaFX.</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(Cont.)</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Thread pool – a group of worker threads that are waiting for job &amp; can be reused. A pool of threads is created, one thread is assigned to job provided by daemon. After completion, thread is put back into pool. It’s time saving. It is used with JSP &amp; </a:t>
            </a:r>
            <a:r>
              <a:rPr lang="en-US" dirty="0" err="1" smtClean="0"/>
              <a:t>servlet</a:t>
            </a:r>
            <a:r>
              <a:rPr lang="en-US" dirty="0" smtClean="0"/>
              <a:t> by </a:t>
            </a:r>
            <a:r>
              <a:rPr lang="en-US" dirty="0" err="1" smtClean="0"/>
              <a:t>servlet</a:t>
            </a:r>
            <a:r>
              <a:rPr lang="en-US" dirty="0" smtClean="0"/>
              <a:t> container to serve requests. Each request is assigned to a thread to process it.</a:t>
            </a:r>
          </a:p>
          <a:p>
            <a:r>
              <a:rPr lang="en-US" dirty="0" smtClean="0"/>
              <a:t>Thread group – Multiple threads can be grouped in single object. We can suspend, resume this group threads by single method call. </a:t>
            </a:r>
            <a:r>
              <a:rPr lang="en-US" dirty="0" err="1" smtClean="0"/>
              <a:t>ThreadGroup</a:t>
            </a:r>
            <a:r>
              <a:rPr lang="en-US" dirty="0" smtClean="0"/>
              <a:t>(String) is used to create group. Then we can Thread(</a:t>
            </a:r>
            <a:r>
              <a:rPr lang="en-US" dirty="0" err="1" smtClean="0"/>
              <a:t>ThreadGroup</a:t>
            </a:r>
            <a:r>
              <a:rPr lang="en-US" dirty="0" smtClean="0"/>
              <a:t>, </a:t>
            </a:r>
            <a:r>
              <a:rPr lang="en-US" dirty="0" err="1" smtClean="0"/>
              <a:t>Runnable</a:t>
            </a:r>
            <a:r>
              <a:rPr lang="en-US" dirty="0" smtClean="0"/>
              <a:t>, String name) to create thread, it will add it to group.</a:t>
            </a:r>
          </a:p>
          <a:p>
            <a:r>
              <a:rPr lang="en-US" dirty="0" smtClean="0"/>
              <a:t>Synchronization – Mechanism to control access of multiple threads to a specific resources like shared memory. It prevents consistency problem. </a:t>
            </a:r>
            <a:r>
              <a:rPr lang="en-US" dirty="0" err="1" smtClean="0"/>
              <a:t>Mutex</a:t>
            </a:r>
            <a:r>
              <a:rPr lang="en-US" dirty="0" smtClean="0"/>
              <a:t> lock is used in java. Object that needs to access resource acquires lock, once used it releases resources 7 lock as well.</a:t>
            </a:r>
          </a:p>
          <a:p>
            <a:r>
              <a:rPr lang="en-US" dirty="0" smtClean="0"/>
              <a:t>synchronized method – method with keyword synchronized. Object calling this method acquires lock for this method. Once thread execution is done, this it releases the lock.</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36457"/>
            <a:ext cx="7688700" cy="535200"/>
          </a:xfrm>
        </p:spPr>
        <p:txBody>
          <a:bodyPr/>
          <a:lstStyle/>
          <a:p>
            <a:r>
              <a:rPr lang="en-US" dirty="0" smtClean="0"/>
              <a:t>Multithreading (Cont.)</a:t>
            </a:r>
            <a:endParaRPr lang="en-US" dirty="0"/>
          </a:p>
        </p:txBody>
      </p:sp>
      <p:sp>
        <p:nvSpPr>
          <p:cNvPr id="3" name="Text Placeholder 2"/>
          <p:cNvSpPr>
            <a:spLocks noGrp="1"/>
          </p:cNvSpPr>
          <p:nvPr>
            <p:ph type="body" idx="1"/>
          </p:nvPr>
        </p:nvSpPr>
        <p:spPr>
          <a:xfrm>
            <a:off x="729450" y="1750101"/>
            <a:ext cx="7688700" cy="3393399"/>
          </a:xfrm>
        </p:spPr>
        <p:txBody>
          <a:bodyPr/>
          <a:lstStyle/>
          <a:p>
            <a:r>
              <a:rPr lang="en-US" dirty="0" smtClean="0"/>
              <a:t>synchronized block – synchronization on specific resource (E.g. 5 line of code from method). It’s same as synchronized method, the only difference is of scope. If all code of method is put into synchronized block, its same as synchronized method. Object to be locked is passed as parameter to this block (E.g. class reference this).</a:t>
            </a:r>
          </a:p>
          <a:p>
            <a:r>
              <a:rPr lang="en-US" dirty="0" smtClean="0"/>
              <a:t>static synchronization – If static method of class is synchronized, the lock is on class &amp; not on object (like synchronized method). So, multiple threads trying to access synchronized static method of class will have to wait until thread which has locked it executes completely.</a:t>
            </a:r>
          </a:p>
          <a:p>
            <a:r>
              <a:rPr lang="en-US" dirty="0" smtClean="0"/>
              <a:t>Inter-thread communication - mechanism in which a thread is paused running in its critical section and another thread is allowed to enter (or lock) in the same critical section to be executed. It is implemented by following methods -</a:t>
            </a:r>
          </a:p>
          <a:p>
            <a:pPr lvl="1">
              <a:spcBef>
                <a:spcPts val="0"/>
              </a:spcBef>
              <a:buFont typeface="+mj-lt"/>
              <a:buAutoNum type="arabicPeriod"/>
            </a:pPr>
            <a:r>
              <a:rPr lang="en-US" dirty="0" smtClean="0"/>
              <a:t>wait() - Causes current thread to release the lock and wait until either another thread invokes the notify() or </a:t>
            </a:r>
            <a:r>
              <a:rPr lang="en-US" dirty="0" err="1" smtClean="0"/>
              <a:t>notifyAll</a:t>
            </a:r>
            <a:r>
              <a:rPr lang="en-US" dirty="0" smtClean="0"/>
              <a:t>() for this object, or a specified amount of time has elapsed.</a:t>
            </a:r>
          </a:p>
          <a:p>
            <a:pPr lvl="1">
              <a:spcBef>
                <a:spcPts val="0"/>
              </a:spcBef>
              <a:buFont typeface="+mj-lt"/>
              <a:buAutoNum type="arabicPeriod"/>
            </a:pPr>
            <a:r>
              <a:rPr lang="en-US" dirty="0" smtClean="0"/>
              <a:t>notify() - Wakes up a single thread that is waiting on this object's monitor.</a:t>
            </a:r>
          </a:p>
          <a:p>
            <a:pPr lvl="1">
              <a:spcBef>
                <a:spcPts val="0"/>
              </a:spcBef>
              <a:buFont typeface="+mj-lt"/>
              <a:buAutoNum type="arabicPeriod"/>
            </a:pPr>
            <a:r>
              <a:rPr lang="en-US" dirty="0" err="1" smtClean="0"/>
              <a:t>notifyAll</a:t>
            </a:r>
            <a:r>
              <a:rPr lang="en-US" dirty="0" smtClean="0"/>
              <a:t>() - Wakes up all threads that are waiting on this object's monitor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36457"/>
            <a:ext cx="7688700" cy="535200"/>
          </a:xfrm>
        </p:spPr>
        <p:txBody>
          <a:bodyPr/>
          <a:lstStyle/>
          <a:p>
            <a:r>
              <a:rPr lang="en-US" dirty="0" smtClean="0"/>
              <a:t>Java I/O</a:t>
            </a:r>
            <a:endParaRPr lang="en-US" dirty="0"/>
          </a:p>
        </p:txBody>
      </p:sp>
      <p:sp>
        <p:nvSpPr>
          <p:cNvPr id="3" name="Text Placeholder 2"/>
          <p:cNvSpPr>
            <a:spLocks noGrp="1"/>
          </p:cNvSpPr>
          <p:nvPr>
            <p:ph type="body" idx="1"/>
          </p:nvPr>
        </p:nvSpPr>
        <p:spPr>
          <a:xfrm>
            <a:off x="708902" y="1719278"/>
            <a:ext cx="7952213" cy="3424222"/>
          </a:xfrm>
        </p:spPr>
        <p:txBody>
          <a:bodyPr/>
          <a:lstStyle/>
          <a:p>
            <a:r>
              <a:rPr lang="en-US" dirty="0" smtClean="0"/>
              <a:t>Java I/O is used to process input &amp; produce output. Java uses concept of stream to make I/O operations fast. java.io package contains classes for I/O operations. Stream is sequence of data (byte). There are 3 main streams i.e. </a:t>
            </a:r>
            <a:r>
              <a:rPr lang="en-US" dirty="0" err="1" smtClean="0"/>
              <a:t>System.out</a:t>
            </a:r>
            <a:r>
              <a:rPr lang="en-US" dirty="0" smtClean="0"/>
              <a:t> (standard output stream), </a:t>
            </a:r>
            <a:r>
              <a:rPr lang="en-US" dirty="0" err="1" smtClean="0"/>
              <a:t>System.in</a:t>
            </a:r>
            <a:r>
              <a:rPr lang="en-US" dirty="0" smtClean="0"/>
              <a:t> (standard input stream), System.err (standard error stream). </a:t>
            </a:r>
          </a:p>
          <a:p>
            <a:r>
              <a:rPr lang="en-US" dirty="0" err="1" smtClean="0"/>
              <a:t>OutputStream</a:t>
            </a:r>
            <a:r>
              <a:rPr lang="en-US" dirty="0" smtClean="0"/>
              <a:t> is used to write byte stream data to destination (file, console, socket) from program. It’s an abstract class that works as </a:t>
            </a:r>
            <a:r>
              <a:rPr lang="en-US" dirty="0" err="1" smtClean="0"/>
              <a:t>superclass</a:t>
            </a:r>
            <a:r>
              <a:rPr lang="en-US" dirty="0" smtClean="0"/>
              <a:t> for all classes representing output stream of bytes. It has methods like write(), flush(), close(). Hierarchy - </a:t>
            </a:r>
            <a:r>
              <a:rPr lang="en-US" dirty="0" smtClean="0">
                <a:hlinkClick r:id="rId2"/>
              </a:rPr>
              <a:t>Java </a:t>
            </a:r>
            <a:r>
              <a:rPr lang="en-US" dirty="0" err="1" smtClean="0">
                <a:hlinkClick r:id="rId2"/>
              </a:rPr>
              <a:t>OutputStream</a:t>
            </a:r>
            <a:r>
              <a:rPr lang="en-US" dirty="0" smtClean="0">
                <a:hlinkClick r:id="rId2"/>
              </a:rPr>
              <a:t> Hierarchy</a:t>
            </a:r>
            <a:endParaRPr lang="en-US" dirty="0" smtClean="0"/>
          </a:p>
          <a:p>
            <a:r>
              <a:rPr lang="en-US" dirty="0" err="1" smtClean="0"/>
              <a:t>InputStream</a:t>
            </a:r>
            <a:r>
              <a:rPr lang="en-US" dirty="0" smtClean="0"/>
              <a:t> is used to read byte stream data from source (source, console, socket) to the program. It’s an abstract class that works as </a:t>
            </a:r>
            <a:r>
              <a:rPr lang="en-US" dirty="0" err="1" smtClean="0"/>
              <a:t>superclass</a:t>
            </a:r>
            <a:r>
              <a:rPr lang="en-US" dirty="0" smtClean="0"/>
              <a:t> for all classes representing input stream of bytes. It has methods like read(), available(), close(). Hierarchy - </a:t>
            </a:r>
            <a:r>
              <a:rPr lang="en-US" dirty="0" smtClean="0">
                <a:hlinkClick r:id="rId3"/>
              </a:rPr>
              <a:t>Java </a:t>
            </a:r>
            <a:r>
              <a:rPr lang="en-US" dirty="0" err="1" smtClean="0">
                <a:hlinkClick r:id="rId3"/>
              </a:rPr>
              <a:t>InputStream</a:t>
            </a:r>
            <a:r>
              <a:rPr lang="en-US" dirty="0" smtClean="0">
                <a:hlinkClick r:id="rId3"/>
              </a:rPr>
              <a:t> Hierarchy</a:t>
            </a:r>
            <a:endParaRPr lang="en-US" dirty="0" smtClean="0"/>
          </a:p>
          <a:p>
            <a:r>
              <a:rPr lang="en-US" dirty="0" smtClean="0"/>
              <a:t>Writer is used to write character data to char streams. It’s abstract class that works as </a:t>
            </a:r>
            <a:r>
              <a:rPr lang="en-US" dirty="0" err="1" smtClean="0"/>
              <a:t>superclass</a:t>
            </a:r>
            <a:r>
              <a:rPr lang="en-US" dirty="0" smtClean="0"/>
              <a:t> for various writer classes. It has methods like write(), append(), flush(), close(), etc. </a:t>
            </a:r>
          </a:p>
          <a:p>
            <a:r>
              <a:rPr lang="en-US" dirty="0" smtClean="0"/>
              <a:t>Reader is used to read character data from char streams. It’s abstract class that works as </a:t>
            </a:r>
            <a:r>
              <a:rPr lang="en-US" dirty="0" err="1" smtClean="0"/>
              <a:t>superclass</a:t>
            </a:r>
            <a:r>
              <a:rPr lang="en-US" dirty="0" smtClean="0"/>
              <a:t> for various reader classes. It has methods like read(), close(), mark(), skip(), etc.</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I/O – </a:t>
            </a:r>
            <a:r>
              <a:rPr lang="en-US" dirty="0" err="1" smtClean="0"/>
              <a:t>OutputStream</a:t>
            </a:r>
            <a:r>
              <a:rPr lang="en-US" dirty="0" smtClean="0"/>
              <a:t> Hierarchy</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All subclasses have methods from </a:t>
            </a:r>
            <a:r>
              <a:rPr lang="en-US" dirty="0" err="1" smtClean="0"/>
              <a:t>OutputStream</a:t>
            </a:r>
            <a:r>
              <a:rPr lang="en-US" dirty="0" smtClean="0"/>
              <a:t> class, as its parent abstract class. Methods - write(), flush(), close().</a:t>
            </a:r>
          </a:p>
          <a:p>
            <a:r>
              <a:rPr lang="en-US" dirty="0" err="1" smtClean="0"/>
              <a:t>FileOutputStream</a:t>
            </a:r>
            <a:r>
              <a:rPr lang="en-US" dirty="0" smtClean="0"/>
              <a:t> – output stream used to write to files (byte data). It provides methods like finalize(), </a:t>
            </a:r>
            <a:r>
              <a:rPr lang="en-US" dirty="0" err="1" smtClean="0"/>
              <a:t>getFD</a:t>
            </a:r>
            <a:r>
              <a:rPr lang="en-US" dirty="0" smtClean="0"/>
              <a:t>, etc. The constructor takes filename(with path) as parameter.</a:t>
            </a:r>
          </a:p>
          <a:p>
            <a:r>
              <a:rPr lang="en-US" dirty="0" err="1" smtClean="0"/>
              <a:t>BufferedOutputStream</a:t>
            </a:r>
            <a:r>
              <a:rPr lang="en-US" dirty="0" smtClean="0"/>
              <a:t> – provides buffering facility for output stream. It uses buffers &amp; so performance is fast. Its constructor takes relevant </a:t>
            </a:r>
            <a:r>
              <a:rPr lang="en-US" dirty="0" err="1" smtClean="0"/>
              <a:t>OutputStream</a:t>
            </a:r>
            <a:r>
              <a:rPr lang="en-US" dirty="0" smtClean="0"/>
              <a:t> object as parameter.</a:t>
            </a:r>
          </a:p>
          <a:p>
            <a:r>
              <a:rPr lang="en-US" dirty="0" err="1" smtClean="0"/>
              <a:t>ByteArrayOutputStream</a:t>
            </a:r>
            <a:r>
              <a:rPr lang="en-US" dirty="0" smtClean="0"/>
              <a:t> – used to write common data to multiple files. It holds copy of byte array data with write() &amp; passes it to various output streams with </a:t>
            </a:r>
            <a:r>
              <a:rPr lang="en-US" dirty="0" err="1" smtClean="0"/>
              <a:t>writeTo</a:t>
            </a:r>
            <a:r>
              <a:rPr lang="en-US" dirty="0" smtClean="0"/>
              <a:t>().It also uses buffer.</a:t>
            </a:r>
          </a:p>
          <a:p>
            <a:r>
              <a:rPr lang="en-US" dirty="0" err="1" smtClean="0"/>
              <a:t>DataOutputStream</a:t>
            </a:r>
            <a:r>
              <a:rPr lang="en-US" dirty="0" smtClean="0"/>
              <a:t> – writes primitive java types to output stream. It has methods like </a:t>
            </a:r>
            <a:r>
              <a:rPr lang="en-US" dirty="0" err="1" smtClean="0"/>
              <a:t>writeChar</a:t>
            </a:r>
            <a:r>
              <a:rPr lang="en-US" dirty="0" smtClean="0"/>
              <a:t>(), </a:t>
            </a:r>
            <a:r>
              <a:rPr lang="en-US" dirty="0" err="1" smtClean="0"/>
              <a:t>writeInt</a:t>
            </a:r>
            <a:r>
              <a:rPr lang="en-US" dirty="0" smtClean="0"/>
              <a:t>(), </a:t>
            </a:r>
            <a:r>
              <a:rPr lang="en-US" dirty="0" err="1" smtClean="0"/>
              <a:t>writeLong</a:t>
            </a:r>
            <a:r>
              <a:rPr lang="en-US" dirty="0" smtClean="0"/>
              <a:t>(), etc for every primitive type. </a:t>
            </a:r>
          </a:p>
          <a:p>
            <a:r>
              <a:rPr lang="en-US" dirty="0" err="1" smtClean="0"/>
              <a:t>FilterOutputStream</a:t>
            </a:r>
            <a:r>
              <a:rPr lang="en-US" dirty="0" smtClean="0"/>
              <a:t> – same as </a:t>
            </a:r>
            <a:r>
              <a:rPr lang="en-US" dirty="0" err="1" smtClean="0"/>
              <a:t>OutputStream</a:t>
            </a:r>
            <a:r>
              <a:rPr lang="en-US" dirty="0" smtClean="0"/>
              <a:t> only difference is that its not abstract &amp; works as parent for </a:t>
            </a:r>
            <a:r>
              <a:rPr lang="en-US" dirty="0" err="1" smtClean="0"/>
              <a:t>BufferedOutputStream</a:t>
            </a:r>
            <a:r>
              <a:rPr lang="en-US" dirty="0" smtClean="0"/>
              <a:t> &amp; </a:t>
            </a:r>
            <a:r>
              <a:rPr lang="en-US" dirty="0" err="1" smtClean="0"/>
              <a:t>DataOutputStream</a:t>
            </a:r>
            <a:r>
              <a:rPr lang="en-US" dirty="0" smtClean="0"/>
              <a:t>. Less used individually.</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I/O – </a:t>
            </a:r>
            <a:r>
              <a:rPr lang="en-US" dirty="0" err="1" smtClean="0"/>
              <a:t>InputStream</a:t>
            </a:r>
            <a:r>
              <a:rPr lang="en-US" dirty="0" smtClean="0"/>
              <a:t> Hierarchy</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All subclasses have methods from </a:t>
            </a:r>
            <a:r>
              <a:rPr lang="en-US" dirty="0" err="1" smtClean="0"/>
              <a:t>InputStream</a:t>
            </a:r>
            <a:r>
              <a:rPr lang="en-US" dirty="0" smtClean="0"/>
              <a:t> class, as it’s parent abstract class. Methods - read(), available(), close().</a:t>
            </a:r>
          </a:p>
          <a:p>
            <a:r>
              <a:rPr lang="en-US" dirty="0" err="1" smtClean="0"/>
              <a:t>FileInputStream</a:t>
            </a:r>
            <a:r>
              <a:rPr lang="en-US" dirty="0" smtClean="0"/>
              <a:t> – input stream used to read from files (byte data). It provides methods like finalize(), </a:t>
            </a:r>
            <a:r>
              <a:rPr lang="en-US" dirty="0" err="1" smtClean="0"/>
              <a:t>getFD</a:t>
            </a:r>
            <a:r>
              <a:rPr lang="en-US" dirty="0" smtClean="0"/>
              <a:t>, etc. The constructor takes filename(with path) as parameter.</a:t>
            </a:r>
          </a:p>
          <a:p>
            <a:r>
              <a:rPr lang="en-US" dirty="0" err="1" smtClean="0"/>
              <a:t>BufferedInputStream</a:t>
            </a:r>
            <a:r>
              <a:rPr lang="en-US" dirty="0" smtClean="0"/>
              <a:t> – provides buffering facility for input stream. It uses buffers &amp; so performance is fast. Its constructor takes relevant </a:t>
            </a:r>
            <a:r>
              <a:rPr lang="en-US" dirty="0" err="1" smtClean="0"/>
              <a:t>InputStream</a:t>
            </a:r>
            <a:r>
              <a:rPr lang="en-US" dirty="0" smtClean="0"/>
              <a:t> object as parameter.</a:t>
            </a:r>
          </a:p>
          <a:p>
            <a:r>
              <a:rPr lang="en-US" dirty="0" err="1" smtClean="0"/>
              <a:t>ByteArrayInputStream</a:t>
            </a:r>
            <a:r>
              <a:rPr lang="en-US" dirty="0" smtClean="0"/>
              <a:t> – reads byte array as input stream. It also uses buffers. Constructor takes a byte array as parameter from which data is read.</a:t>
            </a:r>
          </a:p>
          <a:p>
            <a:r>
              <a:rPr lang="en-US" dirty="0" err="1" smtClean="0"/>
              <a:t>DataInputStream</a:t>
            </a:r>
            <a:r>
              <a:rPr lang="en-US" dirty="0" smtClean="0"/>
              <a:t> – allows to read primitive data from input stream. Provides methods like </a:t>
            </a:r>
            <a:r>
              <a:rPr lang="en-US" dirty="0" err="1" smtClean="0"/>
              <a:t>readChar</a:t>
            </a:r>
            <a:r>
              <a:rPr lang="en-US" dirty="0" smtClean="0"/>
              <a:t>(), </a:t>
            </a:r>
            <a:r>
              <a:rPr lang="en-US" dirty="0" err="1" smtClean="0"/>
              <a:t>readInt</a:t>
            </a:r>
            <a:r>
              <a:rPr lang="en-US" dirty="0" smtClean="0"/>
              <a:t>(), etc. for all primitive types.</a:t>
            </a:r>
          </a:p>
          <a:p>
            <a:r>
              <a:rPr lang="en-US" dirty="0" err="1" smtClean="0"/>
              <a:t>FilterInputStream</a:t>
            </a:r>
            <a:r>
              <a:rPr lang="en-US" dirty="0" smtClean="0"/>
              <a:t> – same as </a:t>
            </a:r>
            <a:r>
              <a:rPr lang="en-US" dirty="0" err="1" smtClean="0"/>
              <a:t>InputStream</a:t>
            </a:r>
            <a:r>
              <a:rPr lang="en-US" dirty="0" smtClean="0"/>
              <a:t> only difference is that its not abstract &amp; works as parent for </a:t>
            </a:r>
            <a:r>
              <a:rPr lang="en-US" dirty="0" err="1" smtClean="0"/>
              <a:t>BufferedInputStream</a:t>
            </a:r>
            <a:r>
              <a:rPr lang="en-US" dirty="0" smtClean="0"/>
              <a:t> &amp; </a:t>
            </a:r>
            <a:r>
              <a:rPr lang="en-US" dirty="0" err="1" smtClean="0"/>
              <a:t>DataInputStream</a:t>
            </a:r>
            <a:r>
              <a:rPr lang="en-US" dirty="0" smtClean="0"/>
              <a:t>. Less used individually.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I/O – Writer Hierarchy</a:t>
            </a:r>
            <a:endParaRPr lang="en-US" dirty="0"/>
          </a:p>
        </p:txBody>
      </p:sp>
      <p:sp>
        <p:nvSpPr>
          <p:cNvPr id="3" name="Text Placeholder 2"/>
          <p:cNvSpPr>
            <a:spLocks noGrp="1"/>
          </p:cNvSpPr>
          <p:nvPr>
            <p:ph type="body" idx="1"/>
          </p:nvPr>
        </p:nvSpPr>
        <p:spPr>
          <a:xfrm>
            <a:off x="708902" y="1822020"/>
            <a:ext cx="7688700" cy="3064625"/>
          </a:xfrm>
        </p:spPr>
        <p:txBody>
          <a:bodyPr/>
          <a:lstStyle/>
          <a:p>
            <a:r>
              <a:rPr lang="en-US" dirty="0" smtClean="0"/>
              <a:t>All subclasses of Writer hierarchy have method from Writer class. As its parent abstract class. Methods - write(), append(), flush(), close().</a:t>
            </a:r>
          </a:p>
          <a:p>
            <a:r>
              <a:rPr lang="en-US" dirty="0" err="1" smtClean="0"/>
              <a:t>FileWriter</a:t>
            </a:r>
            <a:r>
              <a:rPr lang="en-US" dirty="0" smtClean="0"/>
              <a:t> – used to write character data to file. A string can be written to file directly. The constructor can take path of file or File object as parameter.</a:t>
            </a:r>
          </a:p>
          <a:p>
            <a:r>
              <a:rPr lang="en-US" dirty="0" err="1" smtClean="0"/>
              <a:t>BufferedWriter</a:t>
            </a:r>
            <a:r>
              <a:rPr lang="en-US" dirty="0" smtClean="0"/>
              <a:t> – provides buffering functionality to Writer instances &amp; so improves performance. Its constructor takes Writer object as parameter. Method – </a:t>
            </a:r>
            <a:r>
              <a:rPr lang="en-US" dirty="0" err="1" smtClean="0"/>
              <a:t>newLine</a:t>
            </a:r>
            <a:r>
              <a:rPr lang="en-US" dirty="0" smtClean="0"/>
              <a:t>().</a:t>
            </a:r>
          </a:p>
          <a:p>
            <a:r>
              <a:rPr lang="en-US" dirty="0" err="1" smtClean="0"/>
              <a:t>CharArrayWriter</a:t>
            </a:r>
            <a:r>
              <a:rPr lang="en-US" dirty="0" smtClean="0"/>
              <a:t> – writes common data(char array) to multiple files. Its constructor takes char array as parameter. Stores char array with write() &amp; sends it to multiple files with </a:t>
            </a:r>
            <a:r>
              <a:rPr lang="en-US" dirty="0" err="1" smtClean="0"/>
              <a:t>writeTo</a:t>
            </a:r>
            <a:r>
              <a:rPr lang="en-US" dirty="0" smtClean="0"/>
              <a:t>(Writer). Method – </a:t>
            </a:r>
            <a:r>
              <a:rPr lang="en-US" dirty="0" err="1" smtClean="0"/>
              <a:t>toCharArray</a:t>
            </a:r>
            <a:r>
              <a:rPr lang="en-US" dirty="0" smtClean="0"/>
              <a:t>(), size(), </a:t>
            </a:r>
            <a:r>
              <a:rPr lang="en-US" dirty="0" err="1" smtClean="0"/>
              <a:t>writeTo</a:t>
            </a:r>
            <a:r>
              <a:rPr lang="en-US" dirty="0" smtClean="0"/>
              <a:t>().</a:t>
            </a:r>
          </a:p>
          <a:p>
            <a:r>
              <a:rPr lang="en-US" dirty="0" err="1" smtClean="0"/>
              <a:t>OutputStreamWriter</a:t>
            </a:r>
            <a:r>
              <a:rPr lang="en-US" dirty="0" smtClean="0"/>
              <a:t> – used to convert char stream to byte stream. The char to byte encoding is done using </a:t>
            </a:r>
            <a:r>
              <a:rPr lang="en-US" dirty="0" err="1" smtClean="0"/>
              <a:t>charset</a:t>
            </a:r>
            <a:r>
              <a:rPr lang="en-US" dirty="0" smtClean="0"/>
              <a:t>. Constructor takes </a:t>
            </a:r>
            <a:r>
              <a:rPr lang="en-US" dirty="0" err="1" smtClean="0"/>
              <a:t>OutputStream</a:t>
            </a:r>
            <a:r>
              <a:rPr lang="en-US" dirty="0" smtClean="0"/>
              <a:t> object &amp; optional </a:t>
            </a:r>
            <a:r>
              <a:rPr lang="en-US" dirty="0" err="1" smtClean="0"/>
              <a:t>Charset</a:t>
            </a:r>
            <a:r>
              <a:rPr lang="en-US" dirty="0" smtClean="0"/>
              <a:t> object as parameter. Method – </a:t>
            </a:r>
            <a:r>
              <a:rPr lang="en-US" dirty="0" err="1" smtClean="0"/>
              <a:t>getEncoding</a:t>
            </a:r>
            <a:r>
              <a:rPr lang="en-US" dirty="0" smtClean="0"/>
              <a:t>().</a:t>
            </a:r>
          </a:p>
          <a:p>
            <a:r>
              <a:rPr lang="en-US" dirty="0" smtClean="0"/>
              <a:t>Other Writer classes are </a:t>
            </a:r>
            <a:r>
              <a:rPr lang="en-US" dirty="0" err="1" smtClean="0"/>
              <a:t>StringWriter</a:t>
            </a:r>
            <a:r>
              <a:rPr lang="en-US" dirty="0" smtClean="0"/>
              <a:t>, </a:t>
            </a:r>
            <a:r>
              <a:rPr lang="en-US" dirty="0" err="1" smtClean="0"/>
              <a:t>PipedWriter</a:t>
            </a:r>
            <a:r>
              <a:rPr lang="en-US" dirty="0" smtClean="0"/>
              <a:t>, </a:t>
            </a:r>
            <a:r>
              <a:rPr lang="en-US" dirty="0" err="1" smtClean="0"/>
              <a:t>FilterWriter</a:t>
            </a:r>
            <a:r>
              <a:rPr lang="en-US" dirty="0" smtClean="0"/>
              <a:t>, etc.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I/O – Reader Hierarchy</a:t>
            </a:r>
            <a:endParaRPr lang="en-US" dirty="0"/>
          </a:p>
        </p:txBody>
      </p:sp>
      <p:sp>
        <p:nvSpPr>
          <p:cNvPr id="3" name="Text Placeholder 2"/>
          <p:cNvSpPr>
            <a:spLocks noGrp="1"/>
          </p:cNvSpPr>
          <p:nvPr>
            <p:ph type="body" idx="1"/>
          </p:nvPr>
        </p:nvSpPr>
        <p:spPr>
          <a:xfrm>
            <a:off x="729449" y="2078874"/>
            <a:ext cx="7808375" cy="3064625"/>
          </a:xfrm>
        </p:spPr>
        <p:txBody>
          <a:bodyPr/>
          <a:lstStyle/>
          <a:p>
            <a:r>
              <a:rPr lang="en-US" dirty="0" smtClean="0"/>
              <a:t>All subclasses of Reader hierarchy have methods from Reader class. As its parent abstract class. Methods - read(), close(), mark(), skip(), reset(), ready(), mark(), </a:t>
            </a:r>
            <a:r>
              <a:rPr lang="en-US" dirty="0" err="1" smtClean="0"/>
              <a:t>markSupported</a:t>
            </a:r>
            <a:r>
              <a:rPr lang="en-US" dirty="0" smtClean="0"/>
              <a:t>().</a:t>
            </a:r>
          </a:p>
          <a:p>
            <a:r>
              <a:rPr lang="en-US" dirty="0" err="1" smtClean="0"/>
              <a:t>FileReader</a:t>
            </a:r>
            <a:r>
              <a:rPr lang="en-US" dirty="0" smtClean="0"/>
              <a:t>– used to read data from file, it returns data in byte format. It is character-oriented class. The constructor can take path of file or File object as parameter.</a:t>
            </a:r>
          </a:p>
          <a:p>
            <a:r>
              <a:rPr lang="en-US" dirty="0" err="1" smtClean="0"/>
              <a:t>BufferedReader</a:t>
            </a:r>
            <a:r>
              <a:rPr lang="en-US" dirty="0" smtClean="0"/>
              <a:t> – provides buffering functionality to read data from char-based input stream &amp; so improves performance. Its constructor takes Reader object as parameter. Method – </a:t>
            </a:r>
            <a:r>
              <a:rPr lang="en-US" dirty="0" err="1" smtClean="0"/>
              <a:t>readLine</a:t>
            </a:r>
            <a:r>
              <a:rPr lang="en-US" dirty="0" smtClean="0"/>
              <a:t>().</a:t>
            </a:r>
          </a:p>
          <a:p>
            <a:r>
              <a:rPr lang="en-US" dirty="0" err="1" smtClean="0"/>
              <a:t>CharArrayReader</a:t>
            </a:r>
            <a:r>
              <a:rPr lang="en-US" dirty="0" smtClean="0"/>
              <a:t> – reads char array as a reader. Its constructor takes char array as parameter.</a:t>
            </a:r>
          </a:p>
          <a:p>
            <a:r>
              <a:rPr lang="en-US" dirty="0" err="1" smtClean="0"/>
              <a:t>InputStreamReader</a:t>
            </a:r>
            <a:r>
              <a:rPr lang="en-US" dirty="0" smtClean="0"/>
              <a:t> – converts byte stream into char stream. It reads bytes &amp; decodes them into char using </a:t>
            </a:r>
            <a:r>
              <a:rPr lang="en-US" dirty="0" err="1" smtClean="0"/>
              <a:t>charset</a:t>
            </a:r>
            <a:r>
              <a:rPr lang="en-US" dirty="0" smtClean="0"/>
              <a:t>. Its constructor takes </a:t>
            </a:r>
            <a:r>
              <a:rPr lang="en-US" dirty="0" err="1" smtClean="0"/>
              <a:t>InputStream</a:t>
            </a:r>
            <a:r>
              <a:rPr lang="en-US" dirty="0" smtClean="0"/>
              <a:t> object &amp; optional </a:t>
            </a:r>
            <a:r>
              <a:rPr lang="en-US" dirty="0" err="1" smtClean="0"/>
              <a:t>Charset</a:t>
            </a:r>
            <a:r>
              <a:rPr lang="en-US" dirty="0" smtClean="0"/>
              <a:t> object as parameter. Method – </a:t>
            </a:r>
            <a:r>
              <a:rPr lang="en-US" dirty="0" err="1" smtClean="0"/>
              <a:t>getEncoding</a:t>
            </a:r>
            <a:r>
              <a:rPr lang="en-US" dirty="0" smtClean="0"/>
              <a:t>().</a:t>
            </a:r>
          </a:p>
          <a:p>
            <a:r>
              <a:rPr lang="en-US" dirty="0" smtClean="0"/>
              <a:t>Other Reader classes are </a:t>
            </a:r>
            <a:r>
              <a:rPr lang="en-US" dirty="0" err="1" smtClean="0"/>
              <a:t>StringReader</a:t>
            </a:r>
            <a:r>
              <a:rPr lang="en-US" dirty="0" smtClean="0"/>
              <a:t>, </a:t>
            </a:r>
            <a:r>
              <a:rPr lang="en-US" dirty="0" err="1" smtClean="0"/>
              <a:t>PipedReader</a:t>
            </a:r>
            <a:r>
              <a:rPr lang="en-US" dirty="0" smtClean="0"/>
              <a:t>, </a:t>
            </a:r>
            <a:r>
              <a:rPr lang="en-US" dirty="0" err="1" smtClean="0"/>
              <a:t>FilterReader</a:t>
            </a:r>
            <a:r>
              <a:rPr lang="en-US" dirty="0" smtClean="0"/>
              <a:t>, etc.</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I/O Misc.</a:t>
            </a:r>
            <a:endParaRPr lang="en-US" dirty="0"/>
          </a:p>
        </p:txBody>
      </p:sp>
      <p:sp>
        <p:nvSpPr>
          <p:cNvPr id="3" name="Text Placeholder 2"/>
          <p:cNvSpPr>
            <a:spLocks noGrp="1"/>
          </p:cNvSpPr>
          <p:nvPr>
            <p:ph type="body" idx="1"/>
          </p:nvPr>
        </p:nvSpPr>
        <p:spPr>
          <a:xfrm>
            <a:off x="719175" y="1883665"/>
            <a:ext cx="7911117" cy="3064625"/>
          </a:xfrm>
        </p:spPr>
        <p:txBody>
          <a:bodyPr/>
          <a:lstStyle/>
          <a:p>
            <a:r>
              <a:rPr lang="en-US" dirty="0" err="1" smtClean="0"/>
              <a:t>SequenceInputStream</a:t>
            </a:r>
            <a:r>
              <a:rPr lang="en-US" dirty="0" smtClean="0"/>
              <a:t> – reads data from multiple streams sequentially. Its constructor takes objects of </a:t>
            </a:r>
            <a:r>
              <a:rPr lang="en-US" dirty="0" err="1" smtClean="0"/>
              <a:t>InputStream</a:t>
            </a:r>
            <a:r>
              <a:rPr lang="en-US" dirty="0" smtClean="0"/>
              <a:t> from which data is to be read.</a:t>
            </a:r>
          </a:p>
          <a:p>
            <a:r>
              <a:rPr lang="en-US" dirty="0" smtClean="0"/>
              <a:t>Console – used to get input from console. It can read texts &amp; passwords. Its object is obtained from </a:t>
            </a:r>
            <a:r>
              <a:rPr lang="en-US" dirty="0" err="1" smtClean="0"/>
              <a:t>System.console</a:t>
            </a:r>
            <a:r>
              <a:rPr lang="en-US" dirty="0" smtClean="0"/>
              <a:t>(). It has methods like </a:t>
            </a:r>
            <a:r>
              <a:rPr lang="en-US" dirty="0" err="1" smtClean="0"/>
              <a:t>readLine</a:t>
            </a:r>
            <a:r>
              <a:rPr lang="en-US" dirty="0" smtClean="0"/>
              <a:t>(), </a:t>
            </a:r>
            <a:r>
              <a:rPr lang="en-US" dirty="0" err="1" smtClean="0"/>
              <a:t>readPassword</a:t>
            </a:r>
            <a:r>
              <a:rPr lang="en-US" dirty="0" smtClean="0"/>
              <a:t>(), reader(), writer(), </a:t>
            </a:r>
            <a:r>
              <a:rPr lang="en-US" dirty="0" err="1" smtClean="0"/>
              <a:t>printf</a:t>
            </a:r>
            <a:r>
              <a:rPr lang="en-US" dirty="0" smtClean="0"/>
              <a:t>().</a:t>
            </a:r>
          </a:p>
          <a:p>
            <a:r>
              <a:rPr lang="en-US" dirty="0" err="1" smtClean="0"/>
              <a:t>PrintWriter</a:t>
            </a:r>
            <a:r>
              <a:rPr lang="en-US" dirty="0" smtClean="0"/>
              <a:t> – It comes under Writer hierarchy, used to print formatted objects. It has methods like print(), </a:t>
            </a:r>
            <a:r>
              <a:rPr lang="en-US" dirty="0" err="1" smtClean="0"/>
              <a:t>println</a:t>
            </a:r>
            <a:r>
              <a:rPr lang="en-US" dirty="0" smtClean="0"/>
              <a:t>(), </a:t>
            </a:r>
            <a:r>
              <a:rPr lang="en-US" dirty="0" err="1" smtClean="0"/>
              <a:t>setError</a:t>
            </a:r>
            <a:r>
              <a:rPr lang="en-US" dirty="0" smtClean="0"/>
              <a:t>(), </a:t>
            </a:r>
            <a:r>
              <a:rPr lang="en-US" dirty="0" err="1" smtClean="0"/>
              <a:t>checkError</a:t>
            </a:r>
            <a:r>
              <a:rPr lang="en-US" dirty="0" smtClean="0"/>
              <a:t>(), format(), etc.</a:t>
            </a:r>
          </a:p>
          <a:p>
            <a:r>
              <a:rPr lang="en-US" dirty="0" smtClean="0"/>
              <a:t>File – Abstract representation of file &amp; pathname. Constructor takes pathname as parameter. Methods like </a:t>
            </a:r>
            <a:r>
              <a:rPr lang="en-US" dirty="0" err="1" smtClean="0"/>
              <a:t>createNewFile</a:t>
            </a:r>
            <a:r>
              <a:rPr lang="en-US" dirty="0" smtClean="0"/>
              <a:t>(), </a:t>
            </a:r>
            <a:r>
              <a:rPr lang="en-US" dirty="0" err="1" smtClean="0"/>
              <a:t>isFile</a:t>
            </a:r>
            <a:r>
              <a:rPr lang="en-US" dirty="0" smtClean="0"/>
              <a:t>(), </a:t>
            </a:r>
            <a:r>
              <a:rPr lang="en-US" dirty="0" err="1" smtClean="0"/>
              <a:t>mkdir</a:t>
            </a:r>
            <a:r>
              <a:rPr lang="en-US" dirty="0" smtClean="0"/>
              <a:t>(), </a:t>
            </a:r>
            <a:r>
              <a:rPr lang="en-US" dirty="0" err="1" smtClean="0"/>
              <a:t>getFreeSpace</a:t>
            </a:r>
            <a:r>
              <a:rPr lang="en-US" dirty="0" smtClean="0"/>
              <a:t>(), </a:t>
            </a:r>
            <a:r>
              <a:rPr lang="en-US" dirty="0" err="1" smtClean="0"/>
              <a:t>toPath</a:t>
            </a:r>
            <a:r>
              <a:rPr lang="en-US" dirty="0" smtClean="0"/>
              <a:t>(), etc.</a:t>
            </a:r>
          </a:p>
          <a:p>
            <a:r>
              <a:rPr lang="en-US" dirty="0" err="1" smtClean="0"/>
              <a:t>RandomAccessFile</a:t>
            </a:r>
            <a:r>
              <a:rPr lang="en-US" dirty="0" smtClean="0"/>
              <a:t> – used to read/write to random access file. Constructor takes File/path &amp; mode as parameter. It has methods like seek(), </a:t>
            </a:r>
            <a:r>
              <a:rPr lang="en-US" dirty="0" err="1" smtClean="0"/>
              <a:t>readInt</a:t>
            </a:r>
            <a:r>
              <a:rPr lang="en-US" dirty="0" smtClean="0"/>
              <a:t>(), </a:t>
            </a:r>
            <a:r>
              <a:rPr lang="en-US" dirty="0" err="1" smtClean="0"/>
              <a:t>writeInt</a:t>
            </a:r>
            <a:r>
              <a:rPr lang="en-US" dirty="0" smtClean="0"/>
              <a:t>(), read(), write(), length(), etc.</a:t>
            </a:r>
          </a:p>
          <a:p>
            <a:r>
              <a:rPr lang="en-US" dirty="0" smtClean="0"/>
              <a:t>Scanner – </a:t>
            </a:r>
            <a:r>
              <a:rPr lang="en-US" dirty="0" err="1" smtClean="0"/>
              <a:t>java.util.Scanner</a:t>
            </a:r>
            <a:r>
              <a:rPr lang="en-US" dirty="0" smtClean="0"/>
              <a:t> used to read data from console. It extends Object &amp; implement </a:t>
            </a:r>
            <a:r>
              <a:rPr lang="en-US" dirty="0" err="1" smtClean="0"/>
              <a:t>Iterator</a:t>
            </a:r>
            <a:r>
              <a:rPr lang="en-US" dirty="0" smtClean="0"/>
              <a:t>, Closeable. Some stream need to be passed to its constructor (E.g. </a:t>
            </a:r>
            <a:r>
              <a:rPr lang="en-US" dirty="0" err="1" smtClean="0"/>
              <a:t>System.in</a:t>
            </a:r>
            <a:r>
              <a:rPr lang="en-US" dirty="0" smtClean="0"/>
              <a:t> or some file). It has methods like next(), </a:t>
            </a:r>
            <a:r>
              <a:rPr lang="en-US" dirty="0" err="1" smtClean="0"/>
              <a:t>nextXXX</a:t>
            </a:r>
            <a:r>
              <a:rPr lang="en-US" dirty="0" smtClean="0"/>
              <a:t>(), </a:t>
            </a:r>
            <a:r>
              <a:rPr lang="en-US" dirty="0" err="1" smtClean="0"/>
              <a:t>hasNext</a:t>
            </a:r>
            <a:r>
              <a:rPr lang="en-US" dirty="0" smtClean="0"/>
              <a:t>(), </a:t>
            </a:r>
            <a:r>
              <a:rPr lang="en-US" dirty="0" err="1" smtClean="0"/>
              <a:t>hasNextXXX</a:t>
            </a:r>
            <a:r>
              <a:rPr lang="en-US" dirty="0" smtClean="0"/>
              <a:t>(), match(), skip(), </a:t>
            </a:r>
            <a:r>
              <a:rPr lang="en-US" dirty="0" err="1" smtClean="0"/>
              <a:t>useDelimiter</a:t>
            </a:r>
            <a:r>
              <a:rPr lang="en-US" dirty="0" smtClean="0"/>
              <a:t>(), etc.</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I/O - Serialization</a:t>
            </a:r>
            <a:endParaRPr lang="en-US" dirty="0"/>
          </a:p>
        </p:txBody>
      </p:sp>
      <p:sp>
        <p:nvSpPr>
          <p:cNvPr id="3" name="Text Placeholder 2"/>
          <p:cNvSpPr>
            <a:spLocks noGrp="1"/>
          </p:cNvSpPr>
          <p:nvPr>
            <p:ph type="body" idx="1"/>
          </p:nvPr>
        </p:nvSpPr>
        <p:spPr>
          <a:xfrm>
            <a:off x="729450" y="2078874"/>
            <a:ext cx="8003584" cy="3064625"/>
          </a:xfrm>
        </p:spPr>
        <p:txBody>
          <a:bodyPr/>
          <a:lstStyle/>
          <a:p>
            <a:r>
              <a:rPr lang="en-US" dirty="0" smtClean="0"/>
              <a:t>Serialization – mechanism to write object to the byte-stream. </a:t>
            </a:r>
            <a:r>
              <a:rPr lang="en-US" dirty="0" err="1" smtClean="0"/>
              <a:t>writeObject</a:t>
            </a:r>
            <a:r>
              <a:rPr lang="en-US" dirty="0" smtClean="0"/>
              <a:t>() of </a:t>
            </a:r>
            <a:r>
              <a:rPr lang="en-US" dirty="0" err="1" smtClean="0"/>
              <a:t>ObjectOutputStream</a:t>
            </a:r>
            <a:r>
              <a:rPr lang="en-US" dirty="0" smtClean="0"/>
              <a:t>  is used to perform serialization.</a:t>
            </a:r>
          </a:p>
          <a:p>
            <a:r>
              <a:rPr lang="en-US" dirty="0" err="1" smtClean="0"/>
              <a:t>Deserialization</a:t>
            </a:r>
            <a:r>
              <a:rPr lang="en-US" dirty="0" smtClean="0"/>
              <a:t> – mechanism to convert byte-stream into object. </a:t>
            </a:r>
            <a:r>
              <a:rPr lang="en-US" dirty="0" err="1" smtClean="0"/>
              <a:t>readObject</a:t>
            </a:r>
            <a:r>
              <a:rPr lang="en-US" dirty="0" smtClean="0"/>
              <a:t>() of </a:t>
            </a:r>
            <a:r>
              <a:rPr lang="en-US" dirty="0" err="1" smtClean="0"/>
              <a:t>ObjectInoutstream</a:t>
            </a:r>
            <a:r>
              <a:rPr lang="en-US" dirty="0" smtClean="0"/>
              <a:t> is used to perform </a:t>
            </a:r>
            <a:r>
              <a:rPr lang="en-US" dirty="0" err="1" smtClean="0"/>
              <a:t>deserializatrion</a:t>
            </a:r>
            <a:r>
              <a:rPr lang="en-US" dirty="0" smtClean="0"/>
              <a:t>.</a:t>
            </a:r>
          </a:p>
          <a:p>
            <a:r>
              <a:rPr lang="en-US" dirty="0" err="1" smtClean="0"/>
              <a:t>Serializable</a:t>
            </a:r>
            <a:r>
              <a:rPr lang="en-US" dirty="0" smtClean="0"/>
              <a:t> – marker interface(no members) that needs to be implemented by class whose object you want to persist.</a:t>
            </a:r>
          </a:p>
          <a:p>
            <a:r>
              <a:rPr lang="en-US" dirty="0" smtClean="0"/>
              <a:t>Serialization of static members can’t be done. If class having another class member which is not serialized then current class also won’t be serialized.</a:t>
            </a:r>
          </a:p>
          <a:p>
            <a:r>
              <a:rPr lang="en-US" dirty="0" smtClean="0"/>
              <a:t>transient keyword – if we don’t want to perform serialization of specific member then its preceded with transient keyword. It will give default value for such members.</a:t>
            </a:r>
          </a:p>
          <a:p>
            <a:r>
              <a:rPr lang="en-US" dirty="0" err="1" smtClean="0"/>
              <a:t>serialVersonUID</a:t>
            </a:r>
            <a:r>
              <a:rPr lang="en-US" dirty="0" smtClean="0"/>
              <a:t> – serialization process associates this id to each class it serializes.  Its used for verification. Sender &amp; receiver should be same. If its not same then </a:t>
            </a:r>
            <a:r>
              <a:rPr lang="en-US" dirty="0" err="1" smtClean="0"/>
              <a:t>InvalidClassException</a:t>
            </a:r>
            <a:r>
              <a:rPr lang="en-US" dirty="0" smtClean="0"/>
              <a:t> is thrown.</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36457"/>
            <a:ext cx="7688700" cy="535200"/>
          </a:xfrm>
        </p:spPr>
        <p:txBody>
          <a:bodyPr/>
          <a:lstStyle/>
          <a:p>
            <a:r>
              <a:rPr lang="en-US" dirty="0" smtClean="0"/>
              <a:t>Java AWT (Abstract Window Toolkit)</a:t>
            </a:r>
            <a:endParaRPr lang="en-US" dirty="0"/>
          </a:p>
        </p:txBody>
      </p:sp>
      <p:sp>
        <p:nvSpPr>
          <p:cNvPr id="3" name="Text Placeholder 2"/>
          <p:cNvSpPr>
            <a:spLocks noGrp="1"/>
          </p:cNvSpPr>
          <p:nvPr>
            <p:ph type="body" idx="1"/>
          </p:nvPr>
        </p:nvSpPr>
        <p:spPr>
          <a:xfrm>
            <a:off x="739723" y="1698730"/>
            <a:ext cx="7931665" cy="3444769"/>
          </a:xfrm>
        </p:spPr>
        <p:txBody>
          <a:bodyPr/>
          <a:lstStyle/>
          <a:p>
            <a:r>
              <a:rPr lang="en-US" dirty="0" smtClean="0"/>
              <a:t>Java AWT is API to develop GUI/window based apps. AWT is heavyweight &amp; components are platform dependent. Package java.awt contains all the classes like </a:t>
            </a:r>
            <a:r>
              <a:rPr lang="en-US" dirty="0" err="1" smtClean="0"/>
              <a:t>TextField</a:t>
            </a:r>
            <a:r>
              <a:rPr lang="en-US" dirty="0" smtClean="0"/>
              <a:t>, </a:t>
            </a:r>
            <a:r>
              <a:rPr lang="en-US" dirty="0" err="1" smtClean="0"/>
              <a:t>TextArea</a:t>
            </a:r>
            <a:r>
              <a:rPr lang="en-US" dirty="0" smtClean="0"/>
              <a:t>, Button, Checkbox, </a:t>
            </a:r>
            <a:r>
              <a:rPr lang="en-US" dirty="0" err="1" smtClean="0"/>
              <a:t>CheckboxGroup</a:t>
            </a:r>
            <a:r>
              <a:rPr lang="en-US" dirty="0" smtClean="0"/>
              <a:t>, Choice, Menu, </a:t>
            </a:r>
            <a:r>
              <a:rPr lang="en-US" dirty="0" err="1" smtClean="0"/>
              <a:t>MenuItem</a:t>
            </a:r>
            <a:r>
              <a:rPr lang="en-US" dirty="0" smtClean="0"/>
              <a:t>, List, Frame, Window, Label, Container, Panel, Dialog, Canvas, Scrollbar. And also listener interfaces &amp; Event classes like </a:t>
            </a:r>
            <a:r>
              <a:rPr lang="en-US" dirty="0" err="1" smtClean="0"/>
              <a:t>ActionListener</a:t>
            </a:r>
            <a:r>
              <a:rPr lang="en-US" dirty="0" smtClean="0"/>
              <a:t> (</a:t>
            </a:r>
            <a:r>
              <a:rPr lang="en-US" dirty="0" err="1" smtClean="0"/>
              <a:t>ActionEvent</a:t>
            </a:r>
            <a:r>
              <a:rPr lang="en-US" dirty="0" smtClean="0"/>
              <a:t>), </a:t>
            </a:r>
            <a:r>
              <a:rPr lang="en-US" dirty="0" err="1" smtClean="0"/>
              <a:t>ItemListener</a:t>
            </a:r>
            <a:r>
              <a:rPr lang="en-US" dirty="0" smtClean="0"/>
              <a:t> (</a:t>
            </a:r>
            <a:r>
              <a:rPr lang="en-US" dirty="0" err="1" smtClean="0"/>
              <a:t>ItemEvent</a:t>
            </a:r>
            <a:r>
              <a:rPr lang="en-US" dirty="0" smtClean="0"/>
              <a:t>), </a:t>
            </a:r>
            <a:r>
              <a:rPr lang="en-US" dirty="0" err="1" smtClean="0"/>
              <a:t>MouseListener</a:t>
            </a:r>
            <a:r>
              <a:rPr lang="en-US" dirty="0" smtClean="0"/>
              <a:t> (</a:t>
            </a:r>
            <a:r>
              <a:rPr lang="en-US" dirty="0" err="1" smtClean="0"/>
              <a:t>MouseEvent</a:t>
            </a:r>
            <a:r>
              <a:rPr lang="en-US" dirty="0" smtClean="0"/>
              <a:t>), </a:t>
            </a:r>
            <a:r>
              <a:rPr lang="en-US" dirty="0" err="1" smtClean="0"/>
              <a:t>WindowListener</a:t>
            </a:r>
            <a:r>
              <a:rPr lang="en-US" dirty="0" smtClean="0"/>
              <a:t> (</a:t>
            </a:r>
            <a:r>
              <a:rPr lang="en-US" dirty="0" err="1" smtClean="0"/>
              <a:t>WindowEvent</a:t>
            </a:r>
            <a:r>
              <a:rPr lang="en-US" dirty="0" smtClean="0"/>
              <a:t>), </a:t>
            </a:r>
            <a:r>
              <a:rPr lang="en-US" dirty="0" err="1" smtClean="0"/>
              <a:t>MouseMotionListener</a:t>
            </a:r>
            <a:r>
              <a:rPr lang="en-US" dirty="0" smtClean="0"/>
              <a:t> (</a:t>
            </a:r>
            <a:r>
              <a:rPr lang="en-US" dirty="0" err="1" smtClean="0"/>
              <a:t>MouseEvent</a:t>
            </a:r>
            <a:r>
              <a:rPr lang="en-US" dirty="0" smtClean="0"/>
              <a:t>), </a:t>
            </a:r>
            <a:r>
              <a:rPr lang="en-US" dirty="0" err="1" smtClean="0"/>
              <a:t>KeyListener</a:t>
            </a:r>
            <a:r>
              <a:rPr lang="en-US" dirty="0" smtClean="0"/>
              <a:t> (</a:t>
            </a:r>
            <a:r>
              <a:rPr lang="en-US" dirty="0" err="1" smtClean="0"/>
              <a:t>KeyEvent</a:t>
            </a:r>
            <a:r>
              <a:rPr lang="en-US" dirty="0" smtClean="0"/>
              <a:t>), etc.</a:t>
            </a:r>
          </a:p>
          <a:p>
            <a:r>
              <a:rPr lang="en-US" dirty="0" smtClean="0"/>
              <a:t>Class Hierarchy Big Picture: </a:t>
            </a:r>
            <a:r>
              <a:rPr lang="en-US" dirty="0" smtClean="0">
                <a:hlinkClick r:id="rId2"/>
              </a:rPr>
              <a:t>AWT Hierarchy</a:t>
            </a:r>
            <a:r>
              <a:rPr lang="en-US" dirty="0" smtClean="0"/>
              <a:t> </a:t>
            </a:r>
          </a:p>
          <a:p>
            <a:r>
              <a:rPr lang="en-US" dirty="0" smtClean="0"/>
              <a:t>Event handling – Changing state of an object is event. Handling event involves registering event with methods like </a:t>
            </a:r>
            <a:r>
              <a:rPr lang="en-US" dirty="0" err="1" smtClean="0"/>
              <a:t>addActionListener</a:t>
            </a:r>
            <a:r>
              <a:rPr lang="en-US" dirty="0" smtClean="0"/>
              <a:t>(), </a:t>
            </a:r>
            <a:r>
              <a:rPr lang="en-US" dirty="0" err="1" smtClean="0"/>
              <a:t>addItemListener</a:t>
            </a:r>
            <a:r>
              <a:rPr lang="en-US" dirty="0" smtClean="0"/>
              <a:t>(), etc. The event is handled by methods of listener interface methods like </a:t>
            </a:r>
            <a:r>
              <a:rPr lang="en-US" dirty="0" err="1" smtClean="0"/>
              <a:t>actionPerformed</a:t>
            </a:r>
            <a:r>
              <a:rPr lang="en-US" dirty="0" smtClean="0"/>
              <a:t>(), </a:t>
            </a:r>
            <a:r>
              <a:rPr lang="en-US" dirty="0" err="1" smtClean="0"/>
              <a:t>mouseEntered</a:t>
            </a:r>
            <a:r>
              <a:rPr lang="en-US" dirty="0" smtClean="0"/>
              <a:t>(), </a:t>
            </a:r>
            <a:r>
              <a:rPr lang="en-US" dirty="0" err="1" smtClean="0"/>
              <a:t>mouseClicked</a:t>
            </a:r>
            <a:r>
              <a:rPr lang="en-US" dirty="0" smtClean="0"/>
              <a:t>(), </a:t>
            </a:r>
            <a:r>
              <a:rPr lang="en-US" dirty="0" err="1" smtClean="0"/>
              <a:t>keyPressed</a:t>
            </a:r>
            <a:r>
              <a:rPr lang="en-US" dirty="0" smtClean="0"/>
              <a:t>(), etc.</a:t>
            </a:r>
          </a:p>
          <a:p>
            <a:r>
              <a:rPr lang="en-US" dirty="0" smtClean="0"/>
              <a:t>Every component has its unique methods &amp; members that form the component &amp; its behavior. All components are subclasses of Component class.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err="1" smtClean="0"/>
              <a:t>vs</a:t>
            </a:r>
            <a:r>
              <a:rPr lang="en-US" dirty="0" smtClean="0"/>
              <a:t> Java</a:t>
            </a:r>
            <a:endParaRPr lang="en-US" dirty="0"/>
          </a:p>
        </p:txBody>
      </p:sp>
      <p:sp>
        <p:nvSpPr>
          <p:cNvPr id="3" name="Text Placeholder 2"/>
          <p:cNvSpPr>
            <a:spLocks noGrp="1"/>
          </p:cNvSpPr>
          <p:nvPr>
            <p:ph type="body" idx="1"/>
          </p:nvPr>
        </p:nvSpPr>
        <p:spPr/>
        <p:txBody>
          <a:bodyPr/>
          <a:lstStyle/>
          <a:p>
            <a:r>
              <a:rPr lang="en-US" dirty="0" smtClean="0"/>
              <a:t>Purely object-oriented (place of virtual method).</a:t>
            </a:r>
          </a:p>
          <a:p>
            <a:r>
              <a:rPr lang="en-US" dirty="0" smtClean="0"/>
              <a:t>Pointers and call by reference.</a:t>
            </a:r>
          </a:p>
          <a:p>
            <a:r>
              <a:rPr lang="en-US" dirty="0" err="1" smtClean="0"/>
              <a:t>Goto</a:t>
            </a:r>
            <a:r>
              <a:rPr lang="en-US" dirty="0" smtClean="0"/>
              <a:t> statement.</a:t>
            </a:r>
          </a:p>
          <a:p>
            <a:r>
              <a:rPr lang="en-US" dirty="0" smtClean="0"/>
              <a:t>Platform dependency.</a:t>
            </a:r>
          </a:p>
          <a:p>
            <a:r>
              <a:rPr lang="en-US" dirty="0" smtClean="0"/>
              <a:t>Compiled and Interpreted.</a:t>
            </a:r>
          </a:p>
          <a:p>
            <a:r>
              <a:rPr lang="en-US" dirty="0" smtClean="0"/>
              <a:t>Structure &amp; union.</a:t>
            </a:r>
          </a:p>
          <a:p>
            <a:r>
              <a:rPr lang="en-US" dirty="0" smtClean="0"/>
              <a:t>Operator overloading.</a:t>
            </a:r>
          </a:p>
          <a:p>
            <a:r>
              <a:rPr lang="en-US" dirty="0" smtClean="0"/>
              <a:t>Multiple inheritance.</a:t>
            </a:r>
          </a:p>
          <a:p>
            <a:r>
              <a:rPr lang="en-US" dirty="0" smtClean="0"/>
              <a:t>Multi-threading, virtual keyword.</a:t>
            </a:r>
          </a:p>
          <a:p>
            <a:r>
              <a:rPr lang="en-US" dirty="0" smtClean="0"/>
              <a:t>#include directive and import.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1236457"/>
            <a:ext cx="7688700" cy="535200"/>
          </a:xfrm>
        </p:spPr>
        <p:txBody>
          <a:bodyPr/>
          <a:lstStyle/>
          <a:p>
            <a:r>
              <a:rPr lang="en-US" dirty="0" smtClean="0"/>
              <a:t>Java Swing &amp; Layout Manager</a:t>
            </a:r>
            <a:endParaRPr lang="en-US" dirty="0"/>
          </a:p>
        </p:txBody>
      </p:sp>
      <p:sp>
        <p:nvSpPr>
          <p:cNvPr id="3" name="Text Placeholder 2"/>
          <p:cNvSpPr>
            <a:spLocks noGrp="1"/>
          </p:cNvSpPr>
          <p:nvPr>
            <p:ph type="body" idx="1"/>
          </p:nvPr>
        </p:nvSpPr>
        <p:spPr>
          <a:xfrm>
            <a:off x="739723" y="1698730"/>
            <a:ext cx="8096052" cy="3444769"/>
          </a:xfrm>
        </p:spPr>
        <p:txBody>
          <a:bodyPr/>
          <a:lstStyle/>
          <a:p>
            <a:r>
              <a:rPr lang="en-US" dirty="0" smtClean="0"/>
              <a:t>Java Swing is part of JFC (java Foundation Classes) used to develop GUI/window based apps. Swing is lightweight &amp; components are platform independent. Package </a:t>
            </a:r>
            <a:r>
              <a:rPr lang="en-US" dirty="0" err="1" smtClean="0"/>
              <a:t>javax.swing</a:t>
            </a:r>
            <a:r>
              <a:rPr lang="en-US" dirty="0" smtClean="0"/>
              <a:t> contains all the classes like </a:t>
            </a:r>
            <a:r>
              <a:rPr lang="en-US" dirty="0" err="1" smtClean="0"/>
              <a:t>JTextField</a:t>
            </a:r>
            <a:r>
              <a:rPr lang="en-US" dirty="0" smtClean="0"/>
              <a:t>, </a:t>
            </a:r>
            <a:r>
              <a:rPr lang="en-US" dirty="0" err="1" smtClean="0"/>
              <a:t>JTextArea</a:t>
            </a:r>
            <a:r>
              <a:rPr lang="en-US" dirty="0" smtClean="0"/>
              <a:t>, </a:t>
            </a:r>
            <a:r>
              <a:rPr lang="en-US" dirty="0" err="1" smtClean="0"/>
              <a:t>JPasswordField</a:t>
            </a:r>
            <a:r>
              <a:rPr lang="en-US" dirty="0" smtClean="0"/>
              <a:t>, </a:t>
            </a:r>
            <a:r>
              <a:rPr lang="en-US" dirty="0" err="1" smtClean="0"/>
              <a:t>JButton</a:t>
            </a:r>
            <a:r>
              <a:rPr lang="en-US" dirty="0" smtClean="0"/>
              <a:t>, </a:t>
            </a:r>
            <a:r>
              <a:rPr lang="en-US" dirty="0" err="1" smtClean="0"/>
              <a:t>JCheckBox</a:t>
            </a:r>
            <a:r>
              <a:rPr lang="en-US" dirty="0" smtClean="0"/>
              <a:t>, </a:t>
            </a:r>
            <a:r>
              <a:rPr lang="en-US" dirty="0" err="1" smtClean="0"/>
              <a:t>JRadioButton</a:t>
            </a:r>
            <a:r>
              <a:rPr lang="en-US" dirty="0" smtClean="0"/>
              <a:t>, </a:t>
            </a:r>
            <a:r>
              <a:rPr lang="en-US" dirty="0" err="1" smtClean="0"/>
              <a:t>JComboBox</a:t>
            </a:r>
            <a:r>
              <a:rPr lang="en-US" dirty="0" smtClean="0"/>
              <a:t>, </a:t>
            </a:r>
            <a:r>
              <a:rPr lang="en-US" dirty="0" err="1" smtClean="0"/>
              <a:t>Jmenu</a:t>
            </a:r>
            <a:r>
              <a:rPr lang="en-US" dirty="0" smtClean="0"/>
              <a:t>, </a:t>
            </a:r>
            <a:r>
              <a:rPr lang="en-US" dirty="0" err="1" smtClean="0"/>
              <a:t>JMenubar</a:t>
            </a:r>
            <a:r>
              <a:rPr lang="en-US" dirty="0" smtClean="0"/>
              <a:t>, </a:t>
            </a:r>
            <a:r>
              <a:rPr lang="en-US" dirty="0" err="1" smtClean="0"/>
              <a:t>JMenuItem</a:t>
            </a:r>
            <a:r>
              <a:rPr lang="en-US" dirty="0" smtClean="0"/>
              <a:t>, </a:t>
            </a:r>
            <a:r>
              <a:rPr lang="en-US" dirty="0" err="1" smtClean="0"/>
              <a:t>JList</a:t>
            </a:r>
            <a:r>
              <a:rPr lang="en-US" dirty="0" smtClean="0"/>
              <a:t>, </a:t>
            </a:r>
            <a:r>
              <a:rPr lang="en-US" dirty="0" err="1" smtClean="0"/>
              <a:t>JFrame</a:t>
            </a:r>
            <a:r>
              <a:rPr lang="en-US" dirty="0" smtClean="0"/>
              <a:t>, </a:t>
            </a:r>
            <a:r>
              <a:rPr lang="en-US" dirty="0" err="1" smtClean="0"/>
              <a:t>JFileChooser</a:t>
            </a:r>
            <a:r>
              <a:rPr lang="en-US" dirty="0" smtClean="0"/>
              <a:t>, </a:t>
            </a:r>
            <a:r>
              <a:rPr lang="en-US" dirty="0" err="1" smtClean="0"/>
              <a:t>JLabel</a:t>
            </a:r>
            <a:r>
              <a:rPr lang="en-US" dirty="0" smtClean="0"/>
              <a:t>, </a:t>
            </a:r>
            <a:r>
              <a:rPr lang="en-US" dirty="0" err="1" smtClean="0"/>
              <a:t>JScrollPane</a:t>
            </a:r>
            <a:r>
              <a:rPr lang="en-US" dirty="0" smtClean="0"/>
              <a:t>, </a:t>
            </a:r>
            <a:r>
              <a:rPr lang="en-US" dirty="0" err="1" smtClean="0"/>
              <a:t>JPanel</a:t>
            </a:r>
            <a:r>
              <a:rPr lang="en-US" dirty="0" smtClean="0"/>
              <a:t>, </a:t>
            </a:r>
            <a:r>
              <a:rPr lang="en-US" dirty="0" err="1" smtClean="0"/>
              <a:t>JDialog</a:t>
            </a:r>
            <a:r>
              <a:rPr lang="en-US" dirty="0" smtClean="0"/>
              <a:t>, </a:t>
            </a:r>
            <a:r>
              <a:rPr lang="en-US" dirty="0" err="1" smtClean="0"/>
              <a:t>JTabbedPane</a:t>
            </a:r>
            <a:r>
              <a:rPr lang="en-US" dirty="0" smtClean="0"/>
              <a:t>, </a:t>
            </a:r>
            <a:r>
              <a:rPr lang="en-US" dirty="0" err="1" smtClean="0"/>
              <a:t>JSpinner</a:t>
            </a:r>
            <a:r>
              <a:rPr lang="en-US" dirty="0" smtClean="0"/>
              <a:t>, etc. All components are subclasses of </a:t>
            </a:r>
            <a:r>
              <a:rPr lang="en-US" dirty="0" err="1" smtClean="0"/>
              <a:t>JComponent</a:t>
            </a:r>
            <a:r>
              <a:rPr lang="en-US" dirty="0" smtClean="0"/>
              <a:t>.</a:t>
            </a:r>
          </a:p>
          <a:p>
            <a:r>
              <a:rPr lang="en-US" dirty="0" smtClean="0"/>
              <a:t>Java swing has better look and feel than AWT &amp; it is based on MVC, also it has more powerful components.</a:t>
            </a:r>
          </a:p>
          <a:p>
            <a:r>
              <a:rPr lang="en-US" dirty="0" smtClean="0"/>
              <a:t>Class Hierarchy Big Picture: </a:t>
            </a:r>
            <a:r>
              <a:rPr lang="en-US" dirty="0" smtClean="0">
                <a:hlinkClick r:id="rId2"/>
              </a:rPr>
              <a:t>Swing Hierarchy</a:t>
            </a:r>
            <a:endParaRPr lang="en-US" dirty="0" smtClean="0"/>
          </a:p>
          <a:p>
            <a:r>
              <a:rPr lang="en-US" dirty="0" smtClean="0"/>
              <a:t>Every component has its unique methods &amp; members that form the component &amp; its behavior.</a:t>
            </a:r>
          </a:p>
          <a:p>
            <a:r>
              <a:rPr lang="en-US" dirty="0" smtClean="0"/>
              <a:t>Layout managers are used to place various components inside containers. All layout managers implement </a:t>
            </a:r>
            <a:r>
              <a:rPr lang="en-US" dirty="0" err="1" smtClean="0"/>
              <a:t>LayoutManager</a:t>
            </a:r>
            <a:r>
              <a:rPr lang="en-US" dirty="0" smtClean="0"/>
              <a:t> interface. Layout managers are available in both packages. Some of the layout managers are </a:t>
            </a:r>
            <a:r>
              <a:rPr lang="en-US" dirty="0" err="1" smtClean="0"/>
              <a:t>BorderLayout</a:t>
            </a:r>
            <a:r>
              <a:rPr lang="en-US" dirty="0" smtClean="0"/>
              <a:t>, </a:t>
            </a:r>
            <a:r>
              <a:rPr lang="en-US" dirty="0" err="1" smtClean="0"/>
              <a:t>FlowLayout</a:t>
            </a:r>
            <a:r>
              <a:rPr lang="en-US" dirty="0" smtClean="0"/>
              <a:t>, </a:t>
            </a:r>
            <a:r>
              <a:rPr lang="en-US" dirty="0" err="1" smtClean="0"/>
              <a:t>GridLayout</a:t>
            </a:r>
            <a:r>
              <a:rPr lang="en-US" dirty="0" smtClean="0"/>
              <a:t>, </a:t>
            </a:r>
            <a:r>
              <a:rPr lang="en-US" dirty="0" err="1" smtClean="0"/>
              <a:t>BoxLayout</a:t>
            </a:r>
            <a:r>
              <a:rPr lang="en-US" dirty="0" smtClean="0"/>
              <a:t>, </a:t>
            </a:r>
            <a:r>
              <a:rPr lang="en-US" dirty="0" err="1" smtClean="0"/>
              <a:t>Cardlayout</a:t>
            </a:r>
            <a:r>
              <a:rPr lang="en-US" dirty="0" smtClean="0"/>
              <a:t>, </a:t>
            </a:r>
            <a:r>
              <a:rPr lang="en-US" dirty="0" err="1" smtClean="0"/>
              <a:t>GridBagLayout</a:t>
            </a:r>
            <a:r>
              <a:rPr lang="en-US" dirty="0" smtClean="0"/>
              <a:t>, </a:t>
            </a:r>
            <a:r>
              <a:rPr lang="en-US" dirty="0" err="1" smtClean="0"/>
              <a:t>GroupLayout</a:t>
            </a:r>
            <a:r>
              <a:rPr lang="en-US" dirty="0" smtClean="0"/>
              <a:t>, </a:t>
            </a:r>
            <a:r>
              <a:rPr lang="en-US" dirty="0" err="1" smtClean="0"/>
              <a:t>ScrollPaneLayout</a:t>
            </a:r>
            <a:r>
              <a:rPr lang="en-US" dirty="0" smtClean="0"/>
              <a:t>, etc.</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Applet</a:t>
            </a:r>
            <a:endParaRPr lang="en-US" dirty="0"/>
          </a:p>
        </p:txBody>
      </p:sp>
      <p:sp>
        <p:nvSpPr>
          <p:cNvPr id="3" name="Text Placeholder 2"/>
          <p:cNvSpPr>
            <a:spLocks noGrp="1"/>
          </p:cNvSpPr>
          <p:nvPr>
            <p:ph type="body" idx="1"/>
          </p:nvPr>
        </p:nvSpPr>
        <p:spPr>
          <a:xfrm>
            <a:off x="729450" y="2078874"/>
            <a:ext cx="7688700" cy="3064625"/>
          </a:xfrm>
        </p:spPr>
        <p:txBody>
          <a:bodyPr/>
          <a:lstStyle/>
          <a:p>
            <a:r>
              <a:rPr lang="en-US" dirty="0" smtClean="0"/>
              <a:t>Java applet are classes that can be run in browser at client-side &amp; can serve dynamic content. We can run applet using html files or </a:t>
            </a:r>
            <a:r>
              <a:rPr lang="en-US" dirty="0" err="1" smtClean="0"/>
              <a:t>appletviewer</a:t>
            </a:r>
            <a:r>
              <a:rPr lang="en-US" dirty="0" smtClean="0"/>
              <a:t> tool. Applet is secured &amp; run within browser. We create applet class by extending to </a:t>
            </a:r>
            <a:r>
              <a:rPr lang="en-US" dirty="0" err="1" smtClean="0"/>
              <a:t>java.awt.Applet</a:t>
            </a:r>
            <a:r>
              <a:rPr lang="en-US" dirty="0" smtClean="0"/>
              <a:t> or </a:t>
            </a:r>
            <a:r>
              <a:rPr lang="en-US" dirty="0" err="1" smtClean="0"/>
              <a:t>javax.swing.JApplet</a:t>
            </a:r>
            <a:r>
              <a:rPr lang="en-US" dirty="0" smtClean="0"/>
              <a:t> class.</a:t>
            </a:r>
          </a:p>
          <a:p>
            <a:r>
              <a:rPr lang="en-US" dirty="0" smtClean="0"/>
              <a:t>The applet life cycle involves steps like init(), start(), paint(), stop(), destroy(). Java plug-in software is responsible for running applets.</a:t>
            </a:r>
          </a:p>
          <a:p>
            <a:r>
              <a:rPr lang="en-US" dirty="0" smtClean="0"/>
              <a:t>Graphics object is passed to paint() method of Component class. It has various methods to draw various shapes like </a:t>
            </a:r>
            <a:r>
              <a:rPr lang="en-US" dirty="0" err="1" smtClean="0"/>
              <a:t>drawString</a:t>
            </a:r>
            <a:r>
              <a:rPr lang="en-US" dirty="0" smtClean="0"/>
              <a:t>(), </a:t>
            </a:r>
            <a:r>
              <a:rPr lang="en-US" dirty="0" err="1" smtClean="0"/>
              <a:t>drawOval</a:t>
            </a:r>
            <a:r>
              <a:rPr lang="en-US" dirty="0" smtClean="0"/>
              <a:t>(), </a:t>
            </a:r>
            <a:r>
              <a:rPr lang="en-US" dirty="0" err="1" smtClean="0"/>
              <a:t>fillOval</a:t>
            </a:r>
            <a:r>
              <a:rPr lang="en-US" dirty="0" smtClean="0"/>
              <a:t>(), </a:t>
            </a:r>
            <a:r>
              <a:rPr lang="en-US" dirty="0" err="1" smtClean="0"/>
              <a:t>drawRect</a:t>
            </a:r>
            <a:r>
              <a:rPr lang="en-US" dirty="0" smtClean="0"/>
              <a:t>(), </a:t>
            </a:r>
            <a:r>
              <a:rPr lang="en-US" dirty="0" err="1" smtClean="0"/>
              <a:t>fillArc</a:t>
            </a:r>
            <a:r>
              <a:rPr lang="en-US" dirty="0" smtClean="0"/>
              <a:t>(), </a:t>
            </a:r>
            <a:r>
              <a:rPr lang="en-US" dirty="0" err="1" smtClean="0"/>
              <a:t>drawLine</a:t>
            </a:r>
            <a:r>
              <a:rPr lang="en-US" dirty="0" smtClean="0"/>
              <a:t>(), </a:t>
            </a:r>
            <a:r>
              <a:rPr lang="en-US" dirty="0" err="1" smtClean="0"/>
              <a:t>drawImage</a:t>
            </a:r>
            <a:r>
              <a:rPr lang="en-US" dirty="0" smtClean="0"/>
              <a:t>(), </a:t>
            </a:r>
            <a:r>
              <a:rPr lang="en-US" dirty="0" err="1" smtClean="0"/>
              <a:t>setColor</a:t>
            </a:r>
            <a:r>
              <a:rPr lang="en-US" dirty="0" smtClean="0"/>
              <a:t>(), </a:t>
            </a:r>
            <a:r>
              <a:rPr lang="en-US" dirty="0" err="1" smtClean="0"/>
              <a:t>setFont</a:t>
            </a:r>
            <a:r>
              <a:rPr lang="en-US" dirty="0" smtClean="0"/>
              <a:t>(), etc.</a:t>
            </a:r>
          </a:p>
          <a:p>
            <a:r>
              <a:rPr lang="en-US" dirty="0" smtClean="0"/>
              <a:t>Parameters can be passed to applet from html with &lt;</a:t>
            </a:r>
            <a:r>
              <a:rPr lang="en-US" dirty="0" err="1" smtClean="0"/>
              <a:t>param</a:t>
            </a:r>
            <a:r>
              <a:rPr lang="en-US" dirty="0" smtClean="0"/>
              <a:t>&gt; tag &amp; accessed in applet class using </a:t>
            </a:r>
            <a:r>
              <a:rPr lang="en-US" dirty="0" err="1" smtClean="0"/>
              <a:t>getParameter</a:t>
            </a:r>
            <a:r>
              <a:rPr lang="en-US" dirty="0" smtClean="0"/>
              <a: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Date, Time &amp; Calendar</a:t>
            </a:r>
            <a:endParaRPr lang="en-US" dirty="0"/>
          </a:p>
        </p:txBody>
      </p:sp>
      <p:sp>
        <p:nvSpPr>
          <p:cNvPr id="3" name="Text Placeholder 2"/>
          <p:cNvSpPr>
            <a:spLocks noGrp="1"/>
          </p:cNvSpPr>
          <p:nvPr>
            <p:ph type="body" idx="1"/>
          </p:nvPr>
        </p:nvSpPr>
        <p:spPr>
          <a:xfrm>
            <a:off x="729449" y="2078875"/>
            <a:ext cx="7839197" cy="2261100"/>
          </a:xfrm>
        </p:spPr>
        <p:txBody>
          <a:bodyPr/>
          <a:lstStyle/>
          <a:p>
            <a:r>
              <a:rPr lang="en-US" dirty="0" smtClean="0"/>
              <a:t>Date – represents date &amp; time in java. Provides constructor &amp; methods like Date(long ms), after(), before(), equals(), </a:t>
            </a:r>
            <a:r>
              <a:rPr lang="en-US" dirty="0" err="1" smtClean="0"/>
              <a:t>getTime</a:t>
            </a:r>
            <a:r>
              <a:rPr lang="en-US" dirty="0" smtClean="0"/>
              <a:t>(), </a:t>
            </a:r>
            <a:r>
              <a:rPr lang="en-US" dirty="0" err="1" smtClean="0"/>
              <a:t>setTime</a:t>
            </a:r>
            <a:r>
              <a:rPr lang="en-US" dirty="0" smtClean="0"/>
              <a:t>(), </a:t>
            </a:r>
            <a:r>
              <a:rPr lang="en-US" dirty="0" err="1" smtClean="0"/>
              <a:t>compareTo</a:t>
            </a:r>
            <a:r>
              <a:rPr lang="en-US" dirty="0" smtClean="0"/>
              <a:t>(), etc.</a:t>
            </a:r>
          </a:p>
          <a:p>
            <a:r>
              <a:rPr lang="en-US" dirty="0" smtClean="0"/>
              <a:t>Calendar - </a:t>
            </a:r>
            <a:r>
              <a:rPr lang="en-US" dirty="0" smtClean="0"/>
              <a:t>an abstract class that provides methods for </a:t>
            </a:r>
            <a:r>
              <a:rPr lang="en-US" dirty="0" smtClean="0"/>
              <a:t>manipulating date and </a:t>
            </a:r>
            <a:r>
              <a:rPr lang="en-US" dirty="0" smtClean="0"/>
              <a:t>a set of calendar fields such as MONTH, YEAR, HOUR, etc</a:t>
            </a:r>
            <a:r>
              <a:rPr lang="en-US" dirty="0" smtClean="0"/>
              <a:t>.</a:t>
            </a:r>
          </a:p>
          <a:p>
            <a:r>
              <a:rPr lang="en-US" dirty="0" smtClean="0"/>
              <a:t>There are various packages like </a:t>
            </a:r>
            <a:r>
              <a:rPr lang="en-US" dirty="0" err="1" smtClean="0"/>
              <a:t>java.time</a:t>
            </a:r>
            <a:r>
              <a:rPr lang="en-US" dirty="0" smtClean="0"/>
              <a:t>, </a:t>
            </a:r>
            <a:r>
              <a:rPr lang="en-US" dirty="0" err="1" smtClean="0"/>
              <a:t>java.util</a:t>
            </a:r>
            <a:r>
              <a:rPr lang="en-US" dirty="0" smtClean="0"/>
              <a:t>, java.sql, </a:t>
            </a:r>
            <a:r>
              <a:rPr lang="en-US" dirty="0" err="1" smtClean="0"/>
              <a:t>java.text</a:t>
            </a:r>
            <a:r>
              <a:rPr lang="en-US" dirty="0" smtClean="0"/>
              <a:t> that provide classes for date manipulation. </a:t>
            </a:r>
            <a:r>
              <a:rPr lang="en-US" dirty="0" err="1" smtClean="0"/>
              <a:t>j</a:t>
            </a:r>
            <a:r>
              <a:rPr lang="en-US" dirty="0" err="1" smtClean="0"/>
              <a:t>ava.time</a:t>
            </a:r>
            <a:r>
              <a:rPr lang="en-US" dirty="0" smtClean="0"/>
              <a:t> is introduced with Java 8. It provides wide range of date related classes like </a:t>
            </a:r>
            <a:r>
              <a:rPr lang="en-US" dirty="0" err="1" smtClean="0"/>
              <a:t>LocalTIme</a:t>
            </a:r>
            <a:r>
              <a:rPr lang="en-US" dirty="0" smtClean="0"/>
              <a:t>, </a:t>
            </a:r>
            <a:r>
              <a:rPr lang="en-US" dirty="0" err="1" smtClean="0"/>
              <a:t>LocalDate</a:t>
            </a:r>
            <a:r>
              <a:rPr lang="en-US" dirty="0" smtClean="0"/>
              <a:t>, Year, </a:t>
            </a:r>
            <a:r>
              <a:rPr lang="en-US" dirty="0" err="1" smtClean="0"/>
              <a:t>MonthDay</a:t>
            </a:r>
            <a:r>
              <a:rPr lang="en-US" dirty="0" smtClean="0"/>
              <a:t>, Clock, Period, Duration, Instant, etc.</a:t>
            </a:r>
          </a:p>
          <a:p>
            <a:r>
              <a:rPr lang="en-US" dirty="0" smtClean="0"/>
              <a:t>Date formatting – </a:t>
            </a:r>
            <a:r>
              <a:rPr lang="en-US" dirty="0" err="1" smtClean="0"/>
              <a:t>DateFormat</a:t>
            </a:r>
            <a:r>
              <a:rPr lang="en-US" dirty="0" smtClean="0"/>
              <a:t> &amp; </a:t>
            </a:r>
            <a:r>
              <a:rPr lang="en-US" dirty="0" err="1" smtClean="0"/>
              <a:t>SimpleDateFormat</a:t>
            </a:r>
            <a:r>
              <a:rPr lang="en-US" dirty="0" smtClean="0"/>
              <a:t> provide methods to format date in java. It converts(date to string) &amp; parses(string to date) date.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Conversions</a:t>
            </a:r>
            <a:endParaRPr lang="en-US" dirty="0"/>
          </a:p>
        </p:txBody>
      </p:sp>
      <p:sp>
        <p:nvSpPr>
          <p:cNvPr id="3" name="Text Placeholder 2"/>
          <p:cNvSpPr>
            <a:spLocks noGrp="1"/>
          </p:cNvSpPr>
          <p:nvPr>
            <p:ph type="body" idx="1"/>
          </p:nvPr>
        </p:nvSpPr>
        <p:spPr/>
        <p:txBody>
          <a:bodyPr/>
          <a:lstStyle/>
          <a:p>
            <a:r>
              <a:rPr lang="en-US" dirty="0" smtClean="0"/>
              <a:t>Primary to Primary (upward) – direct assignment. E.g. </a:t>
            </a:r>
            <a:r>
              <a:rPr lang="en-US" dirty="0" err="1" smtClean="0"/>
              <a:t>int</a:t>
            </a:r>
            <a:r>
              <a:rPr lang="en-US" dirty="0" smtClean="0"/>
              <a:t> to float.</a:t>
            </a:r>
          </a:p>
          <a:p>
            <a:r>
              <a:rPr lang="en-US" dirty="0" smtClean="0"/>
              <a:t>Primary to Primary (downward) – typecasting. E.g. float to int.</a:t>
            </a:r>
          </a:p>
          <a:p>
            <a:r>
              <a:rPr lang="en-US" dirty="0" smtClean="0"/>
              <a:t>Primary to String – </a:t>
            </a:r>
            <a:r>
              <a:rPr lang="en-US" dirty="0" err="1" smtClean="0"/>
              <a:t>String.valueOf</a:t>
            </a:r>
            <a:r>
              <a:rPr lang="en-US" dirty="0" smtClean="0"/>
              <a:t>(value), </a:t>
            </a:r>
            <a:r>
              <a:rPr lang="en-US" dirty="0" err="1" smtClean="0"/>
              <a:t>WrapperClass.toString</a:t>
            </a:r>
            <a:r>
              <a:rPr lang="en-US" dirty="0" smtClean="0"/>
              <a:t>(value).</a:t>
            </a:r>
          </a:p>
          <a:p>
            <a:r>
              <a:rPr lang="en-US" dirty="0" smtClean="0"/>
              <a:t>String to Primary – </a:t>
            </a:r>
            <a:r>
              <a:rPr lang="en-US" dirty="0" err="1" smtClean="0"/>
              <a:t>WrapperClass.parseType</a:t>
            </a:r>
            <a:r>
              <a:rPr lang="en-US" dirty="0" smtClean="0"/>
              <a:t>(String).</a:t>
            </a:r>
          </a:p>
          <a:p>
            <a:r>
              <a:rPr lang="en-US" dirty="0" smtClean="0"/>
              <a:t>String to Date &amp; vice-versa – </a:t>
            </a:r>
            <a:r>
              <a:rPr lang="en-US" dirty="0" err="1" smtClean="0"/>
              <a:t>SimpleDateFormat</a:t>
            </a:r>
            <a:r>
              <a:rPr lang="en-US" dirty="0" smtClean="0"/>
              <a:t> methods - parse() &amp; format().</a:t>
            </a:r>
          </a:p>
          <a:p>
            <a:r>
              <a:rPr lang="en-US" dirty="0" smtClean="0"/>
              <a:t>String to Object &amp; vice-versa – direct assignment &amp; </a:t>
            </a:r>
            <a:r>
              <a:rPr lang="en-US" dirty="0" err="1" smtClean="0"/>
              <a:t>Object.toString</a:t>
            </a:r>
            <a:r>
              <a:rPr lang="en-US" dirty="0" smtClean="0"/>
              <a:t>().</a:t>
            </a:r>
          </a:p>
          <a:p>
            <a:r>
              <a:rPr lang="en-US" dirty="0" smtClean="0"/>
              <a:t>Binary to Decimal &amp; vice-versa – </a:t>
            </a:r>
            <a:r>
              <a:rPr lang="en-US" dirty="0" err="1" smtClean="0"/>
              <a:t>Integer.parseInt</a:t>
            </a:r>
            <a:r>
              <a:rPr lang="en-US" dirty="0" smtClean="0"/>
              <a:t>(</a:t>
            </a:r>
            <a:r>
              <a:rPr lang="en-US" dirty="0" err="1" smtClean="0"/>
              <a:t>str</a:t>
            </a:r>
            <a:r>
              <a:rPr lang="en-US" dirty="0" smtClean="0"/>
              <a:t>, 2) &amp; </a:t>
            </a:r>
            <a:r>
              <a:rPr lang="en-US" dirty="0" err="1" smtClean="0"/>
              <a:t>Integer.toBinaryString</a:t>
            </a:r>
            <a:r>
              <a:rPr lang="en-US" dirty="0" smtClean="0"/>
              <a:t>().</a:t>
            </a:r>
          </a:p>
          <a:p>
            <a:r>
              <a:rPr lang="en-US" dirty="0" smtClean="0"/>
              <a:t>Hex to </a:t>
            </a:r>
            <a:r>
              <a:rPr lang="en-US" dirty="0" smtClean="0"/>
              <a:t>Decimal &amp; vice-versa – </a:t>
            </a:r>
            <a:r>
              <a:rPr lang="en-US" dirty="0" err="1" smtClean="0"/>
              <a:t>Integer.parseInt</a:t>
            </a:r>
            <a:r>
              <a:rPr lang="en-US" dirty="0" smtClean="0"/>
              <a:t>(</a:t>
            </a:r>
            <a:r>
              <a:rPr lang="en-US" dirty="0" err="1" smtClean="0"/>
              <a:t>str</a:t>
            </a:r>
            <a:r>
              <a:rPr lang="en-US" dirty="0" smtClean="0"/>
              <a:t>, </a:t>
            </a:r>
            <a:r>
              <a:rPr lang="en-US" dirty="0" smtClean="0"/>
              <a:t>16) </a:t>
            </a:r>
            <a:r>
              <a:rPr lang="en-US" dirty="0" smtClean="0"/>
              <a:t>&amp; </a:t>
            </a:r>
            <a:r>
              <a:rPr lang="en-US" dirty="0" err="1" smtClean="0"/>
              <a:t>Integer.toHexString</a:t>
            </a:r>
            <a:r>
              <a:rPr lang="en-US" dirty="0" smtClean="0"/>
              <a:t>().</a:t>
            </a:r>
          </a:p>
          <a:p>
            <a:r>
              <a:rPr lang="en-US" dirty="0" smtClean="0"/>
              <a:t>Octal </a:t>
            </a:r>
            <a:r>
              <a:rPr lang="en-US" dirty="0" smtClean="0"/>
              <a:t>to Decimal &amp; vice-versa – </a:t>
            </a:r>
            <a:r>
              <a:rPr lang="en-US" dirty="0" err="1" smtClean="0"/>
              <a:t>Integer.parseInt</a:t>
            </a:r>
            <a:r>
              <a:rPr lang="en-US" dirty="0" smtClean="0"/>
              <a:t>(</a:t>
            </a:r>
            <a:r>
              <a:rPr lang="en-US" dirty="0" err="1" smtClean="0"/>
              <a:t>str</a:t>
            </a:r>
            <a:r>
              <a:rPr lang="en-US" dirty="0" smtClean="0"/>
              <a:t>, </a:t>
            </a:r>
            <a:r>
              <a:rPr lang="en-US" dirty="0" smtClean="0"/>
              <a:t>8) </a:t>
            </a:r>
            <a:r>
              <a:rPr lang="en-US" dirty="0" smtClean="0"/>
              <a:t>&amp; </a:t>
            </a:r>
            <a:r>
              <a:rPr lang="en-US" dirty="0" err="1" smtClean="0"/>
              <a:t>Integer.toOctalString</a:t>
            </a:r>
            <a:r>
              <a:rPr lang="en-US" dirty="0" smtClean="0"/>
              <a:t>().</a:t>
            </a:r>
          </a:p>
          <a:p>
            <a:pPr>
              <a:buNone/>
            </a:pPr>
            <a:endParaRPr lang="en-US"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kPng.com_thank-you-png_3271254.png"/>
          <p:cNvPicPr>
            <a:picLocks noChangeAspect="1"/>
          </p:cNvPicPr>
          <p:nvPr/>
        </p:nvPicPr>
        <p:blipFill>
          <a:blip r:embed="rId2"/>
          <a:stretch>
            <a:fillRect/>
          </a:stretch>
        </p:blipFill>
        <p:spPr>
          <a:xfrm>
            <a:off x="1140438" y="1817869"/>
            <a:ext cx="6791218" cy="234070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Compilation &amp; Interpretation		</a:t>
            </a:r>
            <a:endParaRPr lang="en-US" dirty="0"/>
          </a:p>
        </p:txBody>
      </p:sp>
      <p:sp>
        <p:nvSpPr>
          <p:cNvPr id="3" name="Text Placeholder 2"/>
          <p:cNvSpPr>
            <a:spLocks noGrp="1"/>
          </p:cNvSpPr>
          <p:nvPr>
            <p:ph type="body" idx="1"/>
          </p:nvPr>
        </p:nvSpPr>
        <p:spPr/>
        <p:txBody>
          <a:bodyPr/>
          <a:lstStyle/>
          <a:p>
            <a:r>
              <a:rPr lang="en-US" dirty="0" smtClean="0"/>
              <a:t>Java code =&gt; Bytecode (Compiler).</a:t>
            </a:r>
          </a:p>
          <a:p>
            <a:r>
              <a:rPr lang="en-US" dirty="0" smtClean="0"/>
              <a:t>Bytecode =&gt; Machine level code/ALP (Interpreter).</a:t>
            </a:r>
          </a:p>
          <a:p>
            <a:r>
              <a:rPr lang="en-US" dirty="0" err="1" smtClean="0"/>
              <a:t>Classloader</a:t>
            </a:r>
            <a:r>
              <a:rPr lang="en-US" dirty="0" smtClean="0"/>
              <a:t> – loads class files.</a:t>
            </a:r>
          </a:p>
          <a:p>
            <a:r>
              <a:rPr lang="en-US" dirty="0" smtClean="0"/>
              <a:t>Bytecode Verifier – checks violations for access rights to objects.</a:t>
            </a:r>
          </a:p>
          <a:p>
            <a:r>
              <a:rPr lang="en-US" dirty="0" smtClean="0"/>
              <a:t>Interpreter – read bytecode and execute instruction.</a:t>
            </a:r>
          </a:p>
          <a:p>
            <a:r>
              <a:rPr lang="en-US" dirty="0" smtClean="0"/>
              <a:t>Java compiler (</a:t>
            </a:r>
            <a:r>
              <a:rPr lang="en-US" dirty="0" err="1" smtClean="0"/>
              <a:t>javac</a:t>
            </a:r>
            <a:r>
              <a:rPr lang="en-US" dirty="0" smtClean="0"/>
              <a:t>) – compiles java code and coverts it into bytecode (class files).</a:t>
            </a:r>
          </a:p>
          <a:p>
            <a:r>
              <a:rPr lang="en-US" dirty="0" smtClean="0"/>
              <a:t>Java interpreter – interprets and executes the bytecode (class file) line by line. </a:t>
            </a:r>
          </a:p>
          <a:p>
            <a:r>
              <a:rPr lang="en-US" dirty="0" smtClean="0"/>
              <a:t>Setup – JDK download, </a:t>
            </a:r>
            <a:r>
              <a:rPr lang="en-US" dirty="0" err="1" smtClean="0"/>
              <a:t>classpath</a:t>
            </a:r>
            <a:r>
              <a:rPr lang="en-US" dirty="0" smtClean="0"/>
              <a:t> setup (</a:t>
            </a:r>
            <a:r>
              <a:rPr lang="en-US" dirty="0" err="1" smtClean="0"/>
              <a:t>setpath</a:t>
            </a:r>
            <a:r>
              <a:rPr lang="en-US" dirty="0" smtClean="0"/>
              <a:t> or environment variable).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JRE, JDK</a:t>
            </a:r>
            <a:endParaRPr lang="en-US" dirty="0"/>
          </a:p>
        </p:txBody>
      </p:sp>
      <p:sp>
        <p:nvSpPr>
          <p:cNvPr id="3" name="Text Placeholder 2"/>
          <p:cNvSpPr>
            <a:spLocks noGrp="1"/>
          </p:cNvSpPr>
          <p:nvPr>
            <p:ph type="body" idx="1"/>
          </p:nvPr>
        </p:nvSpPr>
        <p:spPr/>
        <p:txBody>
          <a:bodyPr/>
          <a:lstStyle/>
          <a:p>
            <a:r>
              <a:rPr lang="en-US" dirty="0" smtClean="0"/>
              <a:t>JVM – Java Virtual Machine. Doesn’t physically exist. Provides runtime to execute java bytecode. Platform dependent (varies from OS to OS). Work – Load code, verify code, execute code, provide runtime environment.</a:t>
            </a:r>
          </a:p>
          <a:p>
            <a:r>
              <a:rPr lang="en-US" dirty="0" smtClean="0"/>
              <a:t>JRE – Java Runtime Environment. (JVM + Libraries). Implementation of JVM. Environment which is set of tools which are responsible for java program execution.</a:t>
            </a:r>
          </a:p>
          <a:p>
            <a:r>
              <a:rPr lang="en-US" dirty="0" smtClean="0"/>
              <a:t>JDK – Java Development Kit. (JRE + Development Tools). Software development kit which contains the runtime environment (JRE) and development tools which are responsible for java application and applet development (</a:t>
            </a:r>
            <a:r>
              <a:rPr lang="en-US" dirty="0" err="1" smtClean="0"/>
              <a:t>javac</a:t>
            </a:r>
            <a:r>
              <a:rPr lang="en-US" dirty="0" smtClean="0"/>
              <a:t>, java, </a:t>
            </a:r>
            <a:r>
              <a:rPr lang="en-US" dirty="0" err="1" smtClean="0"/>
              <a:t>javadoc</a:t>
            </a:r>
            <a:r>
              <a:rPr lang="en-US" dirty="0" smtClean="0"/>
              <a:t>, jar).</a:t>
            </a:r>
          </a:p>
          <a:p>
            <a:r>
              <a:rPr lang="en-US" dirty="0" smtClean="0"/>
              <a:t>A Big picture - </a:t>
            </a:r>
            <a:r>
              <a:rPr lang="en-US" dirty="0" smtClean="0">
                <a:hlinkClick r:id="rId2"/>
              </a:rPr>
              <a:t>https://static.javatpoint.com/images/jdk2.png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(Java </a:t>
            </a:r>
            <a:r>
              <a:rPr lang="en-US" smtClean="0"/>
              <a:t>Virtual Machine)</a:t>
            </a:r>
            <a:endParaRPr lang="en-US"/>
          </a:p>
        </p:txBody>
      </p:sp>
      <p:sp>
        <p:nvSpPr>
          <p:cNvPr id="3" name="Text Placeholder 2"/>
          <p:cNvSpPr>
            <a:spLocks noGrp="1"/>
          </p:cNvSpPr>
          <p:nvPr>
            <p:ph type="body" idx="1"/>
          </p:nvPr>
        </p:nvSpPr>
        <p:spPr>
          <a:xfrm>
            <a:off x="719176" y="1883665"/>
            <a:ext cx="8034406" cy="3064625"/>
          </a:xfrm>
        </p:spPr>
        <p:txBody>
          <a:bodyPr/>
          <a:lstStyle/>
          <a:p>
            <a:r>
              <a:rPr lang="en-US" dirty="0" smtClean="0"/>
              <a:t>Input to JVM – Bytecode (.class file) from java compiler (</a:t>
            </a:r>
            <a:r>
              <a:rPr lang="en-US" dirty="0" err="1" smtClean="0"/>
              <a:t>javac</a:t>
            </a:r>
            <a:r>
              <a:rPr lang="en-US" dirty="0" smtClean="0"/>
              <a:t>).</a:t>
            </a:r>
          </a:p>
          <a:p>
            <a:r>
              <a:rPr lang="en-US" dirty="0" smtClean="0"/>
              <a:t>Class Loader Subsystem</a:t>
            </a:r>
          </a:p>
          <a:p>
            <a:pPr marL="946150" lvl="1" indent="-342900">
              <a:lnSpc>
                <a:spcPct val="100000"/>
              </a:lnSpc>
              <a:spcBef>
                <a:spcPts val="0"/>
              </a:spcBef>
              <a:buFont typeface="+mj-lt"/>
              <a:buAutoNum type="arabicPeriod"/>
            </a:pPr>
            <a:r>
              <a:rPr lang="en-US" dirty="0" smtClean="0"/>
              <a:t>Loading – loads class files</a:t>
            </a:r>
          </a:p>
          <a:p>
            <a:pPr marL="1403350" lvl="2" indent="-342900">
              <a:lnSpc>
                <a:spcPct val="100000"/>
              </a:lnSpc>
              <a:spcBef>
                <a:spcPts val="0"/>
              </a:spcBef>
              <a:buFont typeface="+mj-lt"/>
              <a:buAutoNum type="alphaLcParenR"/>
            </a:pPr>
            <a:r>
              <a:rPr lang="en-US" dirty="0" smtClean="0"/>
              <a:t>Bootstrap class loader – (Highest Priority) Loads classes (all core java API classes) from bootstrap class path (rt.jar).</a:t>
            </a:r>
          </a:p>
          <a:p>
            <a:pPr marL="1403350" lvl="2" indent="-342900">
              <a:lnSpc>
                <a:spcPct val="100000"/>
              </a:lnSpc>
              <a:spcBef>
                <a:spcPts val="0"/>
              </a:spcBef>
              <a:buFont typeface="+mj-lt"/>
              <a:buAutoNum type="alphaLcParenR"/>
            </a:pPr>
            <a:r>
              <a:rPr lang="en-US" dirty="0" smtClean="0"/>
              <a:t>Extension class loader – Loads classes from ext class path i.e. ext folder.</a:t>
            </a:r>
          </a:p>
          <a:p>
            <a:pPr marL="1403350" lvl="2" indent="-342900">
              <a:lnSpc>
                <a:spcPct val="100000"/>
              </a:lnSpc>
              <a:spcBef>
                <a:spcPts val="0"/>
              </a:spcBef>
              <a:buFont typeface="+mj-lt"/>
              <a:buAutoNum type="alphaLcParenR"/>
            </a:pPr>
            <a:r>
              <a:rPr lang="en-US" dirty="0" smtClean="0"/>
              <a:t>Application class loader – (lowest priority) Loads class from application </a:t>
            </a:r>
            <a:r>
              <a:rPr lang="en-US" dirty="0" err="1" smtClean="0"/>
              <a:t>classpath</a:t>
            </a:r>
            <a:r>
              <a:rPr lang="en-US" dirty="0" smtClean="0"/>
              <a:t> i.e. environment variable.</a:t>
            </a:r>
          </a:p>
          <a:p>
            <a:pPr marL="946150" lvl="1" indent="-342900">
              <a:lnSpc>
                <a:spcPct val="100000"/>
              </a:lnSpc>
              <a:spcBef>
                <a:spcPts val="0"/>
              </a:spcBef>
              <a:buFont typeface="+mj-lt"/>
              <a:buAutoNum type="arabicPeriod"/>
            </a:pPr>
            <a:r>
              <a:rPr lang="en-US" dirty="0" smtClean="0"/>
              <a:t>Linking</a:t>
            </a:r>
          </a:p>
          <a:p>
            <a:pPr marL="1403350" lvl="2" indent="-342900">
              <a:lnSpc>
                <a:spcPct val="100000"/>
              </a:lnSpc>
              <a:spcBef>
                <a:spcPts val="0"/>
              </a:spcBef>
              <a:buFont typeface="+mj-lt"/>
              <a:buAutoNum type="alphaLcParenR"/>
            </a:pPr>
            <a:r>
              <a:rPr lang="en-US" dirty="0" smtClean="0"/>
              <a:t>Bytecode Verifier – Verifies whether bytecode generated is proper or not (by compiler or not, whether is it virus or something like that).</a:t>
            </a:r>
          </a:p>
          <a:p>
            <a:pPr marL="1403350" lvl="2" indent="-342900">
              <a:lnSpc>
                <a:spcPct val="100000"/>
              </a:lnSpc>
              <a:spcBef>
                <a:spcPts val="0"/>
              </a:spcBef>
              <a:buFont typeface="+mj-lt"/>
              <a:buAutoNum type="alphaLcParenR"/>
            </a:pPr>
            <a:r>
              <a:rPr lang="en-US" dirty="0" smtClean="0"/>
              <a:t>Prepare – Memory allocation and default value assignment to static variables.</a:t>
            </a:r>
          </a:p>
          <a:p>
            <a:pPr marL="1403350" lvl="2" indent="-342900">
              <a:lnSpc>
                <a:spcPct val="100000"/>
              </a:lnSpc>
              <a:spcBef>
                <a:spcPts val="0"/>
              </a:spcBef>
              <a:buFont typeface="+mj-lt"/>
              <a:buAutoNum type="alphaLcParenR"/>
            </a:pPr>
            <a:r>
              <a:rPr lang="en-US" dirty="0" smtClean="0"/>
              <a:t>Resolve – All symbolic references of static variable are replaced with original references.</a:t>
            </a:r>
          </a:p>
          <a:p>
            <a:pPr marL="946150" lvl="1" indent="-342900">
              <a:lnSpc>
                <a:spcPct val="100000"/>
              </a:lnSpc>
              <a:spcBef>
                <a:spcPts val="0"/>
              </a:spcBef>
              <a:buFont typeface="+mj-lt"/>
              <a:buAutoNum type="arabicPeriod"/>
            </a:pPr>
            <a:r>
              <a:rPr lang="en-US" dirty="0" smtClean="0"/>
              <a:t>Initialization – Original value assignment to static variables and static block execution.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(Java </a:t>
            </a:r>
            <a:r>
              <a:rPr lang="en-US" smtClean="0"/>
              <a:t>Virtual Machine)</a:t>
            </a:r>
            <a:endParaRPr lang="en-US"/>
          </a:p>
        </p:txBody>
      </p:sp>
      <p:sp>
        <p:nvSpPr>
          <p:cNvPr id="3" name="Text Placeholder 2"/>
          <p:cNvSpPr>
            <a:spLocks noGrp="1"/>
          </p:cNvSpPr>
          <p:nvPr>
            <p:ph type="body" idx="1"/>
          </p:nvPr>
        </p:nvSpPr>
        <p:spPr>
          <a:xfrm>
            <a:off x="719176" y="1883665"/>
            <a:ext cx="7921390" cy="3064625"/>
          </a:xfrm>
        </p:spPr>
        <p:txBody>
          <a:bodyPr/>
          <a:lstStyle/>
          <a:p>
            <a:pPr marL="488950" indent="-342900">
              <a:lnSpc>
                <a:spcPct val="100000"/>
              </a:lnSpc>
            </a:pPr>
            <a:r>
              <a:rPr lang="en-US" dirty="0" smtClean="0"/>
              <a:t>Memory areas of JVM</a:t>
            </a:r>
          </a:p>
          <a:p>
            <a:pPr marL="946150" lvl="1" indent="-342900">
              <a:lnSpc>
                <a:spcPct val="100000"/>
              </a:lnSpc>
              <a:spcBef>
                <a:spcPts val="0"/>
              </a:spcBef>
              <a:buFont typeface="+mj-lt"/>
              <a:buAutoNum type="arabicPeriod"/>
            </a:pPr>
            <a:r>
              <a:rPr lang="en-US" dirty="0" smtClean="0"/>
              <a:t>Method area – For complete JVM (not for thread, not thread-safe), Class level data including static members.</a:t>
            </a:r>
          </a:p>
          <a:p>
            <a:pPr marL="946150" lvl="1" indent="-342900">
              <a:lnSpc>
                <a:spcPct val="100000"/>
              </a:lnSpc>
              <a:spcBef>
                <a:spcPts val="0"/>
              </a:spcBef>
              <a:buFont typeface="+mj-lt"/>
              <a:buAutoNum type="arabicPeriod"/>
            </a:pPr>
            <a:r>
              <a:rPr lang="en-US" dirty="0" smtClean="0"/>
              <a:t>Heap area – For complete JVM (not for thread, not thread-safe), Object data and instance variables.</a:t>
            </a:r>
          </a:p>
          <a:p>
            <a:pPr marL="946150" lvl="1" indent="-342900">
              <a:lnSpc>
                <a:spcPct val="100000"/>
              </a:lnSpc>
              <a:spcBef>
                <a:spcPts val="0"/>
              </a:spcBef>
              <a:buFont typeface="+mj-lt"/>
              <a:buAutoNum type="arabicPeriod" startAt="3"/>
            </a:pPr>
            <a:r>
              <a:rPr lang="en-US" dirty="0" smtClean="0"/>
              <a:t>Stack area – For every thread(thread-safe), a stack will be created and corresponding method/variables will be stored.</a:t>
            </a:r>
          </a:p>
          <a:p>
            <a:pPr marL="946150" lvl="1" indent="-342900">
              <a:lnSpc>
                <a:spcPct val="100000"/>
              </a:lnSpc>
              <a:spcBef>
                <a:spcPts val="0"/>
              </a:spcBef>
              <a:buFont typeface="+mj-lt"/>
              <a:buAutoNum type="arabicPeriod" startAt="3"/>
            </a:pPr>
            <a:r>
              <a:rPr lang="en-US" dirty="0" smtClean="0"/>
              <a:t>PC register – For every thread(thread-safe), points to next instruction to be execution for every thread.</a:t>
            </a:r>
          </a:p>
          <a:p>
            <a:pPr marL="946150" lvl="1" indent="-342900">
              <a:lnSpc>
                <a:spcPct val="100000"/>
              </a:lnSpc>
              <a:spcBef>
                <a:spcPts val="0"/>
              </a:spcBef>
              <a:buFont typeface="+mj-lt"/>
              <a:buAutoNum type="arabicPeriod" startAt="3"/>
            </a:pPr>
            <a:r>
              <a:rPr lang="en-US" dirty="0" smtClean="0"/>
              <a:t>Native method stack – Native method data.</a:t>
            </a:r>
          </a:p>
          <a:p>
            <a:pPr marL="488950" indent="-342900">
              <a:lnSpc>
                <a:spcPct val="100000"/>
              </a:lnSpc>
            </a:pPr>
            <a:r>
              <a:rPr lang="en-US" dirty="0" smtClean="0"/>
              <a:t>Execution Engine – heart of  JVM</a:t>
            </a:r>
          </a:p>
          <a:p>
            <a:pPr marL="946150" lvl="1" indent="-342900">
              <a:lnSpc>
                <a:spcPct val="100000"/>
              </a:lnSpc>
              <a:spcBef>
                <a:spcPts val="0"/>
              </a:spcBef>
              <a:buFont typeface="+mj-lt"/>
              <a:buAutoNum type="arabicPeriod"/>
            </a:pPr>
            <a:r>
              <a:rPr lang="en-US" dirty="0" smtClean="0"/>
              <a:t>Interpreter – Reads, interprets, executes the bytecode line-by-line.</a:t>
            </a:r>
          </a:p>
          <a:p>
            <a:pPr marL="946150" lvl="1" indent="-342900">
              <a:lnSpc>
                <a:spcPct val="100000"/>
              </a:lnSpc>
              <a:spcBef>
                <a:spcPts val="0"/>
              </a:spcBef>
              <a:buFont typeface="+mj-lt"/>
              <a:buAutoNum type="arabicPeriod"/>
            </a:pPr>
            <a:r>
              <a:rPr lang="en-US" dirty="0" smtClean="0"/>
              <a:t>JIT (Just-In Time) Compiler – Repetitive code is compiled to machine code so no need to interpret again. (Profiler will detect repetitive code, Intermediate Code generator, Code optimizer, target code generator).</a:t>
            </a:r>
          </a:p>
          <a:p>
            <a:pPr marL="946150" lvl="1" indent="-342900">
              <a:lnSpc>
                <a:spcPct val="100000"/>
              </a:lnSpc>
              <a:spcBef>
                <a:spcPts val="0"/>
              </a:spcBef>
              <a:buFont typeface="+mj-lt"/>
              <a:buAutoNum type="arabicPeriod"/>
            </a:pPr>
            <a:r>
              <a:rPr lang="en-US" dirty="0" smtClean="0"/>
              <a:t>Various components like garbage collector, security manager, etc.</a:t>
            </a:r>
          </a:p>
          <a:p>
            <a:pPr marL="488950" indent="-342900">
              <a:lnSpc>
                <a:spcPct val="100000"/>
              </a:lnSpc>
            </a:pPr>
            <a:r>
              <a:rPr lang="en-US" dirty="0" smtClean="0"/>
              <a:t>Java Native Interface (JNI) – Provides access to Java native libraries when required (JNI allows interfacing with other languages like C, C++).</a:t>
            </a:r>
          </a:p>
          <a:p>
            <a:pPr marL="488950" indent="-342900">
              <a:lnSpc>
                <a:spcPct val="100000"/>
              </a:lnSpc>
            </a:pPr>
            <a:r>
              <a:rPr lang="en-US" dirty="0" smtClean="0"/>
              <a:t>Big Picture - </a:t>
            </a:r>
            <a:r>
              <a:rPr lang="en-US" dirty="0" smtClean="0">
                <a:hlinkClick r:id="rId2"/>
              </a:rPr>
              <a:t>JVM Architecture Big Picture</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5374</TotalTime>
  <Words>8341</Words>
  <PresentationFormat>On-screen Show (16:9)</PresentationFormat>
  <Paragraphs>386</Paragraphs>
  <Slides>54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Raleway</vt:lpstr>
      <vt:lpstr>Lato</vt:lpstr>
      <vt:lpstr>verdana</vt:lpstr>
      <vt:lpstr>Streamline</vt:lpstr>
      <vt:lpstr>Java Language</vt:lpstr>
      <vt:lpstr>History</vt:lpstr>
      <vt:lpstr>Java Features/Buzzwords</vt:lpstr>
      <vt:lpstr>Java Features/Buzzwords &amp; Java Applications</vt:lpstr>
      <vt:lpstr>C++ vs Java</vt:lpstr>
      <vt:lpstr>Java Compilation &amp; Interpretation  </vt:lpstr>
      <vt:lpstr>JVM, JRE, JDK</vt:lpstr>
      <vt:lpstr>JVM (Java Virtual Machine)</vt:lpstr>
      <vt:lpstr>JVM (Java Virtual Machine)</vt:lpstr>
      <vt:lpstr>Variables, Data Types &amp; Type Casting</vt:lpstr>
      <vt:lpstr>Operators and Keywords</vt:lpstr>
      <vt:lpstr>Control Statements</vt:lpstr>
      <vt:lpstr>Array &amp; Enum</vt:lpstr>
      <vt:lpstr>OOP Concepts</vt:lpstr>
      <vt:lpstr>OOP Concepts</vt:lpstr>
      <vt:lpstr>Naming Conventions</vt:lpstr>
      <vt:lpstr>Objects, Classes, Methods</vt:lpstr>
      <vt:lpstr>Constructors</vt:lpstr>
      <vt:lpstr>static keyword</vt:lpstr>
      <vt:lpstr>this keyword &amp; Aggregation (HAS_-A)</vt:lpstr>
      <vt:lpstr>Inheritance (IS-A)</vt:lpstr>
      <vt:lpstr>Method Overloading &amp; Overriding</vt:lpstr>
      <vt:lpstr>super &amp; final keyword, Instance Initializer Block</vt:lpstr>
      <vt:lpstr>Dynamic Method Dispatch &amp; Dynamic Binding</vt:lpstr>
      <vt:lpstr>Abstract Method, Abstract Class &amp; Interface</vt:lpstr>
      <vt:lpstr>Package</vt:lpstr>
      <vt:lpstr>Access Modifiers &amp; Encapsulation</vt:lpstr>
      <vt:lpstr>OOP Misc – Object class &amp; Wrapper classes</vt:lpstr>
      <vt:lpstr>OOP Misc – strictfp keyword, javadoc &amp; CLA</vt:lpstr>
      <vt:lpstr>String</vt:lpstr>
      <vt:lpstr>String (Cont.)</vt:lpstr>
      <vt:lpstr>Garbage Collection</vt:lpstr>
      <vt:lpstr>Inner Classes</vt:lpstr>
      <vt:lpstr>Exception Handling</vt:lpstr>
      <vt:lpstr>Exception Handling (Cont.)</vt:lpstr>
      <vt:lpstr>Exception Handling (Cont.)</vt:lpstr>
      <vt:lpstr>Multithreading</vt:lpstr>
      <vt:lpstr>Multithreading (Cont.)</vt:lpstr>
      <vt:lpstr>Multithreading (Cont.)</vt:lpstr>
      <vt:lpstr>Multithreading (Cont.)</vt:lpstr>
      <vt:lpstr>Multithreading (Cont.)</vt:lpstr>
      <vt:lpstr>Java I/O</vt:lpstr>
      <vt:lpstr>Java I/O – OutputStream Hierarchy</vt:lpstr>
      <vt:lpstr>Java I/O – InputStream Hierarchy</vt:lpstr>
      <vt:lpstr>Java I/O – Writer Hierarchy</vt:lpstr>
      <vt:lpstr>Java I/O – Reader Hierarchy</vt:lpstr>
      <vt:lpstr>Java I/O Misc.</vt:lpstr>
      <vt:lpstr>Java I/O - Serialization</vt:lpstr>
      <vt:lpstr>Java AWT (Abstract Window Toolkit)</vt:lpstr>
      <vt:lpstr>Java Swing &amp; Layout Manager</vt:lpstr>
      <vt:lpstr>Applet</vt:lpstr>
      <vt:lpstr>Java Date, Time &amp; Calendar</vt:lpstr>
      <vt:lpstr>Java Conversions</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dc:title>
  <cp:lastModifiedBy>om</cp:lastModifiedBy>
  <cp:revision>453</cp:revision>
  <dcterms:modified xsi:type="dcterms:W3CDTF">2020-06-27T17:06:11Z</dcterms:modified>
</cp:coreProperties>
</file>