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9" r:id="rId15"/>
    <p:sldId id="260" r:id="rId16"/>
    <p:sldId id="261" r:id="rId17"/>
    <p:sldId id="262" r:id="rId18"/>
    <p:sldId id="273" r:id="rId19"/>
  </p:sldIdLst>
  <p:sldSz cx="9144000" cy="5143500" type="screen16x9"/>
  <p:notesSz cx="6858000" cy="9144000"/>
  <p:embeddedFontLst>
    <p:embeddedFont>
      <p:font typeface="Raleway" charset="0"/>
      <p:regular r:id="rId21"/>
      <p:bold r:id="rId22"/>
      <p:italic r:id="rId23"/>
      <p:boldItalic r:id="rId24"/>
    </p:embeddedFont>
    <p:embeddedFont>
      <p:font typeface="La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520" autoAdjust="0"/>
  </p:normalViewPr>
  <p:slideViewPr>
    <p:cSldViewPr snapToGrid="0">
      <p:cViewPr>
        <p:scale>
          <a:sx n="100" d="100"/>
          <a:sy n="100" d="100"/>
        </p:scale>
        <p:origin x="-480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9b36b7a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9b36b7a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9b36b7a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9b36b7a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1"/>
            <a:ext cx="7688100" cy="925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Language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3348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Swapnajit Patil</a:t>
            </a:r>
            <a:endParaRPr/>
          </a:p>
        </p:txBody>
      </p:sp>
      <p:pic>
        <p:nvPicPr>
          <p:cNvPr id="1028" name="Picture 4" descr="C Programming Icon - Free Download, PNG and V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4725" y="2374900"/>
            <a:ext cx="2368550" cy="236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 and Union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74099"/>
            <a:ext cx="7688700" cy="2778875"/>
          </a:xfrm>
        </p:spPr>
        <p:txBody>
          <a:bodyPr/>
          <a:lstStyle/>
          <a:p>
            <a:r>
              <a:rPr lang="en-US" dirty="0" smtClean="0"/>
              <a:t>Definition and declaration of structure</a:t>
            </a:r>
          </a:p>
          <a:p>
            <a:r>
              <a:rPr lang="en-US" dirty="0" smtClean="0"/>
              <a:t>Array </a:t>
            </a:r>
            <a:r>
              <a:rPr lang="en-US" dirty="0" err="1" smtClean="0"/>
              <a:t>vs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Type-defined structure (</a:t>
            </a:r>
            <a:r>
              <a:rPr lang="en-US" dirty="0" err="1" smtClean="0"/>
              <a:t>typedef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Accessing structure member</a:t>
            </a:r>
          </a:p>
          <a:p>
            <a:r>
              <a:rPr lang="en-US" dirty="0" smtClean="0"/>
              <a:t>Structure Initialization</a:t>
            </a:r>
          </a:p>
          <a:p>
            <a:r>
              <a:rPr lang="en-US" dirty="0" smtClean="0"/>
              <a:t>Copying and comparing structure variables</a:t>
            </a:r>
          </a:p>
          <a:p>
            <a:r>
              <a:rPr lang="en-US" dirty="0" smtClean="0"/>
              <a:t>Array of structures</a:t>
            </a:r>
          </a:p>
          <a:p>
            <a:r>
              <a:rPr lang="en-US" dirty="0" smtClean="0"/>
              <a:t>Array within structures</a:t>
            </a:r>
          </a:p>
          <a:p>
            <a:r>
              <a:rPr lang="en-US" dirty="0" smtClean="0"/>
              <a:t>Nested structures</a:t>
            </a:r>
          </a:p>
          <a:p>
            <a:r>
              <a:rPr lang="en-US" dirty="0" smtClean="0"/>
              <a:t>Passing and returning structure to/from function</a:t>
            </a:r>
          </a:p>
          <a:p>
            <a:r>
              <a:rPr lang="en-US" dirty="0" smtClean="0"/>
              <a:t>Union definition and theory</a:t>
            </a:r>
          </a:p>
          <a:p>
            <a:r>
              <a:rPr lang="en-US" dirty="0" smtClean="0"/>
              <a:t>Union </a:t>
            </a:r>
            <a:r>
              <a:rPr lang="en-US" dirty="0" err="1" smtClean="0"/>
              <a:t>vs</a:t>
            </a:r>
            <a:r>
              <a:rPr lang="en-US" dirty="0" smtClean="0"/>
              <a:t>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31250"/>
            <a:ext cx="7688700" cy="2769350"/>
          </a:xfrm>
        </p:spPr>
        <p:txBody>
          <a:bodyPr/>
          <a:lstStyle/>
          <a:p>
            <a:r>
              <a:rPr lang="en-US" dirty="0" smtClean="0"/>
              <a:t>Pointer concepts (Pointer variable, pointer constant, pointer values)</a:t>
            </a:r>
          </a:p>
          <a:p>
            <a:r>
              <a:rPr lang="en-US" dirty="0" smtClean="0"/>
              <a:t>Pointer variable declaration and Initialization (*)</a:t>
            </a:r>
          </a:p>
          <a:p>
            <a:r>
              <a:rPr lang="en-US" dirty="0" smtClean="0"/>
              <a:t>Accessing address of variables (&amp;)</a:t>
            </a:r>
          </a:p>
          <a:p>
            <a:r>
              <a:rPr lang="en-US" dirty="0" smtClean="0"/>
              <a:t>Chain of pointers (Pointer to pointer)</a:t>
            </a:r>
          </a:p>
          <a:p>
            <a:r>
              <a:rPr lang="en-US" dirty="0" smtClean="0"/>
              <a:t>Pointer Expressions (Pointer arithmetic)</a:t>
            </a:r>
          </a:p>
          <a:p>
            <a:r>
              <a:rPr lang="en-US" dirty="0" smtClean="0"/>
              <a:t>Pointers and arrays, Pointer and strings</a:t>
            </a:r>
          </a:p>
          <a:p>
            <a:r>
              <a:rPr lang="en-US" dirty="0" smtClean="0"/>
              <a:t>Array of Pointers</a:t>
            </a:r>
          </a:p>
          <a:p>
            <a:r>
              <a:rPr lang="en-US" dirty="0" smtClean="0"/>
              <a:t>Pointer as an argument to function, Return pointer from function</a:t>
            </a:r>
          </a:p>
          <a:p>
            <a:r>
              <a:rPr lang="en-US" dirty="0" smtClean="0"/>
              <a:t>Pointer to function</a:t>
            </a:r>
          </a:p>
          <a:p>
            <a:r>
              <a:rPr lang="en-US" dirty="0" smtClean="0"/>
              <a:t>Pointer and structure, Arrow operator(-&gt;)</a:t>
            </a:r>
          </a:p>
          <a:p>
            <a:r>
              <a:rPr lang="en-US" dirty="0" smtClean="0"/>
              <a:t>Error troubleshooting with pointers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 and Dynamic Memory Allocation in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25" y="2212224"/>
            <a:ext cx="7688700" cy="2931276"/>
          </a:xfrm>
        </p:spPr>
        <p:txBody>
          <a:bodyPr/>
          <a:lstStyle/>
          <a:p>
            <a:r>
              <a:rPr lang="en-US" dirty="0" smtClean="0"/>
              <a:t>Need of files and file management</a:t>
            </a:r>
          </a:p>
          <a:p>
            <a:r>
              <a:rPr lang="en-US" dirty="0" smtClean="0"/>
              <a:t>Defining and opening file – </a:t>
            </a:r>
            <a:r>
              <a:rPr lang="en-US" dirty="0" err="1" smtClean="0"/>
              <a:t>fopen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Closing file – </a:t>
            </a:r>
            <a:r>
              <a:rPr lang="en-US" dirty="0" err="1" smtClean="0"/>
              <a:t>fclose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Input/Output</a:t>
            </a:r>
            <a:r>
              <a:rPr lang="en-US" dirty="0" smtClean="0"/>
              <a:t> operations on files – </a:t>
            </a:r>
            <a:r>
              <a:rPr lang="en-US" dirty="0" err="1" smtClean="0"/>
              <a:t>getc</a:t>
            </a:r>
            <a:r>
              <a:rPr lang="en-US" dirty="0" smtClean="0"/>
              <a:t>(), </a:t>
            </a:r>
            <a:r>
              <a:rPr lang="en-US" dirty="0" err="1" smtClean="0"/>
              <a:t>putc</a:t>
            </a:r>
            <a:r>
              <a:rPr lang="en-US" dirty="0" smtClean="0"/>
              <a:t>(), </a:t>
            </a:r>
            <a:r>
              <a:rPr lang="en-US" dirty="0" err="1" smtClean="0"/>
              <a:t>getw</a:t>
            </a:r>
            <a:r>
              <a:rPr lang="en-US" dirty="0" smtClean="0"/>
              <a:t>(), </a:t>
            </a:r>
            <a:r>
              <a:rPr lang="en-US" dirty="0" err="1" smtClean="0"/>
              <a:t>putw</a:t>
            </a:r>
            <a:r>
              <a:rPr lang="en-US" dirty="0" smtClean="0"/>
              <a:t>(), </a:t>
            </a:r>
            <a:r>
              <a:rPr lang="en-US" dirty="0" err="1" smtClean="0"/>
              <a:t>fprintf</a:t>
            </a:r>
            <a:r>
              <a:rPr lang="en-US" dirty="0" smtClean="0"/>
              <a:t>(), </a:t>
            </a:r>
            <a:r>
              <a:rPr lang="en-US" dirty="0" err="1" smtClean="0"/>
              <a:t>fscanf</a:t>
            </a:r>
            <a:r>
              <a:rPr lang="en-US" dirty="0" smtClean="0"/>
              <a:t>(), </a:t>
            </a:r>
          </a:p>
          <a:p>
            <a:r>
              <a:rPr lang="en-US" dirty="0" smtClean="0"/>
              <a:t>Error handling with files – </a:t>
            </a:r>
            <a:r>
              <a:rPr lang="en-US" dirty="0" err="1" smtClean="0"/>
              <a:t>feof</a:t>
            </a:r>
            <a:r>
              <a:rPr lang="en-US" dirty="0" smtClean="0"/>
              <a:t>(), </a:t>
            </a:r>
            <a:r>
              <a:rPr lang="en-US" dirty="0" err="1" smtClean="0"/>
              <a:t>ferror</a:t>
            </a:r>
            <a:r>
              <a:rPr lang="en-US" dirty="0" smtClean="0"/>
              <a:t>(), null file pointer</a:t>
            </a:r>
          </a:p>
          <a:p>
            <a:r>
              <a:rPr lang="en-US" dirty="0" smtClean="0"/>
              <a:t>Random access to files – </a:t>
            </a:r>
            <a:r>
              <a:rPr lang="en-US" dirty="0" err="1" smtClean="0"/>
              <a:t>ftell</a:t>
            </a:r>
            <a:r>
              <a:rPr lang="en-US" dirty="0" smtClean="0"/>
              <a:t>(), </a:t>
            </a:r>
            <a:r>
              <a:rPr lang="en-US" dirty="0" err="1" smtClean="0"/>
              <a:t>fseek</a:t>
            </a:r>
            <a:r>
              <a:rPr lang="en-US" dirty="0" smtClean="0"/>
              <a:t>(), rewind()</a:t>
            </a:r>
          </a:p>
          <a:p>
            <a:r>
              <a:rPr lang="en-US" dirty="0" smtClean="0"/>
              <a:t>Command line arguments</a:t>
            </a:r>
          </a:p>
          <a:p>
            <a:r>
              <a:rPr lang="en-US" dirty="0" smtClean="0"/>
              <a:t>Dynamic memory allocation related theory</a:t>
            </a:r>
          </a:p>
          <a:p>
            <a:r>
              <a:rPr lang="en-US" dirty="0" smtClean="0"/>
              <a:t>Memory allocation process (stack, heap, permanent storage)</a:t>
            </a:r>
          </a:p>
          <a:p>
            <a:r>
              <a:rPr lang="en-US" dirty="0" smtClean="0"/>
              <a:t>Use of pointers in DMA</a:t>
            </a:r>
          </a:p>
          <a:p>
            <a:r>
              <a:rPr lang="en-US" dirty="0" smtClean="0"/>
              <a:t>Allocating memory at runtime – </a:t>
            </a:r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</a:t>
            </a:r>
            <a:r>
              <a:rPr lang="en-US" dirty="0" err="1" smtClean="0"/>
              <a:t>realloc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Freeing up memory – free()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Preprocessor directives - #define, #if, #else, #include, #</a:t>
            </a:r>
            <a:r>
              <a:rPr lang="en-US" dirty="0" err="1" smtClean="0"/>
              <a:t>undef</a:t>
            </a:r>
            <a:r>
              <a:rPr lang="en-US" dirty="0" smtClean="0"/>
              <a:t>, #</a:t>
            </a:r>
            <a:r>
              <a:rPr lang="en-US" dirty="0" err="1" smtClean="0"/>
              <a:t>endif</a:t>
            </a:r>
            <a:r>
              <a:rPr lang="en-US" dirty="0" smtClean="0"/>
              <a:t>, #</a:t>
            </a:r>
            <a:r>
              <a:rPr lang="en-US" dirty="0" err="1" smtClean="0"/>
              <a:t>ifdef</a:t>
            </a:r>
            <a:r>
              <a:rPr lang="en-US" dirty="0" smtClean="0"/>
              <a:t>, #</a:t>
            </a:r>
            <a:r>
              <a:rPr lang="en-US" dirty="0" err="1" smtClean="0"/>
              <a:t>ifndef</a:t>
            </a:r>
            <a:endParaRPr lang="en-US" dirty="0" smtClean="0"/>
          </a:p>
          <a:p>
            <a:r>
              <a:rPr lang="en-US" dirty="0" smtClean="0"/>
              <a:t>Macro substitution – simple, </a:t>
            </a:r>
            <a:r>
              <a:rPr lang="en-US" dirty="0" err="1" smtClean="0"/>
              <a:t>argumented</a:t>
            </a:r>
            <a:r>
              <a:rPr lang="en-US" dirty="0" smtClean="0"/>
              <a:t>, nested</a:t>
            </a:r>
          </a:p>
          <a:p>
            <a:r>
              <a:rPr lang="en-US" dirty="0" smtClean="0"/>
              <a:t>File inclusion - #include (with “” and &lt;&gt;)</a:t>
            </a:r>
          </a:p>
          <a:p>
            <a:r>
              <a:rPr lang="en-US" dirty="0" smtClean="0"/>
              <a:t>Compiler control directives - #define, #if, #else, #</a:t>
            </a:r>
            <a:r>
              <a:rPr lang="en-US" dirty="0" err="1" smtClean="0"/>
              <a:t>ifndef</a:t>
            </a:r>
            <a:r>
              <a:rPr lang="en-US" dirty="0" smtClean="0"/>
              <a:t>, #</a:t>
            </a:r>
            <a:r>
              <a:rPr lang="en-US" dirty="0" err="1" smtClean="0"/>
              <a:t>ifdef</a:t>
            </a:r>
            <a:endParaRPr lang="en-US" dirty="0" smtClean="0"/>
          </a:p>
          <a:p>
            <a:r>
              <a:rPr lang="en-US" dirty="0" smtClean="0"/>
              <a:t>Additional directives (ANSI) - #error, #</a:t>
            </a:r>
            <a:r>
              <a:rPr lang="en-US" dirty="0" err="1" smtClean="0"/>
              <a:t>pragma</a:t>
            </a:r>
            <a:r>
              <a:rPr lang="en-US" dirty="0" smtClean="0"/>
              <a:t>, #</a:t>
            </a:r>
            <a:r>
              <a:rPr lang="en-US" dirty="0" err="1" smtClean="0"/>
              <a:t>elif</a:t>
            </a:r>
            <a:r>
              <a:rPr lang="en-US" dirty="0" smtClean="0"/>
              <a:t>, # (</a:t>
            </a:r>
            <a:r>
              <a:rPr lang="en-US" dirty="0" err="1" smtClean="0"/>
              <a:t>Stringizing</a:t>
            </a:r>
            <a:r>
              <a:rPr lang="en-US" dirty="0" smtClean="0"/>
              <a:t> operator), ## (Token Pasting operator)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45078"/>
            <a:ext cx="7688700" cy="867502"/>
          </a:xfrm>
        </p:spPr>
        <p:txBody>
          <a:bodyPr/>
          <a:lstStyle/>
          <a:p>
            <a:r>
              <a:rPr lang="en-US" dirty="0" smtClean="0"/>
              <a:t>Interview Asked Questions (Addition to all points covered in previous slides)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29" y="2103839"/>
            <a:ext cx="7688700" cy="3039661"/>
          </a:xfrm>
        </p:spPr>
        <p:txBody>
          <a:bodyPr/>
          <a:lstStyle/>
          <a:p>
            <a:r>
              <a:rPr lang="en-US" dirty="0" smtClean="0"/>
              <a:t>Variable/Function Declaration </a:t>
            </a:r>
            <a:r>
              <a:rPr lang="en-US" dirty="0" err="1" smtClean="0"/>
              <a:t>vs</a:t>
            </a:r>
            <a:r>
              <a:rPr lang="en-US" dirty="0" smtClean="0"/>
              <a:t> Definition.</a:t>
            </a:r>
          </a:p>
          <a:p>
            <a:r>
              <a:rPr lang="en-US" dirty="0" smtClean="0"/>
              <a:t>Storage classes</a:t>
            </a:r>
          </a:p>
          <a:p>
            <a:r>
              <a:rPr lang="en-US" dirty="0" smtClean="0"/>
              <a:t>NULL Pointer</a:t>
            </a:r>
          </a:p>
          <a:p>
            <a:r>
              <a:rPr lang="en-US" dirty="0" smtClean="0"/>
              <a:t>Dangling Pointer</a:t>
            </a:r>
          </a:p>
          <a:p>
            <a:r>
              <a:rPr lang="en-US" dirty="0" smtClean="0"/>
              <a:t>Memory Leak</a:t>
            </a:r>
          </a:p>
          <a:p>
            <a:r>
              <a:rPr lang="en-US" dirty="0" smtClean="0"/>
              <a:t>Local static variables</a:t>
            </a:r>
          </a:p>
          <a:p>
            <a:r>
              <a:rPr lang="en-US" dirty="0" smtClean="0"/>
              <a:t>Static Functions</a:t>
            </a:r>
          </a:p>
          <a:p>
            <a:r>
              <a:rPr lang="en-US" dirty="0" smtClean="0"/>
              <a:t>Difference between “</a:t>
            </a:r>
            <a:r>
              <a:rPr lang="en-US" dirty="0" err="1" smtClean="0"/>
              <a:t>i</a:t>
            </a:r>
            <a:r>
              <a:rPr lang="en-US" dirty="0" smtClean="0"/>
              <a:t>++” and “++1”</a:t>
            </a:r>
          </a:p>
          <a:p>
            <a:r>
              <a:rPr lang="en-US" dirty="0" smtClean="0"/>
              <a:t>const Keyword</a:t>
            </a:r>
          </a:p>
          <a:p>
            <a:r>
              <a:rPr lang="en-US" dirty="0" smtClean="0"/>
              <a:t>volatile Keyword</a:t>
            </a:r>
          </a:p>
          <a:p>
            <a:r>
              <a:rPr lang="en-US" dirty="0" smtClean="0"/>
              <a:t>Array </a:t>
            </a:r>
            <a:r>
              <a:rPr lang="en-US" dirty="0" err="1" smtClean="0"/>
              <a:t>vs</a:t>
            </a:r>
            <a:r>
              <a:rPr lang="en-US" dirty="0" smtClean="0"/>
              <a:t> Pointer</a:t>
            </a:r>
          </a:p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83178"/>
            <a:ext cx="7688700" cy="867502"/>
          </a:xfrm>
        </p:spPr>
        <p:txBody>
          <a:bodyPr/>
          <a:lstStyle/>
          <a:p>
            <a:r>
              <a:rPr lang="en-US" dirty="0" smtClean="0"/>
              <a:t>Interview Asked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29" y="1903814"/>
            <a:ext cx="7688700" cy="2966091"/>
          </a:xfrm>
        </p:spPr>
        <p:txBody>
          <a:bodyPr/>
          <a:lstStyle/>
          <a:p>
            <a:r>
              <a:rPr lang="en-US" dirty="0" smtClean="0"/>
              <a:t>Pointer on pointer</a:t>
            </a:r>
          </a:p>
          <a:p>
            <a:r>
              <a:rPr lang="en-US" dirty="0" smtClean="0"/>
              <a:t>Difference between file inclusion using “ ” </a:t>
            </a:r>
            <a:r>
              <a:rPr lang="en-US" dirty="0" err="1" smtClean="0"/>
              <a:t>vs</a:t>
            </a:r>
            <a:r>
              <a:rPr lang="en-US" dirty="0" smtClean="0"/>
              <a:t> &lt; &gt;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i+1 which is preferable and why?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typedef</a:t>
            </a:r>
            <a:endParaRPr lang="en-US" dirty="0" smtClean="0"/>
          </a:p>
          <a:p>
            <a:r>
              <a:rPr lang="en-US" dirty="0" err="1" smtClean="0"/>
              <a:t>lvalue</a:t>
            </a:r>
            <a:r>
              <a:rPr lang="en-US" dirty="0" smtClean="0"/>
              <a:t> and </a:t>
            </a:r>
            <a:r>
              <a:rPr lang="en-US" dirty="0" err="1" smtClean="0"/>
              <a:t>rvalue</a:t>
            </a:r>
            <a:endParaRPr lang="en-US" dirty="0" smtClean="0"/>
          </a:p>
          <a:p>
            <a:r>
              <a:rPr lang="en-US" dirty="0" smtClean="0"/>
              <a:t>Actual and Formal Parameters</a:t>
            </a:r>
          </a:p>
          <a:p>
            <a:r>
              <a:rPr lang="en-US" dirty="0" smtClean="0"/>
              <a:t>Call by value </a:t>
            </a:r>
            <a:r>
              <a:rPr lang="en-US" dirty="0" err="1" smtClean="0"/>
              <a:t>vs</a:t>
            </a:r>
            <a:r>
              <a:rPr lang="en-US" dirty="0" smtClean="0"/>
              <a:t> Call by reference</a:t>
            </a:r>
          </a:p>
          <a:p>
            <a:r>
              <a:rPr lang="en-US" dirty="0" smtClean="0"/>
              <a:t>Program without main(), can it be compiled and executed.</a:t>
            </a:r>
          </a:p>
          <a:p>
            <a:r>
              <a:rPr lang="en-US" dirty="0" smtClean="0"/>
              <a:t>Which variables are stored where in memory</a:t>
            </a:r>
          </a:p>
          <a:p>
            <a:r>
              <a:rPr lang="en-US" dirty="0" smtClean="0"/>
              <a:t>Advantage of void pointers, why to use them?</a:t>
            </a:r>
          </a:p>
          <a:p>
            <a:r>
              <a:rPr lang="en-US" dirty="0" smtClean="0"/>
              <a:t>Nested structure</a:t>
            </a:r>
          </a:p>
          <a:p>
            <a:r>
              <a:rPr lang="en-US" dirty="0" smtClean="0"/>
              <a:t>Self-referential structure</a:t>
            </a:r>
          </a:p>
          <a:p>
            <a:r>
              <a:rPr lang="en-US" dirty="0" smtClean="0"/>
              <a:t>Preprocessor directive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45078"/>
            <a:ext cx="7688700" cy="867502"/>
          </a:xfrm>
        </p:spPr>
        <p:txBody>
          <a:bodyPr/>
          <a:lstStyle/>
          <a:p>
            <a:r>
              <a:rPr lang="en-US" dirty="0" smtClean="0"/>
              <a:t>Interview Asked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29" y="2015484"/>
            <a:ext cx="7688700" cy="2860987"/>
          </a:xfrm>
        </p:spPr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specifiers</a:t>
            </a:r>
            <a:r>
              <a:rPr lang="en-US" dirty="0" smtClean="0"/>
              <a:t> (%d, %w, %</a:t>
            </a:r>
            <a:r>
              <a:rPr lang="en-US" dirty="0" err="1" smtClean="0"/>
              <a:t>i</a:t>
            </a:r>
            <a:r>
              <a:rPr lang="en-US" dirty="0" smtClean="0"/>
              <a:t>, and so on)</a:t>
            </a:r>
          </a:p>
          <a:p>
            <a:r>
              <a:rPr lang="en-US" dirty="0" smtClean="0"/>
              <a:t>Backslash characters</a:t>
            </a:r>
          </a:p>
          <a:p>
            <a:r>
              <a:rPr lang="en-US" dirty="0" smtClean="0"/>
              <a:t>Arrow operator (-&gt;)</a:t>
            </a:r>
          </a:p>
          <a:p>
            <a:r>
              <a:rPr lang="en-US" dirty="0" smtClean="0"/>
              <a:t>Command line arguments</a:t>
            </a:r>
          </a:p>
          <a:p>
            <a:r>
              <a:rPr lang="en-US" dirty="0" smtClean="0"/>
              <a:t>FILE type</a:t>
            </a:r>
          </a:p>
          <a:p>
            <a:r>
              <a:rPr lang="en-US" dirty="0" smtClean="0"/>
              <a:t>“w+” file open type</a:t>
            </a:r>
          </a:p>
          <a:p>
            <a:r>
              <a:rPr lang="en-US" dirty="0" smtClean="0"/>
              <a:t>Pointer to function</a:t>
            </a:r>
          </a:p>
          <a:p>
            <a:r>
              <a:rPr lang="en-US" dirty="0" smtClean="0"/>
              <a:t>Default values of local and global variables</a:t>
            </a:r>
          </a:p>
          <a:p>
            <a:r>
              <a:rPr lang="en-US" dirty="0" smtClean="0"/>
              <a:t>When macros are expanded</a:t>
            </a:r>
          </a:p>
          <a:p>
            <a:r>
              <a:rPr lang="en-US" dirty="0" smtClean="0"/>
              <a:t>Constant Pointer</a:t>
            </a:r>
          </a:p>
          <a:p>
            <a:r>
              <a:rPr lang="en-US" dirty="0" err="1" smtClean="0"/>
              <a:t>getch</a:t>
            </a:r>
            <a:r>
              <a:rPr lang="en-US" dirty="0" smtClean="0"/>
              <a:t>()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getche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Where can’t we use &amp;(address operator)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45078"/>
            <a:ext cx="7688700" cy="867502"/>
          </a:xfrm>
        </p:spPr>
        <p:txBody>
          <a:bodyPr/>
          <a:lstStyle/>
          <a:p>
            <a:r>
              <a:rPr lang="en-US" dirty="0" smtClean="0"/>
              <a:t>Interview Asked Questions (Small Programs)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29" y="1925169"/>
            <a:ext cx="7688700" cy="2860987"/>
          </a:xfrm>
        </p:spPr>
        <p:txBody>
          <a:bodyPr/>
          <a:lstStyle/>
          <a:p>
            <a:r>
              <a:rPr lang="en-US" dirty="0" smtClean="0"/>
              <a:t>Printing string without using semicolon</a:t>
            </a:r>
          </a:p>
          <a:p>
            <a:r>
              <a:rPr lang="en-US" dirty="0" smtClean="0"/>
              <a:t>Printing number sequence without using loop</a:t>
            </a:r>
          </a:p>
          <a:p>
            <a:r>
              <a:rPr lang="en-US" dirty="0" smtClean="0"/>
              <a:t>Reverse number</a:t>
            </a:r>
          </a:p>
          <a:p>
            <a:r>
              <a:rPr lang="en-US" dirty="0" smtClean="0"/>
              <a:t>Palindrome</a:t>
            </a:r>
          </a:p>
          <a:p>
            <a:r>
              <a:rPr lang="en-US" dirty="0" smtClean="0"/>
              <a:t>Armstrong</a:t>
            </a:r>
          </a:p>
          <a:p>
            <a:r>
              <a:rPr lang="en-US" dirty="0" smtClean="0"/>
              <a:t>Fibonacci Series (with and without recursion)</a:t>
            </a:r>
          </a:p>
          <a:p>
            <a:r>
              <a:rPr lang="en-US" dirty="0" smtClean="0"/>
              <a:t>Factorial(with and without recursion)</a:t>
            </a:r>
          </a:p>
          <a:p>
            <a:r>
              <a:rPr lang="en-US" dirty="0" smtClean="0"/>
              <a:t>Swap numbers without using third variable</a:t>
            </a:r>
          </a:p>
          <a:p>
            <a:r>
              <a:rPr lang="en-US" smtClean="0"/>
              <a:t>Pattern printing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kPng.com_thank-you-png_32712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8" y="1817869"/>
            <a:ext cx="6791218" cy="23407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9479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Invented at Bell Labs by Dennis Ritchie in 1972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Brief History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ALGOL - 1960 (Basic Programming language that introduced structured programming)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BCPL - 1967, Martin Richards (</a:t>
            </a:r>
            <a:r>
              <a:rPr lang="en" sz="1300" dirty="0">
                <a:solidFill>
                  <a:srgbClr val="666666"/>
                </a:solidFill>
              </a:rPr>
              <a:t>Used for System software</a:t>
            </a:r>
            <a:r>
              <a:rPr lang="en" sz="1300" dirty="0"/>
              <a:t>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B - 1970, Ken Thompson</a:t>
            </a:r>
            <a:r>
              <a:rPr lang="en" sz="1300" dirty="0">
                <a:solidFill>
                  <a:srgbClr val="666666"/>
                </a:solidFill>
              </a:rPr>
              <a:t> (Used for System Software basically UNIX</a:t>
            </a:r>
            <a:r>
              <a:rPr lang="en" sz="1300" dirty="0"/>
              <a:t>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Basic C - 1972, Dennis Ritchie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K &amp; R C - 1978, Kernighan and Ritchie (Book - “The Programming Language C”)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ANSI C - 1989, ANSI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ANSI/ISO C - 1990, ISO (C++)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Importance</a:t>
            </a:r>
            <a:r>
              <a:rPr lang="en-US" dirty="0" smtClean="0"/>
              <a:t> (Features)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963265"/>
            <a:ext cx="7688700" cy="2577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High level programming language that laid foundation for all other high level programming languages.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Fast and Efficient</a:t>
            </a:r>
            <a:r>
              <a:rPr lang="en" dirty="0" smtClean="0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Only 32 keywords and a very rich support of built-in functions.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Highly portable.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Ability to extend.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Top-down Approach.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main() method and #define directive </a:t>
            </a:r>
            <a:r>
              <a:rPr lang="en" dirty="0" smtClean="0"/>
              <a:t>(Preprocessor), </a:t>
            </a:r>
            <a:r>
              <a:rPr lang="en" dirty="0"/>
              <a:t>#include </a:t>
            </a:r>
            <a:r>
              <a:rPr lang="en" dirty="0" smtClean="0"/>
              <a:t>directive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Basic structure of C program.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 Program Execution (Flowchart</a:t>
            </a:r>
            <a:r>
              <a:rPr lang="e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Keywords, Constants &amp;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31735"/>
            <a:ext cx="7688700" cy="28294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Keywords (32 keywords)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Constants 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Integer (Decimal, Octal, Hexadecimal)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Float/Real (Real, Exponential)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Character 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String (String, Backslash Characters)</a:t>
            </a:r>
          </a:p>
          <a:p>
            <a:pPr marL="488950" indent="-342900">
              <a:lnSpc>
                <a:spcPct val="100000"/>
              </a:lnSpc>
            </a:pPr>
            <a:r>
              <a:rPr lang="en-US" dirty="0" smtClean="0"/>
              <a:t>Variables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Variables definition rules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Data types in C (with sizes and ranges)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Variable declaration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User-defined Type declaration (</a:t>
            </a:r>
            <a:r>
              <a:rPr lang="en-US" sz="1300" dirty="0" err="1" smtClean="0"/>
              <a:t>typedef</a:t>
            </a:r>
            <a:r>
              <a:rPr lang="en-US" sz="1300" dirty="0" smtClean="0"/>
              <a:t>, </a:t>
            </a:r>
            <a:r>
              <a:rPr lang="en-US" sz="1300" dirty="0" err="1" smtClean="0"/>
              <a:t>enum</a:t>
            </a:r>
            <a:r>
              <a:rPr lang="en-US" sz="1300" dirty="0" smtClean="0"/>
              <a:t>)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Storage classes (auto, static, register, extern)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Symbolic constants declaration (with #define)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const and volatile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&amp;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31735"/>
            <a:ext cx="7688700" cy="28294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Arithmetic, Relational and Logical Operators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Assignment (shorthand assignment) and Increment, Decrement  Operators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Conditional and Bitwise  Operators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Other Operators (comma, </a:t>
            </a:r>
            <a:r>
              <a:rPr lang="en-US" sz="1300" dirty="0" err="1" smtClean="0"/>
              <a:t>sizeof</a:t>
            </a:r>
            <a:r>
              <a:rPr lang="en-US" sz="1300" dirty="0" smtClean="0"/>
              <a:t>)</a:t>
            </a:r>
          </a:p>
          <a:p>
            <a:pPr marL="488950" indent="-342900">
              <a:lnSpc>
                <a:spcPct val="100000"/>
              </a:lnSpc>
            </a:pPr>
            <a:r>
              <a:rPr lang="en-US" dirty="0" smtClean="0"/>
              <a:t>Expressions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Arithmetic Expressions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Type Conversions (Implicit, Explicit)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Operator Precedence and </a:t>
            </a:r>
            <a:r>
              <a:rPr lang="en-US" sz="1300" dirty="0" err="1" smtClean="0"/>
              <a:t>Associativity</a:t>
            </a:r>
            <a:endParaRPr lang="en-US" sz="1300" dirty="0" smtClean="0"/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300" dirty="0" smtClean="0"/>
              <a:t>Math Functions (</a:t>
            </a:r>
            <a:r>
              <a:rPr lang="en-US" sz="1300" dirty="0" err="1" smtClean="0"/>
              <a:t>math.h</a:t>
            </a:r>
            <a:r>
              <a:rPr lang="en-US" sz="1300" dirty="0" smtClean="0"/>
              <a:t>)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Input Output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731250"/>
          </a:xfrm>
        </p:spPr>
        <p:txBody>
          <a:bodyPr/>
          <a:lstStyle/>
          <a:p>
            <a:r>
              <a:rPr lang="en-US" dirty="0" smtClean="0"/>
              <a:t>Read/Write Character - </a:t>
            </a:r>
            <a:r>
              <a:rPr lang="en-US" dirty="0" err="1" smtClean="0"/>
              <a:t>getchar</a:t>
            </a:r>
            <a:r>
              <a:rPr lang="en-US" dirty="0" smtClean="0"/>
              <a:t>()/</a:t>
            </a:r>
            <a:r>
              <a:rPr lang="en-US" dirty="0" err="1" smtClean="0"/>
              <a:t>putchar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Test Character – </a:t>
            </a:r>
            <a:r>
              <a:rPr lang="en-US" dirty="0" err="1" smtClean="0"/>
              <a:t>isdigit</a:t>
            </a:r>
            <a:r>
              <a:rPr lang="en-US" dirty="0" smtClean="0"/>
              <a:t>(), </a:t>
            </a:r>
            <a:r>
              <a:rPr lang="en-US" dirty="0" err="1" smtClean="0"/>
              <a:t>isalpha</a:t>
            </a:r>
            <a:r>
              <a:rPr lang="en-US" dirty="0" smtClean="0"/>
              <a:t>(), </a:t>
            </a:r>
            <a:r>
              <a:rPr lang="en-US" dirty="0" err="1" smtClean="0"/>
              <a:t>islnum</a:t>
            </a:r>
            <a:r>
              <a:rPr lang="en-US" dirty="0" smtClean="0"/>
              <a:t>(), </a:t>
            </a:r>
            <a:r>
              <a:rPr lang="en-US" dirty="0" err="1" smtClean="0"/>
              <a:t>isdigit</a:t>
            </a:r>
            <a:r>
              <a:rPr lang="en-US" dirty="0" smtClean="0"/>
              <a:t>(), </a:t>
            </a:r>
            <a:r>
              <a:rPr lang="en-US" dirty="0" err="1" smtClean="0"/>
              <a:t>islower</a:t>
            </a:r>
            <a:r>
              <a:rPr lang="en-US" dirty="0" smtClean="0"/>
              <a:t>(), </a:t>
            </a:r>
            <a:r>
              <a:rPr lang="en-US" dirty="0" err="1" smtClean="0"/>
              <a:t>isspace</a:t>
            </a:r>
            <a:r>
              <a:rPr lang="en-US" dirty="0" smtClean="0"/>
              <a:t>(), </a:t>
            </a:r>
            <a:r>
              <a:rPr lang="en-US" dirty="0" err="1" smtClean="0"/>
              <a:t>isupper</a:t>
            </a:r>
            <a:r>
              <a:rPr lang="en-US" dirty="0" smtClean="0"/>
              <a:t>(),etc.</a:t>
            </a:r>
          </a:p>
          <a:p>
            <a:r>
              <a:rPr lang="en-US" dirty="0" smtClean="0"/>
              <a:t>Formatted Input – </a:t>
            </a:r>
            <a:r>
              <a:rPr lang="en-US" dirty="0" err="1" smtClean="0"/>
              <a:t>scanf</a:t>
            </a:r>
            <a:r>
              <a:rPr lang="en-US" dirty="0" smtClean="0"/>
              <a:t>(), Inputting Integers and Real numbers in formatted form, %[], %[^]</a:t>
            </a:r>
          </a:p>
          <a:p>
            <a:r>
              <a:rPr lang="en-US" dirty="0" smtClean="0"/>
              <a:t>Input format codes - %c, %d, etc.</a:t>
            </a:r>
          </a:p>
          <a:p>
            <a:r>
              <a:rPr lang="en-US" dirty="0" smtClean="0"/>
              <a:t>Formatted </a:t>
            </a:r>
            <a:r>
              <a:rPr lang="en-US" dirty="0" err="1" smtClean="0"/>
              <a:t>Ouput</a:t>
            </a:r>
            <a:r>
              <a:rPr lang="en-US" dirty="0" smtClean="0"/>
              <a:t> – </a:t>
            </a:r>
            <a:r>
              <a:rPr lang="en-US" dirty="0" err="1" smtClean="0"/>
              <a:t>printf</a:t>
            </a:r>
            <a:r>
              <a:rPr lang="en-US" dirty="0" smtClean="0"/>
              <a:t>(), Outputting Integers and Real numbers in formatted form (%w)</a:t>
            </a:r>
          </a:p>
          <a:p>
            <a:r>
              <a:rPr lang="en-US" dirty="0" smtClean="0"/>
              <a:t>Output format codes - %c, %d, etc.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– Branching &amp; Looping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7688700" cy="2931275"/>
          </a:xfrm>
        </p:spPr>
        <p:txBody>
          <a:bodyPr/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if..else</a:t>
            </a:r>
          </a:p>
          <a:p>
            <a:r>
              <a:rPr lang="en-US" dirty="0" smtClean="0"/>
              <a:t>if..else if ladder</a:t>
            </a:r>
          </a:p>
          <a:p>
            <a:r>
              <a:rPr lang="en-US" dirty="0" smtClean="0"/>
              <a:t>Nested If..else</a:t>
            </a:r>
          </a:p>
          <a:p>
            <a:r>
              <a:rPr lang="en-US" dirty="0" smtClean="0"/>
              <a:t>switch statement (case, default)</a:t>
            </a:r>
          </a:p>
          <a:p>
            <a:r>
              <a:rPr lang="en-US" dirty="0" smtClean="0"/>
              <a:t>Conditional Operator (? </a:t>
            </a:r>
            <a:r>
              <a:rPr lang="en-US" b="1" dirty="0" smtClean="0"/>
              <a:t>: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for loop (with additional features)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do..while loop</a:t>
            </a:r>
          </a:p>
          <a:p>
            <a:r>
              <a:rPr lang="en-US" dirty="0" smtClean="0"/>
              <a:t>Nested loops</a:t>
            </a:r>
          </a:p>
          <a:p>
            <a:r>
              <a:rPr lang="en-US" dirty="0" smtClean="0"/>
              <a:t>break and continue statements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788400"/>
          </a:xfrm>
        </p:spPr>
        <p:txBody>
          <a:bodyPr/>
          <a:lstStyle/>
          <a:p>
            <a:r>
              <a:rPr lang="en-US" dirty="0" smtClean="0"/>
              <a:t>Definition and theory along with types</a:t>
            </a:r>
          </a:p>
          <a:p>
            <a:r>
              <a:rPr lang="en-US" dirty="0" smtClean="0"/>
              <a:t>Data structures types (fundamental, derived, user-defined)</a:t>
            </a:r>
          </a:p>
          <a:p>
            <a:r>
              <a:rPr lang="en-US" dirty="0" smtClean="0"/>
              <a:t>One-dimensional array – Declaration, Initialization</a:t>
            </a:r>
          </a:p>
          <a:p>
            <a:r>
              <a:rPr lang="en-US" dirty="0" smtClean="0"/>
              <a:t>Two-dimensional array – Declaration, Initialization</a:t>
            </a:r>
          </a:p>
          <a:p>
            <a:r>
              <a:rPr lang="en-US" dirty="0" smtClean="0"/>
              <a:t>Multi-dimensional array</a:t>
            </a:r>
          </a:p>
          <a:p>
            <a:r>
              <a:rPr lang="en-US" dirty="0" smtClean="0"/>
              <a:t>Dynamic array</a:t>
            </a:r>
          </a:p>
          <a:p>
            <a:r>
              <a:rPr lang="en-US" dirty="0" smtClean="0"/>
              <a:t>Memory Management for arrays</a:t>
            </a:r>
          </a:p>
          <a:p>
            <a:r>
              <a:rPr lang="en-US" dirty="0" smtClean="0"/>
              <a:t>String/Character Array – Declaration, Initialization</a:t>
            </a:r>
          </a:p>
          <a:p>
            <a:r>
              <a:rPr lang="en-US" dirty="0" smtClean="0"/>
              <a:t>Reading string with </a:t>
            </a:r>
            <a:r>
              <a:rPr lang="en-US" dirty="0" err="1" smtClean="0"/>
              <a:t>scanf</a:t>
            </a:r>
            <a:r>
              <a:rPr lang="en-US" dirty="0" smtClean="0"/>
              <a:t>()/gets(), writing string with </a:t>
            </a:r>
            <a:r>
              <a:rPr lang="en-US" dirty="0" err="1" smtClean="0"/>
              <a:t>printf</a:t>
            </a:r>
            <a:r>
              <a:rPr lang="en-US" dirty="0" smtClean="0"/>
              <a:t>()/puts(), terminating NULL(“\0”) character</a:t>
            </a:r>
          </a:p>
          <a:p>
            <a:r>
              <a:rPr lang="en-US" dirty="0" smtClean="0"/>
              <a:t>Concatenation and Comparison of strings</a:t>
            </a:r>
          </a:p>
          <a:p>
            <a:r>
              <a:rPr lang="en-US" dirty="0" smtClean="0"/>
              <a:t>Functions from </a:t>
            </a:r>
            <a:r>
              <a:rPr lang="en-US" dirty="0" err="1" smtClean="0"/>
              <a:t>string.h</a:t>
            </a:r>
            <a:r>
              <a:rPr lang="en-US" dirty="0" smtClean="0"/>
              <a:t> – </a:t>
            </a:r>
            <a:r>
              <a:rPr lang="en-US" dirty="0" err="1" smtClean="0"/>
              <a:t>strcat</a:t>
            </a:r>
            <a:r>
              <a:rPr lang="en-US" dirty="0" smtClean="0"/>
              <a:t>(), </a:t>
            </a:r>
            <a:r>
              <a:rPr lang="en-US" dirty="0" err="1" smtClean="0"/>
              <a:t>strcmp</a:t>
            </a:r>
            <a:r>
              <a:rPr lang="en-US" dirty="0" smtClean="0"/>
              <a:t>(), </a:t>
            </a:r>
            <a:r>
              <a:rPr lang="en-US" dirty="0" err="1" smtClean="0"/>
              <a:t>strcpy</a:t>
            </a:r>
            <a:r>
              <a:rPr lang="en-US" dirty="0" smtClean="0"/>
              <a:t>(), </a:t>
            </a:r>
            <a:r>
              <a:rPr lang="en-US" dirty="0" err="1" smtClean="0"/>
              <a:t>strlen</a:t>
            </a:r>
            <a:r>
              <a:rPr lang="en-US" dirty="0" smtClean="0"/>
              <a:t>(), </a:t>
            </a:r>
            <a:r>
              <a:rPr lang="en-US" dirty="0" err="1" smtClean="0"/>
              <a:t>strstr</a:t>
            </a:r>
            <a:r>
              <a:rPr lang="en-US" dirty="0" smtClean="0"/>
              <a:t>(),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7688700" cy="2493125"/>
          </a:xfrm>
        </p:spPr>
        <p:txBody>
          <a:bodyPr/>
          <a:lstStyle/>
          <a:p>
            <a:r>
              <a:rPr lang="en-US" dirty="0" smtClean="0"/>
              <a:t>Definition and need</a:t>
            </a:r>
          </a:p>
          <a:p>
            <a:r>
              <a:rPr lang="en-US" dirty="0" smtClean="0"/>
              <a:t>Modular Programming</a:t>
            </a:r>
          </a:p>
          <a:p>
            <a:r>
              <a:rPr lang="en-US" dirty="0" smtClean="0"/>
              <a:t>Function Definition (function name, return type, arguments, function body, return statement)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Declaration (function name, return type, arguments, semicolon)</a:t>
            </a:r>
          </a:p>
          <a:p>
            <a:r>
              <a:rPr lang="en-US" dirty="0" smtClean="0"/>
              <a:t>Parameter Passing (Pass by value, Pass by reference)</a:t>
            </a:r>
          </a:p>
          <a:p>
            <a:r>
              <a:rPr lang="en-US" dirty="0" smtClean="0"/>
              <a:t>Nested functions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Scope, Visibility, Lifetime of variables (storage class dependent)</a:t>
            </a:r>
          </a:p>
          <a:p>
            <a:r>
              <a:rPr lang="en-US" dirty="0" smtClean="0"/>
              <a:t>Multi-file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1140</Words>
  <PresentationFormat>On-screen Show (16:9)</PresentationFormat>
  <Paragraphs>187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Streamline</vt:lpstr>
      <vt:lpstr>C Language</vt:lpstr>
      <vt:lpstr>History</vt:lpstr>
      <vt:lpstr>Importance (Features)</vt:lpstr>
      <vt:lpstr>C Keywords, Constants &amp; Variables</vt:lpstr>
      <vt:lpstr>C Operators &amp; Expressions</vt:lpstr>
      <vt:lpstr>Managing Input Output Operations</vt:lpstr>
      <vt:lpstr>Decision Making – Branching &amp; Looping</vt:lpstr>
      <vt:lpstr>Arrays &amp; Strings</vt:lpstr>
      <vt:lpstr>C  Functions</vt:lpstr>
      <vt:lpstr>C Structure and Union</vt:lpstr>
      <vt:lpstr>C Pointers</vt:lpstr>
      <vt:lpstr>File Management and Dynamic Memory Allocation in C</vt:lpstr>
      <vt:lpstr>Preprocessor</vt:lpstr>
      <vt:lpstr>Interview Asked Questions (Addition to all points covered in previous slides)</vt:lpstr>
      <vt:lpstr>Interview Asked Questions</vt:lpstr>
      <vt:lpstr>Interview Asked Questions</vt:lpstr>
      <vt:lpstr>Interview Asked Questions (Small Programs)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Language</dc:title>
  <cp:lastModifiedBy>om</cp:lastModifiedBy>
  <cp:revision>39</cp:revision>
  <dcterms:modified xsi:type="dcterms:W3CDTF">2020-04-16T17:18:13Z</dcterms:modified>
</cp:coreProperties>
</file>