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2" r:id="rId14"/>
    <p:sldId id="263" r:id="rId15"/>
    <p:sldId id="270" r:id="rId16"/>
  </p:sldIdLst>
  <p:sldSz cx="9144000" cy="5143500" type="screen16x9"/>
  <p:notesSz cx="6858000" cy="9144000"/>
  <p:embeddedFontLst>
    <p:embeddedFont>
      <p:font typeface="Raleway" charset="0"/>
      <p:regular r:id="rId18"/>
      <p:bold r:id="rId19"/>
      <p:italic r:id="rId20"/>
      <p:boldItalic r:id="rId21"/>
    </p:embeddedFont>
    <p:embeddedFont>
      <p:font typeface="Lat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520" autoAdjust="0"/>
  </p:normalViewPr>
  <p:slideViewPr>
    <p:cSldViewPr snapToGrid="0">
      <p:cViewPr varScale="1">
        <p:scale>
          <a:sx n="93" d="100"/>
          <a:sy n="93" d="100"/>
        </p:scale>
        <p:origin x="-69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9b36b7a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9b36b7a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1"/>
            <a:ext cx="7688100" cy="925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C++ </a:t>
            </a:r>
            <a:r>
              <a:rPr lang="en" dirty="0"/>
              <a:t>Language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3348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dirty="0"/>
              <a:t>Swapnajit Patil</a:t>
            </a:r>
            <a:endParaRPr/>
          </a:p>
        </p:txBody>
      </p:sp>
      <p:pic>
        <p:nvPicPr>
          <p:cNvPr id="7170" name="Picture 2" descr="GitHub - isocpp/logos: C++ logos created for isocpp.or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951" y="2257425"/>
            <a:ext cx="2425699" cy="2726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36458"/>
            <a:ext cx="7688700" cy="535200"/>
          </a:xfrm>
        </p:spPr>
        <p:txBody>
          <a:bodyPr/>
          <a:lstStyle/>
          <a:p>
            <a:r>
              <a:rPr lang="en-US" dirty="0" smtClean="0"/>
              <a:t>Templates and STL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86408"/>
            <a:ext cx="7688700" cy="2821897"/>
          </a:xfrm>
        </p:spPr>
        <p:txBody>
          <a:bodyPr/>
          <a:lstStyle/>
          <a:p>
            <a:r>
              <a:rPr lang="en-US" dirty="0" smtClean="0"/>
              <a:t>Templates and generalization, generic data type.</a:t>
            </a:r>
          </a:p>
          <a:p>
            <a:r>
              <a:rPr lang="en-US" dirty="0" smtClean="0"/>
              <a:t>Class templates (with single and multiple parameters).</a:t>
            </a:r>
          </a:p>
          <a:p>
            <a:r>
              <a:rPr lang="en-US" dirty="0" smtClean="0"/>
              <a:t>Function templates (with single and multiple parameters).</a:t>
            </a:r>
          </a:p>
          <a:p>
            <a:r>
              <a:rPr lang="en-US" dirty="0" smtClean="0"/>
              <a:t>Template function overloading, member function templates, </a:t>
            </a:r>
            <a:r>
              <a:rPr lang="en-US" dirty="0" err="1" smtClean="0"/>
              <a:t>Nontype</a:t>
            </a:r>
            <a:r>
              <a:rPr lang="en-US" dirty="0" smtClean="0"/>
              <a:t> template arguments.</a:t>
            </a:r>
          </a:p>
          <a:p>
            <a:r>
              <a:rPr lang="en-US" dirty="0" smtClean="0"/>
              <a:t>Components of STL (containers, algorithms, </a:t>
            </a:r>
            <a:r>
              <a:rPr lang="en-US" dirty="0" err="1" smtClean="0"/>
              <a:t>iterators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Containers and its types (sequence (vector, list, </a:t>
            </a:r>
            <a:r>
              <a:rPr lang="en-US" dirty="0" err="1" smtClean="0"/>
              <a:t>deque</a:t>
            </a:r>
            <a:r>
              <a:rPr lang="en-US" dirty="0" smtClean="0"/>
              <a:t>), associative (map, set, </a:t>
            </a:r>
            <a:r>
              <a:rPr lang="en-US" dirty="0" err="1" smtClean="0"/>
              <a:t>multimap</a:t>
            </a:r>
            <a:r>
              <a:rPr lang="en-US" dirty="0" smtClean="0"/>
              <a:t>, </a:t>
            </a:r>
            <a:r>
              <a:rPr lang="en-US" dirty="0" err="1" smtClean="0"/>
              <a:t>multiset</a:t>
            </a:r>
            <a:r>
              <a:rPr lang="en-US" dirty="0" smtClean="0"/>
              <a:t>), derived (stack, queue, priority-queue)).</a:t>
            </a:r>
          </a:p>
          <a:p>
            <a:r>
              <a:rPr lang="en-US" dirty="0" smtClean="0"/>
              <a:t>Algorithms (mutating, non-mutating, sorting, set, relational, numeric).</a:t>
            </a:r>
          </a:p>
          <a:p>
            <a:r>
              <a:rPr lang="en-US" dirty="0" err="1" smtClean="0"/>
              <a:t>Iterators</a:t>
            </a:r>
            <a:r>
              <a:rPr lang="en-US" dirty="0" smtClean="0"/>
              <a:t> (input, output, forward, bidirectional, random).</a:t>
            </a:r>
          </a:p>
          <a:p>
            <a:r>
              <a:rPr lang="en-US" dirty="0" smtClean="0"/>
              <a:t>Application of container classes and their respective functions (vector, list, stack, queue, priority-queue, set, map).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15910"/>
            <a:ext cx="7688700" cy="535200"/>
          </a:xfrm>
        </p:spPr>
        <p:txBody>
          <a:bodyPr/>
          <a:lstStyle/>
          <a:p>
            <a:r>
              <a:rPr lang="en-US" dirty="0" smtClean="0"/>
              <a:t>Exception Handling, String Manipulation &amp; ANSI C++ Additions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171341"/>
            <a:ext cx="7688700" cy="2452030"/>
          </a:xfrm>
        </p:spPr>
        <p:txBody>
          <a:bodyPr/>
          <a:lstStyle/>
          <a:p>
            <a:r>
              <a:rPr lang="en-US" dirty="0" smtClean="0"/>
              <a:t>Error, exception, exception handling mechanism.</a:t>
            </a:r>
          </a:p>
          <a:p>
            <a:r>
              <a:rPr lang="en-US" dirty="0" smtClean="0"/>
              <a:t>Try, throw, catch, multiple catch blocks, catching all exceptions.</a:t>
            </a:r>
          </a:p>
          <a:p>
            <a:r>
              <a:rPr lang="en-US" dirty="0" smtClean="0"/>
              <a:t>Catching class type as exception, </a:t>
            </a:r>
            <a:r>
              <a:rPr lang="en-US" dirty="0" err="1" smtClean="0"/>
              <a:t>rethrowing</a:t>
            </a:r>
            <a:r>
              <a:rPr lang="en-US" dirty="0" smtClean="0"/>
              <a:t> exception.</a:t>
            </a:r>
          </a:p>
          <a:p>
            <a:r>
              <a:rPr lang="en-US" dirty="0" smtClean="0"/>
              <a:t>Specifying exceptions (throw()), exceptions in constructor and destructor.</a:t>
            </a:r>
          </a:p>
          <a:p>
            <a:r>
              <a:rPr lang="en-US" dirty="0" smtClean="0"/>
              <a:t>Strings in C++ (creation and manipulation).</a:t>
            </a:r>
          </a:p>
          <a:p>
            <a:r>
              <a:rPr lang="en-US" dirty="0" smtClean="0"/>
              <a:t>String characteristics (size(), capacity(), length(), max-size(), empty()).</a:t>
            </a:r>
          </a:p>
          <a:p>
            <a:r>
              <a:rPr lang="en-US" dirty="0" smtClean="0"/>
              <a:t>Accessing characters in strings (at(), </a:t>
            </a:r>
            <a:r>
              <a:rPr lang="en-US" dirty="0" err="1" smtClean="0"/>
              <a:t>substr</a:t>
            </a:r>
            <a:r>
              <a:rPr lang="en-US" dirty="0" smtClean="0"/>
              <a:t>(), find(), find-first-of(), find-last-of()).</a:t>
            </a:r>
          </a:p>
          <a:p>
            <a:r>
              <a:rPr lang="en-US" dirty="0" smtClean="0"/>
              <a:t>Comparing and swapping strings (compare(), swap()).</a:t>
            </a:r>
          </a:p>
          <a:p>
            <a:r>
              <a:rPr lang="en-US" dirty="0" smtClean="0"/>
              <a:t>ANSI C++ Additions (data types(</a:t>
            </a:r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en-US" dirty="0" err="1" smtClean="0"/>
              <a:t>wchar</a:t>
            </a:r>
            <a:r>
              <a:rPr lang="en-US" dirty="0" smtClean="0"/>
              <a:t>-t), explicit and mutable keywords, operator keywords(and, or, not, etc.), new headers).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185300"/>
            <a:ext cx="7688700" cy="535200"/>
          </a:xfrm>
        </p:spPr>
        <p:txBody>
          <a:bodyPr/>
          <a:lstStyle/>
          <a:p>
            <a:r>
              <a:rPr lang="en-US" dirty="0" smtClean="0"/>
              <a:t>Interview Asked Questions (Addition to all points covered in previous slides)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31249"/>
            <a:ext cx="7688700" cy="3064625"/>
          </a:xfrm>
        </p:spPr>
        <p:txBody>
          <a:bodyPr/>
          <a:lstStyle/>
          <a:p>
            <a:r>
              <a:rPr lang="en-US" dirty="0" smtClean="0"/>
              <a:t>Why do we call C++ as OOPS?</a:t>
            </a:r>
          </a:p>
          <a:p>
            <a:r>
              <a:rPr lang="en-US" dirty="0" smtClean="0"/>
              <a:t>Define encapsulation and abstraction.</a:t>
            </a:r>
          </a:p>
          <a:p>
            <a:r>
              <a:rPr lang="en-US" dirty="0" smtClean="0"/>
              <a:t>Explain volatile keyword (with respect to variable and function).</a:t>
            </a:r>
          </a:p>
          <a:p>
            <a:r>
              <a:rPr lang="en-US" dirty="0" smtClean="0"/>
              <a:t>Can we have a recursive inline function in C++? Can compiler ignore inline function.</a:t>
            </a:r>
          </a:p>
          <a:p>
            <a:r>
              <a:rPr lang="en-US" dirty="0" smtClean="0"/>
              <a:t>this pointer.</a:t>
            </a:r>
          </a:p>
          <a:p>
            <a:r>
              <a:rPr lang="en-US" dirty="0" smtClean="0"/>
              <a:t>Explain storage classes in C++ (auto, extern, static, register, mutable).</a:t>
            </a:r>
          </a:p>
          <a:p>
            <a:r>
              <a:rPr lang="en-US" dirty="0" smtClean="0"/>
              <a:t>Explain friend class and friend function.</a:t>
            </a:r>
          </a:p>
          <a:p>
            <a:r>
              <a:rPr lang="en-US" dirty="0" smtClean="0"/>
              <a:t>Compare C and C++.</a:t>
            </a:r>
          </a:p>
          <a:p>
            <a:r>
              <a:rPr lang="en-US" dirty="0" smtClean="0"/>
              <a:t>Compare C++ and Java.</a:t>
            </a:r>
          </a:p>
          <a:p>
            <a:r>
              <a:rPr lang="en-US" dirty="0" smtClean="0"/>
              <a:t>Is it possible for a C++ program to be compiled without the main() function?</a:t>
            </a:r>
          </a:p>
          <a:p>
            <a:r>
              <a:rPr lang="en-US" dirty="0" smtClean="0"/>
              <a:t>Explain virtual functions, pure virtual function and run-time polymorphism.</a:t>
            </a:r>
          </a:p>
          <a:p>
            <a:r>
              <a:rPr lang="en-US" dirty="0" smtClean="0"/>
              <a:t>Compare structures in C++ and class.</a:t>
            </a:r>
          </a:p>
          <a:p>
            <a:r>
              <a:rPr lang="en-US" dirty="0" smtClean="0"/>
              <a:t>Compare structures in C with structures in C++.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32925"/>
            <a:ext cx="7688700" cy="535200"/>
          </a:xfrm>
        </p:spPr>
        <p:txBody>
          <a:bodyPr/>
          <a:lstStyle/>
          <a:p>
            <a:r>
              <a:rPr lang="en-US" dirty="0" smtClean="0"/>
              <a:t>Interview Asked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850275"/>
            <a:ext cx="7688700" cy="3112250"/>
          </a:xfrm>
        </p:spPr>
        <p:txBody>
          <a:bodyPr/>
          <a:lstStyle/>
          <a:p>
            <a:r>
              <a:rPr lang="en-US" dirty="0" smtClean="0"/>
              <a:t>What does static member means?</a:t>
            </a:r>
          </a:p>
          <a:p>
            <a:r>
              <a:rPr lang="en-US" dirty="0" smtClean="0"/>
              <a:t>Explain various access specifiers in C++ (private, public, protected).</a:t>
            </a:r>
          </a:p>
          <a:p>
            <a:r>
              <a:rPr lang="en-US" dirty="0" smtClean="0"/>
              <a:t>Explain constructors with it types and destructor.</a:t>
            </a:r>
          </a:p>
          <a:p>
            <a:r>
              <a:rPr lang="en-US" dirty="0" smtClean="0"/>
              <a:t>Explain concept of reference </a:t>
            </a:r>
            <a:r>
              <a:rPr lang="en-US" dirty="0" smtClean="0"/>
              <a:t>variable, reference </a:t>
            </a:r>
            <a:r>
              <a:rPr lang="en-US" dirty="0" err="1" smtClean="0"/>
              <a:t>vs</a:t>
            </a:r>
            <a:r>
              <a:rPr lang="en-US" dirty="0" smtClean="0"/>
              <a:t> pointer.</a:t>
            </a:r>
            <a:endParaRPr lang="en-US" dirty="0" smtClean="0"/>
          </a:p>
          <a:p>
            <a:r>
              <a:rPr lang="en-US" dirty="0" smtClean="0"/>
              <a:t>Explain abstract class.</a:t>
            </a:r>
          </a:p>
          <a:p>
            <a:r>
              <a:rPr lang="en-US" dirty="0" smtClean="0"/>
              <a:t>Explain uses of scope resolution operator.</a:t>
            </a:r>
          </a:p>
          <a:p>
            <a:r>
              <a:rPr lang="en-US" dirty="0" smtClean="0"/>
              <a:t>What is namespace? What is use of keyword ‘using’.</a:t>
            </a:r>
          </a:p>
          <a:p>
            <a:r>
              <a:rPr lang="en-US" dirty="0" smtClean="0"/>
              <a:t>Explain Class template an function template.</a:t>
            </a:r>
          </a:p>
          <a:p>
            <a:r>
              <a:rPr lang="en-US" dirty="0" smtClean="0"/>
              <a:t>Explain inheritance and its various types.</a:t>
            </a:r>
          </a:p>
          <a:p>
            <a:r>
              <a:rPr lang="en-US" dirty="0" smtClean="0"/>
              <a:t>Explain function overloading and function overriding.</a:t>
            </a:r>
            <a:endParaRPr lang="en-US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Explain new data types added to C++ (</a:t>
            </a:r>
            <a:r>
              <a:rPr lang="en-US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bool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wchar</a:t>
            </a:r>
            <a:r>
              <a:rPr lang="en-US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</a:rPr>
              <a:t>_t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).</a:t>
            </a:r>
          </a:p>
          <a:p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Explain default standard streams (</a:t>
            </a:r>
            <a:r>
              <a:rPr lang="en-US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cin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cerr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, clog).</a:t>
            </a:r>
          </a:p>
          <a:p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Explain command line arguments.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42450"/>
            <a:ext cx="7688700" cy="535200"/>
          </a:xfrm>
        </p:spPr>
        <p:txBody>
          <a:bodyPr/>
          <a:lstStyle/>
          <a:p>
            <a:r>
              <a:rPr lang="en-US" dirty="0" smtClean="0"/>
              <a:t>Interview Asked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993150"/>
            <a:ext cx="7688700" cy="2261100"/>
          </a:xfrm>
        </p:spPr>
        <p:txBody>
          <a:bodyPr/>
          <a:lstStyle/>
          <a:p>
            <a:r>
              <a:rPr lang="en-US" dirty="0" smtClean="0"/>
              <a:t>Can I use </a:t>
            </a:r>
            <a:r>
              <a:rPr lang="en-US" dirty="0" err="1" smtClean="0"/>
              <a:t>malloc</a:t>
            </a:r>
            <a:r>
              <a:rPr lang="en-US" dirty="0" smtClean="0"/>
              <a:t>() function of C language to allocate dynamic memory in C++?</a:t>
            </a:r>
          </a:p>
          <a:p>
            <a:r>
              <a:rPr lang="en-US" dirty="0" smtClean="0"/>
              <a:t>Can I use ‘delete’ operator to release the memory which was allocated using </a:t>
            </a:r>
            <a:r>
              <a:rPr lang="en-US" dirty="0" err="1" smtClean="0"/>
              <a:t>malloc</a:t>
            </a:r>
            <a:r>
              <a:rPr lang="en-US" dirty="0" smtClean="0"/>
              <a:t>() function of C language?</a:t>
            </a:r>
          </a:p>
          <a:p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What is container class?</a:t>
            </a:r>
          </a:p>
          <a:p>
            <a:r>
              <a:rPr lang="en-US" dirty="0" smtClean="0"/>
              <a:t>Is it legal to assign a base class object to a derived class pointer? And for vice-versa as well.</a:t>
            </a:r>
          </a:p>
          <a:p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Comment on virtual constructor and virtual </a:t>
            </a:r>
            <a:r>
              <a:rPr lang="en-US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desctructor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dirty="0" smtClean="0"/>
              <a:t>What is the order of objects destroyed in the memory? </a:t>
            </a:r>
            <a:r>
              <a:rPr lang="en-US" smtClean="0"/>
              <a:t>Reverse.</a:t>
            </a:r>
            <a:endParaRPr lang="en-US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kPng.com_thank-you-png_32712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8" y="1817869"/>
            <a:ext cx="6791218" cy="23407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History &amp; Basics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94795"/>
            <a:ext cx="7688700" cy="2796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Object-oriented language invented </a:t>
            </a:r>
            <a:r>
              <a:rPr lang="en" dirty="0"/>
              <a:t>at </a:t>
            </a:r>
            <a:r>
              <a:rPr lang="en" dirty="0" smtClean="0"/>
              <a:t>AT&amp;T Bell </a:t>
            </a:r>
            <a:r>
              <a:rPr lang="en" dirty="0"/>
              <a:t>Labs by </a:t>
            </a:r>
            <a:r>
              <a:rPr lang="en" dirty="0" smtClean="0"/>
              <a:t>Bjarne Stroustrup in 1980.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Successor of C, had an effect of Simula67.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Called as ‘C with classes’. It’s a superset of C.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Has OOP based advantages over C like inheritace, polymorphism, encapsulation, classes and objects, etc.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POP vs OOP (Advantages, Structure, etc).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Basic OOP Concepts (Classes, Objects, Inheritance, Polymorphism, Message Passing, Dynamic Binding, Encapsulation, etc)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Benefits of OOP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Object Oriented and Object Based Languages.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Applications of 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structure of C++ Program (include files, classes definition, member functions declaration, main() function).</a:t>
            </a:r>
          </a:p>
          <a:p>
            <a:r>
              <a:rPr lang="en-US" dirty="0" smtClean="0"/>
              <a:t>Basic components of C++ Program (main() function, comments, file inclusion preprocessor directives, namespace, variable declaration, input statement, output statement).</a:t>
            </a:r>
          </a:p>
          <a:p>
            <a:r>
              <a:rPr lang="en-US" dirty="0" smtClean="0"/>
              <a:t>Basic C++ header files (</a:t>
            </a:r>
            <a:r>
              <a:rPr lang="en-US" dirty="0" err="1" smtClean="0"/>
              <a:t>stdio.h</a:t>
            </a:r>
            <a:r>
              <a:rPr lang="en-US" dirty="0" smtClean="0"/>
              <a:t>, </a:t>
            </a:r>
            <a:r>
              <a:rPr lang="en-US" dirty="0" err="1" smtClean="0"/>
              <a:t>stdlib.h</a:t>
            </a:r>
            <a:r>
              <a:rPr lang="en-US" dirty="0" smtClean="0"/>
              <a:t>, </a:t>
            </a:r>
            <a:r>
              <a:rPr lang="en-US" dirty="0" err="1" smtClean="0"/>
              <a:t>iostream.h</a:t>
            </a:r>
            <a:r>
              <a:rPr lang="en-US" dirty="0" smtClean="0"/>
              <a:t>, </a:t>
            </a:r>
            <a:r>
              <a:rPr lang="en-US" dirty="0" err="1" smtClean="0"/>
              <a:t>string.h</a:t>
            </a:r>
            <a:r>
              <a:rPr lang="en-US" dirty="0" smtClean="0"/>
              <a:t>, </a:t>
            </a:r>
            <a:r>
              <a:rPr lang="en-US" dirty="0" err="1" smtClean="0"/>
              <a:t>iomanip.h</a:t>
            </a:r>
            <a:r>
              <a:rPr lang="en-US" dirty="0" smtClean="0"/>
              <a:t>, </a:t>
            </a:r>
            <a:r>
              <a:rPr lang="en-US" dirty="0" err="1" smtClean="0"/>
              <a:t>fstream.h</a:t>
            </a:r>
            <a:r>
              <a:rPr lang="en-US" dirty="0" smtClean="0"/>
              <a:t>, </a:t>
            </a:r>
            <a:r>
              <a:rPr lang="en-US" dirty="0" err="1" smtClean="0"/>
              <a:t>float.h</a:t>
            </a:r>
            <a:r>
              <a:rPr lang="en-US" dirty="0" smtClean="0"/>
              <a:t>, </a:t>
            </a:r>
            <a:r>
              <a:rPr lang="en-US" dirty="0" err="1" smtClean="0"/>
              <a:t>asssert.h</a:t>
            </a:r>
            <a:r>
              <a:rPr lang="en-US" dirty="0" smtClean="0"/>
              <a:t>, </a:t>
            </a:r>
            <a:r>
              <a:rPr lang="en-US" dirty="0" err="1" smtClean="0"/>
              <a:t>time.h</a:t>
            </a:r>
            <a:r>
              <a:rPr lang="en-US" dirty="0" smtClean="0"/>
              <a:t>, </a:t>
            </a:r>
            <a:r>
              <a:rPr lang="en-US" dirty="0" err="1" smtClean="0"/>
              <a:t>limits.h</a:t>
            </a:r>
            <a:r>
              <a:rPr lang="en-US" dirty="0" smtClean="0"/>
              <a:t>, etc).</a:t>
            </a:r>
          </a:p>
          <a:p>
            <a:r>
              <a:rPr lang="en-US" dirty="0" smtClean="0"/>
              <a:t>ANSI C++ header files (vector, list, stack, queue, </a:t>
            </a:r>
            <a:r>
              <a:rPr lang="en-US" dirty="0" err="1" smtClean="0"/>
              <a:t>dequeue</a:t>
            </a:r>
            <a:r>
              <a:rPr lang="en-US" dirty="0" smtClean="0"/>
              <a:t>, set, map, </a:t>
            </a:r>
            <a:r>
              <a:rPr lang="en-US" dirty="0" err="1" smtClean="0"/>
              <a:t>iterator</a:t>
            </a:r>
            <a:r>
              <a:rPr lang="en-US" dirty="0" smtClean="0"/>
              <a:t>, algorithm, exception, functional, memory, string, locale, limits, etc).</a:t>
            </a:r>
          </a:p>
          <a:p>
            <a:r>
              <a:rPr lang="en-US" dirty="0" smtClean="0"/>
              <a:t>C++ program execution.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32925"/>
            <a:ext cx="7688700" cy="535200"/>
          </a:xfrm>
        </p:spPr>
        <p:txBody>
          <a:bodyPr/>
          <a:lstStyle/>
          <a:p>
            <a:r>
              <a:rPr lang="en-US" dirty="0" smtClean="0"/>
              <a:t>Tokens, Data Types, Operators,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735974"/>
            <a:ext cx="7688700" cy="3407525"/>
          </a:xfrm>
        </p:spPr>
        <p:txBody>
          <a:bodyPr/>
          <a:lstStyle/>
          <a:p>
            <a:r>
              <a:rPr lang="en-US" dirty="0" smtClean="0"/>
              <a:t>C++ keywords (48) most of them are common to C &amp; added by ANSI C++ (16).</a:t>
            </a:r>
          </a:p>
          <a:p>
            <a:r>
              <a:rPr lang="en-US" dirty="0" smtClean="0"/>
              <a:t>Identifiers and Constants declaration rules.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types in C++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Built-in types (Integral (</a:t>
            </a:r>
            <a:r>
              <a:rPr lang="en-US" dirty="0" err="1" smtClean="0"/>
              <a:t>int</a:t>
            </a:r>
            <a:r>
              <a:rPr lang="en-US" dirty="0" smtClean="0"/>
              <a:t>, char), Floating point (float, double), void).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User-defined types (structure, union, enumeration, class).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Derived types (array, function, pointer, reference).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Storage classes (auto, static, extern, register).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Symbolic constants (const, </a:t>
            </a:r>
            <a:r>
              <a:rPr lang="en-US" dirty="0" err="1" smtClean="0"/>
              <a:t>enum</a:t>
            </a:r>
            <a:r>
              <a:rPr lang="en-US" dirty="0" smtClean="0"/>
              <a:t>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 declaration &amp; initialization.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Reference variables (aliases).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Operators (basic, scope resolution, member dereferencing (::*, -&gt;*, .*), memory management operators (new, delete)).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Manipulators (</a:t>
            </a:r>
            <a:r>
              <a:rPr lang="en-US" dirty="0" err="1" smtClean="0"/>
              <a:t>endl</a:t>
            </a:r>
            <a:r>
              <a:rPr lang="en-US" dirty="0" smtClean="0"/>
              <a:t>, </a:t>
            </a:r>
            <a:r>
              <a:rPr lang="en-US" dirty="0" err="1" smtClean="0"/>
              <a:t>setw</a:t>
            </a:r>
            <a:r>
              <a:rPr lang="en-US" dirty="0" smtClean="0"/>
              <a:t>()).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 casting [type(), (type)] &amp; Implicit conversions.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Expressions (constant, integral, float, pointer, relational, logical, bitwise, assignment).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 structures and Loops.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902700"/>
          </a:xfrm>
        </p:spPr>
        <p:txBody>
          <a:bodyPr/>
          <a:lstStyle/>
          <a:p>
            <a:r>
              <a:rPr lang="en-US" dirty="0" smtClean="0"/>
              <a:t>Main() function.</a:t>
            </a:r>
          </a:p>
          <a:p>
            <a:r>
              <a:rPr lang="en-US" dirty="0" smtClean="0"/>
              <a:t>Function prototyping, function definition.</a:t>
            </a:r>
          </a:p>
          <a:p>
            <a:r>
              <a:rPr lang="en-US" dirty="0" smtClean="0"/>
              <a:t>Call by reference, call by value.</a:t>
            </a:r>
          </a:p>
          <a:p>
            <a:r>
              <a:rPr lang="en-US" dirty="0" smtClean="0"/>
              <a:t>Return by reference.</a:t>
            </a:r>
          </a:p>
          <a:p>
            <a:r>
              <a:rPr lang="en-US" dirty="0" smtClean="0"/>
              <a:t>Inline function.</a:t>
            </a:r>
          </a:p>
          <a:p>
            <a:r>
              <a:rPr lang="en-US" dirty="0" smtClean="0"/>
              <a:t>Default arguments and its rules.</a:t>
            </a:r>
          </a:p>
          <a:p>
            <a:r>
              <a:rPr lang="en-US" dirty="0" smtClean="0"/>
              <a:t>Const arguments.</a:t>
            </a:r>
          </a:p>
          <a:p>
            <a:r>
              <a:rPr lang="en-US" dirty="0" smtClean="0"/>
              <a:t>Recursion.</a:t>
            </a:r>
          </a:p>
          <a:p>
            <a:r>
              <a:rPr lang="en-US" dirty="0" smtClean="0"/>
              <a:t>Function overloading.</a:t>
            </a:r>
          </a:p>
          <a:p>
            <a:r>
              <a:rPr lang="en-US" dirty="0" smtClean="0"/>
              <a:t>Friend and virtual functions.</a:t>
            </a:r>
          </a:p>
          <a:p>
            <a:r>
              <a:rPr lang="en-US" dirty="0" smtClean="0"/>
              <a:t>Math library functions (sin(), </a:t>
            </a:r>
            <a:r>
              <a:rPr lang="en-US" dirty="0" err="1" smtClean="0"/>
              <a:t>cos</a:t>
            </a:r>
            <a:r>
              <a:rPr lang="en-US" dirty="0" smtClean="0"/>
              <a:t>(), </a:t>
            </a:r>
            <a:r>
              <a:rPr lang="en-US" dirty="0" err="1" smtClean="0"/>
              <a:t>asin</a:t>
            </a:r>
            <a:r>
              <a:rPr lang="en-US" dirty="0" smtClean="0"/>
              <a:t>(), </a:t>
            </a:r>
            <a:r>
              <a:rPr lang="en-US" dirty="0" err="1" smtClean="0"/>
              <a:t>pow</a:t>
            </a:r>
            <a:r>
              <a:rPr lang="en-US" dirty="0" smtClean="0"/>
              <a:t>(), </a:t>
            </a:r>
            <a:r>
              <a:rPr lang="en-US" smtClean="0"/>
              <a:t>log(), etc).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42450"/>
            <a:ext cx="7688700" cy="535200"/>
          </a:xfrm>
        </p:spPr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873606"/>
            <a:ext cx="7688700" cy="2862781"/>
          </a:xfrm>
        </p:spPr>
        <p:txBody>
          <a:bodyPr/>
          <a:lstStyle/>
          <a:p>
            <a:r>
              <a:rPr lang="en-US" dirty="0" smtClean="0"/>
              <a:t>Specifying a class (variable declarations, function definitions).</a:t>
            </a:r>
          </a:p>
          <a:p>
            <a:r>
              <a:rPr lang="en-US" dirty="0" smtClean="0"/>
              <a:t>Defining member functions (inside class, outside class), member functions nesting, private member function.</a:t>
            </a:r>
          </a:p>
          <a:p>
            <a:r>
              <a:rPr lang="en-US" dirty="0" smtClean="0"/>
              <a:t>Creating objects, accessing class members (variables, functions).</a:t>
            </a:r>
          </a:p>
          <a:p>
            <a:r>
              <a:rPr lang="en-US" dirty="0" smtClean="0"/>
              <a:t>Array within class, array of objects.</a:t>
            </a:r>
          </a:p>
          <a:p>
            <a:r>
              <a:rPr lang="en-US" dirty="0" smtClean="0"/>
              <a:t>Memory allocation for objects.</a:t>
            </a:r>
          </a:p>
          <a:p>
            <a:r>
              <a:rPr lang="en-US" dirty="0" smtClean="0"/>
              <a:t>Static members (variables, functions).</a:t>
            </a:r>
          </a:p>
          <a:p>
            <a:r>
              <a:rPr lang="en-US" dirty="0" smtClean="0"/>
              <a:t>Object as argument to function, returning object.</a:t>
            </a:r>
          </a:p>
          <a:p>
            <a:r>
              <a:rPr lang="en-US" dirty="0" smtClean="0"/>
              <a:t>Friend function.</a:t>
            </a:r>
          </a:p>
          <a:p>
            <a:r>
              <a:rPr lang="en-US" dirty="0" smtClean="0"/>
              <a:t>Local classes.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49" y="1236458"/>
            <a:ext cx="8188520" cy="535200"/>
          </a:xfrm>
        </p:spPr>
        <p:txBody>
          <a:bodyPr/>
          <a:lstStyle/>
          <a:p>
            <a:r>
              <a:rPr lang="en-US" dirty="0" smtClean="0"/>
              <a:t>Constructors, Destructors &amp; Operator Overloading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68601"/>
            <a:ext cx="7688700" cy="2261100"/>
          </a:xfrm>
        </p:spPr>
        <p:txBody>
          <a:bodyPr/>
          <a:lstStyle/>
          <a:p>
            <a:r>
              <a:rPr lang="en-US" dirty="0" smtClean="0"/>
              <a:t>Constructor, rules to define constructor and its types (default, parameterized, copy).</a:t>
            </a:r>
          </a:p>
          <a:p>
            <a:r>
              <a:rPr lang="en-US" dirty="0" smtClean="0"/>
              <a:t>Multiple constructors in a class (overloaded constructors).</a:t>
            </a:r>
          </a:p>
          <a:p>
            <a:r>
              <a:rPr lang="en-US" dirty="0" smtClean="0"/>
              <a:t>Constructor with default arguments.</a:t>
            </a:r>
          </a:p>
          <a:p>
            <a:r>
              <a:rPr lang="en-US" dirty="0" smtClean="0"/>
              <a:t>Dynamic initialization of objects.</a:t>
            </a:r>
          </a:p>
          <a:p>
            <a:r>
              <a:rPr lang="en-US" dirty="0" smtClean="0"/>
              <a:t>Destructors</a:t>
            </a:r>
          </a:p>
          <a:p>
            <a:r>
              <a:rPr lang="en-US" dirty="0" smtClean="0"/>
              <a:t>Operator overloading, operator overloading rules.</a:t>
            </a:r>
          </a:p>
          <a:p>
            <a:r>
              <a:rPr lang="en-US" dirty="0" smtClean="0"/>
              <a:t>Overloading unary operators, overloading binary operators (with/without friend function).</a:t>
            </a:r>
          </a:p>
          <a:p>
            <a:r>
              <a:rPr lang="en-US" dirty="0" smtClean="0"/>
              <a:t>Type conversion.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Inheritance, Virtual Functions &amp;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27505"/>
            <a:ext cx="7688700" cy="3064625"/>
          </a:xfrm>
        </p:spPr>
        <p:txBody>
          <a:bodyPr/>
          <a:lstStyle/>
          <a:p>
            <a:r>
              <a:rPr lang="en-US" dirty="0" smtClean="0"/>
              <a:t>Inheritance and reusability.</a:t>
            </a:r>
          </a:p>
          <a:p>
            <a:r>
              <a:rPr lang="en-US" dirty="0" smtClean="0"/>
              <a:t>Base class, derived class and defining derived class.</a:t>
            </a:r>
          </a:p>
          <a:p>
            <a:r>
              <a:rPr lang="en-US" dirty="0" smtClean="0"/>
              <a:t>Inheriting members (Private, Public), Protected access.</a:t>
            </a:r>
          </a:p>
          <a:p>
            <a:r>
              <a:rPr lang="en-US" dirty="0" smtClean="0"/>
              <a:t>Inheritance types (Single, Multilevel, Multiple, Hierarchical, Hybrid).</a:t>
            </a:r>
          </a:p>
          <a:p>
            <a:r>
              <a:rPr lang="en-US" dirty="0" smtClean="0"/>
              <a:t>Virtual Base class, Abstract class.</a:t>
            </a:r>
          </a:p>
          <a:p>
            <a:r>
              <a:rPr lang="en-US" dirty="0" smtClean="0"/>
              <a:t>Constructors in derived class.</a:t>
            </a:r>
          </a:p>
          <a:p>
            <a:r>
              <a:rPr lang="en-US" dirty="0" smtClean="0"/>
              <a:t>Member classes (Nesting of classes).</a:t>
            </a:r>
          </a:p>
          <a:p>
            <a:r>
              <a:rPr lang="en-US" dirty="0" smtClean="0"/>
              <a:t>Pointers in C++, manipulation and operations on pointers.</a:t>
            </a:r>
          </a:p>
          <a:p>
            <a:r>
              <a:rPr lang="en-US" dirty="0" smtClean="0"/>
              <a:t>Pointer to objects, pointer to base and derived class objects, this pointer.</a:t>
            </a:r>
          </a:p>
          <a:p>
            <a:r>
              <a:rPr lang="en-US" dirty="0" smtClean="0"/>
              <a:t>Virtual functions, accessing virtual functions, rules for virtual function.</a:t>
            </a:r>
          </a:p>
          <a:p>
            <a:r>
              <a:rPr lang="en-US" dirty="0" smtClean="0"/>
              <a:t>Pure virtual functions</a:t>
            </a:r>
          </a:p>
          <a:p>
            <a:r>
              <a:rPr lang="en-US" dirty="0" smtClean="0"/>
              <a:t>Virtual constructor and virtual destructor.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1236458"/>
            <a:ext cx="7688700" cy="535200"/>
          </a:xfrm>
        </p:spPr>
        <p:txBody>
          <a:bodyPr/>
          <a:lstStyle/>
          <a:p>
            <a:r>
              <a:rPr lang="en-US" dirty="0" smtClean="0"/>
              <a:t>Console I/O and File 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770654"/>
            <a:ext cx="7688700" cy="3239283"/>
          </a:xfrm>
        </p:spPr>
        <p:txBody>
          <a:bodyPr/>
          <a:lstStyle/>
          <a:p>
            <a:r>
              <a:rPr lang="en-US" dirty="0" smtClean="0"/>
              <a:t>C++ Streams and stream classes (</a:t>
            </a:r>
            <a:r>
              <a:rPr lang="en-US" dirty="0" err="1" smtClean="0"/>
              <a:t>ios</a:t>
            </a:r>
            <a:r>
              <a:rPr lang="en-US" dirty="0" smtClean="0"/>
              <a:t>, </a:t>
            </a:r>
            <a:r>
              <a:rPr lang="en-US" dirty="0" err="1" smtClean="0"/>
              <a:t>istream</a:t>
            </a:r>
            <a:r>
              <a:rPr lang="en-US" dirty="0" smtClean="0"/>
              <a:t>, </a:t>
            </a:r>
            <a:r>
              <a:rPr lang="en-US" dirty="0" err="1" smtClean="0"/>
              <a:t>ostream</a:t>
            </a:r>
            <a:r>
              <a:rPr lang="en-US" dirty="0" smtClean="0"/>
              <a:t>, </a:t>
            </a:r>
            <a:r>
              <a:rPr lang="en-US" dirty="0" err="1" smtClean="0"/>
              <a:t>iostream</a:t>
            </a:r>
            <a:r>
              <a:rPr lang="en-US" dirty="0" smtClean="0"/>
              <a:t>, </a:t>
            </a:r>
            <a:r>
              <a:rPr lang="en-US" dirty="0" err="1" smtClean="0"/>
              <a:t>streambuf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I/O objects 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I/O functions (get(), </a:t>
            </a:r>
            <a:r>
              <a:rPr lang="en-US" dirty="0" err="1" smtClean="0"/>
              <a:t>getline</a:t>
            </a:r>
            <a:r>
              <a:rPr lang="en-US" dirty="0" smtClean="0"/>
              <a:t>(), put(), write()), Overloaded operators (&lt;&lt;, &gt;&gt;).</a:t>
            </a:r>
          </a:p>
          <a:p>
            <a:r>
              <a:rPr lang="en-US" dirty="0" smtClean="0"/>
              <a:t>Formatted I/O operations (width(), precision(), </a:t>
            </a:r>
            <a:r>
              <a:rPr lang="en-US" dirty="0" err="1" smtClean="0"/>
              <a:t>sef</a:t>
            </a:r>
            <a:r>
              <a:rPr lang="en-US" dirty="0" smtClean="0"/>
              <a:t>(), </a:t>
            </a:r>
            <a:r>
              <a:rPr lang="en-US" dirty="0" err="1" smtClean="0"/>
              <a:t>unsetf</a:t>
            </a:r>
            <a:r>
              <a:rPr lang="en-US" dirty="0" smtClean="0"/>
              <a:t>(), </a:t>
            </a:r>
            <a:r>
              <a:rPr lang="en-US" dirty="0" err="1" smtClean="0"/>
              <a:t>setw</a:t>
            </a:r>
            <a:r>
              <a:rPr lang="en-US" dirty="0" smtClean="0"/>
              <a:t>(), </a:t>
            </a:r>
            <a:r>
              <a:rPr lang="en-US" dirty="0" err="1" smtClean="0"/>
              <a:t>setprecision</a:t>
            </a:r>
            <a:r>
              <a:rPr lang="en-US" dirty="0" smtClean="0"/>
              <a:t>(), </a:t>
            </a:r>
            <a:r>
              <a:rPr lang="en-US" dirty="0" err="1" smtClean="0"/>
              <a:t>setfill</a:t>
            </a:r>
            <a:r>
              <a:rPr lang="en-US" dirty="0" smtClean="0"/>
              <a:t>(), </a:t>
            </a:r>
            <a:r>
              <a:rPr lang="en-US" dirty="0" err="1" smtClean="0"/>
              <a:t>setiosflags</a:t>
            </a:r>
            <a:r>
              <a:rPr lang="en-US" dirty="0" smtClean="0"/>
              <a:t>(), </a:t>
            </a:r>
            <a:r>
              <a:rPr lang="en-US" dirty="0" err="1" smtClean="0"/>
              <a:t>resetiosflags</a:t>
            </a:r>
            <a:r>
              <a:rPr lang="en-US" dirty="0" smtClean="0"/>
              <a:t>(), </a:t>
            </a:r>
            <a:r>
              <a:rPr lang="en-US" dirty="0" err="1" smtClean="0"/>
              <a:t>endl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Designing our own manipulator.</a:t>
            </a:r>
          </a:p>
          <a:p>
            <a:r>
              <a:rPr lang="en-US" dirty="0" smtClean="0"/>
              <a:t>File stream classes (</a:t>
            </a:r>
            <a:r>
              <a:rPr lang="en-US" dirty="0" err="1" smtClean="0"/>
              <a:t>fstream</a:t>
            </a:r>
            <a:r>
              <a:rPr lang="en-US" dirty="0" smtClean="0"/>
              <a:t>, </a:t>
            </a:r>
            <a:r>
              <a:rPr lang="en-US" dirty="0" err="1" smtClean="0"/>
              <a:t>ifstream</a:t>
            </a:r>
            <a:r>
              <a:rPr lang="en-US" dirty="0" smtClean="0"/>
              <a:t>, </a:t>
            </a:r>
            <a:r>
              <a:rPr lang="en-US" dirty="0" err="1" smtClean="0"/>
              <a:t>ofstream</a:t>
            </a:r>
            <a:r>
              <a:rPr lang="en-US" dirty="0" smtClean="0"/>
              <a:t>, </a:t>
            </a:r>
            <a:r>
              <a:rPr lang="en-US" dirty="0" err="1" smtClean="0"/>
              <a:t>filebuf</a:t>
            </a:r>
            <a:r>
              <a:rPr lang="en-US" dirty="0" smtClean="0"/>
              <a:t>, </a:t>
            </a:r>
            <a:r>
              <a:rPr lang="en-US" dirty="0" err="1" smtClean="0"/>
              <a:t>fstreambase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Opening (with constructor, with open()) and closing files.</a:t>
            </a:r>
          </a:p>
          <a:p>
            <a:r>
              <a:rPr lang="en-US" dirty="0" smtClean="0"/>
              <a:t>Detecting end-of-file (</a:t>
            </a:r>
            <a:r>
              <a:rPr lang="en-US" dirty="0" err="1" smtClean="0"/>
              <a:t>eof</a:t>
            </a:r>
            <a:r>
              <a:rPr lang="en-US" dirty="0" smtClean="0"/>
              <a:t>(),object itself).</a:t>
            </a:r>
          </a:p>
          <a:p>
            <a:r>
              <a:rPr lang="en-US" dirty="0" smtClean="0"/>
              <a:t>File pointer and their manipulation (</a:t>
            </a:r>
            <a:r>
              <a:rPr lang="en-US" dirty="0" err="1" smtClean="0"/>
              <a:t>seekg</a:t>
            </a:r>
            <a:r>
              <a:rPr lang="en-US" dirty="0" smtClean="0"/>
              <a:t>(), </a:t>
            </a:r>
            <a:r>
              <a:rPr lang="en-US" dirty="0" err="1" smtClean="0"/>
              <a:t>tellg</a:t>
            </a:r>
            <a:r>
              <a:rPr lang="en-US" dirty="0" smtClean="0"/>
              <a:t>(), </a:t>
            </a:r>
            <a:r>
              <a:rPr lang="en-US" dirty="0" err="1" smtClean="0"/>
              <a:t>seekp</a:t>
            </a:r>
            <a:r>
              <a:rPr lang="en-US" dirty="0" smtClean="0"/>
              <a:t>(), </a:t>
            </a:r>
            <a:r>
              <a:rPr lang="en-US" dirty="0" err="1" smtClean="0"/>
              <a:t>tellp</a:t>
            </a:r>
            <a:r>
              <a:rPr lang="en-US" dirty="0" smtClean="0"/>
              <a:t>()).</a:t>
            </a:r>
          </a:p>
          <a:p>
            <a:r>
              <a:rPr lang="en-US" dirty="0" smtClean="0"/>
              <a:t>File I/O functions (read(), write(), get(), put()), reading/writing class object, random access to files</a:t>
            </a:r>
          </a:p>
          <a:p>
            <a:r>
              <a:rPr lang="en-US" dirty="0" smtClean="0"/>
              <a:t>Error handling during file operations (</a:t>
            </a:r>
            <a:r>
              <a:rPr lang="en-US" dirty="0" err="1" smtClean="0"/>
              <a:t>eof</a:t>
            </a:r>
            <a:r>
              <a:rPr lang="en-US" dirty="0" smtClean="0"/>
              <a:t>(), fail(), bad(), good()).</a:t>
            </a:r>
          </a:p>
          <a:p>
            <a:r>
              <a:rPr lang="en-US" dirty="0" smtClean="0"/>
              <a:t>Command line arguments.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1469</Words>
  <PresentationFormat>On-screen Show (16:9)</PresentationFormat>
  <Paragraphs>147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Raleway</vt:lpstr>
      <vt:lpstr>Lato</vt:lpstr>
      <vt:lpstr>Streamline</vt:lpstr>
      <vt:lpstr>C++ Language</vt:lpstr>
      <vt:lpstr>History &amp; Basics</vt:lpstr>
      <vt:lpstr>Basics</vt:lpstr>
      <vt:lpstr>Tokens, Data Types, Operators, Expressions</vt:lpstr>
      <vt:lpstr>Functions in C++</vt:lpstr>
      <vt:lpstr>Classes and Objects</vt:lpstr>
      <vt:lpstr>Constructors, Destructors &amp; Operator Overloading</vt:lpstr>
      <vt:lpstr>Inheritance, Virtual Functions &amp; Polymorphism</vt:lpstr>
      <vt:lpstr>Console I/O and File I/O</vt:lpstr>
      <vt:lpstr>Templates and STL</vt:lpstr>
      <vt:lpstr>Exception Handling, String Manipulation &amp; ANSI C++ Additions</vt:lpstr>
      <vt:lpstr>Interview Asked Questions (Addition to all points covered in previous slides)</vt:lpstr>
      <vt:lpstr>Interview Asked Questions</vt:lpstr>
      <vt:lpstr>Interview Asked Questions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Language</dc:title>
  <cp:lastModifiedBy>om</cp:lastModifiedBy>
  <cp:revision>93</cp:revision>
  <dcterms:modified xsi:type="dcterms:W3CDTF">2020-04-16T17:18:17Z</dcterms:modified>
</cp:coreProperties>
</file>