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1" roundtripDataSignature="AMtx7mhSZMa/590dX2xpzyuDndmooCE9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a:p>
        </p:txBody>
      </p:sp>
      <p:sp>
        <p:nvSpPr>
          <p:cNvPr id="417" name="Google Shape;41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813a49c56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813a49c56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13a49c56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813a49c56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813a49c562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813a49c56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813a49c562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13a49c562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813a49c562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docs.docker.com/storage/storagedriver/aufs-driv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hub.dock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docker.com/inst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1425524" y="1291179"/>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4400"/>
              <a:t>Containerization and Docker Fundamentals</a:t>
            </a:r>
            <a:br>
              <a:rPr lang="en-US" sz="4400"/>
            </a:br>
            <a:r>
              <a:rPr lang="en-US" sz="4400"/>
              <a:t>(Hybrid Cloud)</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0"/>
          <p:cNvSpPr txBox="1"/>
          <p:nvPr>
            <p:ph type="title"/>
          </p:nvPr>
        </p:nvSpPr>
        <p:spPr>
          <a:xfrm>
            <a:off x="592015" y="142388"/>
            <a:ext cx="10515600" cy="8892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Docker Image And Layers</a:t>
            </a:r>
            <a:endParaRPr/>
          </a:p>
        </p:txBody>
      </p:sp>
      <p:pic>
        <p:nvPicPr>
          <p:cNvPr id="243" name="Google Shape;243;p10"/>
          <p:cNvPicPr preferRelativeResize="0"/>
          <p:nvPr/>
        </p:nvPicPr>
        <p:blipFill rotWithShape="1">
          <a:blip r:embed="rId3">
            <a:alphaModFix/>
          </a:blip>
          <a:srcRect b="0" l="0" r="0" t="0"/>
          <a:stretch/>
        </p:blipFill>
        <p:spPr>
          <a:xfrm>
            <a:off x="4728415" y="1348398"/>
            <a:ext cx="7463585" cy="4161204"/>
          </a:xfrm>
          <a:prstGeom prst="rect">
            <a:avLst/>
          </a:prstGeom>
          <a:noFill/>
          <a:ln>
            <a:noFill/>
          </a:ln>
        </p:spPr>
      </p:pic>
      <p:sp>
        <p:nvSpPr>
          <p:cNvPr id="244" name="Google Shape;244;p10"/>
          <p:cNvSpPr txBox="1"/>
          <p:nvPr/>
        </p:nvSpPr>
        <p:spPr>
          <a:xfrm>
            <a:off x="5122985" y="5603631"/>
            <a:ext cx="68256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Illustration of </a:t>
            </a:r>
            <a:r>
              <a:rPr b="1" lang="en-US" sz="1800">
                <a:solidFill>
                  <a:schemeClr val="dk1"/>
                </a:solidFill>
                <a:latin typeface="Calibri"/>
                <a:ea typeface="Calibri"/>
                <a:cs typeface="Calibri"/>
                <a:sym typeface="Calibri"/>
              </a:rPr>
              <a:t>ubuntu:latest</a:t>
            </a:r>
            <a:r>
              <a:rPr lang="en-US" sz="1800">
                <a:solidFill>
                  <a:schemeClr val="dk1"/>
                </a:solidFill>
                <a:latin typeface="Calibri"/>
                <a:ea typeface="Calibri"/>
                <a:cs typeface="Calibri"/>
                <a:sym typeface="Calibri"/>
              </a:rPr>
              <a:t> image. There is a container layer and several read-only layers. The union of these layers form the final ubuntu image.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Source: </a:t>
            </a:r>
            <a:r>
              <a:rPr lang="en-US" sz="1800" u="sng">
                <a:solidFill>
                  <a:schemeClr val="dk1"/>
                </a:solidFill>
                <a:latin typeface="Calibri"/>
                <a:ea typeface="Calibri"/>
                <a:cs typeface="Calibri"/>
                <a:sym typeface="Calibri"/>
                <a:hlinkClick r:id="rId4"/>
              </a:rPr>
              <a:t>https://docs.docker.com/storage/storagedriver/aufs-driver/</a:t>
            </a:r>
            <a:endParaRPr sz="1800">
              <a:solidFill>
                <a:schemeClr val="dk1"/>
              </a:solidFill>
              <a:latin typeface="Calibri"/>
              <a:ea typeface="Calibri"/>
              <a:cs typeface="Calibri"/>
              <a:sym typeface="Calibri"/>
            </a:endParaRPr>
          </a:p>
        </p:txBody>
      </p:sp>
      <p:sp>
        <p:nvSpPr>
          <p:cNvPr id="245" name="Google Shape;245;p10"/>
          <p:cNvSpPr txBox="1"/>
          <p:nvPr/>
        </p:nvSpPr>
        <p:spPr>
          <a:xfrm>
            <a:off x="199292" y="1301262"/>
            <a:ext cx="4560277"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Courier New"/>
              <a:buChar char="o"/>
            </a:pPr>
            <a:r>
              <a:rPr lang="en-US" sz="2400">
                <a:solidFill>
                  <a:schemeClr val="dk1"/>
                </a:solidFill>
                <a:latin typeface="Calibri"/>
                <a:ea typeface="Calibri"/>
                <a:cs typeface="Calibri"/>
                <a:sym typeface="Calibri"/>
              </a:rPr>
              <a:t>Docker image is a template which is used to initiate the container.</a:t>
            </a:r>
            <a:endParaRPr/>
          </a:p>
          <a:p>
            <a:pPr indent="-285750" lvl="0" marL="285750" marR="0" rtl="0" algn="l">
              <a:spcBef>
                <a:spcPts val="0"/>
              </a:spcBef>
              <a:spcAft>
                <a:spcPts val="0"/>
              </a:spcAft>
              <a:buClr>
                <a:schemeClr val="dk1"/>
              </a:buClr>
              <a:buSzPts val="2400"/>
              <a:buFont typeface="Courier New"/>
              <a:buChar char="o"/>
            </a:pPr>
            <a:r>
              <a:rPr lang="en-US" sz="2400">
                <a:solidFill>
                  <a:schemeClr val="dk1"/>
                </a:solidFill>
                <a:latin typeface="Calibri"/>
                <a:ea typeface="Calibri"/>
                <a:cs typeface="Calibri"/>
                <a:sym typeface="Calibri"/>
              </a:rPr>
              <a:t>The image is constituted by several layers, which are combined to create a container.</a:t>
            </a:r>
            <a:endParaRPr/>
          </a:p>
          <a:p>
            <a:pPr indent="-285750" lvl="0" marL="285750" marR="0" rtl="0" algn="l">
              <a:spcBef>
                <a:spcPts val="0"/>
              </a:spcBef>
              <a:spcAft>
                <a:spcPts val="0"/>
              </a:spcAft>
              <a:buClr>
                <a:schemeClr val="dk1"/>
              </a:buClr>
              <a:buSzPts val="2400"/>
              <a:buFont typeface="Courier New"/>
              <a:buChar char="o"/>
            </a:pPr>
            <a:r>
              <a:rPr lang="en-US" sz="2400">
                <a:solidFill>
                  <a:schemeClr val="dk1"/>
                </a:solidFill>
                <a:latin typeface="Calibri"/>
                <a:ea typeface="Calibri"/>
                <a:cs typeface="Calibri"/>
                <a:sym typeface="Calibri"/>
              </a:rPr>
              <a:t>Except for a “base image”, every layer in the image has a parent.</a:t>
            </a:r>
            <a:endParaRPr/>
          </a:p>
          <a:p>
            <a:pPr indent="-285750" lvl="0" marL="285750" marR="0" rtl="0" algn="l">
              <a:spcBef>
                <a:spcPts val="0"/>
              </a:spcBef>
              <a:spcAft>
                <a:spcPts val="0"/>
              </a:spcAft>
              <a:buClr>
                <a:schemeClr val="dk1"/>
              </a:buClr>
              <a:buSzPts val="2400"/>
              <a:buFont typeface="Courier New"/>
              <a:buChar char="o"/>
            </a:pPr>
            <a:r>
              <a:rPr lang="en-US" sz="2400">
                <a:solidFill>
                  <a:schemeClr val="dk1"/>
                </a:solidFill>
                <a:latin typeface="Calibri"/>
                <a:ea typeface="Calibri"/>
                <a:cs typeface="Calibri"/>
                <a:sym typeface="Calibri"/>
              </a:rPr>
              <a:t>Images as identified by 256-bit ID which is depicted as a 64-bit ID by docker CLI.</a:t>
            </a:r>
            <a:endParaRPr/>
          </a:p>
          <a:p>
            <a:pPr indent="-285750" lvl="0" marL="285750" marR="0" rtl="0" algn="l">
              <a:spcBef>
                <a:spcPts val="0"/>
              </a:spcBef>
              <a:spcAft>
                <a:spcPts val="0"/>
              </a:spcAft>
              <a:buClr>
                <a:schemeClr val="dk1"/>
              </a:buClr>
              <a:buSzPts val="2400"/>
              <a:buFont typeface="Courier New"/>
              <a:buChar char="o"/>
            </a:pPr>
            <a:r>
              <a:rPr lang="en-US" sz="2400">
                <a:solidFill>
                  <a:schemeClr val="dk1"/>
                </a:solidFill>
                <a:latin typeface="Calibri"/>
                <a:ea typeface="Calibri"/>
                <a:cs typeface="Calibri"/>
                <a:sym typeface="Calibri"/>
              </a:rPr>
              <a:t>Usually the docker base images are supplied by the DockerHub.</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Docker Registries &amp; Image Names</a:t>
            </a:r>
            <a:endParaRPr/>
          </a:p>
        </p:txBody>
      </p:sp>
      <p:sp>
        <p:nvSpPr>
          <p:cNvPr id="251" name="Google Shape;251;p11"/>
          <p:cNvSpPr txBox="1"/>
          <p:nvPr/>
        </p:nvSpPr>
        <p:spPr>
          <a:xfrm>
            <a:off x="838200" y="1534332"/>
            <a:ext cx="1004161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Courier New"/>
              <a:buChar char="o"/>
            </a:pPr>
            <a:r>
              <a:rPr lang="en-US" sz="2800">
                <a:solidFill>
                  <a:schemeClr val="dk1"/>
                </a:solidFill>
                <a:latin typeface="Calibri"/>
                <a:ea typeface="Calibri"/>
                <a:cs typeface="Calibri"/>
                <a:sym typeface="Calibri"/>
              </a:rPr>
              <a:t>Registries manage repositories for docker image storage and distribution</a:t>
            </a:r>
            <a:endParaRPr/>
          </a:p>
          <a:p>
            <a:pPr indent="-285750" lvl="0" marL="285750" marR="0" rtl="0" algn="l">
              <a:spcBef>
                <a:spcPts val="0"/>
              </a:spcBef>
              <a:spcAft>
                <a:spcPts val="0"/>
              </a:spcAft>
              <a:buClr>
                <a:schemeClr val="dk1"/>
              </a:buClr>
              <a:buSzPts val="2800"/>
              <a:buFont typeface="Courier New"/>
              <a:buChar char="o"/>
            </a:pPr>
            <a:r>
              <a:rPr lang="en-US" sz="2800">
                <a:solidFill>
                  <a:schemeClr val="dk1"/>
                </a:solidFill>
                <a:latin typeface="Calibri"/>
                <a:ea typeface="Calibri"/>
                <a:cs typeface="Calibri"/>
                <a:sym typeface="Calibri"/>
              </a:rPr>
              <a:t>Both public and private registries are available. DockerHub [</a:t>
            </a:r>
            <a:r>
              <a:rPr lang="en-US" sz="2800" u="sng">
                <a:solidFill>
                  <a:schemeClr val="dk1"/>
                </a:solidFill>
                <a:latin typeface="Calibri"/>
                <a:ea typeface="Calibri"/>
                <a:cs typeface="Calibri"/>
                <a:sym typeface="Calibri"/>
                <a:hlinkClick r:id="rId3"/>
              </a:rPr>
              <a:t>https://hub.docker.com/</a:t>
            </a:r>
            <a:r>
              <a:rPr lang="en-US" sz="2800">
                <a:solidFill>
                  <a:schemeClr val="dk1"/>
                </a:solidFill>
                <a:latin typeface="Calibri"/>
                <a:ea typeface="Calibri"/>
                <a:cs typeface="Calibri"/>
                <a:sym typeface="Calibri"/>
              </a:rPr>
              <a:t>] is the default registry.</a:t>
            </a:r>
            <a:endParaRPr/>
          </a:p>
          <a:p>
            <a:pPr indent="-285750" lvl="0" marL="285750" marR="0" rtl="0" algn="l">
              <a:spcBef>
                <a:spcPts val="0"/>
              </a:spcBef>
              <a:spcAft>
                <a:spcPts val="0"/>
              </a:spcAft>
              <a:buClr>
                <a:schemeClr val="dk1"/>
              </a:buClr>
              <a:buSzPts val="2800"/>
              <a:buFont typeface="Courier New"/>
              <a:buChar char="o"/>
            </a:pPr>
            <a:r>
              <a:rPr lang="en-US" sz="2800">
                <a:solidFill>
                  <a:schemeClr val="dk1"/>
                </a:solidFill>
                <a:latin typeface="Calibri"/>
                <a:ea typeface="Calibri"/>
                <a:cs typeface="Calibri"/>
                <a:sym typeface="Calibri"/>
              </a:rPr>
              <a:t>Docker Images are named uniquely using a </a:t>
            </a:r>
            <a:r>
              <a:rPr b="1" lang="en-US" sz="2800">
                <a:solidFill>
                  <a:schemeClr val="dk1"/>
                </a:solidFill>
                <a:latin typeface="Calibri"/>
                <a:ea typeface="Calibri"/>
                <a:cs typeface="Calibri"/>
                <a:sym typeface="Calibri"/>
              </a:rPr>
              <a:t>F</a:t>
            </a:r>
            <a:r>
              <a:rPr lang="en-US" sz="2800">
                <a:solidFill>
                  <a:schemeClr val="dk1"/>
                </a:solidFill>
                <a:latin typeface="Calibri"/>
                <a:ea typeface="Calibri"/>
                <a:cs typeface="Calibri"/>
                <a:sym typeface="Calibri"/>
              </a:rPr>
              <a:t>ully </a:t>
            </a:r>
            <a:r>
              <a:rPr b="1" lang="en-US" sz="2800">
                <a:solidFill>
                  <a:schemeClr val="dk1"/>
                </a:solidFill>
                <a:latin typeface="Calibri"/>
                <a:ea typeface="Calibri"/>
                <a:cs typeface="Calibri"/>
                <a:sym typeface="Calibri"/>
              </a:rPr>
              <a:t>Q</a:t>
            </a:r>
            <a:r>
              <a:rPr lang="en-US" sz="2800">
                <a:solidFill>
                  <a:schemeClr val="dk1"/>
                </a:solidFill>
                <a:latin typeface="Calibri"/>
                <a:ea typeface="Calibri"/>
                <a:cs typeface="Calibri"/>
                <a:sym typeface="Calibri"/>
              </a:rPr>
              <a:t>ualified </a:t>
            </a:r>
            <a:r>
              <a:rPr b="1" lang="en-US" sz="2800">
                <a:solidFill>
                  <a:schemeClr val="dk1"/>
                </a:solidFill>
                <a:latin typeface="Calibri"/>
                <a:ea typeface="Calibri"/>
                <a:cs typeface="Calibri"/>
                <a:sym typeface="Calibri"/>
              </a:rPr>
              <a:t>I</a:t>
            </a:r>
            <a:r>
              <a:rPr lang="en-US" sz="2800">
                <a:solidFill>
                  <a:schemeClr val="dk1"/>
                </a:solidFill>
                <a:latin typeface="Calibri"/>
                <a:ea typeface="Calibri"/>
                <a:cs typeface="Calibri"/>
                <a:sym typeface="Calibri"/>
              </a:rPr>
              <a:t>mage </a:t>
            </a:r>
            <a:r>
              <a:rPr b="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ame (FQIN) as below:</a:t>
            </a:r>
            <a:endParaRPr/>
          </a:p>
        </p:txBody>
      </p:sp>
      <p:sp>
        <p:nvSpPr>
          <p:cNvPr id="252" name="Google Shape;252;p11"/>
          <p:cNvSpPr txBox="1"/>
          <p:nvPr/>
        </p:nvSpPr>
        <p:spPr>
          <a:xfrm>
            <a:off x="796871" y="5641383"/>
            <a:ext cx="10082939"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docker.io/library/ubuntu:latest</a:t>
            </a:r>
            <a:endParaRPr sz="3200">
              <a:solidFill>
                <a:schemeClr val="dk1"/>
              </a:solidFill>
              <a:latin typeface="Calibri"/>
              <a:ea typeface="Calibri"/>
              <a:cs typeface="Calibri"/>
              <a:sym typeface="Calibri"/>
            </a:endParaRPr>
          </a:p>
        </p:txBody>
      </p:sp>
      <p:grpSp>
        <p:nvGrpSpPr>
          <p:cNvPr id="253" name="Google Shape;253;p11"/>
          <p:cNvGrpSpPr/>
          <p:nvPr/>
        </p:nvGrpSpPr>
        <p:grpSpPr>
          <a:xfrm>
            <a:off x="1752599" y="4355024"/>
            <a:ext cx="8291593" cy="1506352"/>
            <a:chOff x="1828799" y="4355024"/>
            <a:chExt cx="8291593" cy="1506352"/>
          </a:xfrm>
        </p:grpSpPr>
        <p:sp>
          <p:nvSpPr>
            <p:cNvPr id="254" name="Google Shape;254;p11"/>
            <p:cNvSpPr txBox="1"/>
            <p:nvPr/>
          </p:nvSpPr>
          <p:spPr>
            <a:xfrm>
              <a:off x="1828799" y="4355024"/>
              <a:ext cx="8291593" cy="461665"/>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&lt;Registry Location&gt;/&lt;Namespace&gt;/&lt;Repository Name&gt;:&lt;TAG&gt;</a:t>
              </a:r>
              <a:endParaRPr/>
            </a:p>
          </p:txBody>
        </p:sp>
        <p:cxnSp>
          <p:nvCxnSpPr>
            <p:cNvPr id="255" name="Google Shape;255;p11"/>
            <p:cNvCxnSpPr/>
            <p:nvPr/>
          </p:nvCxnSpPr>
          <p:spPr>
            <a:xfrm rot="10800000">
              <a:off x="3595607" y="4816689"/>
              <a:ext cx="542440" cy="824694"/>
            </a:xfrm>
            <a:prstGeom prst="straightConnector1">
              <a:avLst/>
            </a:prstGeom>
            <a:noFill/>
            <a:ln cap="flat" cmpd="sng" w="9525">
              <a:solidFill>
                <a:schemeClr val="accent1"/>
              </a:solidFill>
              <a:prstDash val="solid"/>
              <a:miter lim="800000"/>
              <a:headEnd len="sm" w="sm" type="none"/>
              <a:tailEnd len="med" w="med" type="triangle"/>
            </a:ln>
          </p:spPr>
        </p:cxnSp>
        <p:cxnSp>
          <p:nvCxnSpPr>
            <p:cNvPr id="256" name="Google Shape;256;p11"/>
            <p:cNvCxnSpPr/>
            <p:nvPr/>
          </p:nvCxnSpPr>
          <p:spPr>
            <a:xfrm rot="10800000">
              <a:off x="5045686" y="4959576"/>
              <a:ext cx="654300" cy="901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7" name="Google Shape;257;p11"/>
            <p:cNvCxnSpPr/>
            <p:nvPr/>
          </p:nvCxnSpPr>
          <p:spPr>
            <a:xfrm rot="10800000">
              <a:off x="7196381" y="4861676"/>
              <a:ext cx="654156" cy="901651"/>
            </a:xfrm>
            <a:prstGeom prst="straightConnector1">
              <a:avLst/>
            </a:prstGeom>
            <a:noFill/>
            <a:ln cap="flat" cmpd="sng" w="9525">
              <a:solidFill>
                <a:schemeClr val="accent1"/>
              </a:solidFill>
              <a:prstDash val="solid"/>
              <a:miter lim="800000"/>
              <a:headEnd len="sm" w="sm" type="none"/>
              <a:tailEnd len="med" w="med" type="triangle"/>
            </a:ln>
          </p:spPr>
        </p:cxnSp>
        <p:cxnSp>
          <p:nvCxnSpPr>
            <p:cNvPr id="258" name="Google Shape;258;p11"/>
            <p:cNvCxnSpPr/>
            <p:nvPr/>
          </p:nvCxnSpPr>
          <p:spPr>
            <a:xfrm flipH="1" rot="10800000">
              <a:off x="8865031" y="4849730"/>
              <a:ext cx="635430" cy="913597"/>
            </a:xfrm>
            <a:prstGeom prst="straightConnector1">
              <a:avLst/>
            </a:prstGeom>
            <a:noFill/>
            <a:ln cap="flat" cmpd="sng" w="9525">
              <a:solidFill>
                <a:schemeClr val="accent1"/>
              </a:solidFill>
              <a:prstDash val="solid"/>
              <a:miter lim="800000"/>
              <a:headEnd len="sm" w="sm"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2"/>
          <p:cNvSpPr txBox="1"/>
          <p:nvPr>
            <p:ph type="title"/>
          </p:nvPr>
        </p:nvSpPr>
        <p:spPr>
          <a:xfrm>
            <a:off x="-1" y="82062"/>
            <a:ext cx="3522134" cy="8306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Docker Client</a:t>
            </a:r>
            <a:endParaRPr/>
          </a:p>
        </p:txBody>
      </p:sp>
      <p:sp>
        <p:nvSpPr>
          <p:cNvPr id="264" name="Google Shape;264;p12"/>
          <p:cNvSpPr txBox="1"/>
          <p:nvPr/>
        </p:nvSpPr>
        <p:spPr>
          <a:xfrm>
            <a:off x="11692" y="842229"/>
            <a:ext cx="3991708" cy="74099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highlight>
                  <a:srgbClr val="C0C0C0"/>
                </a:highlight>
                <a:latin typeface="Calibri"/>
                <a:ea typeface="Calibri"/>
                <a:cs typeface="Calibri"/>
                <a:sym typeface="Calibri"/>
              </a:rPr>
              <a:t>&gt; docker </a:t>
            </a:r>
            <a:r>
              <a:rPr lang="en-US" sz="4400">
                <a:solidFill>
                  <a:schemeClr val="dk1"/>
                </a:solidFill>
                <a:highlight>
                  <a:srgbClr val="C0C0C0"/>
                </a:highlight>
                <a:latin typeface="Calibri"/>
                <a:ea typeface="Calibri"/>
                <a:cs typeface="Calibri"/>
                <a:sym typeface="Calibri"/>
              </a:rPr>
              <a:t>version</a:t>
            </a:r>
            <a:endParaRPr/>
          </a:p>
        </p:txBody>
      </p:sp>
      <p:sp>
        <p:nvSpPr>
          <p:cNvPr id="265" name="Google Shape;265;p12"/>
          <p:cNvSpPr txBox="1"/>
          <p:nvPr/>
        </p:nvSpPr>
        <p:spPr>
          <a:xfrm flipH="1">
            <a:off x="1067960" y="2446402"/>
            <a:ext cx="2125926"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Lists out versioning and build details</a:t>
            </a:r>
            <a:endParaRPr/>
          </a:p>
        </p:txBody>
      </p:sp>
      <p:cxnSp>
        <p:nvCxnSpPr>
          <p:cNvPr id="266" name="Google Shape;266;p12"/>
          <p:cNvCxnSpPr>
            <a:stCxn id="265" idx="1"/>
          </p:cNvCxnSpPr>
          <p:nvPr/>
        </p:nvCxnSpPr>
        <p:spPr>
          <a:xfrm flipH="1" rot="10800000">
            <a:off x="3193886" y="1257753"/>
            <a:ext cx="2176500" cy="2219700"/>
          </a:xfrm>
          <a:prstGeom prst="straightConnector1">
            <a:avLst/>
          </a:prstGeom>
          <a:noFill/>
          <a:ln cap="flat" cmpd="sng" w="9525">
            <a:solidFill>
              <a:srgbClr val="FF0000"/>
            </a:solidFill>
            <a:prstDash val="solid"/>
            <a:miter lim="800000"/>
            <a:headEnd len="sm" w="sm" type="none"/>
            <a:tailEnd len="med" w="med" type="triangle"/>
          </a:ln>
        </p:spPr>
      </p:cxnSp>
      <p:sp>
        <p:nvSpPr>
          <p:cNvPr id="267" name="Google Shape;267;p12"/>
          <p:cNvSpPr txBox="1"/>
          <p:nvPr/>
        </p:nvSpPr>
        <p:spPr>
          <a:xfrm>
            <a:off x="1067960" y="-1221351"/>
            <a:ext cx="175846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Lists out configuration details</a:t>
            </a:r>
            <a:endParaRPr/>
          </a:p>
        </p:txBody>
      </p:sp>
      <p:cxnSp>
        <p:nvCxnSpPr>
          <p:cNvPr id="268" name="Google Shape;268;p12"/>
          <p:cNvCxnSpPr>
            <a:stCxn id="265" idx="1"/>
          </p:cNvCxnSpPr>
          <p:nvPr/>
        </p:nvCxnSpPr>
        <p:spPr>
          <a:xfrm flipH="1" rot="10800000">
            <a:off x="3193886" y="565053"/>
            <a:ext cx="2176500" cy="2912400"/>
          </a:xfrm>
          <a:prstGeom prst="straightConnector1">
            <a:avLst/>
          </a:prstGeom>
          <a:noFill/>
          <a:ln cap="flat" cmpd="sng" w="9525">
            <a:solidFill>
              <a:srgbClr val="FF0000"/>
            </a:solidFill>
            <a:prstDash val="solid"/>
            <a:miter lim="800000"/>
            <a:headEnd len="sm" w="sm" type="none"/>
            <a:tailEnd len="med" w="med" type="triangle"/>
          </a:ln>
        </p:spPr>
      </p:cxnSp>
      <p:cxnSp>
        <p:nvCxnSpPr>
          <p:cNvPr id="269" name="Google Shape;269;p12"/>
          <p:cNvCxnSpPr/>
          <p:nvPr/>
        </p:nvCxnSpPr>
        <p:spPr>
          <a:xfrm flipH="1" rot="10800000">
            <a:off x="2181060" y="-1221351"/>
            <a:ext cx="1205688" cy="182764"/>
          </a:xfrm>
          <a:prstGeom prst="straightConnector1">
            <a:avLst/>
          </a:prstGeom>
          <a:noFill/>
          <a:ln cap="flat" cmpd="sng" w="9525">
            <a:solidFill>
              <a:srgbClr val="FF0000"/>
            </a:solidFill>
            <a:prstDash val="solid"/>
            <a:miter lim="800000"/>
            <a:headEnd len="sm" w="sm" type="none"/>
            <a:tailEnd len="med" w="med" type="triangle"/>
          </a:ln>
        </p:spPr>
      </p:cxnSp>
      <p:pic>
        <p:nvPicPr>
          <p:cNvPr id="270" name="Google Shape;270;p12"/>
          <p:cNvPicPr preferRelativeResize="0"/>
          <p:nvPr/>
        </p:nvPicPr>
        <p:blipFill rotWithShape="1">
          <a:blip r:embed="rId3">
            <a:alphaModFix/>
          </a:blip>
          <a:srcRect b="0" l="0" r="0" t="0"/>
          <a:stretch/>
        </p:blipFill>
        <p:spPr>
          <a:xfrm>
            <a:off x="5433615" y="26504"/>
            <a:ext cx="6582122" cy="6805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13"/>
          <p:cNvSpPr txBox="1"/>
          <p:nvPr>
            <p:ph type="title"/>
          </p:nvPr>
        </p:nvSpPr>
        <p:spPr>
          <a:xfrm>
            <a:off x="-1" y="82062"/>
            <a:ext cx="3522134" cy="8306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Docker Client</a:t>
            </a:r>
            <a:endParaRPr/>
          </a:p>
        </p:txBody>
      </p:sp>
      <p:sp>
        <p:nvSpPr>
          <p:cNvPr id="276" name="Google Shape;276;p13"/>
          <p:cNvSpPr txBox="1"/>
          <p:nvPr/>
        </p:nvSpPr>
        <p:spPr>
          <a:xfrm>
            <a:off x="11692" y="842229"/>
            <a:ext cx="3991708" cy="74099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4400">
                <a:solidFill>
                  <a:schemeClr val="dk1"/>
                </a:solidFill>
                <a:highlight>
                  <a:srgbClr val="C0C0C0"/>
                </a:highlight>
                <a:latin typeface="Calibri"/>
                <a:ea typeface="Calibri"/>
                <a:cs typeface="Calibri"/>
                <a:sym typeface="Calibri"/>
              </a:rPr>
              <a:t>&gt; docker </a:t>
            </a:r>
            <a:r>
              <a:rPr lang="en-US" sz="4400">
                <a:solidFill>
                  <a:schemeClr val="dk1"/>
                </a:solidFill>
                <a:highlight>
                  <a:srgbClr val="C0C0C0"/>
                </a:highlight>
                <a:latin typeface="Calibri"/>
                <a:ea typeface="Calibri"/>
                <a:cs typeface="Calibri"/>
                <a:sym typeface="Calibri"/>
              </a:rPr>
              <a:t>info</a:t>
            </a:r>
            <a:endParaRPr/>
          </a:p>
        </p:txBody>
      </p:sp>
      <p:sp>
        <p:nvSpPr>
          <p:cNvPr id="277" name="Google Shape;277;p13"/>
          <p:cNvSpPr txBox="1"/>
          <p:nvPr/>
        </p:nvSpPr>
        <p:spPr>
          <a:xfrm>
            <a:off x="2929467" y="1583224"/>
            <a:ext cx="283239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Partial output shown. Lists out configuration details</a:t>
            </a:r>
            <a:endParaRPr/>
          </a:p>
        </p:txBody>
      </p:sp>
      <p:cxnSp>
        <p:nvCxnSpPr>
          <p:cNvPr id="278" name="Google Shape;278;p13"/>
          <p:cNvCxnSpPr/>
          <p:nvPr/>
        </p:nvCxnSpPr>
        <p:spPr>
          <a:xfrm flipH="1" rot="10800000">
            <a:off x="5116500" y="1583224"/>
            <a:ext cx="1205688" cy="182764"/>
          </a:xfrm>
          <a:prstGeom prst="straightConnector1">
            <a:avLst/>
          </a:prstGeom>
          <a:noFill/>
          <a:ln cap="flat" cmpd="sng" w="9525">
            <a:solidFill>
              <a:srgbClr val="FF0000"/>
            </a:solidFill>
            <a:prstDash val="solid"/>
            <a:miter lim="800000"/>
            <a:headEnd len="sm" w="sm" type="none"/>
            <a:tailEnd len="med" w="med" type="triangle"/>
          </a:ln>
        </p:spPr>
      </p:cxnSp>
      <p:pic>
        <p:nvPicPr>
          <p:cNvPr id="279" name="Google Shape;279;p13"/>
          <p:cNvPicPr preferRelativeResize="0"/>
          <p:nvPr/>
        </p:nvPicPr>
        <p:blipFill rotWithShape="1">
          <a:blip r:embed="rId3">
            <a:alphaModFix/>
          </a:blip>
          <a:srcRect b="0" l="0" r="0" t="0"/>
          <a:stretch/>
        </p:blipFill>
        <p:spPr>
          <a:xfrm>
            <a:off x="6347883" y="704850"/>
            <a:ext cx="5321300" cy="544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0" y="2428387"/>
            <a:ext cx="12191999" cy="1325563"/>
          </a:xfrm>
          <a:prstGeom prst="rect">
            <a:avLst/>
          </a:prstGeom>
          <a:solidFill>
            <a:srgbClr val="A5A5A5"/>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Container Life-Cycle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838200" y="365125"/>
            <a:ext cx="10515600" cy="8775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States</a:t>
            </a:r>
            <a:endParaRPr/>
          </a:p>
        </p:txBody>
      </p:sp>
      <p:grpSp>
        <p:nvGrpSpPr>
          <p:cNvPr id="290" name="Google Shape;290;p15"/>
          <p:cNvGrpSpPr/>
          <p:nvPr/>
        </p:nvGrpSpPr>
        <p:grpSpPr>
          <a:xfrm>
            <a:off x="294468" y="1044843"/>
            <a:ext cx="11389068" cy="5523357"/>
            <a:chOff x="0" y="889861"/>
            <a:chExt cx="11389068" cy="5523357"/>
          </a:xfrm>
        </p:grpSpPr>
        <p:sp>
          <p:nvSpPr>
            <p:cNvPr id="291" name="Google Shape;291;p15"/>
            <p:cNvSpPr/>
            <p:nvPr/>
          </p:nvSpPr>
          <p:spPr>
            <a:xfrm>
              <a:off x="6914430" y="3103039"/>
              <a:ext cx="1315170" cy="109700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Started</a:t>
              </a:r>
              <a:endParaRPr/>
            </a:p>
          </p:txBody>
        </p:sp>
        <p:sp>
          <p:nvSpPr>
            <p:cNvPr id="292" name="Google Shape;292;p15"/>
            <p:cNvSpPr/>
            <p:nvPr/>
          </p:nvSpPr>
          <p:spPr>
            <a:xfrm>
              <a:off x="10073898" y="3029915"/>
              <a:ext cx="1315170" cy="109700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Dead</a:t>
              </a:r>
              <a:endParaRPr/>
            </a:p>
          </p:txBody>
        </p:sp>
        <p:sp>
          <p:nvSpPr>
            <p:cNvPr id="293" name="Google Shape;293;p15"/>
            <p:cNvSpPr/>
            <p:nvPr/>
          </p:nvSpPr>
          <p:spPr>
            <a:xfrm>
              <a:off x="6914430" y="889861"/>
              <a:ext cx="1315170" cy="109700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Exited</a:t>
              </a:r>
              <a:endParaRPr/>
            </a:p>
          </p:txBody>
        </p:sp>
        <p:sp>
          <p:nvSpPr>
            <p:cNvPr id="294" name="Google Shape;294;p15"/>
            <p:cNvSpPr/>
            <p:nvPr/>
          </p:nvSpPr>
          <p:spPr>
            <a:xfrm>
              <a:off x="6914430" y="5316217"/>
              <a:ext cx="1315170" cy="109700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Paused</a:t>
              </a:r>
              <a:endParaRPr/>
            </a:p>
          </p:txBody>
        </p:sp>
        <p:sp>
          <p:nvSpPr>
            <p:cNvPr id="295" name="Google Shape;295;p15"/>
            <p:cNvSpPr/>
            <p:nvPr/>
          </p:nvSpPr>
          <p:spPr>
            <a:xfrm>
              <a:off x="3703599" y="3154748"/>
              <a:ext cx="1315170" cy="1097001"/>
            </a:xfrm>
            <a:prstGeom prst="ellipse">
              <a:avLst/>
            </a:prstGeom>
            <a:solidFill>
              <a:srgbClr val="8DA9D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Created</a:t>
              </a:r>
              <a:endParaRPr/>
            </a:p>
          </p:txBody>
        </p:sp>
        <p:sp>
          <p:nvSpPr>
            <p:cNvPr id="296" name="Google Shape;296;p15"/>
            <p:cNvSpPr/>
            <p:nvPr/>
          </p:nvSpPr>
          <p:spPr>
            <a:xfrm>
              <a:off x="8235952" y="3428999"/>
              <a:ext cx="1837946" cy="54850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7" name="Google Shape;297;p15"/>
            <p:cNvCxnSpPr>
              <a:stCxn id="291" idx="1"/>
              <a:endCxn id="293" idx="3"/>
            </p:cNvCxnSpPr>
            <p:nvPr/>
          </p:nvCxnSpPr>
          <p:spPr>
            <a:xfrm rot="-5400000">
              <a:off x="6388532" y="2544591"/>
              <a:ext cx="1437600" cy="600"/>
            </a:xfrm>
            <a:prstGeom prst="curvedConnector3">
              <a:avLst>
                <a:gd fmla="val 57546" name="adj1"/>
              </a:avLst>
            </a:prstGeom>
            <a:noFill/>
            <a:ln cap="flat" cmpd="sng" w="9525">
              <a:solidFill>
                <a:schemeClr val="accent1"/>
              </a:solidFill>
              <a:prstDash val="solid"/>
              <a:miter lim="800000"/>
              <a:headEnd len="sm" w="sm" type="none"/>
              <a:tailEnd len="med" w="med" type="triangle"/>
            </a:ln>
          </p:spPr>
        </p:cxnSp>
        <p:cxnSp>
          <p:nvCxnSpPr>
            <p:cNvPr id="298" name="Google Shape;298;p15"/>
            <p:cNvCxnSpPr>
              <a:stCxn id="293" idx="5"/>
              <a:endCxn id="291" idx="7"/>
            </p:cNvCxnSpPr>
            <p:nvPr/>
          </p:nvCxnSpPr>
          <p:spPr>
            <a:xfrm flipH="1" rot="-5400000">
              <a:off x="7318497" y="2544710"/>
              <a:ext cx="1437600" cy="600"/>
            </a:xfrm>
            <a:prstGeom prst="curvedConnector3">
              <a:avLst>
                <a:gd fmla="val 39219" name="adj1"/>
              </a:avLst>
            </a:prstGeom>
            <a:noFill/>
            <a:ln cap="flat" cmpd="sng" w="9525">
              <a:solidFill>
                <a:schemeClr val="accent1"/>
              </a:solidFill>
              <a:prstDash val="solid"/>
              <a:miter lim="800000"/>
              <a:headEnd len="sm" w="sm" type="none"/>
              <a:tailEnd len="med" w="med" type="triangle"/>
            </a:ln>
          </p:spPr>
        </p:cxnSp>
        <p:cxnSp>
          <p:nvCxnSpPr>
            <p:cNvPr id="299" name="Google Shape;299;p15"/>
            <p:cNvCxnSpPr>
              <a:stCxn id="294" idx="1"/>
              <a:endCxn id="291" idx="3"/>
            </p:cNvCxnSpPr>
            <p:nvPr/>
          </p:nvCxnSpPr>
          <p:spPr>
            <a:xfrm rot="-5400000">
              <a:off x="6388532" y="4757769"/>
              <a:ext cx="1437600" cy="600"/>
            </a:xfrm>
            <a:prstGeom prst="curvedConnector3">
              <a:avLst>
                <a:gd fmla="val 60781" name="adj1"/>
              </a:avLst>
            </a:prstGeom>
            <a:noFill/>
            <a:ln cap="flat" cmpd="sng" w="9525">
              <a:solidFill>
                <a:schemeClr val="accent1"/>
              </a:solidFill>
              <a:prstDash val="solid"/>
              <a:miter lim="800000"/>
              <a:headEnd len="sm" w="sm" type="none"/>
              <a:tailEnd len="med" w="med" type="triangle"/>
            </a:ln>
          </p:spPr>
        </p:cxnSp>
        <p:cxnSp>
          <p:nvCxnSpPr>
            <p:cNvPr id="300" name="Google Shape;300;p15"/>
            <p:cNvCxnSpPr>
              <a:endCxn id="294" idx="7"/>
            </p:cNvCxnSpPr>
            <p:nvPr/>
          </p:nvCxnSpPr>
          <p:spPr>
            <a:xfrm rot="5400000">
              <a:off x="7292247" y="4725819"/>
              <a:ext cx="1495800" cy="6300"/>
            </a:xfrm>
            <a:prstGeom prst="curvedConnector3">
              <a:avLst>
                <a:gd fmla="val 39639" name="adj1"/>
              </a:avLst>
            </a:prstGeom>
            <a:noFill/>
            <a:ln cap="flat" cmpd="sng" w="9525">
              <a:solidFill>
                <a:schemeClr val="accent1"/>
              </a:solidFill>
              <a:prstDash val="solid"/>
              <a:miter lim="800000"/>
              <a:headEnd len="sm" w="sm" type="none"/>
              <a:tailEnd len="med" w="med" type="triangle"/>
            </a:ln>
          </p:spPr>
        </p:cxnSp>
        <p:sp>
          <p:nvSpPr>
            <p:cNvPr id="301" name="Google Shape;301;p15"/>
            <p:cNvSpPr/>
            <p:nvPr/>
          </p:nvSpPr>
          <p:spPr>
            <a:xfrm>
              <a:off x="5058673" y="3428999"/>
              <a:ext cx="1862109" cy="54850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15"/>
            <p:cNvSpPr/>
            <p:nvPr/>
          </p:nvSpPr>
          <p:spPr>
            <a:xfrm>
              <a:off x="2118101" y="3428999"/>
              <a:ext cx="1585498" cy="616739"/>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15"/>
            <p:cNvSpPr/>
            <p:nvPr/>
          </p:nvSpPr>
          <p:spPr>
            <a:xfrm>
              <a:off x="0" y="1516897"/>
              <a:ext cx="2293749" cy="1438262"/>
            </a:xfrm>
            <a:prstGeom prst="cloud">
              <a:avLst/>
            </a:prstGeom>
            <a:solidFill>
              <a:schemeClr val="accent1">
                <a:alpha val="17647"/>
              </a:scheme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Docker Hub</a:t>
              </a:r>
              <a:endParaRPr/>
            </a:p>
          </p:txBody>
        </p:sp>
        <p:pic>
          <p:nvPicPr>
            <p:cNvPr descr="Computer" id="304" name="Google Shape;304;p15"/>
            <p:cNvPicPr preferRelativeResize="0"/>
            <p:nvPr/>
          </p:nvPicPr>
          <p:blipFill rotWithShape="1">
            <a:blip r:embed="rId3">
              <a:alphaModFix/>
            </a:blip>
            <a:srcRect b="0" l="0" r="0" t="0"/>
            <a:stretch/>
          </p:blipFill>
          <p:spPr>
            <a:xfrm>
              <a:off x="298541" y="3103039"/>
              <a:ext cx="1749620" cy="1749620"/>
            </a:xfrm>
            <a:prstGeom prst="rect">
              <a:avLst/>
            </a:prstGeom>
            <a:noFill/>
            <a:ln>
              <a:noFill/>
            </a:ln>
          </p:spPr>
        </p:pic>
        <p:sp>
          <p:nvSpPr>
            <p:cNvPr id="305" name="Google Shape;305;p15"/>
            <p:cNvSpPr/>
            <p:nvPr/>
          </p:nvSpPr>
          <p:spPr>
            <a:xfrm rot="5400000">
              <a:off x="875263" y="2967830"/>
              <a:ext cx="296054" cy="30837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15"/>
            <p:cNvSpPr txBox="1"/>
            <p:nvPr/>
          </p:nvSpPr>
          <p:spPr>
            <a:xfrm>
              <a:off x="1393991" y="2883524"/>
              <a:ext cx="1462629"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pull</a:t>
              </a:r>
              <a:endParaRPr/>
            </a:p>
          </p:txBody>
        </p:sp>
        <p:sp>
          <p:nvSpPr>
            <p:cNvPr id="307" name="Google Shape;307;p15"/>
            <p:cNvSpPr txBox="1"/>
            <p:nvPr/>
          </p:nvSpPr>
          <p:spPr>
            <a:xfrm>
              <a:off x="2196606" y="4097961"/>
              <a:ext cx="1698816"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create</a:t>
              </a:r>
              <a:endParaRPr/>
            </a:p>
          </p:txBody>
        </p:sp>
        <p:sp>
          <p:nvSpPr>
            <p:cNvPr id="308" name="Google Shape;308;p15"/>
            <p:cNvSpPr txBox="1"/>
            <p:nvPr/>
          </p:nvSpPr>
          <p:spPr>
            <a:xfrm>
              <a:off x="5117191" y="4156081"/>
              <a:ext cx="1698816"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start</a:t>
              </a:r>
              <a:endParaRPr/>
            </a:p>
          </p:txBody>
        </p:sp>
        <p:sp>
          <p:nvSpPr>
            <p:cNvPr id="309" name="Google Shape;309;p15"/>
            <p:cNvSpPr txBox="1"/>
            <p:nvPr/>
          </p:nvSpPr>
          <p:spPr>
            <a:xfrm>
              <a:off x="5059059" y="2326932"/>
              <a:ext cx="2022877"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stop/kill</a:t>
              </a:r>
              <a:endParaRPr/>
            </a:p>
          </p:txBody>
        </p:sp>
        <p:sp>
          <p:nvSpPr>
            <p:cNvPr id="310" name="Google Shape;310;p15"/>
            <p:cNvSpPr txBox="1"/>
            <p:nvPr/>
          </p:nvSpPr>
          <p:spPr>
            <a:xfrm>
              <a:off x="8199435" y="2326932"/>
              <a:ext cx="1698816"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start</a:t>
              </a:r>
              <a:endParaRPr/>
            </a:p>
          </p:txBody>
        </p:sp>
        <p:sp>
          <p:nvSpPr>
            <p:cNvPr id="311" name="Google Shape;311;p15"/>
            <p:cNvSpPr txBox="1"/>
            <p:nvPr/>
          </p:nvSpPr>
          <p:spPr>
            <a:xfrm>
              <a:off x="8199435" y="4852659"/>
              <a:ext cx="1698816"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pause</a:t>
              </a:r>
              <a:endParaRPr/>
            </a:p>
          </p:txBody>
        </p:sp>
        <p:sp>
          <p:nvSpPr>
            <p:cNvPr id="312" name="Google Shape;312;p15"/>
            <p:cNvSpPr txBox="1"/>
            <p:nvPr/>
          </p:nvSpPr>
          <p:spPr>
            <a:xfrm>
              <a:off x="4956815" y="5395576"/>
              <a:ext cx="1963967"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unpause</a:t>
              </a:r>
              <a:endParaRPr/>
            </a:p>
          </p:txBody>
        </p:sp>
        <p:cxnSp>
          <p:nvCxnSpPr>
            <p:cNvPr id="313" name="Google Shape;313;p15"/>
            <p:cNvCxnSpPr>
              <a:stCxn id="304" idx="2"/>
              <a:endCxn id="291" idx="4"/>
            </p:cNvCxnSpPr>
            <p:nvPr/>
          </p:nvCxnSpPr>
          <p:spPr>
            <a:xfrm rot="-5400000">
              <a:off x="4046451" y="1327059"/>
              <a:ext cx="652500" cy="6398700"/>
            </a:xfrm>
            <a:prstGeom prst="curvedConnector3">
              <a:avLst>
                <a:gd fmla="val -11280" name="adj1"/>
              </a:avLst>
            </a:prstGeom>
            <a:noFill/>
            <a:ln cap="flat" cmpd="sng" w="9525">
              <a:solidFill>
                <a:schemeClr val="accent1"/>
              </a:solidFill>
              <a:prstDash val="solid"/>
              <a:miter lim="800000"/>
              <a:headEnd len="sm" w="sm" type="none"/>
              <a:tailEnd len="med" w="med" type="triangle"/>
            </a:ln>
          </p:spPr>
        </p:cxnSp>
        <p:sp>
          <p:nvSpPr>
            <p:cNvPr id="314" name="Google Shape;314;p15"/>
            <p:cNvSpPr txBox="1"/>
            <p:nvPr/>
          </p:nvSpPr>
          <p:spPr>
            <a:xfrm>
              <a:off x="3392503" y="4653460"/>
              <a:ext cx="1698816" cy="369332"/>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run</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6"/>
          <p:cNvSpPr txBox="1"/>
          <p:nvPr>
            <p:ph type="title"/>
          </p:nvPr>
        </p:nvSpPr>
        <p:spPr>
          <a:xfrm>
            <a:off x="137421" y="168160"/>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pull</a:t>
            </a:r>
            <a:endParaRPr/>
          </a:p>
        </p:txBody>
      </p:sp>
      <p:sp>
        <p:nvSpPr>
          <p:cNvPr id="320" name="Google Shape;320;p16"/>
          <p:cNvSpPr txBox="1"/>
          <p:nvPr/>
        </p:nvSpPr>
        <p:spPr>
          <a:xfrm>
            <a:off x="3382596" y="320971"/>
            <a:ext cx="8805333"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Pull </a:t>
            </a:r>
            <a:r>
              <a:rPr lang="en-US" sz="2800">
                <a:solidFill>
                  <a:schemeClr val="dk1"/>
                </a:solidFill>
                <a:latin typeface="Calibri"/>
                <a:ea typeface="Calibri"/>
                <a:cs typeface="Calibri"/>
                <a:sym typeface="Calibri"/>
              </a:rPr>
              <a:t>the </a:t>
            </a:r>
            <a:r>
              <a:rPr i="1" lang="en-US" sz="2800">
                <a:solidFill>
                  <a:schemeClr val="dk1"/>
                </a:solidFill>
                <a:latin typeface="Calibri"/>
                <a:ea typeface="Calibri"/>
                <a:cs typeface="Calibri"/>
                <a:sym typeface="Calibri"/>
              </a:rPr>
              <a:t>helloworld-latest</a:t>
            </a:r>
            <a:r>
              <a:rPr lang="en-US" sz="2800">
                <a:solidFill>
                  <a:schemeClr val="dk1"/>
                </a:solidFill>
                <a:latin typeface="Calibri"/>
                <a:ea typeface="Calibri"/>
                <a:cs typeface="Calibri"/>
                <a:sym typeface="Calibri"/>
              </a:rPr>
              <a:t> image from DockerHub default registry</a:t>
            </a:r>
            <a:endParaRPr/>
          </a:p>
        </p:txBody>
      </p:sp>
      <p:pic>
        <p:nvPicPr>
          <p:cNvPr id="321" name="Google Shape;321;p16"/>
          <p:cNvPicPr preferRelativeResize="0"/>
          <p:nvPr/>
        </p:nvPicPr>
        <p:blipFill rotWithShape="1">
          <a:blip r:embed="rId3">
            <a:alphaModFix/>
          </a:blip>
          <a:srcRect b="0" l="0" r="0" t="0"/>
          <a:stretch/>
        </p:blipFill>
        <p:spPr>
          <a:xfrm>
            <a:off x="709246" y="1230924"/>
            <a:ext cx="11021483" cy="5458916"/>
          </a:xfrm>
          <a:prstGeom prst="rect">
            <a:avLst/>
          </a:prstGeom>
          <a:noFill/>
          <a:ln>
            <a:noFill/>
          </a:ln>
        </p:spPr>
      </p:pic>
      <p:sp>
        <p:nvSpPr>
          <p:cNvPr id="322" name="Google Shape;322;p16"/>
          <p:cNvSpPr/>
          <p:nvPr/>
        </p:nvSpPr>
        <p:spPr>
          <a:xfrm>
            <a:off x="541867" y="6417733"/>
            <a:ext cx="11345333" cy="27210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6"/>
          <p:cNvSpPr/>
          <p:nvPr/>
        </p:nvSpPr>
        <p:spPr>
          <a:xfrm>
            <a:off x="137421" y="2946399"/>
            <a:ext cx="11749779" cy="1761068"/>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7"/>
          <p:cNvSpPr txBox="1"/>
          <p:nvPr>
            <p:ph type="title"/>
          </p:nvPr>
        </p:nvSpPr>
        <p:spPr>
          <a:xfrm>
            <a:off x="252046" y="365126"/>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create-start/run</a:t>
            </a:r>
            <a:endParaRPr/>
          </a:p>
        </p:txBody>
      </p:sp>
      <p:sp>
        <p:nvSpPr>
          <p:cNvPr id="329" name="Google Shape;329;p17"/>
          <p:cNvSpPr txBox="1"/>
          <p:nvPr/>
        </p:nvSpPr>
        <p:spPr>
          <a:xfrm>
            <a:off x="0" y="5113762"/>
            <a:ext cx="1199407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Run: </a:t>
            </a:r>
            <a:r>
              <a:rPr lang="en-US" sz="2800">
                <a:solidFill>
                  <a:schemeClr val="dk1"/>
                </a:solidFill>
                <a:latin typeface="Calibri"/>
                <a:ea typeface="Calibri"/>
                <a:cs typeface="Calibri"/>
                <a:sym typeface="Calibri"/>
              </a:rPr>
              <a:t>Creates and starts the container in one-shot. Note the hostname (configured using –hostname option) displayed below</a:t>
            </a:r>
            <a:endParaRPr/>
          </a:p>
        </p:txBody>
      </p:sp>
      <p:sp>
        <p:nvSpPr>
          <p:cNvPr id="330" name="Google Shape;330;p17"/>
          <p:cNvSpPr txBox="1"/>
          <p:nvPr/>
        </p:nvSpPr>
        <p:spPr>
          <a:xfrm>
            <a:off x="891405" y="1419550"/>
            <a:ext cx="9876241"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Create-Start: </a:t>
            </a:r>
            <a:r>
              <a:rPr lang="en-US" sz="2800">
                <a:solidFill>
                  <a:schemeClr val="dk1"/>
                </a:solidFill>
                <a:latin typeface="Calibri"/>
                <a:ea typeface="Calibri"/>
                <a:cs typeface="Calibri"/>
                <a:sym typeface="Calibri"/>
              </a:rPr>
              <a:t>Creates a container with ubuntu image, sets the hostname and start the container separately</a:t>
            </a:r>
            <a:endParaRPr/>
          </a:p>
        </p:txBody>
      </p:sp>
      <p:pic>
        <p:nvPicPr>
          <p:cNvPr id="331" name="Google Shape;331;p17"/>
          <p:cNvPicPr preferRelativeResize="0"/>
          <p:nvPr/>
        </p:nvPicPr>
        <p:blipFill rotWithShape="1">
          <a:blip r:embed="rId3">
            <a:alphaModFix/>
          </a:blip>
          <a:srcRect b="0" l="0" r="0" t="0"/>
          <a:stretch/>
        </p:blipFill>
        <p:spPr>
          <a:xfrm>
            <a:off x="13855" y="2362064"/>
            <a:ext cx="12192000" cy="2375338"/>
          </a:xfrm>
          <a:prstGeom prst="rect">
            <a:avLst/>
          </a:prstGeom>
          <a:noFill/>
          <a:ln>
            <a:noFill/>
          </a:ln>
        </p:spPr>
      </p:pic>
      <p:sp>
        <p:nvSpPr>
          <p:cNvPr id="332" name="Google Shape;332;p17"/>
          <p:cNvSpPr/>
          <p:nvPr/>
        </p:nvSpPr>
        <p:spPr>
          <a:xfrm>
            <a:off x="5165766" y="2348209"/>
            <a:ext cx="2256312" cy="276238"/>
          </a:xfrm>
          <a:prstGeom prst="rect">
            <a:avLst/>
          </a:prstGeom>
          <a:noFill/>
          <a:ln cap="flat" cmpd="sng" w="222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17"/>
          <p:cNvSpPr/>
          <p:nvPr/>
        </p:nvSpPr>
        <p:spPr>
          <a:xfrm>
            <a:off x="0" y="4447309"/>
            <a:ext cx="2256312" cy="276238"/>
          </a:xfrm>
          <a:prstGeom prst="rect">
            <a:avLst/>
          </a:prstGeom>
          <a:noFill/>
          <a:ln cap="flat" cmpd="sng" w="222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4" name="Google Shape;334;p17"/>
          <p:cNvCxnSpPr>
            <a:stCxn id="333" idx="3"/>
          </p:cNvCxnSpPr>
          <p:nvPr/>
        </p:nvCxnSpPr>
        <p:spPr>
          <a:xfrm flipH="1" rot="10800000">
            <a:off x="2256312" y="2624328"/>
            <a:ext cx="5165700" cy="1961100"/>
          </a:xfrm>
          <a:prstGeom prst="curvedConnector3">
            <a:avLst>
              <a:gd fmla="val 50000" name="adj1"/>
            </a:avLst>
          </a:prstGeom>
          <a:noFill/>
          <a:ln cap="flat" cmpd="sng" w="25400">
            <a:solidFill>
              <a:srgbClr val="FF0000"/>
            </a:solidFill>
            <a:prstDash val="solid"/>
            <a:miter lim="800000"/>
            <a:headEnd len="med" w="med" type="triangle"/>
            <a:tailEnd len="med" w="med" type="triangle"/>
          </a:ln>
        </p:spPr>
      </p:cxnSp>
      <p:pic>
        <p:nvPicPr>
          <p:cNvPr id="335" name="Google Shape;335;p17"/>
          <p:cNvPicPr preferRelativeResize="0"/>
          <p:nvPr/>
        </p:nvPicPr>
        <p:blipFill rotWithShape="1">
          <a:blip r:embed="rId4">
            <a:alphaModFix/>
          </a:blip>
          <a:srcRect b="0" l="0" r="0" t="0"/>
          <a:stretch/>
        </p:blipFill>
        <p:spPr>
          <a:xfrm>
            <a:off x="0" y="6067869"/>
            <a:ext cx="12192000" cy="6331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18"/>
          <p:cNvSpPr txBox="1"/>
          <p:nvPr>
            <p:ph type="title"/>
          </p:nvPr>
        </p:nvSpPr>
        <p:spPr>
          <a:xfrm>
            <a:off x="838200" y="365126"/>
            <a:ext cx="10515600" cy="795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highlight>
                  <a:srgbClr val="C0C0C0"/>
                </a:highlight>
              </a:rPr>
              <a:t>&gt; docker run</a:t>
            </a:r>
            <a:endParaRPr/>
          </a:p>
        </p:txBody>
      </p:sp>
      <p:grpSp>
        <p:nvGrpSpPr>
          <p:cNvPr id="341" name="Google Shape;341;p18"/>
          <p:cNvGrpSpPr/>
          <p:nvPr/>
        </p:nvGrpSpPr>
        <p:grpSpPr>
          <a:xfrm>
            <a:off x="5650523" y="1881555"/>
            <a:ext cx="6358298" cy="4085492"/>
            <a:chOff x="838200" y="1377462"/>
            <a:chExt cx="9670068" cy="5286675"/>
          </a:xfrm>
        </p:grpSpPr>
        <p:sp>
          <p:nvSpPr>
            <p:cNvPr id="342" name="Google Shape;342;p18"/>
            <p:cNvSpPr/>
            <p:nvPr/>
          </p:nvSpPr>
          <p:spPr>
            <a:xfrm>
              <a:off x="3825010" y="2784230"/>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Daemon</a:t>
              </a:r>
              <a:endParaRPr/>
            </a:p>
          </p:txBody>
        </p:sp>
        <p:sp>
          <p:nvSpPr>
            <p:cNvPr id="343" name="Google Shape;343;p18"/>
            <p:cNvSpPr/>
            <p:nvPr/>
          </p:nvSpPr>
          <p:spPr>
            <a:xfrm>
              <a:off x="897237" y="1632938"/>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Client (Eg. CLI)</a:t>
              </a:r>
              <a:endParaRPr/>
            </a:p>
          </p:txBody>
        </p:sp>
        <p:sp>
          <p:nvSpPr>
            <p:cNvPr id="344" name="Google Shape;344;p18"/>
            <p:cNvSpPr/>
            <p:nvPr/>
          </p:nvSpPr>
          <p:spPr>
            <a:xfrm>
              <a:off x="838200" y="3490045"/>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Remote API</a:t>
              </a:r>
              <a:endParaRPr/>
            </a:p>
          </p:txBody>
        </p:sp>
        <p:sp>
          <p:nvSpPr>
            <p:cNvPr id="345" name="Google Shape;345;p18"/>
            <p:cNvSpPr/>
            <p:nvPr/>
          </p:nvSpPr>
          <p:spPr>
            <a:xfrm>
              <a:off x="3338639" y="1377462"/>
              <a:ext cx="2452561" cy="957862"/>
            </a:xfrm>
            <a:prstGeom prst="can">
              <a:avLst>
                <a:gd fmla="val 25000" name="adj"/>
              </a:avLst>
            </a:prstGeom>
            <a:solidFill>
              <a:srgbClr val="00B05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Registries</a:t>
              </a:r>
              <a:endParaRPr/>
            </a:p>
          </p:txBody>
        </p:sp>
        <p:sp>
          <p:nvSpPr>
            <p:cNvPr id="346" name="Google Shape;346;p18"/>
            <p:cNvSpPr/>
            <p:nvPr/>
          </p:nvSpPr>
          <p:spPr>
            <a:xfrm>
              <a:off x="3825010" y="4420241"/>
              <a:ext cx="1606062" cy="7674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Storage Driver</a:t>
              </a:r>
              <a:endParaRPr/>
            </a:p>
          </p:txBody>
        </p:sp>
        <p:sp>
          <p:nvSpPr>
            <p:cNvPr id="347" name="Google Shape;347;p18"/>
            <p:cNvSpPr/>
            <p:nvPr/>
          </p:nvSpPr>
          <p:spPr>
            <a:xfrm>
              <a:off x="6636907" y="2766646"/>
              <a:ext cx="1436174" cy="1150938"/>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Execution Driver</a:t>
              </a:r>
              <a:endParaRPr/>
            </a:p>
          </p:txBody>
        </p:sp>
        <p:sp>
          <p:nvSpPr>
            <p:cNvPr id="348" name="Google Shape;348;p18"/>
            <p:cNvSpPr/>
            <p:nvPr/>
          </p:nvSpPr>
          <p:spPr>
            <a:xfrm rot="-5400000">
              <a:off x="4295905" y="5112329"/>
              <a:ext cx="767429" cy="2336188"/>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349" name="Google Shape;349;p18"/>
            <p:cNvSpPr/>
            <p:nvPr/>
          </p:nvSpPr>
          <p:spPr>
            <a:xfrm>
              <a:off x="4512166" y="2335324"/>
              <a:ext cx="158193" cy="48164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0" name="Google Shape;350;p18"/>
            <p:cNvSpPr/>
            <p:nvPr/>
          </p:nvSpPr>
          <p:spPr>
            <a:xfrm rot="5400000">
              <a:off x="5947227" y="2764414"/>
              <a:ext cx="166981" cy="1162192"/>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1" name="Google Shape;351;p18"/>
            <p:cNvSpPr/>
            <p:nvPr/>
          </p:nvSpPr>
          <p:spPr>
            <a:xfrm rot="10800000">
              <a:off x="4521427" y="3917583"/>
              <a:ext cx="158192" cy="474601"/>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2" name="Google Shape;352;p18"/>
            <p:cNvSpPr/>
            <p:nvPr/>
          </p:nvSpPr>
          <p:spPr>
            <a:xfrm rot="5400000">
              <a:off x="8395396" y="2983238"/>
              <a:ext cx="184492" cy="82912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53" name="Google Shape;353;p18"/>
            <p:cNvGrpSpPr/>
            <p:nvPr/>
          </p:nvGrpSpPr>
          <p:grpSpPr>
            <a:xfrm>
              <a:off x="8902206" y="1811214"/>
              <a:ext cx="1606062" cy="3130116"/>
              <a:chOff x="8902206" y="1377463"/>
              <a:chExt cx="1606062" cy="3130116"/>
            </a:xfrm>
          </p:grpSpPr>
          <p:sp>
            <p:nvSpPr>
              <p:cNvPr id="354" name="Google Shape;354;p18"/>
              <p:cNvSpPr/>
              <p:nvPr/>
            </p:nvSpPr>
            <p:spPr>
              <a:xfrm>
                <a:off x="8902206" y="1377463"/>
                <a:ext cx="1606062" cy="3130116"/>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355" name="Google Shape;355;p18"/>
              <p:cNvSpPr/>
              <p:nvPr/>
            </p:nvSpPr>
            <p:spPr>
              <a:xfrm>
                <a:off x="9085385" y="1632938"/>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6" name="Google Shape;356;p18"/>
              <p:cNvSpPr/>
              <p:nvPr/>
            </p:nvSpPr>
            <p:spPr>
              <a:xfrm>
                <a:off x="9806170" y="1632938"/>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7" name="Google Shape;357;p18"/>
              <p:cNvSpPr/>
              <p:nvPr/>
            </p:nvSpPr>
            <p:spPr>
              <a:xfrm>
                <a:off x="9120555" y="2265981"/>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8" name="Google Shape;358;p18"/>
              <p:cNvSpPr/>
              <p:nvPr/>
            </p:nvSpPr>
            <p:spPr>
              <a:xfrm>
                <a:off x="9841340" y="2265981"/>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59" name="Google Shape;359;p18"/>
              <p:cNvSpPr/>
              <p:nvPr/>
            </p:nvSpPr>
            <p:spPr>
              <a:xfrm>
                <a:off x="9132278" y="296936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0" name="Google Shape;360;p18"/>
              <p:cNvSpPr/>
              <p:nvPr/>
            </p:nvSpPr>
            <p:spPr>
              <a:xfrm>
                <a:off x="9853063" y="296936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1" name="Google Shape;361;p18"/>
              <p:cNvSpPr/>
              <p:nvPr/>
            </p:nvSpPr>
            <p:spPr>
              <a:xfrm>
                <a:off x="9155724" y="359069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2" name="Google Shape;362;p18"/>
              <p:cNvSpPr/>
              <p:nvPr/>
            </p:nvSpPr>
            <p:spPr>
              <a:xfrm>
                <a:off x="9876509" y="359069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3" name="Google Shape;363;p18"/>
              <p:cNvSpPr txBox="1"/>
              <p:nvPr/>
            </p:nvSpPr>
            <p:spPr>
              <a:xfrm>
                <a:off x="9085386" y="4138246"/>
                <a:ext cx="1324706" cy="3584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Containers</a:t>
                </a:r>
                <a:endParaRPr/>
              </a:p>
            </p:txBody>
          </p:sp>
        </p:grpSp>
        <p:sp>
          <p:nvSpPr>
            <p:cNvPr id="364" name="Google Shape;364;p18"/>
            <p:cNvSpPr/>
            <p:nvPr/>
          </p:nvSpPr>
          <p:spPr>
            <a:xfrm>
              <a:off x="3784450" y="607112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5" name="Google Shape;365;p18"/>
            <p:cNvSpPr/>
            <p:nvPr/>
          </p:nvSpPr>
          <p:spPr>
            <a:xfrm>
              <a:off x="4491128" y="607112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6" name="Google Shape;366;p18"/>
            <p:cNvSpPr/>
            <p:nvPr/>
          </p:nvSpPr>
          <p:spPr>
            <a:xfrm>
              <a:off x="5191945" y="607112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7" name="Google Shape;367;p18"/>
            <p:cNvSpPr txBox="1"/>
            <p:nvPr/>
          </p:nvSpPr>
          <p:spPr>
            <a:xfrm>
              <a:off x="5779807" y="5957257"/>
              <a:ext cx="1572994" cy="597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Local Repositories</a:t>
              </a:r>
              <a:endParaRPr/>
            </a:p>
          </p:txBody>
        </p:sp>
        <p:sp>
          <p:nvSpPr>
            <p:cNvPr id="368" name="Google Shape;368;p18"/>
            <p:cNvSpPr/>
            <p:nvPr/>
          </p:nvSpPr>
          <p:spPr>
            <a:xfrm rot="10800000">
              <a:off x="4521427" y="5187671"/>
              <a:ext cx="158192" cy="709036"/>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69" name="Google Shape;369;p18"/>
            <p:cNvSpPr/>
            <p:nvPr/>
          </p:nvSpPr>
          <p:spPr>
            <a:xfrm rot="-6590283">
              <a:off x="3014907" y="3180431"/>
              <a:ext cx="236635" cy="142470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70" name="Google Shape;370;p18"/>
            <p:cNvSpPr/>
            <p:nvPr/>
          </p:nvSpPr>
          <p:spPr>
            <a:xfrm rot="-3102617">
              <a:off x="3054870" y="1923275"/>
              <a:ext cx="204420" cy="1691029"/>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sp>
        <p:nvSpPr>
          <p:cNvPr id="371" name="Google Shape;371;p18"/>
          <p:cNvSpPr txBox="1"/>
          <p:nvPr/>
        </p:nvSpPr>
        <p:spPr>
          <a:xfrm>
            <a:off x="-55855" y="1814770"/>
            <a:ext cx="5740092" cy="3170099"/>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If the docker image is not available, </a:t>
            </a:r>
            <a:r>
              <a:rPr b="1" lang="en-US" sz="2000">
                <a:solidFill>
                  <a:schemeClr val="dk1"/>
                </a:solidFill>
                <a:latin typeface="Calibri"/>
                <a:ea typeface="Calibri"/>
                <a:cs typeface="Calibri"/>
                <a:sym typeface="Calibri"/>
              </a:rPr>
              <a:t>docker run</a:t>
            </a:r>
            <a:r>
              <a:rPr lang="en-US" sz="2000">
                <a:solidFill>
                  <a:schemeClr val="dk1"/>
                </a:solidFill>
                <a:latin typeface="Calibri"/>
                <a:ea typeface="Calibri"/>
                <a:cs typeface="Calibri"/>
                <a:sym typeface="Calibri"/>
              </a:rPr>
              <a:t> communicates with docker daemon (which in turn communicates with registry and storage driver) to fetch the image from the registry, stores it into the local cache. If it is already available in the local cache, the available image is used.</a:t>
            </a:r>
            <a:endParaRPr/>
          </a:p>
          <a:p>
            <a:pPr indent="-457200" lvl="0" marL="457200" marR="0" rtl="0" algn="just">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The daemon then instructs the execution driver to start-up the container with the parameters passed in the </a:t>
            </a:r>
            <a:r>
              <a:rPr b="1" lang="en-US" sz="2000">
                <a:solidFill>
                  <a:schemeClr val="dk1"/>
                </a:solidFill>
                <a:latin typeface="Calibri"/>
                <a:ea typeface="Calibri"/>
                <a:cs typeface="Calibri"/>
                <a:sym typeface="Calibri"/>
              </a:rPr>
              <a:t>docker run </a:t>
            </a:r>
            <a:r>
              <a:rPr lang="en-US" sz="2000">
                <a:solidFill>
                  <a:schemeClr val="dk1"/>
                </a:solidFill>
                <a:latin typeface="Calibri"/>
                <a:ea typeface="Calibri"/>
                <a:cs typeface="Calibri"/>
                <a:sym typeface="Calibri"/>
              </a:rPr>
              <a:t>command-line.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22"/>
          <p:cNvSpPr txBox="1"/>
          <p:nvPr>
            <p:ph type="title"/>
          </p:nvPr>
        </p:nvSpPr>
        <p:spPr>
          <a:xfrm>
            <a:off x="180794" y="67417"/>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exec</a:t>
            </a:r>
            <a:endParaRPr/>
          </a:p>
        </p:txBody>
      </p:sp>
      <p:sp>
        <p:nvSpPr>
          <p:cNvPr id="377" name="Google Shape;377;p22"/>
          <p:cNvSpPr txBox="1"/>
          <p:nvPr/>
        </p:nvSpPr>
        <p:spPr>
          <a:xfrm>
            <a:off x="350734" y="5945095"/>
            <a:ext cx="108166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Exec helps in running commands within a container. Above example illustrates the </a:t>
            </a:r>
            <a:r>
              <a:rPr b="1" lang="en-US" sz="2400">
                <a:solidFill>
                  <a:schemeClr val="dk1"/>
                </a:solidFill>
                <a:latin typeface="Calibri"/>
                <a:ea typeface="Calibri"/>
                <a:cs typeface="Calibri"/>
                <a:sym typeface="Calibri"/>
              </a:rPr>
              <a:t>cat /etc/os-release</a:t>
            </a:r>
            <a:r>
              <a:rPr lang="en-US" sz="2400">
                <a:solidFill>
                  <a:schemeClr val="dk1"/>
                </a:solidFill>
                <a:latin typeface="Calibri"/>
                <a:ea typeface="Calibri"/>
                <a:cs typeface="Calibri"/>
                <a:sym typeface="Calibri"/>
              </a:rPr>
              <a:t> command being run inside the container.</a:t>
            </a:r>
            <a:endParaRPr/>
          </a:p>
        </p:txBody>
      </p:sp>
      <p:pic>
        <p:nvPicPr>
          <p:cNvPr id="378" name="Google Shape;378;p22"/>
          <p:cNvPicPr preferRelativeResize="0"/>
          <p:nvPr/>
        </p:nvPicPr>
        <p:blipFill rotWithShape="1">
          <a:blip r:embed="rId3">
            <a:alphaModFix/>
          </a:blip>
          <a:srcRect b="0" l="0" r="0" t="0"/>
          <a:stretch/>
        </p:blipFill>
        <p:spPr>
          <a:xfrm>
            <a:off x="535538" y="933215"/>
            <a:ext cx="10631797" cy="4930855"/>
          </a:xfrm>
          <a:prstGeom prst="rect">
            <a:avLst/>
          </a:prstGeom>
          <a:noFill/>
          <a:ln>
            <a:noFill/>
          </a:ln>
        </p:spPr>
      </p:pic>
      <p:sp>
        <p:nvSpPr>
          <p:cNvPr id="379" name="Google Shape;379;p22"/>
          <p:cNvSpPr/>
          <p:nvPr/>
        </p:nvSpPr>
        <p:spPr>
          <a:xfrm>
            <a:off x="180794" y="2138877"/>
            <a:ext cx="11749779" cy="360878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txBox="1"/>
          <p:nvPr>
            <p:ph type="title"/>
          </p:nvPr>
        </p:nvSpPr>
        <p:spPr>
          <a:xfrm>
            <a:off x="464244" y="0"/>
            <a:ext cx="10515600" cy="7672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Calibri"/>
              <a:buNone/>
            </a:pPr>
            <a:r>
              <a:rPr lang="en-US" sz="3800"/>
              <a:t>What is a container? (1/2)</a:t>
            </a:r>
            <a:endParaRPr/>
          </a:p>
        </p:txBody>
      </p:sp>
      <p:sp>
        <p:nvSpPr>
          <p:cNvPr id="96" name="Google Shape;96;p2"/>
          <p:cNvSpPr txBox="1"/>
          <p:nvPr>
            <p:ph idx="1" type="body"/>
          </p:nvPr>
        </p:nvSpPr>
        <p:spPr>
          <a:xfrm>
            <a:off x="546539" y="767255"/>
            <a:ext cx="11193516" cy="579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sp>
        <p:nvSpPr>
          <p:cNvPr id="97" name="Google Shape;97;p2"/>
          <p:cNvSpPr txBox="1"/>
          <p:nvPr/>
        </p:nvSpPr>
        <p:spPr>
          <a:xfrm>
            <a:off x="602297" y="871273"/>
            <a:ext cx="11193515" cy="569386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Container is a light-weight virtualization technology</a:t>
            </a:r>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Let’s take a use-case to understand where exactly the container fits</a:t>
            </a:r>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98" name="Google Shape;98;p2"/>
          <p:cNvSpPr/>
          <p:nvPr/>
        </p:nvSpPr>
        <p:spPr>
          <a:xfrm>
            <a:off x="1645921" y="3300194"/>
            <a:ext cx="444137" cy="418012"/>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9" name="Google Shape;99;p2"/>
          <p:cNvCxnSpPr>
            <a:stCxn id="98" idx="4"/>
          </p:cNvCxnSpPr>
          <p:nvPr/>
        </p:nvCxnSpPr>
        <p:spPr>
          <a:xfrm>
            <a:off x="1867990" y="3718206"/>
            <a:ext cx="0" cy="783900"/>
          </a:xfrm>
          <a:prstGeom prst="straightConnector1">
            <a:avLst/>
          </a:prstGeom>
          <a:noFill/>
          <a:ln cap="flat" cmpd="sng" w="9525">
            <a:solidFill>
              <a:schemeClr val="accent1"/>
            </a:solidFill>
            <a:prstDash val="solid"/>
            <a:miter lim="800000"/>
            <a:headEnd len="sm" w="sm" type="none"/>
            <a:tailEnd len="sm" w="sm" type="none"/>
          </a:ln>
        </p:spPr>
      </p:cxnSp>
      <p:cxnSp>
        <p:nvCxnSpPr>
          <p:cNvPr id="100" name="Google Shape;100;p2"/>
          <p:cNvCxnSpPr/>
          <p:nvPr/>
        </p:nvCxnSpPr>
        <p:spPr>
          <a:xfrm>
            <a:off x="1867989" y="3927212"/>
            <a:ext cx="352697" cy="222068"/>
          </a:xfrm>
          <a:prstGeom prst="straightConnector1">
            <a:avLst/>
          </a:prstGeom>
          <a:noFill/>
          <a:ln cap="flat" cmpd="sng" w="9525">
            <a:solidFill>
              <a:schemeClr val="accent1"/>
            </a:solidFill>
            <a:prstDash val="solid"/>
            <a:miter lim="800000"/>
            <a:headEnd len="sm" w="sm" type="none"/>
            <a:tailEnd len="sm" w="sm" type="none"/>
          </a:ln>
        </p:spPr>
      </p:cxnSp>
      <p:cxnSp>
        <p:nvCxnSpPr>
          <p:cNvPr id="101" name="Google Shape;101;p2"/>
          <p:cNvCxnSpPr/>
          <p:nvPr/>
        </p:nvCxnSpPr>
        <p:spPr>
          <a:xfrm flipH="1">
            <a:off x="1541419" y="3927212"/>
            <a:ext cx="326572" cy="222068"/>
          </a:xfrm>
          <a:prstGeom prst="straightConnector1">
            <a:avLst/>
          </a:prstGeom>
          <a:noFill/>
          <a:ln cap="flat" cmpd="sng" w="9525">
            <a:solidFill>
              <a:schemeClr val="accent1"/>
            </a:solidFill>
            <a:prstDash val="solid"/>
            <a:miter lim="800000"/>
            <a:headEnd len="sm" w="sm" type="none"/>
            <a:tailEnd len="sm" w="sm" type="none"/>
          </a:ln>
        </p:spPr>
      </p:cxnSp>
      <p:cxnSp>
        <p:nvCxnSpPr>
          <p:cNvPr id="102" name="Google Shape;102;p2"/>
          <p:cNvCxnSpPr/>
          <p:nvPr/>
        </p:nvCxnSpPr>
        <p:spPr>
          <a:xfrm>
            <a:off x="1867989" y="4501977"/>
            <a:ext cx="176348" cy="195943"/>
          </a:xfrm>
          <a:prstGeom prst="straightConnector1">
            <a:avLst/>
          </a:prstGeom>
          <a:noFill/>
          <a:ln cap="flat" cmpd="sng" w="9525">
            <a:solidFill>
              <a:schemeClr val="accent1"/>
            </a:solidFill>
            <a:prstDash val="solid"/>
            <a:miter lim="800000"/>
            <a:headEnd len="sm" w="sm" type="none"/>
            <a:tailEnd len="sm" w="sm" type="none"/>
          </a:ln>
        </p:spPr>
      </p:cxnSp>
      <p:cxnSp>
        <p:nvCxnSpPr>
          <p:cNvPr id="103" name="Google Shape;103;p2"/>
          <p:cNvCxnSpPr/>
          <p:nvPr/>
        </p:nvCxnSpPr>
        <p:spPr>
          <a:xfrm flipH="1">
            <a:off x="1704705" y="4501977"/>
            <a:ext cx="163284" cy="195943"/>
          </a:xfrm>
          <a:prstGeom prst="straightConnector1">
            <a:avLst/>
          </a:prstGeom>
          <a:noFill/>
          <a:ln cap="flat" cmpd="sng" w="9525">
            <a:solidFill>
              <a:schemeClr val="accent1"/>
            </a:solidFill>
            <a:prstDash val="solid"/>
            <a:miter lim="800000"/>
            <a:headEnd len="sm" w="sm" type="none"/>
            <a:tailEnd len="sm" w="sm" type="none"/>
          </a:ln>
        </p:spPr>
      </p:cxnSp>
      <p:sp>
        <p:nvSpPr>
          <p:cNvPr id="104" name="Google Shape;104;p2"/>
          <p:cNvSpPr txBox="1"/>
          <p:nvPr/>
        </p:nvSpPr>
        <p:spPr>
          <a:xfrm>
            <a:off x="1561293" y="2786520"/>
            <a:ext cx="6463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ME</a:t>
            </a:r>
            <a:endParaRPr/>
          </a:p>
        </p:txBody>
      </p:sp>
      <p:sp>
        <p:nvSpPr>
          <p:cNvPr id="105" name="Google Shape;105;p2"/>
          <p:cNvSpPr txBox="1"/>
          <p:nvPr/>
        </p:nvSpPr>
        <p:spPr>
          <a:xfrm>
            <a:off x="128002" y="5081713"/>
            <a:ext cx="4535216"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 work in the blockchain domain</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One of the developer of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Hyperledger Fabric</a:t>
            </a:r>
            <a:endParaRPr/>
          </a:p>
        </p:txBody>
      </p:sp>
      <p:sp>
        <p:nvSpPr>
          <p:cNvPr id="106" name="Google Shape;106;p2"/>
          <p:cNvSpPr/>
          <p:nvPr/>
        </p:nvSpPr>
        <p:spPr>
          <a:xfrm>
            <a:off x="5533656" y="3300194"/>
            <a:ext cx="1776548" cy="46166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Master</a:t>
            </a:r>
            <a:endParaRPr/>
          </a:p>
        </p:txBody>
      </p:sp>
      <p:sp>
        <p:nvSpPr>
          <p:cNvPr id="107" name="Google Shape;107;p2"/>
          <p:cNvSpPr/>
          <p:nvPr/>
        </p:nvSpPr>
        <p:spPr>
          <a:xfrm>
            <a:off x="5533656" y="4529114"/>
            <a:ext cx="1776548" cy="46166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Release v1.4</a:t>
            </a:r>
            <a:endParaRPr/>
          </a:p>
        </p:txBody>
      </p:sp>
      <p:sp>
        <p:nvSpPr>
          <p:cNvPr id="108" name="Google Shape;108;p2"/>
          <p:cNvSpPr txBox="1"/>
          <p:nvPr/>
        </p:nvSpPr>
        <p:spPr>
          <a:xfrm>
            <a:off x="4587934" y="2786520"/>
            <a:ext cx="36679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Fabric Development Branch</a:t>
            </a:r>
            <a:endParaRPr/>
          </a:p>
        </p:txBody>
      </p:sp>
      <p:cxnSp>
        <p:nvCxnSpPr>
          <p:cNvPr id="109" name="Google Shape;109;p2"/>
          <p:cNvCxnSpPr>
            <a:stCxn id="107" idx="3"/>
          </p:cNvCxnSpPr>
          <p:nvPr/>
        </p:nvCxnSpPr>
        <p:spPr>
          <a:xfrm>
            <a:off x="7310204" y="4759947"/>
            <a:ext cx="546600" cy="0"/>
          </a:xfrm>
          <a:prstGeom prst="straightConnector1">
            <a:avLst/>
          </a:prstGeom>
          <a:noFill/>
          <a:ln cap="flat" cmpd="sng" w="9525">
            <a:solidFill>
              <a:schemeClr val="accent1"/>
            </a:solidFill>
            <a:prstDash val="solid"/>
            <a:miter lim="800000"/>
            <a:headEnd len="sm" w="sm" type="none"/>
            <a:tailEnd len="med" w="med" type="triangle"/>
          </a:ln>
        </p:spPr>
      </p:cxnSp>
      <p:sp>
        <p:nvSpPr>
          <p:cNvPr id="110" name="Google Shape;110;p2"/>
          <p:cNvSpPr txBox="1"/>
          <p:nvPr/>
        </p:nvSpPr>
        <p:spPr>
          <a:xfrm>
            <a:off x="7856743" y="4490652"/>
            <a:ext cx="7030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LTS</a:t>
            </a:r>
            <a:endParaRPr/>
          </a:p>
        </p:txBody>
      </p:sp>
      <p:cxnSp>
        <p:nvCxnSpPr>
          <p:cNvPr id="111" name="Google Shape;111;p2"/>
          <p:cNvCxnSpPr/>
          <p:nvPr/>
        </p:nvCxnSpPr>
        <p:spPr>
          <a:xfrm>
            <a:off x="7310204" y="3539791"/>
            <a:ext cx="546539" cy="0"/>
          </a:xfrm>
          <a:prstGeom prst="straightConnector1">
            <a:avLst/>
          </a:prstGeom>
          <a:noFill/>
          <a:ln cap="flat" cmpd="sng" w="9525">
            <a:solidFill>
              <a:schemeClr val="accent1"/>
            </a:solidFill>
            <a:prstDash val="solid"/>
            <a:miter lim="800000"/>
            <a:headEnd len="sm" w="sm" type="none"/>
            <a:tailEnd len="med" w="med" type="triangle"/>
          </a:ln>
        </p:spPr>
      </p:cxnSp>
      <p:sp>
        <p:nvSpPr>
          <p:cNvPr id="112" name="Google Shape;112;p2"/>
          <p:cNvSpPr txBox="1"/>
          <p:nvPr/>
        </p:nvSpPr>
        <p:spPr>
          <a:xfrm>
            <a:off x="7856743" y="3283559"/>
            <a:ext cx="41200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Development for the release 2.0</a:t>
            </a:r>
            <a:endParaRPr/>
          </a:p>
        </p:txBody>
      </p:sp>
      <p:sp>
        <p:nvSpPr>
          <p:cNvPr id="113" name="Google Shape;113;p2"/>
          <p:cNvSpPr txBox="1"/>
          <p:nvPr/>
        </p:nvSpPr>
        <p:spPr>
          <a:xfrm>
            <a:off x="7856743" y="3637968"/>
            <a:ext cx="15616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Go v1.13.4</a:t>
            </a:r>
            <a:endParaRPr/>
          </a:p>
        </p:txBody>
      </p:sp>
      <p:sp>
        <p:nvSpPr>
          <p:cNvPr id="114" name="Google Shape;114;p2"/>
          <p:cNvSpPr txBox="1"/>
          <p:nvPr/>
        </p:nvSpPr>
        <p:spPr>
          <a:xfrm>
            <a:off x="7856743" y="4801890"/>
            <a:ext cx="15616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Go v1.12.7</a:t>
            </a:r>
            <a:endParaRPr/>
          </a:p>
        </p:txBody>
      </p:sp>
      <p:sp>
        <p:nvSpPr>
          <p:cNvPr id="115" name="Google Shape;115;p2"/>
          <p:cNvSpPr txBox="1"/>
          <p:nvPr/>
        </p:nvSpPr>
        <p:spPr>
          <a:xfrm>
            <a:off x="4455804" y="5875984"/>
            <a:ext cx="78309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On a weekly basis, I would work on both development branch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0"/>
          <p:cNvSpPr txBox="1"/>
          <p:nvPr>
            <p:ph type="title"/>
          </p:nvPr>
        </p:nvSpPr>
        <p:spPr>
          <a:xfrm>
            <a:off x="252046" y="365126"/>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attach</a:t>
            </a:r>
            <a:endParaRPr/>
          </a:p>
        </p:txBody>
      </p:sp>
      <p:sp>
        <p:nvSpPr>
          <p:cNvPr id="385" name="Google Shape;385;p20"/>
          <p:cNvSpPr txBox="1"/>
          <p:nvPr/>
        </p:nvSpPr>
        <p:spPr>
          <a:xfrm>
            <a:off x="252046" y="1545132"/>
            <a:ext cx="11939954" cy="181588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Create and run a container in detached mode. The test script here loops forever and prints date every second.</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List the containers to check if the container is active</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Attach to container so that the test message echoed to stdout could be seen.</a:t>
            </a:r>
            <a:endParaRPr/>
          </a:p>
        </p:txBody>
      </p:sp>
      <p:pic>
        <p:nvPicPr>
          <p:cNvPr id="386" name="Google Shape;386;p20"/>
          <p:cNvPicPr preferRelativeResize="0"/>
          <p:nvPr/>
        </p:nvPicPr>
        <p:blipFill rotWithShape="1">
          <a:blip r:embed="rId3">
            <a:alphaModFix/>
          </a:blip>
          <a:srcRect b="0" l="0" r="0" t="0"/>
          <a:stretch/>
        </p:blipFill>
        <p:spPr>
          <a:xfrm>
            <a:off x="0" y="3361014"/>
            <a:ext cx="12192000" cy="3397493"/>
          </a:xfrm>
          <a:prstGeom prst="rect">
            <a:avLst/>
          </a:prstGeom>
          <a:noFill/>
          <a:ln>
            <a:noFill/>
          </a:ln>
        </p:spPr>
      </p:pic>
      <p:sp>
        <p:nvSpPr>
          <p:cNvPr id="387" name="Google Shape;387;p20"/>
          <p:cNvSpPr/>
          <p:nvPr/>
        </p:nvSpPr>
        <p:spPr>
          <a:xfrm>
            <a:off x="4639733" y="5486400"/>
            <a:ext cx="287867" cy="1066800"/>
          </a:xfrm>
          <a:prstGeom prst="rightBracket">
            <a:avLst>
              <a:gd fmla="val 8333" name="adj"/>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9"/>
          <p:cNvSpPr txBox="1"/>
          <p:nvPr>
            <p:ph type="title"/>
          </p:nvPr>
        </p:nvSpPr>
        <p:spPr>
          <a:xfrm>
            <a:off x="175846" y="29158"/>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stop/kill</a:t>
            </a:r>
            <a:endParaRPr/>
          </a:p>
        </p:txBody>
      </p:sp>
      <p:pic>
        <p:nvPicPr>
          <p:cNvPr id="393" name="Google Shape;393;p19"/>
          <p:cNvPicPr preferRelativeResize="0"/>
          <p:nvPr/>
        </p:nvPicPr>
        <p:blipFill rotWithShape="1">
          <a:blip r:embed="rId3">
            <a:alphaModFix/>
          </a:blip>
          <a:srcRect b="0" l="0" r="0" t="0"/>
          <a:stretch/>
        </p:blipFill>
        <p:spPr>
          <a:xfrm>
            <a:off x="1041650" y="885925"/>
            <a:ext cx="9842770" cy="5111920"/>
          </a:xfrm>
          <a:prstGeom prst="rect">
            <a:avLst/>
          </a:prstGeom>
          <a:solidFill>
            <a:srgbClr val="FF0000"/>
          </a:solidFill>
          <a:ln>
            <a:noFill/>
          </a:ln>
        </p:spPr>
      </p:pic>
      <p:sp>
        <p:nvSpPr>
          <p:cNvPr id="394" name="Google Shape;394;p19"/>
          <p:cNvSpPr/>
          <p:nvPr/>
        </p:nvSpPr>
        <p:spPr>
          <a:xfrm>
            <a:off x="533400" y="1727200"/>
            <a:ext cx="10960100" cy="17907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19"/>
          <p:cNvSpPr/>
          <p:nvPr/>
        </p:nvSpPr>
        <p:spPr>
          <a:xfrm>
            <a:off x="3897016" y="2299384"/>
            <a:ext cx="6096000" cy="646331"/>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Stop: </a:t>
            </a:r>
            <a:r>
              <a:rPr lang="en-US" sz="1800">
                <a:solidFill>
                  <a:schemeClr val="dk1"/>
                </a:solidFill>
                <a:latin typeface="Calibri"/>
                <a:ea typeface="Calibri"/>
                <a:cs typeface="Calibri"/>
                <a:sym typeface="Calibri"/>
              </a:rPr>
              <a:t>Graceful (Note the grace period given for the container to cleanup</a:t>
            </a:r>
            <a:endParaRPr/>
          </a:p>
        </p:txBody>
      </p:sp>
      <p:cxnSp>
        <p:nvCxnSpPr>
          <p:cNvPr id="396" name="Google Shape;396;p19"/>
          <p:cNvCxnSpPr/>
          <p:nvPr/>
        </p:nvCxnSpPr>
        <p:spPr>
          <a:xfrm>
            <a:off x="1041650" y="2736849"/>
            <a:ext cx="2171450" cy="0"/>
          </a:xfrm>
          <a:prstGeom prst="straightConnector1">
            <a:avLst/>
          </a:prstGeom>
          <a:noFill/>
          <a:ln cap="flat" cmpd="sng" w="25400">
            <a:solidFill>
              <a:srgbClr val="FF0000"/>
            </a:solidFill>
            <a:prstDash val="solid"/>
            <a:miter lim="800000"/>
            <a:headEnd len="sm" w="sm" type="none"/>
            <a:tailEnd len="sm" w="sm" type="none"/>
          </a:ln>
        </p:spPr>
      </p:cxnSp>
      <p:sp>
        <p:nvSpPr>
          <p:cNvPr id="397" name="Google Shape;397;p19"/>
          <p:cNvSpPr/>
          <p:nvPr/>
        </p:nvSpPr>
        <p:spPr>
          <a:xfrm>
            <a:off x="533400" y="4521200"/>
            <a:ext cx="4711700" cy="1476644"/>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19"/>
          <p:cNvSpPr txBox="1"/>
          <p:nvPr/>
        </p:nvSpPr>
        <p:spPr>
          <a:xfrm>
            <a:off x="5433647" y="4797857"/>
            <a:ext cx="2351454" cy="461665"/>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Kill: </a:t>
            </a:r>
            <a:r>
              <a:rPr lang="en-US" sz="2400">
                <a:solidFill>
                  <a:schemeClr val="dk1"/>
                </a:solidFill>
                <a:latin typeface="Calibri"/>
                <a:ea typeface="Calibri"/>
                <a:cs typeface="Calibri"/>
                <a:sym typeface="Calibri"/>
              </a:rPr>
              <a:t>Much faster </a:t>
            </a:r>
            <a:endParaRPr b="1"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1"/>
          <p:cNvSpPr txBox="1"/>
          <p:nvPr>
            <p:ph type="title"/>
          </p:nvPr>
        </p:nvSpPr>
        <p:spPr>
          <a:xfrm>
            <a:off x="252046" y="365126"/>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pause/unpause</a:t>
            </a:r>
            <a:endParaRPr/>
          </a:p>
        </p:txBody>
      </p:sp>
      <p:pic>
        <p:nvPicPr>
          <p:cNvPr id="404" name="Google Shape;404;p21"/>
          <p:cNvPicPr preferRelativeResize="0"/>
          <p:nvPr/>
        </p:nvPicPr>
        <p:blipFill rotWithShape="1">
          <a:blip r:embed="rId3">
            <a:alphaModFix/>
          </a:blip>
          <a:srcRect b="0" l="0" r="0" t="0"/>
          <a:stretch/>
        </p:blipFill>
        <p:spPr>
          <a:xfrm>
            <a:off x="127000" y="1433902"/>
            <a:ext cx="12191999" cy="4447396"/>
          </a:xfrm>
          <a:prstGeom prst="rect">
            <a:avLst/>
          </a:prstGeom>
          <a:noFill/>
          <a:ln>
            <a:noFill/>
          </a:ln>
        </p:spPr>
      </p:pic>
      <p:sp>
        <p:nvSpPr>
          <p:cNvPr id="405" name="Google Shape;405;p21"/>
          <p:cNvSpPr/>
          <p:nvPr/>
        </p:nvSpPr>
        <p:spPr>
          <a:xfrm>
            <a:off x="127000" y="4800600"/>
            <a:ext cx="2959100" cy="4826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06" name="Google Shape;406;p21"/>
          <p:cNvCxnSpPr/>
          <p:nvPr/>
        </p:nvCxnSpPr>
        <p:spPr>
          <a:xfrm flipH="1">
            <a:off x="2806700" y="1587500"/>
            <a:ext cx="3733800" cy="3327400"/>
          </a:xfrm>
          <a:prstGeom prst="straightConnector1">
            <a:avLst/>
          </a:prstGeom>
          <a:noFill/>
          <a:ln cap="flat" cmpd="sng" w="25400">
            <a:solidFill>
              <a:srgbClr val="FF0000"/>
            </a:solidFill>
            <a:prstDash val="solid"/>
            <a:miter lim="800000"/>
            <a:headEnd len="sm" w="sm" type="none"/>
            <a:tailEnd len="med" w="med" type="triangle"/>
          </a:ln>
        </p:spPr>
      </p:cxnSp>
      <p:cxnSp>
        <p:nvCxnSpPr>
          <p:cNvPr id="407" name="Google Shape;407;p21"/>
          <p:cNvCxnSpPr/>
          <p:nvPr/>
        </p:nvCxnSpPr>
        <p:spPr>
          <a:xfrm flipH="1">
            <a:off x="2819400" y="2057400"/>
            <a:ext cx="3721100" cy="3086100"/>
          </a:xfrm>
          <a:prstGeom prst="straightConnector1">
            <a:avLst/>
          </a:prstGeom>
          <a:noFill/>
          <a:ln cap="flat" cmpd="sng" w="25400">
            <a:solidFill>
              <a:srgbClr val="00B050"/>
            </a:solidFill>
            <a:prstDash val="solid"/>
            <a:miter lim="800000"/>
            <a:headEnd len="sm" w="sm" type="none"/>
            <a:tailEnd len="med" w="med" type="triangle"/>
          </a:ln>
        </p:spPr>
      </p:cxnSp>
      <p:sp>
        <p:nvSpPr>
          <p:cNvPr id="408" name="Google Shape;408;p21"/>
          <p:cNvSpPr txBox="1"/>
          <p:nvPr/>
        </p:nvSpPr>
        <p:spPr>
          <a:xfrm>
            <a:off x="2413000" y="6146800"/>
            <a:ext cx="75565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Pause and unpause moments differ by 34 seconds during which the container remained paused.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23"/>
          <p:cNvSpPr txBox="1"/>
          <p:nvPr>
            <p:ph type="title"/>
          </p:nvPr>
        </p:nvSpPr>
        <p:spPr>
          <a:xfrm>
            <a:off x="0" y="2428387"/>
            <a:ext cx="12191999" cy="1325563"/>
          </a:xfrm>
          <a:prstGeom prst="rect">
            <a:avLst/>
          </a:prstGeom>
          <a:solidFill>
            <a:srgbClr val="A5A5A5"/>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Docker Images: Creation And Management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4"/>
          <p:cNvSpPr txBox="1"/>
          <p:nvPr>
            <p:ph type="title"/>
          </p:nvPr>
        </p:nvSpPr>
        <p:spPr>
          <a:xfrm>
            <a:off x="186377" y="73734"/>
            <a:ext cx="10515600" cy="59795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Dockerfile</a:t>
            </a:r>
            <a:endParaRPr sz="3959"/>
          </a:p>
        </p:txBody>
      </p:sp>
      <p:sp>
        <p:nvSpPr>
          <p:cNvPr id="420" name="Google Shape;420;p24"/>
          <p:cNvSpPr/>
          <p:nvPr/>
        </p:nvSpPr>
        <p:spPr>
          <a:xfrm>
            <a:off x="5392625" y="1722777"/>
            <a:ext cx="6612900" cy="142230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FROM ubuntu:latest</a:t>
            </a:r>
            <a:endParaRPr sz="16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MAINTAINER Swapnajit Patil(sp@gmail.com)</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RUN /bin/bash</a:t>
            </a:r>
            <a:endParaRPr sz="1600">
              <a:solidFill>
                <a:schemeClr val="dk1"/>
              </a:solidFill>
              <a:latin typeface="Calibri"/>
              <a:ea typeface="Calibri"/>
              <a:cs typeface="Calibri"/>
              <a:sym typeface="Calibri"/>
            </a:endParaRPr>
          </a:p>
        </p:txBody>
      </p:sp>
      <p:sp>
        <p:nvSpPr>
          <p:cNvPr id="421" name="Google Shape;421;p24"/>
          <p:cNvSpPr txBox="1"/>
          <p:nvPr/>
        </p:nvSpPr>
        <p:spPr>
          <a:xfrm>
            <a:off x="5420729" y="3983434"/>
            <a:ext cx="6419700" cy="923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Sample Dockerfile which uses a </a:t>
            </a:r>
            <a:r>
              <a:rPr b="1" i="1" lang="en-US" sz="1800">
                <a:solidFill>
                  <a:schemeClr val="dk1"/>
                </a:solidFill>
                <a:latin typeface="Calibri"/>
                <a:ea typeface="Calibri"/>
                <a:cs typeface="Calibri"/>
                <a:sym typeface="Calibri"/>
              </a:rPr>
              <a:t>ubuntu:latest</a:t>
            </a:r>
            <a:r>
              <a:rPr b="1" lang="en-US" sz="1800">
                <a:solidFill>
                  <a:schemeClr val="dk1"/>
                </a:solidFill>
                <a:latin typeface="Calibri"/>
                <a:ea typeface="Calibri"/>
                <a:cs typeface="Calibri"/>
                <a:sym typeface="Calibri"/>
              </a:rPr>
              <a:t> base image, injects the shell script from above as a layer and sets it as the startup script.</a:t>
            </a:r>
            <a:endParaRPr/>
          </a:p>
        </p:txBody>
      </p:sp>
      <p:sp>
        <p:nvSpPr>
          <p:cNvPr id="422" name="Google Shape;422;p24"/>
          <p:cNvSpPr txBox="1"/>
          <p:nvPr/>
        </p:nvSpPr>
        <p:spPr>
          <a:xfrm>
            <a:off x="-31694" y="939532"/>
            <a:ext cx="5452423"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The </a:t>
            </a:r>
            <a:r>
              <a:rPr i="1" lang="en-US" sz="1600">
                <a:solidFill>
                  <a:schemeClr val="dk1"/>
                </a:solidFill>
                <a:latin typeface="Calibri"/>
                <a:ea typeface="Calibri"/>
                <a:cs typeface="Calibri"/>
                <a:sym typeface="Calibri"/>
              </a:rPr>
              <a:t>Dockerfile</a:t>
            </a:r>
            <a:r>
              <a:rPr lang="en-US" sz="1600">
                <a:solidFill>
                  <a:schemeClr val="dk1"/>
                </a:solidFill>
                <a:latin typeface="Calibri"/>
                <a:ea typeface="Calibri"/>
                <a:cs typeface="Calibri"/>
                <a:sym typeface="Calibri"/>
              </a:rPr>
              <a:t> is a file which a user could define using a set of pre-specified instructions so that the docker daemon could execute these instructions on a temporary container and commit the changes indicated by the instructions so as to create an image the user requires.</a:t>
            </a:r>
            <a:endParaRPr/>
          </a:p>
          <a:p>
            <a:pPr indent="-285750" lvl="0" marL="285750" marR="0" rtl="0" algn="l">
              <a:spcBef>
                <a:spcPts val="0"/>
              </a:spcBef>
              <a:spcAft>
                <a:spcPts val="0"/>
              </a:spcAft>
              <a:buClr>
                <a:schemeClr val="dk1"/>
              </a:buClr>
              <a:buSzPts val="1600"/>
              <a:buFont typeface="Courier New"/>
              <a:buChar char="o"/>
            </a:pPr>
            <a:r>
              <a:rPr lang="en-US" sz="1600">
                <a:solidFill>
                  <a:schemeClr val="dk1"/>
                </a:solidFill>
                <a:latin typeface="Calibri"/>
                <a:ea typeface="Calibri"/>
                <a:cs typeface="Calibri"/>
                <a:sym typeface="Calibri"/>
              </a:rPr>
              <a:t>In the illustration shown, the dockerfile instructions are explained below:</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FROM </a:t>
            </a:r>
            <a:r>
              <a:rPr b="0" i="0" lang="en-US" sz="1600" u="none" cap="none" strike="noStrike">
                <a:solidFill>
                  <a:schemeClr val="dk1"/>
                </a:solidFill>
                <a:latin typeface="Calibri"/>
                <a:ea typeface="Calibri"/>
                <a:cs typeface="Calibri"/>
                <a:sym typeface="Calibri"/>
              </a:rPr>
              <a:t>is the first instruction and specifies the base image over which rest of the image is layered.</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RUN</a:t>
            </a:r>
            <a:r>
              <a:rPr b="0" i="0" lang="en-US" sz="1600" u="none" cap="none" strike="noStrike">
                <a:solidFill>
                  <a:schemeClr val="dk1"/>
                </a:solidFill>
                <a:latin typeface="Calibri"/>
                <a:ea typeface="Calibri"/>
                <a:cs typeface="Calibri"/>
                <a:sym typeface="Calibri"/>
              </a:rPr>
              <a:t> executes a command within the container. In the illustration, it is used twice. First to update the package repository and second to create a directory.</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WORKDIR </a:t>
            </a:r>
            <a:r>
              <a:rPr b="0" i="0" lang="en-US" sz="1600" u="none" cap="none" strike="noStrike">
                <a:solidFill>
                  <a:schemeClr val="dk1"/>
                </a:solidFill>
                <a:latin typeface="Calibri"/>
                <a:ea typeface="Calibri"/>
                <a:cs typeface="Calibri"/>
                <a:sym typeface="Calibri"/>
              </a:rPr>
              <a:t>sets the working directory.</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ENV</a:t>
            </a:r>
            <a:r>
              <a:rPr b="0" i="0" lang="en-US" sz="1600" u="none" cap="none" strike="noStrike">
                <a:solidFill>
                  <a:schemeClr val="dk1"/>
                </a:solidFill>
                <a:latin typeface="Calibri"/>
                <a:ea typeface="Calibri"/>
                <a:cs typeface="Calibri"/>
                <a:sym typeface="Calibri"/>
              </a:rPr>
              <a:t> can be used to pass environment variables to the container.</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VOLUME</a:t>
            </a:r>
            <a:r>
              <a:rPr b="0" i="0" lang="en-US" sz="1600" u="none" cap="none" strike="noStrike">
                <a:solidFill>
                  <a:schemeClr val="dk1"/>
                </a:solidFill>
                <a:latin typeface="Calibri"/>
                <a:ea typeface="Calibri"/>
                <a:cs typeface="Calibri"/>
                <a:sym typeface="Calibri"/>
              </a:rPr>
              <a:t> indicates that the directory created previously should persist across container runs.</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COPY </a:t>
            </a:r>
            <a:r>
              <a:rPr b="0" i="0" lang="en-US" sz="1600" u="none" cap="none" strike="noStrike">
                <a:solidFill>
                  <a:schemeClr val="dk1"/>
                </a:solidFill>
                <a:latin typeface="Calibri"/>
                <a:ea typeface="Calibri"/>
                <a:cs typeface="Calibri"/>
                <a:sym typeface="Calibri"/>
              </a:rPr>
              <a:t>is used to copy files</a:t>
            </a:r>
            <a:r>
              <a:rPr lang="en-US" sz="1600">
                <a:solidFill>
                  <a:schemeClr val="dk1"/>
                </a:solidFill>
                <a:latin typeface="Calibri"/>
                <a:ea typeface="Calibri"/>
                <a:cs typeface="Calibri"/>
                <a:sym typeface="Calibri"/>
              </a:rPr>
              <a:t> </a:t>
            </a:r>
            <a:r>
              <a:rPr b="0" i="0" lang="en-US" sz="1600" u="none" cap="none" strike="noStrike">
                <a:solidFill>
                  <a:schemeClr val="dk1"/>
                </a:solidFill>
                <a:latin typeface="Calibri"/>
                <a:ea typeface="Calibri"/>
                <a:cs typeface="Calibri"/>
                <a:sym typeface="Calibri"/>
              </a:rPr>
              <a:t>into the image.</a:t>
            </a:r>
            <a:endParaRPr/>
          </a:p>
          <a:p>
            <a:pPr indent="-285750" lvl="1" marL="7429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Calibri"/>
                <a:ea typeface="Calibri"/>
                <a:cs typeface="Calibri"/>
                <a:sym typeface="Calibri"/>
              </a:rPr>
              <a:t>CMD </a:t>
            </a:r>
            <a:r>
              <a:rPr b="0" i="0" lang="en-US" sz="1600" u="none" cap="none" strike="noStrike">
                <a:solidFill>
                  <a:schemeClr val="dk1"/>
                </a:solidFill>
                <a:latin typeface="Calibri"/>
                <a:ea typeface="Calibri"/>
                <a:cs typeface="Calibri"/>
                <a:sym typeface="Calibri"/>
              </a:rPr>
              <a:t>provides default execution parameters for containers. It could be overridden if required during </a:t>
            </a:r>
            <a:r>
              <a:rPr b="0" i="1" lang="en-US" sz="1600" u="none" cap="none" strike="noStrike">
                <a:solidFill>
                  <a:schemeClr val="dk1"/>
                </a:solidFill>
                <a:latin typeface="Calibri"/>
                <a:ea typeface="Calibri"/>
                <a:cs typeface="Calibri"/>
                <a:sym typeface="Calibri"/>
              </a:rPr>
              <a:t>docker run</a:t>
            </a:r>
            <a:r>
              <a:rPr b="0" i="0" lang="en-US" sz="1600" u="none" cap="none" strike="noStrike">
                <a:solidFill>
                  <a:schemeClr val="dk1"/>
                </a:solidFill>
                <a:latin typeface="Calibri"/>
                <a:ea typeface="Calibri"/>
                <a:cs typeface="Calibri"/>
                <a:sym typeface="Calibri"/>
              </a:rPr>
              <a:t>.</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5"/>
          <p:cNvSpPr txBox="1"/>
          <p:nvPr>
            <p:ph type="title"/>
          </p:nvPr>
        </p:nvSpPr>
        <p:spPr>
          <a:xfrm>
            <a:off x="252046" y="365126"/>
            <a:ext cx="10515600" cy="8657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build</a:t>
            </a:r>
            <a:endParaRPr/>
          </a:p>
        </p:txBody>
      </p:sp>
      <p:sp>
        <p:nvSpPr>
          <p:cNvPr id="429" name="Google Shape;429;p25"/>
          <p:cNvSpPr txBox="1"/>
          <p:nvPr/>
        </p:nvSpPr>
        <p:spPr>
          <a:xfrm>
            <a:off x="252046" y="1429068"/>
            <a:ext cx="545133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 the snapshot the docker build command used is:</a:t>
            </a:r>
            <a:endParaRPr/>
          </a:p>
          <a:p>
            <a:pPr indent="0" lvl="0" marL="0" marR="0" rtl="0" algn="l">
              <a:spcBef>
                <a:spcPts val="0"/>
              </a:spcBef>
              <a:spcAft>
                <a:spcPts val="0"/>
              </a:spcAft>
              <a:buNone/>
            </a:pPr>
            <a:r>
              <a:rPr lang="en-US" sz="2800">
                <a:solidFill>
                  <a:schemeClr val="dk1"/>
                </a:solidFill>
                <a:highlight>
                  <a:srgbClr val="808080"/>
                </a:highlight>
                <a:latin typeface="Calibri"/>
                <a:ea typeface="Calibri"/>
                <a:cs typeface="Calibri"/>
                <a:sym typeface="Calibri"/>
              </a:rPr>
              <a:t>&gt; docker build . –t test:latest</a:t>
            </a:r>
            <a:endParaRPr sz="2800">
              <a:solidFill>
                <a:schemeClr val="dk1"/>
              </a:solidFill>
              <a:highlight>
                <a:srgbClr val="808080"/>
              </a:highlight>
              <a:latin typeface="Calibri"/>
              <a:ea typeface="Calibri"/>
              <a:cs typeface="Calibri"/>
              <a:sym typeface="Calibri"/>
            </a:endParaRPr>
          </a:p>
        </p:txBody>
      </p:sp>
      <p:sp>
        <p:nvSpPr>
          <p:cNvPr id="430" name="Google Shape;430;p25"/>
          <p:cNvSpPr txBox="1"/>
          <p:nvPr/>
        </p:nvSpPr>
        <p:spPr>
          <a:xfrm>
            <a:off x="252046" y="2960176"/>
            <a:ext cx="5666154"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In this illustration (abridged output), the above command is executed within the </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folder which contains the </a:t>
            </a:r>
            <a:r>
              <a:rPr i="1" lang="en-US" sz="2000">
                <a:solidFill>
                  <a:schemeClr val="dk1"/>
                </a:solidFill>
                <a:latin typeface="Calibri"/>
                <a:ea typeface="Calibri"/>
                <a:cs typeface="Calibri"/>
                <a:sym typeface="Calibri"/>
              </a:rPr>
              <a:t>DockerFile.</a:t>
            </a:r>
            <a:endParaRPr/>
          </a:p>
          <a:p>
            <a:pPr indent="-342900" lvl="0" marL="342900" marR="0" rtl="0" algn="l">
              <a:spcBef>
                <a:spcPts val="0"/>
              </a:spcBef>
              <a:spcAft>
                <a:spcPts val="0"/>
              </a:spcAft>
              <a:buClr>
                <a:schemeClr val="dk1"/>
              </a:buClr>
              <a:buSzPts val="2000"/>
              <a:buFont typeface="Courier New"/>
              <a:buChar char="o"/>
            </a:pPr>
            <a:r>
              <a:rPr lang="en-US" sz="2000">
                <a:solidFill>
                  <a:schemeClr val="dk1"/>
                </a:solidFill>
                <a:latin typeface="Calibri"/>
                <a:ea typeface="Calibri"/>
                <a:cs typeface="Calibri"/>
                <a:sym typeface="Calibri"/>
              </a:rPr>
              <a:t>The command accepts the docker file as input and a image-tag (-t) which is the name of the image (test) and the corresponding tag (latest).</a:t>
            </a:r>
            <a:endParaRPr/>
          </a:p>
          <a:p>
            <a:pPr indent="-215900" lvl="0" marL="342900" marR="0" rtl="0" algn="l">
              <a:spcBef>
                <a:spcPts val="0"/>
              </a:spcBef>
              <a:spcAft>
                <a:spcPts val="0"/>
              </a:spcAft>
              <a:buClr>
                <a:schemeClr val="dk1"/>
              </a:buClr>
              <a:buSzPts val="2000"/>
              <a:buFont typeface="Courier New"/>
              <a:buNone/>
            </a:pPr>
            <a:r>
              <a:t/>
            </a:r>
            <a:endParaRPr sz="2000">
              <a:solidFill>
                <a:schemeClr val="dk1"/>
              </a:solidFill>
              <a:latin typeface="Calibri"/>
              <a:ea typeface="Calibri"/>
              <a:cs typeface="Calibri"/>
              <a:sym typeface="Calibri"/>
            </a:endParaRPr>
          </a:p>
        </p:txBody>
      </p:sp>
      <p:sp>
        <p:nvSpPr>
          <p:cNvPr id="431" name="Google Shape;431;p25"/>
          <p:cNvSpPr/>
          <p:nvPr/>
        </p:nvSpPr>
        <p:spPr>
          <a:xfrm>
            <a:off x="6680200" y="365126"/>
            <a:ext cx="5023893" cy="6186309"/>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Sending build context to Docker daemon  3.072kB</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Step 1/3 : FROM ubuntu:latest</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---&gt; 72300a873c2c</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Step 2/3 : MAINTAINER Swapnajit Patil(sp@gmail.com)</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---&gt; Using cache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---&gt; 3b0e6f79ebe0</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Step 3/3 : RUN /bin/bash</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---&gt; Using cache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---&gt; 53073d2cf17f</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Successfully built 53073d2cf17f</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Successfully tagged test:latest</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0" y="2428387"/>
            <a:ext cx="12191999" cy="1325563"/>
          </a:xfrm>
          <a:prstGeom prst="rect">
            <a:avLst/>
          </a:prstGeom>
          <a:solidFill>
            <a:srgbClr val="A5A5A5"/>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Networking Containers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38"/>
          <p:cNvSpPr txBox="1"/>
          <p:nvPr/>
        </p:nvSpPr>
        <p:spPr>
          <a:xfrm>
            <a:off x="691662" y="187569"/>
            <a:ext cx="103045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Using Default Network Bridge</a:t>
            </a:r>
            <a:endParaRPr/>
          </a:p>
        </p:txBody>
      </p:sp>
      <p:sp>
        <p:nvSpPr>
          <p:cNvPr id="442" name="Google Shape;442;p38"/>
          <p:cNvSpPr txBox="1"/>
          <p:nvPr/>
        </p:nvSpPr>
        <p:spPr>
          <a:xfrm>
            <a:off x="1031631" y="2239108"/>
            <a:ext cx="1067776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Created two alpine-linux containers. Implicitly assigned IP addresses are as follows: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[host1: 172.17.0.2, host2: 172.17.0.3]</a:t>
            </a:r>
            <a:endParaRPr/>
          </a:p>
        </p:txBody>
      </p:sp>
      <p:sp>
        <p:nvSpPr>
          <p:cNvPr id="443" name="Google Shape;443;p38"/>
          <p:cNvSpPr txBox="1"/>
          <p:nvPr/>
        </p:nvSpPr>
        <p:spPr>
          <a:xfrm>
            <a:off x="7213600" y="3972562"/>
            <a:ext cx="4377984"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Pinging using IP addresses works. But ping fails with container name! This is because default bridge does not support </a:t>
            </a:r>
            <a:r>
              <a:rPr i="1" lang="en-US" sz="1800">
                <a:solidFill>
                  <a:schemeClr val="dk1"/>
                </a:solidFill>
                <a:latin typeface="Calibri"/>
                <a:ea typeface="Calibri"/>
                <a:cs typeface="Calibri"/>
                <a:sym typeface="Calibri"/>
              </a:rPr>
              <a:t>automatic service discovery</a:t>
            </a:r>
            <a:r>
              <a:rPr lang="en-US" sz="1800">
                <a:solidFill>
                  <a:schemeClr val="dk1"/>
                </a:solidFill>
                <a:latin typeface="Calibri"/>
                <a:ea typeface="Calibri"/>
                <a:cs typeface="Calibri"/>
                <a:sym typeface="Calibri"/>
              </a:rPr>
              <a:t>.</a:t>
            </a:r>
            <a:endParaRPr/>
          </a:p>
        </p:txBody>
      </p:sp>
      <p:pic>
        <p:nvPicPr>
          <p:cNvPr id="444" name="Google Shape;444;p38"/>
          <p:cNvPicPr preferRelativeResize="0"/>
          <p:nvPr/>
        </p:nvPicPr>
        <p:blipFill rotWithShape="1">
          <a:blip r:embed="rId3">
            <a:alphaModFix/>
          </a:blip>
          <a:srcRect b="0" l="0" r="0" t="0"/>
          <a:stretch/>
        </p:blipFill>
        <p:spPr>
          <a:xfrm>
            <a:off x="603690" y="981808"/>
            <a:ext cx="10033000" cy="1257300"/>
          </a:xfrm>
          <a:prstGeom prst="rect">
            <a:avLst/>
          </a:prstGeom>
          <a:noFill/>
          <a:ln>
            <a:noFill/>
          </a:ln>
        </p:spPr>
      </p:pic>
      <p:cxnSp>
        <p:nvCxnSpPr>
          <p:cNvPr id="445" name="Google Shape;445;p38"/>
          <p:cNvCxnSpPr/>
          <p:nvPr/>
        </p:nvCxnSpPr>
        <p:spPr>
          <a:xfrm>
            <a:off x="4064000" y="1282700"/>
            <a:ext cx="6438900" cy="0"/>
          </a:xfrm>
          <a:prstGeom prst="straightConnector1">
            <a:avLst/>
          </a:prstGeom>
          <a:noFill/>
          <a:ln cap="flat" cmpd="sng" w="34925">
            <a:solidFill>
              <a:srgbClr val="FF0000"/>
            </a:solidFill>
            <a:prstDash val="dash"/>
            <a:miter lim="800000"/>
            <a:headEnd len="sm" w="sm" type="none"/>
            <a:tailEnd len="sm" w="sm" type="none"/>
          </a:ln>
        </p:spPr>
      </p:cxnSp>
      <p:cxnSp>
        <p:nvCxnSpPr>
          <p:cNvPr id="446" name="Google Shape;446;p38"/>
          <p:cNvCxnSpPr/>
          <p:nvPr/>
        </p:nvCxnSpPr>
        <p:spPr>
          <a:xfrm>
            <a:off x="4025900" y="1930400"/>
            <a:ext cx="6438900" cy="0"/>
          </a:xfrm>
          <a:prstGeom prst="straightConnector1">
            <a:avLst/>
          </a:prstGeom>
          <a:noFill/>
          <a:ln cap="flat" cmpd="sng" w="34925">
            <a:solidFill>
              <a:srgbClr val="FF0000"/>
            </a:solidFill>
            <a:prstDash val="dash"/>
            <a:miter lim="800000"/>
            <a:headEnd len="sm" w="sm" type="none"/>
            <a:tailEnd len="sm" w="sm" type="none"/>
          </a:ln>
        </p:spPr>
      </p:cxnSp>
      <p:pic>
        <p:nvPicPr>
          <p:cNvPr id="447" name="Google Shape;447;p38"/>
          <p:cNvPicPr preferRelativeResize="0"/>
          <p:nvPr/>
        </p:nvPicPr>
        <p:blipFill rotWithShape="1">
          <a:blip r:embed="rId4">
            <a:alphaModFix/>
          </a:blip>
          <a:srcRect b="0" l="0" r="0" t="0"/>
          <a:stretch/>
        </p:blipFill>
        <p:spPr>
          <a:xfrm>
            <a:off x="273050" y="2839915"/>
            <a:ext cx="6940550" cy="40730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pic>
        <p:nvPicPr>
          <p:cNvPr id="452" name="Google Shape;452;p39"/>
          <p:cNvPicPr preferRelativeResize="0"/>
          <p:nvPr/>
        </p:nvPicPr>
        <p:blipFill rotWithShape="1">
          <a:blip r:embed="rId3">
            <a:alphaModFix/>
          </a:blip>
          <a:srcRect b="0" l="0" r="0" t="0"/>
          <a:stretch/>
        </p:blipFill>
        <p:spPr>
          <a:xfrm>
            <a:off x="1276350" y="1101536"/>
            <a:ext cx="8515350" cy="5362763"/>
          </a:xfrm>
          <a:prstGeom prst="rect">
            <a:avLst/>
          </a:prstGeom>
          <a:noFill/>
          <a:ln>
            <a:noFill/>
          </a:ln>
        </p:spPr>
      </p:pic>
      <p:sp>
        <p:nvSpPr>
          <p:cNvPr id="453" name="Google Shape;45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Creating User-Defined Bridge</a:t>
            </a:r>
            <a:endParaRPr/>
          </a:p>
        </p:txBody>
      </p:sp>
      <p:sp>
        <p:nvSpPr>
          <p:cNvPr id="454" name="Google Shape;454;p39"/>
          <p:cNvSpPr/>
          <p:nvPr/>
        </p:nvSpPr>
        <p:spPr>
          <a:xfrm>
            <a:off x="736600" y="4996962"/>
            <a:ext cx="10227408" cy="31163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0"/>
          <p:cNvSpPr txBox="1"/>
          <p:nvPr/>
        </p:nvSpPr>
        <p:spPr>
          <a:xfrm>
            <a:off x="671783" y="65335"/>
            <a:ext cx="103045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Calibri"/>
                <a:ea typeface="Calibri"/>
                <a:cs typeface="Calibri"/>
                <a:sym typeface="Calibri"/>
              </a:rPr>
              <a:t>Using User-Defined Network Bridge</a:t>
            </a:r>
            <a:endParaRPr/>
          </a:p>
        </p:txBody>
      </p:sp>
      <p:pic>
        <p:nvPicPr>
          <p:cNvPr id="460" name="Google Shape;460;p40"/>
          <p:cNvPicPr preferRelativeResize="0"/>
          <p:nvPr/>
        </p:nvPicPr>
        <p:blipFill rotWithShape="1">
          <a:blip r:embed="rId3">
            <a:alphaModFix/>
          </a:blip>
          <a:srcRect b="0" l="0" r="0" t="0"/>
          <a:stretch/>
        </p:blipFill>
        <p:spPr>
          <a:xfrm>
            <a:off x="858567" y="723415"/>
            <a:ext cx="10661650" cy="4701375"/>
          </a:xfrm>
          <a:prstGeom prst="rect">
            <a:avLst/>
          </a:prstGeom>
          <a:noFill/>
          <a:ln>
            <a:noFill/>
          </a:ln>
        </p:spPr>
      </p:pic>
      <p:cxnSp>
        <p:nvCxnSpPr>
          <p:cNvPr id="461" name="Google Shape;461;p40"/>
          <p:cNvCxnSpPr/>
          <p:nvPr/>
        </p:nvCxnSpPr>
        <p:spPr>
          <a:xfrm>
            <a:off x="3901731" y="990600"/>
            <a:ext cx="6438900" cy="0"/>
          </a:xfrm>
          <a:prstGeom prst="straightConnector1">
            <a:avLst/>
          </a:prstGeom>
          <a:noFill/>
          <a:ln cap="flat" cmpd="sng" w="34925">
            <a:solidFill>
              <a:srgbClr val="FF0000"/>
            </a:solidFill>
            <a:prstDash val="dash"/>
            <a:miter lim="800000"/>
            <a:headEnd len="sm" w="sm" type="none"/>
            <a:tailEnd len="sm" w="sm" type="none"/>
          </a:ln>
        </p:spPr>
      </p:cxnSp>
      <p:cxnSp>
        <p:nvCxnSpPr>
          <p:cNvPr id="462" name="Google Shape;462;p40"/>
          <p:cNvCxnSpPr/>
          <p:nvPr/>
        </p:nvCxnSpPr>
        <p:spPr>
          <a:xfrm>
            <a:off x="3993613" y="1574800"/>
            <a:ext cx="6438900" cy="0"/>
          </a:xfrm>
          <a:prstGeom prst="straightConnector1">
            <a:avLst/>
          </a:prstGeom>
          <a:noFill/>
          <a:ln cap="flat" cmpd="sng" w="34925">
            <a:solidFill>
              <a:srgbClr val="FF0000"/>
            </a:solidFill>
            <a:prstDash val="dash"/>
            <a:miter lim="800000"/>
            <a:headEnd len="sm" w="sm" type="none"/>
            <a:tailEnd len="sm" w="sm" type="none"/>
          </a:ln>
        </p:spPr>
      </p:cxnSp>
      <p:sp>
        <p:nvSpPr>
          <p:cNvPr id="463" name="Google Shape;463;p40"/>
          <p:cNvSpPr/>
          <p:nvPr/>
        </p:nvSpPr>
        <p:spPr>
          <a:xfrm>
            <a:off x="419100" y="2386576"/>
            <a:ext cx="11366500" cy="2795021"/>
          </a:xfrm>
          <a:prstGeom prst="rect">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3"/>
          <p:cNvSpPr/>
          <p:nvPr/>
        </p:nvSpPr>
        <p:spPr>
          <a:xfrm>
            <a:off x="10691799" y="2217120"/>
            <a:ext cx="1229789" cy="1173152"/>
          </a:xfrm>
          <a:prstGeom prst="rect">
            <a:avLst/>
          </a:prstGeom>
          <a:solidFill>
            <a:schemeClr val="lt1"/>
          </a:solidFill>
          <a:ln cap="flat" cmpd="sng" w="34925">
            <a:solidFill>
              <a:srgbClr val="31538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9298112" y="2220556"/>
            <a:ext cx="1229789" cy="1173152"/>
          </a:xfrm>
          <a:prstGeom prst="rect">
            <a:avLst/>
          </a:prstGeom>
          <a:solidFill>
            <a:schemeClr val="lt1"/>
          </a:solidFill>
          <a:ln cap="flat" cmpd="sng" w="34925">
            <a:solidFill>
              <a:srgbClr val="31538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p:nvPr/>
        </p:nvSpPr>
        <p:spPr>
          <a:xfrm>
            <a:off x="6455177" y="2190567"/>
            <a:ext cx="1229789" cy="1537124"/>
          </a:xfrm>
          <a:prstGeom prst="rect">
            <a:avLst/>
          </a:prstGeom>
          <a:solidFill>
            <a:schemeClr val="lt1"/>
          </a:solidFill>
          <a:ln cap="flat" cmpd="sng" w="34925">
            <a:solidFill>
              <a:srgbClr val="31538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5034706" y="2194674"/>
            <a:ext cx="1229789" cy="1537124"/>
          </a:xfrm>
          <a:prstGeom prst="rect">
            <a:avLst/>
          </a:prstGeom>
          <a:solidFill>
            <a:schemeClr val="lt1"/>
          </a:solidFill>
          <a:ln cap="flat" cmpd="sng" w="34925">
            <a:solidFill>
              <a:srgbClr val="31538F"/>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
          <p:cNvSpPr txBox="1"/>
          <p:nvPr>
            <p:ph type="title"/>
          </p:nvPr>
        </p:nvSpPr>
        <p:spPr>
          <a:xfrm>
            <a:off x="534584" y="0"/>
            <a:ext cx="10515600" cy="7672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Calibri"/>
              <a:buNone/>
            </a:pPr>
            <a:r>
              <a:rPr lang="en-US" sz="3800"/>
              <a:t>What is a container? (2/2)</a:t>
            </a:r>
            <a:endParaRPr b="1" sz="3800" u="sng">
              <a:solidFill>
                <a:srgbClr val="00B0F0"/>
              </a:solidFill>
              <a:latin typeface="Times New Roman"/>
              <a:ea typeface="Times New Roman"/>
              <a:cs typeface="Times New Roman"/>
              <a:sym typeface="Times New Roman"/>
            </a:endParaRPr>
          </a:p>
        </p:txBody>
      </p:sp>
      <p:sp>
        <p:nvSpPr>
          <p:cNvPr id="126" name="Google Shape;126;p3"/>
          <p:cNvSpPr txBox="1"/>
          <p:nvPr>
            <p:ph idx="1" type="body"/>
          </p:nvPr>
        </p:nvSpPr>
        <p:spPr>
          <a:xfrm>
            <a:off x="546539" y="767255"/>
            <a:ext cx="11193516" cy="579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endParaRPr/>
          </a:p>
        </p:txBody>
      </p:sp>
      <p:grpSp>
        <p:nvGrpSpPr>
          <p:cNvPr id="127" name="Google Shape;127;p3"/>
          <p:cNvGrpSpPr/>
          <p:nvPr/>
        </p:nvGrpSpPr>
        <p:grpSpPr>
          <a:xfrm>
            <a:off x="676253" y="3639109"/>
            <a:ext cx="2399566" cy="659365"/>
            <a:chOff x="676253" y="3744670"/>
            <a:chExt cx="2399566" cy="659365"/>
          </a:xfrm>
        </p:grpSpPr>
        <p:sp>
          <p:nvSpPr>
            <p:cNvPr id="128" name="Google Shape;128;p3"/>
            <p:cNvSpPr/>
            <p:nvPr/>
          </p:nvSpPr>
          <p:spPr>
            <a:xfrm>
              <a:off x="676253" y="3744670"/>
              <a:ext cx="2399566" cy="65936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electronics, circuit&#10;&#10;Description automatically generated" id="129" name="Google Shape;129;p3"/>
            <p:cNvPicPr preferRelativeResize="0"/>
            <p:nvPr/>
          </p:nvPicPr>
          <p:blipFill rotWithShape="1">
            <a:blip r:embed="rId3">
              <a:alphaModFix/>
            </a:blip>
            <a:srcRect b="0" l="0" r="0" t="0"/>
            <a:stretch/>
          </p:blipFill>
          <p:spPr>
            <a:xfrm>
              <a:off x="760335" y="3857495"/>
              <a:ext cx="468031" cy="381219"/>
            </a:xfrm>
            <a:prstGeom prst="rect">
              <a:avLst/>
            </a:prstGeom>
            <a:noFill/>
            <a:ln>
              <a:noFill/>
            </a:ln>
          </p:spPr>
        </p:pic>
        <p:pic>
          <p:nvPicPr>
            <p:cNvPr descr="A circuit board&#10;&#10;Description automatically generated" id="130" name="Google Shape;130;p3"/>
            <p:cNvPicPr preferRelativeResize="0"/>
            <p:nvPr/>
          </p:nvPicPr>
          <p:blipFill rotWithShape="1">
            <a:blip r:embed="rId4">
              <a:alphaModFix/>
            </a:blip>
            <a:srcRect b="0" l="0" r="0" t="0"/>
            <a:stretch/>
          </p:blipFill>
          <p:spPr>
            <a:xfrm>
              <a:off x="1233883" y="3839912"/>
              <a:ext cx="577543" cy="383104"/>
            </a:xfrm>
            <a:prstGeom prst="rect">
              <a:avLst/>
            </a:prstGeom>
            <a:noFill/>
            <a:ln>
              <a:noFill/>
            </a:ln>
          </p:spPr>
        </p:pic>
        <p:pic>
          <p:nvPicPr>
            <p:cNvPr descr="A picture containing electronics, disk&#10;&#10;Description automatically generated" id="131" name="Google Shape;131;p3"/>
            <p:cNvPicPr preferRelativeResize="0"/>
            <p:nvPr/>
          </p:nvPicPr>
          <p:blipFill rotWithShape="1">
            <a:blip r:embed="rId5">
              <a:alphaModFix/>
            </a:blip>
            <a:srcRect b="0" l="0" r="0" t="0"/>
            <a:stretch/>
          </p:blipFill>
          <p:spPr>
            <a:xfrm>
              <a:off x="1800916" y="3765690"/>
              <a:ext cx="490082" cy="575727"/>
            </a:xfrm>
            <a:prstGeom prst="rect">
              <a:avLst/>
            </a:prstGeom>
            <a:noFill/>
            <a:ln>
              <a:noFill/>
            </a:ln>
          </p:spPr>
        </p:pic>
        <p:pic>
          <p:nvPicPr>
            <p:cNvPr descr="A circuit board&#10;&#10;Description automatically generated" id="132" name="Google Shape;132;p3"/>
            <p:cNvPicPr preferRelativeResize="0"/>
            <p:nvPr/>
          </p:nvPicPr>
          <p:blipFill rotWithShape="1">
            <a:blip r:embed="rId6">
              <a:alphaModFix/>
            </a:blip>
            <a:srcRect b="0" l="0" r="0" t="0"/>
            <a:stretch/>
          </p:blipFill>
          <p:spPr>
            <a:xfrm>
              <a:off x="2289151" y="3857495"/>
              <a:ext cx="774311" cy="483258"/>
            </a:xfrm>
            <a:prstGeom prst="rect">
              <a:avLst/>
            </a:prstGeom>
            <a:noFill/>
            <a:ln>
              <a:noFill/>
            </a:ln>
          </p:spPr>
        </p:pic>
      </p:grpSp>
      <p:sp>
        <p:nvSpPr>
          <p:cNvPr id="133" name="Google Shape;133;p3"/>
          <p:cNvSpPr/>
          <p:nvPr/>
        </p:nvSpPr>
        <p:spPr>
          <a:xfrm>
            <a:off x="676253" y="3236929"/>
            <a:ext cx="2399566" cy="294290"/>
          </a:xfrm>
          <a:prstGeom prst="rect">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OS</a:t>
            </a:r>
            <a:endParaRPr/>
          </a:p>
        </p:txBody>
      </p:sp>
      <p:sp>
        <p:nvSpPr>
          <p:cNvPr id="134" name="Google Shape;134;p3"/>
          <p:cNvSpPr/>
          <p:nvPr/>
        </p:nvSpPr>
        <p:spPr>
          <a:xfrm>
            <a:off x="676253" y="2782831"/>
            <a:ext cx="2399566" cy="358030"/>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Go 1.12.7</a:t>
            </a:r>
            <a:endParaRPr/>
          </a:p>
        </p:txBody>
      </p:sp>
      <p:sp>
        <p:nvSpPr>
          <p:cNvPr id="135" name="Google Shape;135;p3"/>
          <p:cNvSpPr/>
          <p:nvPr/>
        </p:nvSpPr>
        <p:spPr>
          <a:xfrm>
            <a:off x="632129" y="2350638"/>
            <a:ext cx="1052675"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Fab-1.4</a:t>
            </a:r>
            <a:endParaRPr/>
          </a:p>
        </p:txBody>
      </p:sp>
      <p:sp>
        <p:nvSpPr>
          <p:cNvPr id="136" name="Google Shape;136;p3"/>
          <p:cNvSpPr/>
          <p:nvPr/>
        </p:nvSpPr>
        <p:spPr>
          <a:xfrm>
            <a:off x="1776245" y="2348927"/>
            <a:ext cx="1351827"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Fab-master</a:t>
            </a:r>
            <a:endParaRPr/>
          </a:p>
        </p:txBody>
      </p:sp>
      <p:sp>
        <p:nvSpPr>
          <p:cNvPr id="137" name="Google Shape;137;p3"/>
          <p:cNvSpPr/>
          <p:nvPr/>
        </p:nvSpPr>
        <p:spPr>
          <a:xfrm>
            <a:off x="5165660" y="4114958"/>
            <a:ext cx="2399566" cy="294290"/>
          </a:xfrm>
          <a:prstGeom prst="rect">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OS</a:t>
            </a:r>
            <a:endParaRPr/>
          </a:p>
        </p:txBody>
      </p:sp>
      <p:sp>
        <p:nvSpPr>
          <p:cNvPr id="138" name="Google Shape;138;p3"/>
          <p:cNvSpPr/>
          <p:nvPr/>
        </p:nvSpPr>
        <p:spPr>
          <a:xfrm>
            <a:off x="5095410" y="2704343"/>
            <a:ext cx="1129598" cy="595135"/>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Go 1.12.7</a:t>
            </a:r>
            <a:endParaRPr/>
          </a:p>
        </p:txBody>
      </p:sp>
      <p:sp>
        <p:nvSpPr>
          <p:cNvPr id="139" name="Google Shape;139;p3"/>
          <p:cNvSpPr/>
          <p:nvPr/>
        </p:nvSpPr>
        <p:spPr>
          <a:xfrm>
            <a:off x="5171235" y="3810869"/>
            <a:ext cx="2399566" cy="29429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Hypervisor</a:t>
            </a:r>
            <a:endParaRPr/>
          </a:p>
        </p:txBody>
      </p:sp>
      <p:sp>
        <p:nvSpPr>
          <p:cNvPr id="140" name="Google Shape;140;p3"/>
          <p:cNvSpPr/>
          <p:nvPr/>
        </p:nvSpPr>
        <p:spPr>
          <a:xfrm>
            <a:off x="5090475" y="3393708"/>
            <a:ext cx="1134533" cy="29429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Guest OS</a:t>
            </a:r>
            <a:endParaRPr/>
          </a:p>
        </p:txBody>
      </p:sp>
      <p:sp>
        <p:nvSpPr>
          <p:cNvPr id="141" name="Google Shape;141;p3"/>
          <p:cNvSpPr/>
          <p:nvPr/>
        </p:nvSpPr>
        <p:spPr>
          <a:xfrm>
            <a:off x="6504136" y="3386206"/>
            <a:ext cx="1134533" cy="29429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Guest OS</a:t>
            </a:r>
            <a:endParaRPr/>
          </a:p>
        </p:txBody>
      </p:sp>
      <p:sp>
        <p:nvSpPr>
          <p:cNvPr id="142" name="Google Shape;142;p3"/>
          <p:cNvSpPr/>
          <p:nvPr/>
        </p:nvSpPr>
        <p:spPr>
          <a:xfrm>
            <a:off x="6510839" y="2683320"/>
            <a:ext cx="1129598" cy="597046"/>
          </a:xfrm>
          <a:prstGeom prst="rect">
            <a:avLst/>
          </a:prstGeom>
          <a:solidFill>
            <a:srgbClr val="595959"/>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Go 1.13.4</a:t>
            </a:r>
            <a:endParaRPr/>
          </a:p>
        </p:txBody>
      </p:sp>
      <p:sp>
        <p:nvSpPr>
          <p:cNvPr id="143" name="Google Shape;143;p3"/>
          <p:cNvSpPr txBox="1"/>
          <p:nvPr/>
        </p:nvSpPr>
        <p:spPr>
          <a:xfrm>
            <a:off x="232663" y="4969503"/>
            <a:ext cx="3653564"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Complexity in managing multiple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version of binaries &amp; libraries</a:t>
            </a:r>
            <a:endParaRPr/>
          </a:p>
        </p:txBody>
      </p:sp>
      <p:sp>
        <p:nvSpPr>
          <p:cNvPr id="144" name="Google Shape;144;p3"/>
          <p:cNvSpPr txBox="1"/>
          <p:nvPr/>
        </p:nvSpPr>
        <p:spPr>
          <a:xfrm>
            <a:off x="1158094" y="4700871"/>
            <a:ext cx="1518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Disadvantage</a:t>
            </a:r>
            <a:endParaRPr/>
          </a:p>
        </p:txBody>
      </p:sp>
      <p:sp>
        <p:nvSpPr>
          <p:cNvPr id="145" name="Google Shape;145;p3"/>
          <p:cNvSpPr txBox="1"/>
          <p:nvPr/>
        </p:nvSpPr>
        <p:spPr>
          <a:xfrm>
            <a:off x="839682" y="1337471"/>
            <a:ext cx="20377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Times New Roman"/>
                <a:ea typeface="Times New Roman"/>
                <a:cs typeface="Times New Roman"/>
                <a:sym typeface="Times New Roman"/>
              </a:rPr>
              <a:t>Traditional Server</a:t>
            </a:r>
            <a:br>
              <a:rPr b="1" lang="en-US" sz="1800">
                <a:solidFill>
                  <a:srgbClr val="C00000"/>
                </a:solidFill>
                <a:latin typeface="Times New Roman"/>
                <a:ea typeface="Times New Roman"/>
                <a:cs typeface="Times New Roman"/>
                <a:sym typeface="Times New Roman"/>
              </a:rPr>
            </a:br>
            <a:r>
              <a:rPr b="1" lang="en-US" sz="1800">
                <a:solidFill>
                  <a:srgbClr val="C00000"/>
                </a:solidFill>
                <a:latin typeface="Times New Roman"/>
                <a:ea typeface="Times New Roman"/>
                <a:cs typeface="Times New Roman"/>
                <a:sym typeface="Times New Roman"/>
              </a:rPr>
              <a:t>(physical machine)</a:t>
            </a:r>
            <a:endParaRPr/>
          </a:p>
        </p:txBody>
      </p:sp>
      <p:sp>
        <p:nvSpPr>
          <p:cNvPr id="146" name="Google Shape;146;p3"/>
          <p:cNvSpPr txBox="1"/>
          <p:nvPr/>
        </p:nvSpPr>
        <p:spPr>
          <a:xfrm>
            <a:off x="5343451" y="1343491"/>
            <a:ext cx="20570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Virtualized Server </a:t>
            </a:r>
            <a:br>
              <a:rPr b="1" lang="en-US" sz="1800">
                <a:solidFill>
                  <a:srgbClr val="FF0000"/>
                </a:solidFill>
                <a:latin typeface="Times New Roman"/>
                <a:ea typeface="Times New Roman"/>
                <a:cs typeface="Times New Roman"/>
                <a:sym typeface="Times New Roman"/>
              </a:rPr>
            </a:br>
            <a:r>
              <a:rPr b="1" lang="en-US" sz="1800">
                <a:solidFill>
                  <a:srgbClr val="FF0000"/>
                </a:solidFill>
                <a:latin typeface="Times New Roman"/>
                <a:ea typeface="Times New Roman"/>
                <a:cs typeface="Times New Roman"/>
                <a:sym typeface="Times New Roman"/>
              </a:rPr>
              <a:t>(virtual machine)</a:t>
            </a:r>
            <a:endParaRPr/>
          </a:p>
        </p:txBody>
      </p:sp>
      <p:sp>
        <p:nvSpPr>
          <p:cNvPr id="147" name="Google Shape;147;p3"/>
          <p:cNvSpPr txBox="1"/>
          <p:nvPr/>
        </p:nvSpPr>
        <p:spPr>
          <a:xfrm>
            <a:off x="3886227" y="5825552"/>
            <a:ext cx="5039140"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Higher cost as memory utilization would increase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#Apps that can be hosted would reduce</a:t>
            </a:r>
            <a:endParaRPr/>
          </a:p>
        </p:txBody>
      </p:sp>
      <p:sp>
        <p:nvSpPr>
          <p:cNvPr id="148" name="Google Shape;148;p3"/>
          <p:cNvSpPr txBox="1"/>
          <p:nvPr/>
        </p:nvSpPr>
        <p:spPr>
          <a:xfrm>
            <a:off x="5776182" y="5505295"/>
            <a:ext cx="1518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Disadvantage</a:t>
            </a:r>
            <a:endParaRPr/>
          </a:p>
        </p:txBody>
      </p:sp>
      <p:sp>
        <p:nvSpPr>
          <p:cNvPr id="149" name="Google Shape;149;p3"/>
          <p:cNvSpPr/>
          <p:nvPr/>
        </p:nvSpPr>
        <p:spPr>
          <a:xfrm>
            <a:off x="9410408" y="3468584"/>
            <a:ext cx="2399566" cy="294290"/>
          </a:xfrm>
          <a:prstGeom prst="rect">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OS</a:t>
            </a:r>
            <a:endParaRPr/>
          </a:p>
        </p:txBody>
      </p:sp>
      <p:sp>
        <p:nvSpPr>
          <p:cNvPr id="150" name="Google Shape;150;p3"/>
          <p:cNvSpPr txBox="1"/>
          <p:nvPr/>
        </p:nvSpPr>
        <p:spPr>
          <a:xfrm>
            <a:off x="8926968" y="1335291"/>
            <a:ext cx="32496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48135"/>
                </a:solidFill>
                <a:latin typeface="Times New Roman"/>
                <a:ea typeface="Times New Roman"/>
                <a:cs typeface="Times New Roman"/>
                <a:sym typeface="Times New Roman"/>
              </a:rPr>
              <a:t>Lightweight Virtualized Server</a:t>
            </a:r>
            <a:endParaRPr/>
          </a:p>
          <a:p>
            <a:pPr indent="0" lvl="0" marL="0" marR="0" rtl="0" algn="ctr">
              <a:spcBef>
                <a:spcPts val="0"/>
              </a:spcBef>
              <a:spcAft>
                <a:spcPts val="0"/>
              </a:spcAft>
              <a:buNone/>
            </a:pPr>
            <a:r>
              <a:rPr b="1" lang="en-US" sz="1800">
                <a:solidFill>
                  <a:srgbClr val="548135"/>
                </a:solidFill>
                <a:latin typeface="Times New Roman"/>
                <a:ea typeface="Times New Roman"/>
                <a:cs typeface="Times New Roman"/>
                <a:sym typeface="Times New Roman"/>
              </a:rPr>
              <a:t>(container)</a:t>
            </a:r>
            <a:endParaRPr/>
          </a:p>
        </p:txBody>
      </p:sp>
      <p:cxnSp>
        <p:nvCxnSpPr>
          <p:cNvPr id="151" name="Google Shape;151;p3"/>
          <p:cNvCxnSpPr/>
          <p:nvPr/>
        </p:nvCxnSpPr>
        <p:spPr>
          <a:xfrm>
            <a:off x="3823167" y="1219681"/>
            <a:ext cx="0" cy="5055428"/>
          </a:xfrm>
          <a:prstGeom prst="straightConnector1">
            <a:avLst/>
          </a:prstGeom>
          <a:noFill/>
          <a:ln cap="flat" cmpd="sng" w="9525">
            <a:solidFill>
              <a:schemeClr val="accent1"/>
            </a:solidFill>
            <a:prstDash val="solid"/>
            <a:miter lim="800000"/>
            <a:headEnd len="sm" w="sm" type="none"/>
            <a:tailEnd len="sm" w="sm" type="none"/>
          </a:ln>
        </p:spPr>
      </p:cxnSp>
      <p:cxnSp>
        <p:nvCxnSpPr>
          <p:cNvPr id="152" name="Google Shape;152;p3"/>
          <p:cNvCxnSpPr/>
          <p:nvPr/>
        </p:nvCxnSpPr>
        <p:spPr>
          <a:xfrm>
            <a:off x="8917513" y="1224470"/>
            <a:ext cx="7854" cy="5137136"/>
          </a:xfrm>
          <a:prstGeom prst="straightConnector1">
            <a:avLst/>
          </a:prstGeom>
          <a:noFill/>
          <a:ln cap="flat" cmpd="sng" w="9525">
            <a:solidFill>
              <a:schemeClr val="accent1"/>
            </a:solidFill>
            <a:prstDash val="solid"/>
            <a:miter lim="800000"/>
            <a:headEnd len="sm" w="sm" type="none"/>
            <a:tailEnd len="sm" w="sm" type="none"/>
          </a:ln>
        </p:spPr>
      </p:cxnSp>
      <p:sp>
        <p:nvSpPr>
          <p:cNvPr id="153" name="Google Shape;153;p3"/>
          <p:cNvSpPr/>
          <p:nvPr/>
        </p:nvSpPr>
        <p:spPr>
          <a:xfrm>
            <a:off x="9357173" y="2745791"/>
            <a:ext cx="1129598" cy="595135"/>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Go 1.12.7</a:t>
            </a:r>
            <a:endParaRPr/>
          </a:p>
        </p:txBody>
      </p:sp>
      <p:sp>
        <p:nvSpPr>
          <p:cNvPr id="154" name="Google Shape;154;p3"/>
          <p:cNvSpPr/>
          <p:nvPr/>
        </p:nvSpPr>
        <p:spPr>
          <a:xfrm>
            <a:off x="10746476" y="2737831"/>
            <a:ext cx="1129598" cy="597046"/>
          </a:xfrm>
          <a:prstGeom prst="rect">
            <a:avLst/>
          </a:prstGeom>
          <a:solidFill>
            <a:srgbClr val="595959"/>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Go 1.13.4</a:t>
            </a:r>
            <a:endParaRPr/>
          </a:p>
        </p:txBody>
      </p:sp>
      <p:grpSp>
        <p:nvGrpSpPr>
          <p:cNvPr id="155" name="Google Shape;155;p3"/>
          <p:cNvGrpSpPr/>
          <p:nvPr/>
        </p:nvGrpSpPr>
        <p:grpSpPr>
          <a:xfrm>
            <a:off x="5165660" y="4517911"/>
            <a:ext cx="2399566" cy="659365"/>
            <a:chOff x="676253" y="3744670"/>
            <a:chExt cx="2399566" cy="659365"/>
          </a:xfrm>
        </p:grpSpPr>
        <p:sp>
          <p:nvSpPr>
            <p:cNvPr id="156" name="Google Shape;156;p3"/>
            <p:cNvSpPr/>
            <p:nvPr/>
          </p:nvSpPr>
          <p:spPr>
            <a:xfrm>
              <a:off x="676253" y="3744670"/>
              <a:ext cx="2399566" cy="65936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electronics, circuit&#10;&#10;Description automatically generated" id="157" name="Google Shape;157;p3"/>
            <p:cNvPicPr preferRelativeResize="0"/>
            <p:nvPr/>
          </p:nvPicPr>
          <p:blipFill rotWithShape="1">
            <a:blip r:embed="rId3">
              <a:alphaModFix/>
            </a:blip>
            <a:srcRect b="0" l="0" r="0" t="0"/>
            <a:stretch/>
          </p:blipFill>
          <p:spPr>
            <a:xfrm>
              <a:off x="760335" y="3857495"/>
              <a:ext cx="468031" cy="381219"/>
            </a:xfrm>
            <a:prstGeom prst="rect">
              <a:avLst/>
            </a:prstGeom>
            <a:noFill/>
            <a:ln>
              <a:noFill/>
            </a:ln>
          </p:spPr>
        </p:pic>
        <p:pic>
          <p:nvPicPr>
            <p:cNvPr descr="A circuit board&#10;&#10;Description automatically generated" id="158" name="Google Shape;158;p3"/>
            <p:cNvPicPr preferRelativeResize="0"/>
            <p:nvPr/>
          </p:nvPicPr>
          <p:blipFill rotWithShape="1">
            <a:blip r:embed="rId4">
              <a:alphaModFix/>
            </a:blip>
            <a:srcRect b="0" l="0" r="0" t="0"/>
            <a:stretch/>
          </p:blipFill>
          <p:spPr>
            <a:xfrm>
              <a:off x="1233883" y="3839912"/>
              <a:ext cx="577543" cy="383104"/>
            </a:xfrm>
            <a:prstGeom prst="rect">
              <a:avLst/>
            </a:prstGeom>
            <a:noFill/>
            <a:ln>
              <a:noFill/>
            </a:ln>
          </p:spPr>
        </p:pic>
        <p:pic>
          <p:nvPicPr>
            <p:cNvPr descr="A picture containing electronics, disk&#10;&#10;Description automatically generated" id="159" name="Google Shape;159;p3"/>
            <p:cNvPicPr preferRelativeResize="0"/>
            <p:nvPr/>
          </p:nvPicPr>
          <p:blipFill rotWithShape="1">
            <a:blip r:embed="rId5">
              <a:alphaModFix/>
            </a:blip>
            <a:srcRect b="0" l="0" r="0" t="0"/>
            <a:stretch/>
          </p:blipFill>
          <p:spPr>
            <a:xfrm>
              <a:off x="1800916" y="3765690"/>
              <a:ext cx="490082" cy="575727"/>
            </a:xfrm>
            <a:prstGeom prst="rect">
              <a:avLst/>
            </a:prstGeom>
            <a:noFill/>
            <a:ln>
              <a:noFill/>
            </a:ln>
          </p:spPr>
        </p:pic>
        <p:pic>
          <p:nvPicPr>
            <p:cNvPr descr="A circuit board&#10;&#10;Description automatically generated" id="160" name="Google Shape;160;p3"/>
            <p:cNvPicPr preferRelativeResize="0"/>
            <p:nvPr/>
          </p:nvPicPr>
          <p:blipFill rotWithShape="1">
            <a:blip r:embed="rId6">
              <a:alphaModFix/>
            </a:blip>
            <a:srcRect b="0" l="0" r="0" t="0"/>
            <a:stretch/>
          </p:blipFill>
          <p:spPr>
            <a:xfrm>
              <a:off x="2289151" y="3857495"/>
              <a:ext cx="774311" cy="483258"/>
            </a:xfrm>
            <a:prstGeom prst="rect">
              <a:avLst/>
            </a:prstGeom>
            <a:noFill/>
            <a:ln>
              <a:noFill/>
            </a:ln>
          </p:spPr>
        </p:pic>
      </p:grpSp>
      <p:grpSp>
        <p:nvGrpSpPr>
          <p:cNvPr id="161" name="Google Shape;161;p3"/>
          <p:cNvGrpSpPr/>
          <p:nvPr/>
        </p:nvGrpSpPr>
        <p:grpSpPr>
          <a:xfrm>
            <a:off x="9410408" y="3868785"/>
            <a:ext cx="2399566" cy="659365"/>
            <a:chOff x="676253" y="3744670"/>
            <a:chExt cx="2399566" cy="659365"/>
          </a:xfrm>
        </p:grpSpPr>
        <p:sp>
          <p:nvSpPr>
            <p:cNvPr id="162" name="Google Shape;162;p3"/>
            <p:cNvSpPr/>
            <p:nvPr/>
          </p:nvSpPr>
          <p:spPr>
            <a:xfrm>
              <a:off x="676253" y="3744670"/>
              <a:ext cx="2399566" cy="65936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electronics, circuit&#10;&#10;Description automatically generated" id="163" name="Google Shape;163;p3"/>
            <p:cNvPicPr preferRelativeResize="0"/>
            <p:nvPr/>
          </p:nvPicPr>
          <p:blipFill rotWithShape="1">
            <a:blip r:embed="rId3">
              <a:alphaModFix/>
            </a:blip>
            <a:srcRect b="0" l="0" r="0" t="0"/>
            <a:stretch/>
          </p:blipFill>
          <p:spPr>
            <a:xfrm>
              <a:off x="760335" y="3857495"/>
              <a:ext cx="468031" cy="381219"/>
            </a:xfrm>
            <a:prstGeom prst="rect">
              <a:avLst/>
            </a:prstGeom>
            <a:noFill/>
            <a:ln>
              <a:noFill/>
            </a:ln>
          </p:spPr>
        </p:pic>
        <p:pic>
          <p:nvPicPr>
            <p:cNvPr descr="A circuit board&#10;&#10;Description automatically generated" id="164" name="Google Shape;164;p3"/>
            <p:cNvPicPr preferRelativeResize="0"/>
            <p:nvPr/>
          </p:nvPicPr>
          <p:blipFill rotWithShape="1">
            <a:blip r:embed="rId4">
              <a:alphaModFix/>
            </a:blip>
            <a:srcRect b="0" l="0" r="0" t="0"/>
            <a:stretch/>
          </p:blipFill>
          <p:spPr>
            <a:xfrm>
              <a:off x="1233883" y="3839912"/>
              <a:ext cx="577543" cy="383104"/>
            </a:xfrm>
            <a:prstGeom prst="rect">
              <a:avLst/>
            </a:prstGeom>
            <a:noFill/>
            <a:ln>
              <a:noFill/>
            </a:ln>
          </p:spPr>
        </p:pic>
        <p:pic>
          <p:nvPicPr>
            <p:cNvPr descr="A picture containing electronics, disk&#10;&#10;Description automatically generated" id="165" name="Google Shape;165;p3"/>
            <p:cNvPicPr preferRelativeResize="0"/>
            <p:nvPr/>
          </p:nvPicPr>
          <p:blipFill rotWithShape="1">
            <a:blip r:embed="rId5">
              <a:alphaModFix/>
            </a:blip>
            <a:srcRect b="0" l="0" r="0" t="0"/>
            <a:stretch/>
          </p:blipFill>
          <p:spPr>
            <a:xfrm>
              <a:off x="1800916" y="3765690"/>
              <a:ext cx="490082" cy="575727"/>
            </a:xfrm>
            <a:prstGeom prst="rect">
              <a:avLst/>
            </a:prstGeom>
            <a:noFill/>
            <a:ln>
              <a:noFill/>
            </a:ln>
          </p:spPr>
        </p:pic>
        <p:pic>
          <p:nvPicPr>
            <p:cNvPr descr="A circuit board&#10;&#10;Description automatically generated" id="166" name="Google Shape;166;p3"/>
            <p:cNvPicPr preferRelativeResize="0"/>
            <p:nvPr/>
          </p:nvPicPr>
          <p:blipFill rotWithShape="1">
            <a:blip r:embed="rId6">
              <a:alphaModFix/>
            </a:blip>
            <a:srcRect b="0" l="0" r="0" t="0"/>
            <a:stretch/>
          </p:blipFill>
          <p:spPr>
            <a:xfrm>
              <a:off x="2289151" y="3857495"/>
              <a:ext cx="774311" cy="483258"/>
            </a:xfrm>
            <a:prstGeom prst="rect">
              <a:avLst/>
            </a:prstGeom>
            <a:noFill/>
            <a:ln>
              <a:noFill/>
            </a:ln>
          </p:spPr>
        </p:pic>
      </p:grpSp>
      <p:sp>
        <p:nvSpPr>
          <p:cNvPr id="167" name="Google Shape;167;p3"/>
          <p:cNvSpPr/>
          <p:nvPr/>
        </p:nvSpPr>
        <p:spPr>
          <a:xfrm>
            <a:off x="5146207" y="2268504"/>
            <a:ext cx="1052675"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Fab-1.4</a:t>
            </a:r>
            <a:endParaRPr/>
          </a:p>
        </p:txBody>
      </p:sp>
      <p:sp>
        <p:nvSpPr>
          <p:cNvPr id="168" name="Google Shape;168;p3"/>
          <p:cNvSpPr/>
          <p:nvPr/>
        </p:nvSpPr>
        <p:spPr>
          <a:xfrm>
            <a:off x="6433346" y="2253270"/>
            <a:ext cx="1290809"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Fab-master</a:t>
            </a:r>
            <a:endParaRPr/>
          </a:p>
        </p:txBody>
      </p:sp>
      <p:sp>
        <p:nvSpPr>
          <p:cNvPr id="169" name="Google Shape;169;p3"/>
          <p:cNvSpPr/>
          <p:nvPr/>
        </p:nvSpPr>
        <p:spPr>
          <a:xfrm>
            <a:off x="9406166" y="2313819"/>
            <a:ext cx="1052675"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Fab-1.4</a:t>
            </a:r>
            <a:endParaRPr/>
          </a:p>
        </p:txBody>
      </p:sp>
      <p:sp>
        <p:nvSpPr>
          <p:cNvPr id="170" name="Google Shape;170;p3"/>
          <p:cNvSpPr/>
          <p:nvPr/>
        </p:nvSpPr>
        <p:spPr>
          <a:xfrm>
            <a:off x="10693305" y="2298585"/>
            <a:ext cx="1290809" cy="369332"/>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Fab-master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g813a49c562_0_12"/>
          <p:cNvSpPr txBox="1"/>
          <p:nvPr>
            <p:ph type="title"/>
          </p:nvPr>
        </p:nvSpPr>
        <p:spPr>
          <a:xfrm>
            <a:off x="0" y="-25563"/>
            <a:ext cx="10515600" cy="86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rm</a:t>
            </a:r>
            <a:endParaRPr/>
          </a:p>
        </p:txBody>
      </p:sp>
      <p:pic>
        <p:nvPicPr>
          <p:cNvPr id="469" name="Google Shape;469;g813a49c562_0_12"/>
          <p:cNvPicPr preferRelativeResize="0"/>
          <p:nvPr/>
        </p:nvPicPr>
        <p:blipFill rotWithShape="1">
          <a:blip r:embed="rId3">
            <a:alphaModFix/>
          </a:blip>
          <a:srcRect b="0" l="0" r="0" t="0"/>
          <a:stretch/>
        </p:blipFill>
        <p:spPr>
          <a:xfrm>
            <a:off x="95249" y="908862"/>
            <a:ext cx="11950700" cy="1663700"/>
          </a:xfrm>
          <a:prstGeom prst="rect">
            <a:avLst/>
          </a:prstGeom>
          <a:noFill/>
          <a:ln>
            <a:noFill/>
          </a:ln>
        </p:spPr>
      </p:pic>
      <p:pic>
        <p:nvPicPr>
          <p:cNvPr id="470" name="Google Shape;470;g813a49c562_0_12"/>
          <p:cNvPicPr preferRelativeResize="0"/>
          <p:nvPr/>
        </p:nvPicPr>
        <p:blipFill rotWithShape="1">
          <a:blip r:embed="rId4">
            <a:alphaModFix/>
          </a:blip>
          <a:srcRect b="0" l="0" r="0" t="0"/>
          <a:stretch/>
        </p:blipFill>
        <p:spPr>
          <a:xfrm>
            <a:off x="120649" y="2677748"/>
            <a:ext cx="11664949" cy="2275785"/>
          </a:xfrm>
          <a:prstGeom prst="rect">
            <a:avLst/>
          </a:prstGeom>
          <a:noFill/>
          <a:ln>
            <a:noFill/>
          </a:ln>
        </p:spPr>
      </p:pic>
      <p:pic>
        <p:nvPicPr>
          <p:cNvPr id="471" name="Google Shape;471;g813a49c562_0_12"/>
          <p:cNvPicPr preferRelativeResize="0"/>
          <p:nvPr/>
        </p:nvPicPr>
        <p:blipFill rotWithShape="1">
          <a:blip r:embed="rId5">
            <a:alphaModFix/>
          </a:blip>
          <a:srcRect b="0" l="0" r="0" t="0"/>
          <a:stretch/>
        </p:blipFill>
        <p:spPr>
          <a:xfrm>
            <a:off x="120649" y="5058719"/>
            <a:ext cx="11899900" cy="1968500"/>
          </a:xfrm>
          <a:prstGeom prst="rect">
            <a:avLst/>
          </a:prstGeom>
          <a:noFill/>
          <a:ln>
            <a:noFill/>
          </a:ln>
        </p:spPr>
      </p:pic>
      <p:sp>
        <p:nvSpPr>
          <p:cNvPr id="472" name="Google Shape;472;g813a49c562_0_12"/>
          <p:cNvSpPr txBox="1"/>
          <p:nvPr/>
        </p:nvSpPr>
        <p:spPr>
          <a:xfrm>
            <a:off x="5613400" y="952204"/>
            <a:ext cx="3860700" cy="6462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Volume created for </a:t>
            </a:r>
            <a:r>
              <a:rPr b="1" i="1" lang="en-US" sz="1800">
                <a:solidFill>
                  <a:schemeClr val="dk1"/>
                </a:solidFill>
                <a:latin typeface="Calibri"/>
                <a:ea typeface="Calibri"/>
                <a:cs typeface="Calibri"/>
                <a:sym typeface="Calibri"/>
              </a:rPr>
              <a:t>test_persist</a:t>
            </a:r>
            <a:r>
              <a:rPr lang="en-US" sz="1800">
                <a:solidFill>
                  <a:schemeClr val="dk1"/>
                </a:solidFill>
                <a:latin typeface="Calibri"/>
                <a:ea typeface="Calibri"/>
                <a:cs typeface="Calibri"/>
                <a:sym typeface="Calibri"/>
              </a:rPr>
              <a:t> container</a:t>
            </a:r>
            <a:endParaRPr/>
          </a:p>
        </p:txBody>
      </p:sp>
      <p:cxnSp>
        <p:nvCxnSpPr>
          <p:cNvPr id="473" name="Google Shape;473;g813a49c562_0_12"/>
          <p:cNvCxnSpPr/>
          <p:nvPr/>
        </p:nvCxnSpPr>
        <p:spPr>
          <a:xfrm>
            <a:off x="254000" y="2209800"/>
            <a:ext cx="11766600" cy="0"/>
          </a:xfrm>
          <a:prstGeom prst="straightConnector1">
            <a:avLst/>
          </a:prstGeom>
          <a:noFill/>
          <a:ln cap="flat" cmpd="sng" w="19050">
            <a:solidFill>
              <a:srgbClr val="FF0000"/>
            </a:solidFill>
            <a:prstDash val="dot"/>
            <a:miter lim="800000"/>
            <a:headEnd len="sm" w="sm" type="none"/>
            <a:tailEnd len="sm" w="sm" type="none"/>
          </a:ln>
        </p:spPr>
      </p:cxnSp>
      <p:sp>
        <p:nvSpPr>
          <p:cNvPr id="474" name="Google Shape;474;g813a49c562_0_12"/>
          <p:cNvSpPr txBox="1"/>
          <p:nvPr/>
        </p:nvSpPr>
        <p:spPr>
          <a:xfrm>
            <a:off x="5676900" y="2864129"/>
            <a:ext cx="4419600" cy="3693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Does not go away even after </a:t>
            </a:r>
            <a:r>
              <a:rPr b="1" lang="en-US" sz="1800">
                <a:solidFill>
                  <a:schemeClr val="dk1"/>
                </a:solidFill>
                <a:latin typeface="Calibri"/>
                <a:ea typeface="Calibri"/>
                <a:cs typeface="Calibri"/>
                <a:sym typeface="Calibri"/>
              </a:rPr>
              <a:t>&gt; docker stop</a:t>
            </a:r>
            <a:endParaRPr/>
          </a:p>
        </p:txBody>
      </p:sp>
      <p:cxnSp>
        <p:nvCxnSpPr>
          <p:cNvPr id="475" name="Google Shape;475;g813a49c562_0_12"/>
          <p:cNvCxnSpPr/>
          <p:nvPr/>
        </p:nvCxnSpPr>
        <p:spPr>
          <a:xfrm>
            <a:off x="254000" y="4546600"/>
            <a:ext cx="11455500" cy="0"/>
          </a:xfrm>
          <a:prstGeom prst="straightConnector1">
            <a:avLst/>
          </a:prstGeom>
          <a:noFill/>
          <a:ln cap="flat" cmpd="sng" w="28575">
            <a:solidFill>
              <a:srgbClr val="FF0000"/>
            </a:solidFill>
            <a:prstDash val="dash"/>
            <a:miter lim="800000"/>
            <a:headEnd len="sm" w="sm" type="none"/>
            <a:tailEnd len="sm" w="sm" type="none"/>
          </a:ln>
        </p:spPr>
      </p:cxnSp>
      <p:sp>
        <p:nvSpPr>
          <p:cNvPr id="476" name="Google Shape;476;g813a49c562_0_12"/>
          <p:cNvSpPr txBox="1"/>
          <p:nvPr/>
        </p:nvSpPr>
        <p:spPr>
          <a:xfrm>
            <a:off x="4144936" y="5280158"/>
            <a:ext cx="7640700" cy="6462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&gt; docker rm </a:t>
            </a:r>
            <a:r>
              <a:rPr lang="en-US" sz="1800">
                <a:solidFill>
                  <a:schemeClr val="dk1"/>
                </a:solidFill>
                <a:latin typeface="Calibri"/>
                <a:ea typeface="Calibri"/>
                <a:cs typeface="Calibri"/>
                <a:sym typeface="Calibri"/>
              </a:rPr>
              <a:t>Removes the container along with any volume definitions. This is useful to cleanup stale volumes.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g813a49c562_0_24"/>
          <p:cNvSpPr txBox="1"/>
          <p:nvPr>
            <p:ph type="title"/>
          </p:nvPr>
        </p:nvSpPr>
        <p:spPr>
          <a:xfrm>
            <a:off x="252046" y="365126"/>
            <a:ext cx="10515600" cy="86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images</a:t>
            </a:r>
            <a:endParaRPr/>
          </a:p>
        </p:txBody>
      </p:sp>
      <p:sp>
        <p:nvSpPr>
          <p:cNvPr id="482" name="Google Shape;482;g813a49c562_0_24"/>
          <p:cNvSpPr txBox="1"/>
          <p:nvPr/>
        </p:nvSpPr>
        <p:spPr>
          <a:xfrm>
            <a:off x="620931" y="4386021"/>
            <a:ext cx="10709400" cy="107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Lists all the images (also includes the image created in the previous step) available in the local cache</a:t>
            </a:r>
            <a:endParaRPr/>
          </a:p>
        </p:txBody>
      </p:sp>
      <p:pic>
        <p:nvPicPr>
          <p:cNvPr id="483" name="Google Shape;483;g813a49c562_0_24"/>
          <p:cNvPicPr preferRelativeResize="0"/>
          <p:nvPr/>
        </p:nvPicPr>
        <p:blipFill rotWithShape="1">
          <a:blip r:embed="rId3">
            <a:alphaModFix/>
          </a:blip>
          <a:srcRect b="0" l="0" r="0" t="0"/>
          <a:stretch/>
        </p:blipFill>
        <p:spPr>
          <a:xfrm>
            <a:off x="36146" y="2194734"/>
            <a:ext cx="12192003" cy="18843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pic>
        <p:nvPicPr>
          <p:cNvPr id="488" name="Google Shape;488;g813a49c562_0_30"/>
          <p:cNvPicPr preferRelativeResize="0"/>
          <p:nvPr/>
        </p:nvPicPr>
        <p:blipFill rotWithShape="1">
          <a:blip r:embed="rId3">
            <a:alphaModFix/>
          </a:blip>
          <a:srcRect b="0" l="0" r="0" t="0"/>
          <a:stretch/>
        </p:blipFill>
        <p:spPr>
          <a:xfrm>
            <a:off x="419100" y="836425"/>
            <a:ext cx="11620500" cy="6007309"/>
          </a:xfrm>
          <a:prstGeom prst="rect">
            <a:avLst/>
          </a:prstGeom>
          <a:noFill/>
          <a:ln>
            <a:noFill/>
          </a:ln>
        </p:spPr>
      </p:pic>
      <p:sp>
        <p:nvSpPr>
          <p:cNvPr id="489" name="Google Shape;489;g813a49c562_0_30"/>
          <p:cNvSpPr txBox="1"/>
          <p:nvPr>
            <p:ph type="title"/>
          </p:nvPr>
        </p:nvSpPr>
        <p:spPr>
          <a:xfrm>
            <a:off x="252046" y="-17396"/>
            <a:ext cx="10515600" cy="86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highlight>
                  <a:srgbClr val="C0C0C0"/>
                </a:highlight>
              </a:rPr>
              <a:t>&gt; docker </a:t>
            </a:r>
            <a:r>
              <a:rPr lang="en-US">
                <a:highlight>
                  <a:srgbClr val="C0C0C0"/>
                </a:highlight>
              </a:rPr>
              <a:t>rmi</a:t>
            </a:r>
            <a:endParaRPr>
              <a:highlight>
                <a:srgbClr val="C0C0C0"/>
              </a:highlight>
            </a:endParaRPr>
          </a:p>
        </p:txBody>
      </p:sp>
      <p:sp>
        <p:nvSpPr>
          <p:cNvPr id="490" name="Google Shape;490;g813a49c562_0_30"/>
          <p:cNvSpPr txBox="1"/>
          <p:nvPr/>
        </p:nvSpPr>
        <p:spPr>
          <a:xfrm>
            <a:off x="1330271" y="2637743"/>
            <a:ext cx="10709400" cy="584700"/>
          </a:xfrm>
          <a:prstGeom prst="rect">
            <a:avLst/>
          </a:prstGeom>
          <a:solidFill>
            <a:srgbClr val="FF000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Removes the image from the local repository cache</a:t>
            </a:r>
            <a:endParaRPr/>
          </a:p>
        </p:txBody>
      </p:sp>
      <p:sp>
        <p:nvSpPr>
          <p:cNvPr id="491" name="Google Shape;491;g813a49c562_0_30"/>
          <p:cNvSpPr/>
          <p:nvPr/>
        </p:nvSpPr>
        <p:spPr>
          <a:xfrm>
            <a:off x="252046" y="1705155"/>
            <a:ext cx="11787600" cy="263400"/>
          </a:xfrm>
          <a:prstGeom prst="rect">
            <a:avLst/>
          </a:prstGeom>
          <a:noFill/>
          <a:ln cap="flat" cmpd="sng" w="349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g813a49c562_0_37"/>
          <p:cNvSpPr txBox="1"/>
          <p:nvPr>
            <p:ph idx="1" type="body"/>
          </p:nvPr>
        </p:nvSpPr>
        <p:spPr>
          <a:xfrm>
            <a:off x="568510" y="1099801"/>
            <a:ext cx="11623500" cy="5758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3200"/>
              <a:buChar char="•"/>
            </a:pPr>
            <a:r>
              <a:rPr lang="en-US" sz="3200"/>
              <a:t>d</a:t>
            </a:r>
            <a:r>
              <a:rPr lang="en-US" sz="3200"/>
              <a:t>ocker volume</a:t>
            </a:r>
            <a:endParaRPr sz="3200"/>
          </a:p>
          <a:p>
            <a:pPr indent="0" lvl="0" marL="228600" rtl="0" algn="l">
              <a:lnSpc>
                <a:spcPct val="90000"/>
              </a:lnSpc>
              <a:spcBef>
                <a:spcPts val="1000"/>
              </a:spcBef>
              <a:spcAft>
                <a:spcPts val="0"/>
              </a:spcAft>
              <a:buNone/>
            </a:pPr>
            <a:r>
              <a:t/>
            </a:r>
            <a:endParaRPr sz="3200"/>
          </a:p>
          <a:p>
            <a:pPr indent="-228600" lvl="0" marL="228600" rtl="0" algn="l">
              <a:lnSpc>
                <a:spcPct val="90000"/>
              </a:lnSpc>
              <a:spcBef>
                <a:spcPts val="1000"/>
              </a:spcBef>
              <a:spcAft>
                <a:spcPts val="0"/>
              </a:spcAft>
              <a:buClr>
                <a:schemeClr val="dk1"/>
              </a:buClr>
              <a:buSzPts val="3200"/>
              <a:buChar char="•"/>
            </a:pPr>
            <a:r>
              <a:rPr lang="en-US" sz="3200"/>
              <a:t>docker cp</a:t>
            </a:r>
            <a:endParaRPr sz="3200"/>
          </a:p>
          <a:p>
            <a:pPr indent="0" lvl="0" marL="0" rtl="0" algn="l">
              <a:lnSpc>
                <a:spcPct val="90000"/>
              </a:lnSpc>
              <a:spcBef>
                <a:spcPts val="1000"/>
              </a:spcBef>
              <a:spcAft>
                <a:spcPts val="0"/>
              </a:spcAft>
              <a:buNone/>
            </a:pPr>
            <a:r>
              <a:t/>
            </a:r>
            <a:endParaRPr sz="3200"/>
          </a:p>
          <a:p>
            <a:pPr indent="-228600" lvl="0" marL="228600" rtl="0" algn="l">
              <a:lnSpc>
                <a:spcPct val="90000"/>
              </a:lnSpc>
              <a:spcBef>
                <a:spcPts val="1000"/>
              </a:spcBef>
              <a:spcAft>
                <a:spcPts val="0"/>
              </a:spcAft>
              <a:buSzPts val="3200"/>
              <a:buChar char="•"/>
            </a:pPr>
            <a:r>
              <a:rPr lang="en-US" sz="3200"/>
              <a:t>docker commit</a:t>
            </a:r>
            <a:endParaRPr sz="3200"/>
          </a:p>
          <a:p>
            <a:pPr indent="0" lvl="0" marL="228600" rtl="0" algn="l">
              <a:lnSpc>
                <a:spcPct val="90000"/>
              </a:lnSpc>
              <a:spcBef>
                <a:spcPts val="1000"/>
              </a:spcBef>
              <a:spcAft>
                <a:spcPts val="0"/>
              </a:spcAft>
              <a:buNone/>
            </a:pPr>
            <a:r>
              <a:t/>
            </a:r>
            <a:endParaRPr sz="3200"/>
          </a:p>
          <a:p>
            <a:pPr indent="-228600" lvl="0" marL="228600" rtl="0" algn="l">
              <a:lnSpc>
                <a:spcPct val="90000"/>
              </a:lnSpc>
              <a:spcBef>
                <a:spcPts val="1000"/>
              </a:spcBef>
              <a:spcAft>
                <a:spcPts val="0"/>
              </a:spcAft>
              <a:buSzPts val="3200"/>
              <a:buChar char="•"/>
            </a:pPr>
            <a:r>
              <a:rPr lang="en-US" sz="3200"/>
              <a:t>docker history</a:t>
            </a:r>
            <a:endParaRPr sz="3200"/>
          </a:p>
          <a:p>
            <a:pPr indent="0" lvl="0" marL="228600" rtl="0" algn="l">
              <a:lnSpc>
                <a:spcPct val="90000"/>
              </a:lnSpc>
              <a:spcBef>
                <a:spcPts val="1000"/>
              </a:spcBef>
              <a:spcAft>
                <a:spcPts val="0"/>
              </a:spcAft>
              <a:buNone/>
            </a:pPr>
            <a:r>
              <a:t/>
            </a:r>
            <a:endParaRPr sz="3200"/>
          </a:p>
          <a:p>
            <a:pPr indent="-228600" lvl="0" marL="228600" rtl="0" algn="l">
              <a:lnSpc>
                <a:spcPct val="90000"/>
              </a:lnSpc>
              <a:spcBef>
                <a:spcPts val="1000"/>
              </a:spcBef>
              <a:spcAft>
                <a:spcPts val="0"/>
              </a:spcAft>
              <a:buSzPts val="3200"/>
              <a:buChar char="•"/>
            </a:pPr>
            <a:r>
              <a:rPr lang="en-US" sz="3200"/>
              <a:t>docker load/save</a:t>
            </a:r>
            <a:endParaRPr sz="3200"/>
          </a:p>
        </p:txBody>
      </p:sp>
      <p:sp>
        <p:nvSpPr>
          <p:cNvPr id="498" name="Google Shape;498;g813a49c562_0_37"/>
          <p:cNvSpPr txBox="1"/>
          <p:nvPr/>
        </p:nvSpPr>
        <p:spPr>
          <a:xfrm>
            <a:off x="407971" y="135475"/>
            <a:ext cx="12192000" cy="767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800"/>
              <a:buFont typeface="Calibri"/>
              <a:buNone/>
            </a:pPr>
            <a:r>
              <a:rPr lang="en-US" sz="3800">
                <a:solidFill>
                  <a:schemeClr val="dk1"/>
                </a:solidFill>
                <a:latin typeface="Calibri"/>
                <a:ea typeface="Calibri"/>
                <a:cs typeface="Calibri"/>
                <a:sym typeface="Calibri"/>
              </a:rPr>
              <a:t>Other Docker Command Utilities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0" y="2428387"/>
            <a:ext cx="12191999" cy="1325563"/>
          </a:xfrm>
          <a:prstGeom prst="rect">
            <a:avLst/>
          </a:prstGeom>
          <a:solidFill>
            <a:srgbClr val="A5A5A5"/>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Docker Compose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509" name="Google Shape;50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Docker compose allows the user to configure and run one or more containers as services.</a:t>
            </a:r>
            <a:endParaRPr/>
          </a:p>
          <a:p>
            <a:pPr indent="-228600" lvl="0" marL="228600" rtl="0" algn="l">
              <a:lnSpc>
                <a:spcPct val="90000"/>
              </a:lnSpc>
              <a:spcBef>
                <a:spcPts val="1000"/>
              </a:spcBef>
              <a:spcAft>
                <a:spcPts val="0"/>
              </a:spcAft>
              <a:buClr>
                <a:schemeClr val="dk1"/>
              </a:buClr>
              <a:buSzPts val="2800"/>
              <a:buChar char="•"/>
            </a:pPr>
            <a:r>
              <a:rPr lang="en-US"/>
              <a:t>Using docker compose, we could set configurations of the containers, decide on the order of boot-up, volumes to be mounted, networking between containers and more.</a:t>
            </a:r>
            <a:endParaRPr/>
          </a:p>
          <a:p>
            <a:pPr indent="-228600" lvl="0" marL="228600" rtl="0" algn="l">
              <a:lnSpc>
                <a:spcPct val="90000"/>
              </a:lnSpc>
              <a:spcBef>
                <a:spcPts val="1000"/>
              </a:spcBef>
              <a:spcAft>
                <a:spcPts val="0"/>
              </a:spcAft>
              <a:buClr>
                <a:schemeClr val="dk1"/>
              </a:buClr>
              <a:buSzPts val="2800"/>
              <a:buChar char="•"/>
            </a:pPr>
            <a:r>
              <a:rPr lang="en-US"/>
              <a:t>We illustrate a very simple use-case of docker-compose in the next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
          <p:cNvSpPr txBox="1"/>
          <p:nvPr>
            <p:ph idx="1" type="body"/>
          </p:nvPr>
        </p:nvSpPr>
        <p:spPr>
          <a:xfrm>
            <a:off x="568411" y="841475"/>
            <a:ext cx="11447578" cy="6110376"/>
          </a:xfrm>
          <a:prstGeom prst="rect">
            <a:avLst/>
          </a:prstGeom>
          <a:noFill/>
          <a:ln>
            <a:noFill/>
          </a:ln>
        </p:spPr>
        <p:txBody>
          <a:bodyPr anchorCtr="0" anchor="t" bIns="45700" lIns="91425" spcFirstLastPara="1" rIns="91425" wrap="square" tIns="45700">
            <a:normAutofit/>
          </a:bodyPr>
          <a:lstStyle/>
          <a:p>
            <a:pPr indent="-341630" lvl="0" marL="514350" rtl="0" algn="l">
              <a:lnSpc>
                <a:spcPct val="100000"/>
              </a:lnSpc>
              <a:spcBef>
                <a:spcPts val="0"/>
              </a:spcBef>
              <a:spcAft>
                <a:spcPts val="0"/>
              </a:spcAft>
              <a:buClr>
                <a:schemeClr val="dk1"/>
              </a:buClr>
              <a:buSzPts val="2720"/>
              <a:buFont typeface="Calibri"/>
              <a:buNone/>
            </a:pPr>
            <a:r>
              <a:t/>
            </a:r>
            <a:endParaRPr sz="2720"/>
          </a:p>
          <a:p>
            <a:pPr indent="-514350" lvl="0" marL="514350" rtl="0" algn="l">
              <a:lnSpc>
                <a:spcPct val="100000"/>
              </a:lnSpc>
              <a:spcBef>
                <a:spcPts val="1000"/>
              </a:spcBef>
              <a:spcAft>
                <a:spcPts val="0"/>
              </a:spcAft>
              <a:buClr>
                <a:schemeClr val="dk1"/>
              </a:buClr>
              <a:buSzPts val="2720"/>
              <a:buFont typeface="Calibri"/>
              <a:buAutoNum type="arabicPeriod"/>
            </a:pPr>
            <a:r>
              <a:rPr lang="en-US" sz="2720"/>
              <a:t>Write once Use Anywhere.</a:t>
            </a:r>
            <a:endParaRPr/>
          </a:p>
          <a:p>
            <a:pPr indent="-341630" lvl="0" marL="514350" rtl="0" algn="l">
              <a:lnSpc>
                <a:spcPct val="100000"/>
              </a:lnSpc>
              <a:spcBef>
                <a:spcPts val="1000"/>
              </a:spcBef>
              <a:spcAft>
                <a:spcPts val="0"/>
              </a:spcAft>
              <a:buClr>
                <a:schemeClr val="dk1"/>
              </a:buClr>
              <a:buSzPts val="2720"/>
              <a:buFont typeface="Calibri"/>
              <a:buNone/>
            </a:pPr>
            <a:r>
              <a:t/>
            </a:r>
            <a:endParaRPr sz="2720"/>
          </a:p>
          <a:p>
            <a:pPr indent="-514350" lvl="0" marL="514350" rtl="0" algn="l">
              <a:lnSpc>
                <a:spcPct val="100000"/>
              </a:lnSpc>
              <a:spcBef>
                <a:spcPts val="1000"/>
              </a:spcBef>
              <a:spcAft>
                <a:spcPts val="0"/>
              </a:spcAft>
              <a:buClr>
                <a:schemeClr val="dk1"/>
              </a:buClr>
              <a:buSzPts val="2720"/>
              <a:buFont typeface="Calibri"/>
              <a:buAutoNum type="arabicPeriod"/>
            </a:pPr>
            <a:r>
              <a:rPr lang="en-US" sz="2720"/>
              <a:t>To easily distribute development environment</a:t>
            </a:r>
            <a:endParaRPr/>
          </a:p>
          <a:p>
            <a:pPr indent="-341630" lvl="0" marL="514350" rtl="0" algn="l">
              <a:lnSpc>
                <a:spcPct val="100000"/>
              </a:lnSpc>
              <a:spcBef>
                <a:spcPts val="1000"/>
              </a:spcBef>
              <a:spcAft>
                <a:spcPts val="0"/>
              </a:spcAft>
              <a:buClr>
                <a:schemeClr val="dk1"/>
              </a:buClr>
              <a:buSzPts val="2720"/>
              <a:buFont typeface="Calibri"/>
              <a:buNone/>
            </a:pPr>
            <a:r>
              <a:t/>
            </a:r>
            <a:endParaRPr sz="2720"/>
          </a:p>
          <a:p>
            <a:pPr indent="-514350" lvl="0" marL="514350" rtl="0" algn="l">
              <a:lnSpc>
                <a:spcPct val="100000"/>
              </a:lnSpc>
              <a:spcBef>
                <a:spcPts val="1000"/>
              </a:spcBef>
              <a:spcAft>
                <a:spcPts val="0"/>
              </a:spcAft>
              <a:buClr>
                <a:schemeClr val="dk1"/>
              </a:buClr>
              <a:buSzPts val="2720"/>
              <a:buFont typeface="Calibri"/>
              <a:buAutoNum type="arabicPeriod"/>
            </a:pPr>
            <a:r>
              <a:rPr lang="en-US" sz="2720"/>
              <a:t>To deploy application quickly on multiple servers across private and public cloud (including multi-cloud)</a:t>
            </a:r>
            <a:endParaRPr/>
          </a:p>
          <a:p>
            <a:pPr indent="-341630" lvl="0" marL="514350" rtl="0" algn="l">
              <a:lnSpc>
                <a:spcPct val="100000"/>
              </a:lnSpc>
              <a:spcBef>
                <a:spcPts val="1000"/>
              </a:spcBef>
              <a:spcAft>
                <a:spcPts val="0"/>
              </a:spcAft>
              <a:buClr>
                <a:schemeClr val="dk1"/>
              </a:buClr>
              <a:buSzPts val="2720"/>
              <a:buFont typeface="Calibri"/>
              <a:buNone/>
            </a:pPr>
            <a:r>
              <a:t/>
            </a:r>
            <a:endParaRPr sz="2720"/>
          </a:p>
          <a:p>
            <a:pPr indent="-514350" lvl="0" marL="514350" rtl="0" algn="l">
              <a:lnSpc>
                <a:spcPct val="100000"/>
              </a:lnSpc>
              <a:spcBef>
                <a:spcPts val="1000"/>
              </a:spcBef>
              <a:spcAft>
                <a:spcPts val="0"/>
              </a:spcAft>
              <a:buClr>
                <a:schemeClr val="dk1"/>
              </a:buClr>
              <a:buSzPts val="2720"/>
              <a:buFont typeface="Calibri"/>
              <a:buAutoNum type="arabicPeriod"/>
            </a:pPr>
            <a:r>
              <a:rPr lang="en-US" sz="2720"/>
              <a:t>To deploy microservices</a:t>
            </a:r>
            <a:endParaRPr sz="2720"/>
          </a:p>
          <a:p>
            <a:pPr indent="-341630" lvl="0" marL="514350" rtl="0" algn="l">
              <a:lnSpc>
                <a:spcPct val="100000"/>
              </a:lnSpc>
              <a:spcBef>
                <a:spcPts val="1000"/>
              </a:spcBef>
              <a:spcAft>
                <a:spcPts val="0"/>
              </a:spcAft>
              <a:buClr>
                <a:schemeClr val="dk1"/>
              </a:buClr>
              <a:buSzPts val="2720"/>
              <a:buFont typeface="Calibri"/>
              <a:buNone/>
            </a:pPr>
            <a:r>
              <a:t/>
            </a:r>
            <a:endParaRPr sz="2720"/>
          </a:p>
          <a:p>
            <a:pPr indent="-514350" lvl="0" marL="514350" rtl="0" algn="l">
              <a:lnSpc>
                <a:spcPct val="100000"/>
              </a:lnSpc>
              <a:spcBef>
                <a:spcPts val="1000"/>
              </a:spcBef>
              <a:spcAft>
                <a:spcPts val="0"/>
              </a:spcAft>
              <a:buClr>
                <a:schemeClr val="dk1"/>
              </a:buClr>
              <a:buSzPts val="2720"/>
              <a:buFont typeface="Calibri"/>
              <a:buAutoNum type="arabicPeriod"/>
            </a:pPr>
            <a:r>
              <a:rPr lang="en-US" sz="2720"/>
              <a:t>To increase server utilization by packing more applications</a:t>
            </a:r>
            <a:endParaRPr/>
          </a:p>
        </p:txBody>
      </p:sp>
      <p:sp>
        <p:nvSpPr>
          <p:cNvPr id="176" name="Google Shape;176;p4"/>
          <p:cNvSpPr txBox="1"/>
          <p:nvPr/>
        </p:nvSpPr>
        <p:spPr>
          <a:xfrm>
            <a:off x="568411" y="74220"/>
            <a:ext cx="10515600" cy="76725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800"/>
              <a:buFont typeface="Calibri"/>
              <a:buNone/>
            </a:pPr>
            <a:r>
              <a:rPr lang="en-US" sz="3800">
                <a:solidFill>
                  <a:schemeClr val="dk1"/>
                </a:solidFill>
                <a:latin typeface="Calibri"/>
                <a:ea typeface="Calibri"/>
                <a:cs typeface="Calibri"/>
                <a:sym typeface="Calibri"/>
              </a:rPr>
              <a:t>Other Uses of Container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5"/>
          <p:cNvSpPr txBox="1"/>
          <p:nvPr>
            <p:ph idx="1" type="body"/>
          </p:nvPr>
        </p:nvSpPr>
        <p:spPr>
          <a:xfrm>
            <a:off x="568410" y="827901"/>
            <a:ext cx="11623589" cy="5758249"/>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lxc</a:t>
            </a:r>
            <a:endParaRPr sz="3200"/>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Openvz</a:t>
            </a:r>
            <a:endParaRPr sz="3200"/>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rkt</a:t>
            </a:r>
            <a:endParaRPr sz="3200"/>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Docker</a:t>
            </a:r>
            <a:endParaRPr/>
          </a:p>
        </p:txBody>
      </p:sp>
      <p:sp>
        <p:nvSpPr>
          <p:cNvPr id="183" name="Google Shape;183;p5"/>
          <p:cNvSpPr txBox="1"/>
          <p:nvPr/>
        </p:nvSpPr>
        <p:spPr>
          <a:xfrm>
            <a:off x="407971" y="0"/>
            <a:ext cx="12191999" cy="76725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800"/>
              <a:buFont typeface="Calibri"/>
              <a:buNone/>
            </a:pPr>
            <a:r>
              <a:rPr lang="en-US" sz="3800">
                <a:solidFill>
                  <a:schemeClr val="dk1"/>
                </a:solidFill>
                <a:latin typeface="Calibri"/>
                <a:ea typeface="Calibri"/>
                <a:cs typeface="Calibri"/>
                <a:sym typeface="Calibri"/>
              </a:rPr>
              <a:t>Tools to Easily and Quickly Create Containers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6"/>
          <p:cNvSpPr txBox="1"/>
          <p:nvPr>
            <p:ph type="title"/>
          </p:nvPr>
        </p:nvSpPr>
        <p:spPr>
          <a:xfrm>
            <a:off x="838200" y="365126"/>
            <a:ext cx="10515600" cy="9126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89" name="Google Shape;189;p6"/>
          <p:cNvSpPr txBox="1"/>
          <p:nvPr>
            <p:ph idx="1" type="body"/>
          </p:nvPr>
        </p:nvSpPr>
        <p:spPr>
          <a:xfrm>
            <a:off x="838200" y="1825624"/>
            <a:ext cx="10515600" cy="4422775"/>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380"/>
              <a:buFont typeface="Courier New"/>
              <a:buChar char="o"/>
            </a:pPr>
            <a:r>
              <a:rPr lang="en-US" sz="2380"/>
              <a:t>As we have already learnt, </a:t>
            </a:r>
            <a:endParaRPr/>
          </a:p>
          <a:p>
            <a:pPr indent="-228600" lvl="1" marL="685800" rtl="0" algn="just">
              <a:lnSpc>
                <a:spcPct val="80000"/>
              </a:lnSpc>
              <a:spcBef>
                <a:spcPts val="500"/>
              </a:spcBef>
              <a:spcAft>
                <a:spcPts val="0"/>
              </a:spcAft>
              <a:buClr>
                <a:schemeClr val="dk1"/>
              </a:buClr>
              <a:buSzPts val="2040"/>
              <a:buChar char="•"/>
            </a:pPr>
            <a:r>
              <a:rPr lang="en-US" sz="2040"/>
              <a:t>Containers are an abstraction of capabilities supported and provided by the Linux Kernel</a:t>
            </a:r>
            <a:endParaRPr/>
          </a:p>
          <a:p>
            <a:pPr indent="-228600" lvl="1" marL="685800" rtl="0" algn="just">
              <a:lnSpc>
                <a:spcPct val="80000"/>
              </a:lnSpc>
              <a:spcBef>
                <a:spcPts val="500"/>
              </a:spcBef>
              <a:spcAft>
                <a:spcPts val="0"/>
              </a:spcAft>
              <a:buClr>
                <a:schemeClr val="dk1"/>
              </a:buClr>
              <a:buSzPts val="2040"/>
              <a:buChar char="•"/>
            </a:pPr>
            <a:r>
              <a:rPr lang="en-US" sz="2040"/>
              <a:t>Containers are hard to start-up through user-programs.</a:t>
            </a:r>
            <a:endParaRPr/>
          </a:p>
          <a:p>
            <a:pPr indent="0" lvl="1" marL="457200" rtl="0" algn="just">
              <a:lnSpc>
                <a:spcPct val="80000"/>
              </a:lnSpc>
              <a:spcBef>
                <a:spcPts val="500"/>
              </a:spcBef>
              <a:spcAft>
                <a:spcPts val="0"/>
              </a:spcAft>
              <a:buClr>
                <a:schemeClr val="dk1"/>
              </a:buClr>
              <a:buSzPts val="2040"/>
              <a:buNone/>
            </a:pPr>
            <a:r>
              <a:t/>
            </a:r>
            <a:endParaRPr sz="2040"/>
          </a:p>
          <a:p>
            <a:pPr indent="-228600" lvl="0" marL="228600" rtl="0" algn="just">
              <a:lnSpc>
                <a:spcPct val="80000"/>
              </a:lnSpc>
              <a:spcBef>
                <a:spcPts val="1000"/>
              </a:spcBef>
              <a:spcAft>
                <a:spcPts val="0"/>
              </a:spcAft>
              <a:buClr>
                <a:schemeClr val="dk1"/>
              </a:buClr>
              <a:buSzPts val="2380"/>
              <a:buFont typeface="Courier New"/>
              <a:buChar char="o"/>
            </a:pPr>
            <a:r>
              <a:rPr lang="en-US" sz="2380"/>
              <a:t>Tools like </a:t>
            </a:r>
            <a:r>
              <a:rPr i="1" lang="en-US" sz="2380"/>
              <a:t>LXC</a:t>
            </a:r>
            <a:r>
              <a:rPr lang="en-US" sz="2380"/>
              <a:t> which pre-dated Docker simplified creation to some extent, but </a:t>
            </a:r>
            <a:r>
              <a:rPr i="1" lang="en-US" sz="2380"/>
              <a:t>mnt </a:t>
            </a:r>
            <a:r>
              <a:rPr lang="en-US" sz="2380"/>
              <a:t>name space and network management remained cumbersome. This gave rise to docker.</a:t>
            </a:r>
            <a:endParaRPr/>
          </a:p>
          <a:p>
            <a:pPr indent="-77470" lvl="0" marL="228600" rtl="0" algn="just">
              <a:lnSpc>
                <a:spcPct val="80000"/>
              </a:lnSpc>
              <a:spcBef>
                <a:spcPts val="1000"/>
              </a:spcBef>
              <a:spcAft>
                <a:spcPts val="0"/>
              </a:spcAft>
              <a:buClr>
                <a:schemeClr val="dk1"/>
              </a:buClr>
              <a:buSzPts val="2380"/>
              <a:buFont typeface="Courier New"/>
              <a:buNone/>
            </a:pPr>
            <a:r>
              <a:t/>
            </a:r>
            <a:endParaRPr b="1" sz="2380"/>
          </a:p>
          <a:p>
            <a:pPr indent="-228600" lvl="0" marL="228600" rtl="0" algn="just">
              <a:lnSpc>
                <a:spcPct val="80000"/>
              </a:lnSpc>
              <a:spcBef>
                <a:spcPts val="1000"/>
              </a:spcBef>
              <a:spcAft>
                <a:spcPts val="0"/>
              </a:spcAft>
              <a:buClr>
                <a:schemeClr val="dk1"/>
              </a:buClr>
              <a:buSzPts val="2380"/>
              <a:buFont typeface="Courier New"/>
              <a:buChar char="o"/>
            </a:pPr>
            <a:r>
              <a:rPr b="1" lang="en-US" sz="2380"/>
              <a:t>Docker</a:t>
            </a:r>
            <a:r>
              <a:rPr lang="en-US" sz="2380"/>
              <a:t> is a platform which facilitates packaging and management of distributed applications in containers which have </a:t>
            </a:r>
            <a:endParaRPr/>
          </a:p>
          <a:p>
            <a:pPr indent="-228600" lvl="1" marL="685800" rtl="0" algn="just">
              <a:lnSpc>
                <a:spcPct val="80000"/>
              </a:lnSpc>
              <a:spcBef>
                <a:spcPts val="500"/>
              </a:spcBef>
              <a:spcAft>
                <a:spcPts val="0"/>
              </a:spcAft>
              <a:buClr>
                <a:schemeClr val="dk1"/>
              </a:buClr>
              <a:buSzPts val="2040"/>
              <a:buChar char="•"/>
            </a:pPr>
            <a:r>
              <a:rPr lang="en-US" sz="2040"/>
              <a:t>Low over-head in terms of resources consumed.</a:t>
            </a:r>
            <a:endParaRPr/>
          </a:p>
          <a:p>
            <a:pPr indent="-228600" lvl="1" marL="685800" rtl="0" algn="just">
              <a:lnSpc>
                <a:spcPct val="80000"/>
              </a:lnSpc>
              <a:spcBef>
                <a:spcPts val="500"/>
              </a:spcBef>
              <a:spcAft>
                <a:spcPts val="0"/>
              </a:spcAft>
              <a:buClr>
                <a:schemeClr val="dk1"/>
              </a:buClr>
              <a:buSzPts val="2040"/>
              <a:buChar char="•"/>
            </a:pPr>
            <a:r>
              <a:rPr lang="en-US" sz="2040"/>
              <a:t>Encapsulate all system/context dependencies of the component(s) of the application.</a:t>
            </a:r>
            <a:endParaRPr/>
          </a:p>
          <a:p>
            <a:pPr indent="-228600" lvl="1" marL="685800" rtl="0" algn="just">
              <a:lnSpc>
                <a:spcPct val="80000"/>
              </a:lnSpc>
              <a:spcBef>
                <a:spcPts val="500"/>
              </a:spcBef>
              <a:spcAft>
                <a:spcPts val="0"/>
              </a:spcAft>
              <a:buClr>
                <a:schemeClr val="dk1"/>
              </a:buClr>
              <a:buSzPts val="2040"/>
              <a:buChar char="•"/>
            </a:pPr>
            <a:r>
              <a:rPr lang="en-US" sz="2040"/>
              <a:t>Portable enough to be moved around from one host to another.</a:t>
            </a:r>
            <a:endParaRPr/>
          </a:p>
          <a:p>
            <a:pPr indent="0" lvl="1" marL="457200" rtl="0" algn="just">
              <a:lnSpc>
                <a:spcPct val="80000"/>
              </a:lnSpc>
              <a:spcBef>
                <a:spcPts val="500"/>
              </a:spcBef>
              <a:spcAft>
                <a:spcPts val="0"/>
              </a:spcAft>
              <a:buClr>
                <a:schemeClr val="dk1"/>
              </a:buClr>
              <a:buSzPts val="2040"/>
              <a:buNone/>
            </a:pPr>
            <a:r>
              <a:t/>
            </a:r>
            <a:endParaRPr sz="20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7"/>
          <p:cNvSpPr txBox="1"/>
          <p:nvPr>
            <p:ph type="title"/>
          </p:nvPr>
        </p:nvSpPr>
        <p:spPr>
          <a:xfrm>
            <a:off x="838200" y="365125"/>
            <a:ext cx="10515600" cy="7720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Installing Docker</a:t>
            </a:r>
            <a:endParaRPr/>
          </a:p>
        </p:txBody>
      </p:sp>
      <p:sp>
        <p:nvSpPr>
          <p:cNvPr id="196" name="Google Shape;196;p7"/>
          <p:cNvSpPr txBox="1"/>
          <p:nvPr>
            <p:ph idx="1" type="body"/>
          </p:nvPr>
        </p:nvSpPr>
        <p:spPr>
          <a:xfrm>
            <a:off x="838200" y="1825626"/>
            <a:ext cx="10515600" cy="417339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Currently supported on Linux (CentOS, Debian, Fedora, Ubuntu), macOS, Windows 10.</a:t>
            </a:r>
            <a:endParaRPr/>
          </a:p>
          <a:p>
            <a:pPr indent="-228600" lvl="0" marL="228600" rtl="0" algn="l">
              <a:lnSpc>
                <a:spcPct val="80000"/>
              </a:lnSpc>
              <a:spcBef>
                <a:spcPts val="1000"/>
              </a:spcBef>
              <a:spcAft>
                <a:spcPts val="0"/>
              </a:spcAft>
              <a:buClr>
                <a:schemeClr val="dk1"/>
              </a:buClr>
              <a:buSzPts val="2800"/>
              <a:buChar char="•"/>
            </a:pPr>
            <a:r>
              <a:rPr lang="en-US"/>
              <a:t>Commands to install Docker on Ubuntu :</a:t>
            </a:r>
            <a:endParaRPr/>
          </a:p>
          <a:p>
            <a:pPr indent="-514350" lvl="1" marL="971550" rtl="0" algn="l">
              <a:lnSpc>
                <a:spcPct val="80000"/>
              </a:lnSpc>
              <a:spcBef>
                <a:spcPts val="500"/>
              </a:spcBef>
              <a:spcAft>
                <a:spcPts val="0"/>
              </a:spcAft>
              <a:buClr>
                <a:schemeClr val="dk1"/>
              </a:buClr>
              <a:buSzPts val="2400"/>
              <a:buFont typeface="Calibri"/>
              <a:buAutoNum type="arabicPeriod"/>
            </a:pPr>
            <a:r>
              <a:rPr lang="en-US"/>
              <a:t>sudo apt-get update</a:t>
            </a:r>
            <a:endParaRPr/>
          </a:p>
          <a:p>
            <a:pPr indent="-514350" lvl="1" marL="971550" rtl="0" algn="l">
              <a:lnSpc>
                <a:spcPct val="80000"/>
              </a:lnSpc>
              <a:spcBef>
                <a:spcPts val="500"/>
              </a:spcBef>
              <a:spcAft>
                <a:spcPts val="0"/>
              </a:spcAft>
              <a:buClr>
                <a:schemeClr val="dk1"/>
              </a:buClr>
              <a:buSzPts val="2400"/>
              <a:buFont typeface="Calibri"/>
              <a:buAutoNum type="arabicPeriod"/>
            </a:pPr>
            <a:r>
              <a:rPr lang="en-US"/>
              <a:t>sudo apt-get remove docker docker-engine docker.io</a:t>
            </a:r>
            <a:endParaRPr/>
          </a:p>
          <a:p>
            <a:pPr indent="-514350" lvl="1" marL="971550" rtl="0" algn="l">
              <a:lnSpc>
                <a:spcPct val="80000"/>
              </a:lnSpc>
              <a:spcBef>
                <a:spcPts val="500"/>
              </a:spcBef>
              <a:spcAft>
                <a:spcPts val="0"/>
              </a:spcAft>
              <a:buClr>
                <a:schemeClr val="dk1"/>
              </a:buClr>
              <a:buSzPts val="2400"/>
              <a:buFont typeface="Calibri"/>
              <a:buAutoNum type="arabicPeriod"/>
            </a:pPr>
            <a:r>
              <a:rPr lang="en-US"/>
              <a:t>sudo apt install docker.io</a:t>
            </a:r>
            <a:endParaRPr/>
          </a:p>
          <a:p>
            <a:pPr indent="-514350" lvl="1" marL="971550" rtl="0" algn="l">
              <a:lnSpc>
                <a:spcPct val="80000"/>
              </a:lnSpc>
              <a:spcBef>
                <a:spcPts val="500"/>
              </a:spcBef>
              <a:spcAft>
                <a:spcPts val="0"/>
              </a:spcAft>
              <a:buClr>
                <a:schemeClr val="dk1"/>
              </a:buClr>
              <a:buSzPts val="2400"/>
              <a:buFont typeface="Calibri"/>
              <a:buAutoNum type="arabicPeriod"/>
            </a:pPr>
            <a:r>
              <a:rPr lang="en-US"/>
              <a:t>sudo systemctl start docker (Optional)</a:t>
            </a:r>
            <a:endParaRPr/>
          </a:p>
          <a:p>
            <a:pPr indent="-514350" lvl="1" marL="971550" rtl="0" algn="l">
              <a:lnSpc>
                <a:spcPct val="80000"/>
              </a:lnSpc>
              <a:spcBef>
                <a:spcPts val="500"/>
              </a:spcBef>
              <a:spcAft>
                <a:spcPts val="0"/>
              </a:spcAft>
              <a:buClr>
                <a:schemeClr val="dk1"/>
              </a:buClr>
              <a:buSzPts val="2400"/>
              <a:buFont typeface="Calibri"/>
              <a:buAutoNum type="arabicPeriod"/>
            </a:pPr>
            <a:r>
              <a:rPr lang="en-US"/>
              <a:t>sudo systemctl enable docker (Optional)</a:t>
            </a:r>
            <a:endParaRPr/>
          </a:p>
          <a:p>
            <a:pPr indent="-228600" lvl="0" marL="228600" rtl="0" algn="l">
              <a:lnSpc>
                <a:spcPct val="80000"/>
              </a:lnSpc>
              <a:spcBef>
                <a:spcPts val="1000"/>
              </a:spcBef>
              <a:spcAft>
                <a:spcPts val="0"/>
              </a:spcAft>
              <a:buClr>
                <a:schemeClr val="dk1"/>
              </a:buClr>
              <a:buSzPts val="2800"/>
              <a:buChar char="•"/>
            </a:pPr>
            <a:r>
              <a:rPr lang="en-US"/>
              <a:t>For more information on installation, visit </a:t>
            </a:r>
            <a:r>
              <a:rPr lang="en-US" u="sng">
                <a:solidFill>
                  <a:schemeClr val="hlink"/>
                </a:solidFill>
                <a:hlinkClick r:id="rId3"/>
              </a:rPr>
              <a:t>https://docs.docker.com/install/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8"/>
          <p:cNvSpPr txBox="1"/>
          <p:nvPr>
            <p:ph type="title"/>
          </p:nvPr>
        </p:nvSpPr>
        <p:spPr>
          <a:xfrm>
            <a:off x="0" y="2428387"/>
            <a:ext cx="12191999" cy="1325563"/>
          </a:xfrm>
          <a:prstGeom prst="rect">
            <a:avLst/>
          </a:prstGeom>
          <a:solidFill>
            <a:srgbClr val="A5A5A5"/>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9"/>
          <p:cNvSpPr txBox="1"/>
          <p:nvPr>
            <p:ph type="title"/>
          </p:nvPr>
        </p:nvSpPr>
        <p:spPr>
          <a:xfrm>
            <a:off x="838200" y="365126"/>
            <a:ext cx="10515600" cy="795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Big Picture</a:t>
            </a:r>
            <a:endParaRPr/>
          </a:p>
        </p:txBody>
      </p:sp>
      <p:grpSp>
        <p:nvGrpSpPr>
          <p:cNvPr id="207" name="Google Shape;207;p9"/>
          <p:cNvGrpSpPr/>
          <p:nvPr/>
        </p:nvGrpSpPr>
        <p:grpSpPr>
          <a:xfrm>
            <a:off x="5650523" y="1881555"/>
            <a:ext cx="6358298" cy="4085492"/>
            <a:chOff x="838200" y="1377462"/>
            <a:chExt cx="9670068" cy="5286675"/>
          </a:xfrm>
        </p:grpSpPr>
        <p:sp>
          <p:nvSpPr>
            <p:cNvPr id="208" name="Google Shape;208;p9"/>
            <p:cNvSpPr/>
            <p:nvPr/>
          </p:nvSpPr>
          <p:spPr>
            <a:xfrm>
              <a:off x="3825010" y="2784230"/>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Daemon</a:t>
              </a:r>
              <a:endParaRPr/>
            </a:p>
          </p:txBody>
        </p:sp>
        <p:sp>
          <p:nvSpPr>
            <p:cNvPr id="209" name="Google Shape;209;p9"/>
            <p:cNvSpPr/>
            <p:nvPr/>
          </p:nvSpPr>
          <p:spPr>
            <a:xfrm>
              <a:off x="897237" y="1632938"/>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Client (Eg. CLI)</a:t>
              </a:r>
              <a:endParaRPr/>
            </a:p>
          </p:txBody>
        </p:sp>
        <p:sp>
          <p:nvSpPr>
            <p:cNvPr id="210" name="Google Shape;210;p9"/>
            <p:cNvSpPr/>
            <p:nvPr/>
          </p:nvSpPr>
          <p:spPr>
            <a:xfrm>
              <a:off x="838200" y="3490045"/>
              <a:ext cx="1606062" cy="11840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Docker Remote API</a:t>
              </a:r>
              <a:endParaRPr/>
            </a:p>
          </p:txBody>
        </p:sp>
        <p:sp>
          <p:nvSpPr>
            <p:cNvPr id="211" name="Google Shape;211;p9"/>
            <p:cNvSpPr/>
            <p:nvPr/>
          </p:nvSpPr>
          <p:spPr>
            <a:xfrm>
              <a:off x="3338639" y="1377462"/>
              <a:ext cx="2452561" cy="957862"/>
            </a:xfrm>
            <a:prstGeom prst="can">
              <a:avLst>
                <a:gd fmla="val 25000" name="adj"/>
              </a:avLst>
            </a:prstGeom>
            <a:solidFill>
              <a:srgbClr val="00B05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Registries</a:t>
              </a:r>
              <a:endParaRPr/>
            </a:p>
          </p:txBody>
        </p:sp>
        <p:sp>
          <p:nvSpPr>
            <p:cNvPr id="212" name="Google Shape;212;p9"/>
            <p:cNvSpPr/>
            <p:nvPr/>
          </p:nvSpPr>
          <p:spPr>
            <a:xfrm>
              <a:off x="3825010" y="4420241"/>
              <a:ext cx="1606062" cy="767431"/>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Storage Driver</a:t>
              </a:r>
              <a:endParaRPr/>
            </a:p>
          </p:txBody>
        </p:sp>
        <p:sp>
          <p:nvSpPr>
            <p:cNvPr id="213" name="Google Shape;213;p9"/>
            <p:cNvSpPr/>
            <p:nvPr/>
          </p:nvSpPr>
          <p:spPr>
            <a:xfrm>
              <a:off x="6636907" y="2766646"/>
              <a:ext cx="1436174" cy="1150938"/>
            </a:xfrm>
            <a:prstGeom prst="rect">
              <a:avLst/>
            </a:prstGeom>
            <a:solidFill>
              <a:srgbClr val="FF0000">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Execution Driver</a:t>
              </a:r>
              <a:endParaRPr/>
            </a:p>
          </p:txBody>
        </p:sp>
        <p:sp>
          <p:nvSpPr>
            <p:cNvPr id="214" name="Google Shape;214;p9"/>
            <p:cNvSpPr/>
            <p:nvPr/>
          </p:nvSpPr>
          <p:spPr>
            <a:xfrm rot="-5400000">
              <a:off x="4295905" y="5112329"/>
              <a:ext cx="767429" cy="2336188"/>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215" name="Google Shape;215;p9"/>
            <p:cNvSpPr/>
            <p:nvPr/>
          </p:nvSpPr>
          <p:spPr>
            <a:xfrm>
              <a:off x="4512166" y="2335324"/>
              <a:ext cx="158193" cy="48164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6" name="Google Shape;216;p9"/>
            <p:cNvSpPr/>
            <p:nvPr/>
          </p:nvSpPr>
          <p:spPr>
            <a:xfrm rot="5400000">
              <a:off x="5947227" y="2764414"/>
              <a:ext cx="166981" cy="1162192"/>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9"/>
            <p:cNvSpPr/>
            <p:nvPr/>
          </p:nvSpPr>
          <p:spPr>
            <a:xfrm rot="10800000">
              <a:off x="4521427" y="3917583"/>
              <a:ext cx="158192" cy="474601"/>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8" name="Google Shape;218;p9"/>
            <p:cNvSpPr/>
            <p:nvPr/>
          </p:nvSpPr>
          <p:spPr>
            <a:xfrm rot="5400000">
              <a:off x="8395396" y="2983238"/>
              <a:ext cx="184492" cy="82912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9"/>
            <p:cNvGrpSpPr/>
            <p:nvPr/>
          </p:nvGrpSpPr>
          <p:grpSpPr>
            <a:xfrm>
              <a:off x="8902206" y="1811214"/>
              <a:ext cx="1606062" cy="3130116"/>
              <a:chOff x="8902206" y="1377463"/>
              <a:chExt cx="1606062" cy="3130116"/>
            </a:xfrm>
          </p:grpSpPr>
          <p:sp>
            <p:nvSpPr>
              <p:cNvPr id="220" name="Google Shape;220;p9"/>
              <p:cNvSpPr/>
              <p:nvPr/>
            </p:nvSpPr>
            <p:spPr>
              <a:xfrm>
                <a:off x="8902206" y="1377463"/>
                <a:ext cx="1606062" cy="3130116"/>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p:txBody>
          </p:sp>
          <p:sp>
            <p:nvSpPr>
              <p:cNvPr id="221" name="Google Shape;221;p9"/>
              <p:cNvSpPr/>
              <p:nvPr/>
            </p:nvSpPr>
            <p:spPr>
              <a:xfrm>
                <a:off x="9085385" y="1632938"/>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2" name="Google Shape;222;p9"/>
              <p:cNvSpPr/>
              <p:nvPr/>
            </p:nvSpPr>
            <p:spPr>
              <a:xfrm>
                <a:off x="9806170" y="1632938"/>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3" name="Google Shape;223;p9"/>
              <p:cNvSpPr/>
              <p:nvPr/>
            </p:nvSpPr>
            <p:spPr>
              <a:xfrm>
                <a:off x="9120555" y="2265981"/>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4" name="Google Shape;224;p9"/>
              <p:cNvSpPr/>
              <p:nvPr/>
            </p:nvSpPr>
            <p:spPr>
              <a:xfrm>
                <a:off x="9841340" y="2265981"/>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5" name="Google Shape;225;p9"/>
              <p:cNvSpPr/>
              <p:nvPr/>
            </p:nvSpPr>
            <p:spPr>
              <a:xfrm>
                <a:off x="9132278" y="296936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6" name="Google Shape;226;p9"/>
              <p:cNvSpPr/>
              <p:nvPr/>
            </p:nvSpPr>
            <p:spPr>
              <a:xfrm>
                <a:off x="9853063" y="296936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9"/>
              <p:cNvSpPr/>
              <p:nvPr/>
            </p:nvSpPr>
            <p:spPr>
              <a:xfrm>
                <a:off x="9155724" y="359069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8" name="Google Shape;228;p9"/>
              <p:cNvSpPr/>
              <p:nvPr/>
            </p:nvSpPr>
            <p:spPr>
              <a:xfrm>
                <a:off x="9876509" y="359069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9" name="Google Shape;229;p9"/>
              <p:cNvSpPr txBox="1"/>
              <p:nvPr/>
            </p:nvSpPr>
            <p:spPr>
              <a:xfrm>
                <a:off x="9085386" y="4138246"/>
                <a:ext cx="1324706" cy="3584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Containers</a:t>
                </a:r>
                <a:endParaRPr/>
              </a:p>
            </p:txBody>
          </p:sp>
        </p:grpSp>
        <p:sp>
          <p:nvSpPr>
            <p:cNvPr id="230" name="Google Shape;230;p9"/>
            <p:cNvSpPr/>
            <p:nvPr/>
          </p:nvSpPr>
          <p:spPr>
            <a:xfrm>
              <a:off x="3784450" y="607112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9"/>
            <p:cNvSpPr/>
            <p:nvPr/>
          </p:nvSpPr>
          <p:spPr>
            <a:xfrm>
              <a:off x="4491128" y="6071123"/>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2" name="Google Shape;232;p9"/>
            <p:cNvSpPr/>
            <p:nvPr/>
          </p:nvSpPr>
          <p:spPr>
            <a:xfrm>
              <a:off x="5191945" y="6071126"/>
              <a:ext cx="433753" cy="4186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3" name="Google Shape;233;p9"/>
            <p:cNvSpPr txBox="1"/>
            <p:nvPr/>
          </p:nvSpPr>
          <p:spPr>
            <a:xfrm>
              <a:off x="5779807" y="5957257"/>
              <a:ext cx="1572994" cy="597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Local Repositories</a:t>
              </a:r>
              <a:endParaRPr/>
            </a:p>
          </p:txBody>
        </p:sp>
        <p:sp>
          <p:nvSpPr>
            <p:cNvPr id="234" name="Google Shape;234;p9"/>
            <p:cNvSpPr/>
            <p:nvPr/>
          </p:nvSpPr>
          <p:spPr>
            <a:xfrm rot="10800000">
              <a:off x="4521427" y="5187671"/>
              <a:ext cx="158192" cy="709036"/>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5" name="Google Shape;235;p9"/>
            <p:cNvSpPr/>
            <p:nvPr/>
          </p:nvSpPr>
          <p:spPr>
            <a:xfrm rot="-6590283">
              <a:off x="3014907" y="3180431"/>
              <a:ext cx="236635" cy="142470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6" name="Google Shape;236;p9"/>
            <p:cNvSpPr/>
            <p:nvPr/>
          </p:nvSpPr>
          <p:spPr>
            <a:xfrm rot="-3102617">
              <a:off x="3054870" y="1923275"/>
              <a:ext cx="204420" cy="1691029"/>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sp>
        <p:nvSpPr>
          <p:cNvPr id="237" name="Google Shape;237;p9"/>
          <p:cNvSpPr txBox="1"/>
          <p:nvPr/>
        </p:nvSpPr>
        <p:spPr>
          <a:xfrm>
            <a:off x="-26672" y="1293757"/>
            <a:ext cx="5740092" cy="5632311"/>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Docker Daemon: </a:t>
            </a:r>
            <a:r>
              <a:rPr lang="en-US" sz="2000">
                <a:solidFill>
                  <a:schemeClr val="dk1"/>
                </a:solidFill>
                <a:latin typeface="Calibri"/>
                <a:ea typeface="Calibri"/>
                <a:cs typeface="Calibri"/>
                <a:sym typeface="Calibri"/>
              </a:rPr>
              <a:t>Provides services to the client through RESTful API and json objects. Orchestrates sub-systems.</a:t>
            </a:r>
            <a:endParaRPr b="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Docker Client: </a:t>
            </a:r>
            <a:r>
              <a:rPr lang="en-US" sz="2000">
                <a:solidFill>
                  <a:schemeClr val="dk1"/>
                </a:solidFill>
                <a:latin typeface="Calibri"/>
                <a:ea typeface="Calibri"/>
                <a:cs typeface="Calibri"/>
                <a:sym typeface="Calibri"/>
              </a:rPr>
              <a:t>Provides CLI which in-turn connects to Docker Daemon through RESTful API.</a:t>
            </a:r>
            <a:endParaRPr b="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Execution Driver: </a:t>
            </a:r>
            <a:r>
              <a:rPr lang="en-US" sz="2000">
                <a:solidFill>
                  <a:schemeClr val="dk1"/>
                </a:solidFill>
                <a:latin typeface="Calibri"/>
                <a:ea typeface="Calibri"/>
                <a:cs typeface="Calibri"/>
                <a:sym typeface="Calibri"/>
              </a:rPr>
              <a:t>Manages container life-cycle (start, stop, destroy). Creates the namespaces and control groups, security controls and network for the container. Native execdriver packaged as </a:t>
            </a:r>
            <a:r>
              <a:rPr i="1" lang="en-US" sz="2000">
                <a:solidFill>
                  <a:schemeClr val="dk1"/>
                </a:solidFill>
                <a:latin typeface="Calibri"/>
                <a:ea typeface="Calibri"/>
                <a:cs typeface="Calibri"/>
                <a:sym typeface="Calibri"/>
              </a:rPr>
              <a:t>libcontainer</a:t>
            </a:r>
            <a:r>
              <a:rPr b="1"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which has subsequently evolved into runC.</a:t>
            </a:r>
            <a:endParaRPr b="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Storage Driver: </a:t>
            </a:r>
            <a:r>
              <a:rPr lang="en-US" sz="2000">
                <a:solidFill>
                  <a:schemeClr val="dk1"/>
                </a:solidFill>
                <a:latin typeface="Calibri"/>
                <a:ea typeface="Calibri"/>
                <a:cs typeface="Calibri"/>
                <a:sym typeface="Calibri"/>
              </a:rPr>
              <a:t>Manages local docker image cache, assembly/disassembly of container file-system.</a:t>
            </a:r>
            <a:endParaRPr b="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Local Repositories: </a:t>
            </a:r>
            <a:r>
              <a:rPr lang="en-US" sz="2000">
                <a:solidFill>
                  <a:schemeClr val="dk1"/>
                </a:solidFill>
                <a:latin typeface="Calibri"/>
                <a:ea typeface="Calibri"/>
                <a:cs typeface="Calibri"/>
                <a:sym typeface="Calibri"/>
              </a:rPr>
              <a:t>Local cache of docker images pulled from a registry or created locally on the host.</a:t>
            </a:r>
            <a:endParaRPr b="1" sz="20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2000"/>
              <a:buFont typeface="Courier New"/>
              <a:buChar char="o"/>
            </a:pPr>
            <a:r>
              <a:rPr b="1" lang="en-US" sz="2000">
                <a:solidFill>
                  <a:schemeClr val="dk1"/>
                </a:solidFill>
                <a:latin typeface="Calibri"/>
                <a:ea typeface="Calibri"/>
                <a:cs typeface="Calibri"/>
                <a:sym typeface="Calibri"/>
              </a:rPr>
              <a:t>Registries: </a:t>
            </a:r>
            <a:r>
              <a:rPr lang="en-US" sz="2000">
                <a:solidFill>
                  <a:schemeClr val="dk1"/>
                </a:solidFill>
                <a:latin typeface="Calibri"/>
                <a:ea typeface="Calibri"/>
                <a:cs typeface="Calibri"/>
                <a:sym typeface="Calibri"/>
              </a:rPr>
              <a:t>Provide repositories for management of storage and distribution of docker images.</a:t>
            </a:r>
            <a:endParaRPr b="1"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2020-01-09T01:10:28Z</dcterms:created>
  <dc:creator>Microsoft Office User</dc:creator>
</cp:coreProperties>
</file>