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2" r:id="rId5"/>
    <p:sldId id="299" r:id="rId6"/>
    <p:sldId id="297" r:id="rId7"/>
    <p:sldId id="261" r:id="rId8"/>
    <p:sldId id="298" r:id="rId9"/>
    <p:sldId id="313" r:id="rId10"/>
    <p:sldId id="279" r:id="rId11"/>
    <p:sldId id="276" r:id="rId12"/>
    <p:sldId id="293" r:id="rId13"/>
    <p:sldId id="311" r:id="rId14"/>
    <p:sldId id="310" r:id="rId15"/>
    <p:sldId id="312" r:id="rId16"/>
    <p:sldId id="302" r:id="rId17"/>
    <p:sldId id="303" r:id="rId18"/>
    <p:sldId id="304" r:id="rId19"/>
    <p:sldId id="269" r:id="rId20"/>
    <p:sldId id="295" r:id="rId21"/>
    <p:sldId id="28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647A3-0EB4-4EDA-9232-89B4DFB84AB0}" v="21" dt="2025-10-05T05:52:51.531"/>
    <p1510:client id="{AA7C0511-0046-3D9F-5FAC-1F739A2562F6}" v="520" dt="2025-10-05T17:14:28.385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39" autoAdjust="0"/>
  </p:normalViewPr>
  <p:slideViewPr>
    <p:cSldViewPr snapToGrid="0" showGuides="1">
      <p:cViewPr varScale="1">
        <p:scale>
          <a:sx n="90" d="100"/>
          <a:sy n="90" d="100"/>
        </p:scale>
        <p:origin x="355" y="53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8182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746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9380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D8D20-6048-EAB3-D5ED-A3A2C6330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7734E5-F818-0B44-E8F7-2BE5FF3311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A8F862-C7B0-3D30-E669-DE37AC153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01429-C16A-43AD-DFC2-6A2D4FC74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0409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42781-590A-A449-276E-BB188DC87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DA11DB-98CF-CB75-A6F2-7C0189C02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93584-8689-BACC-6032-1612C4F94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9FAE6-60AA-B074-A42F-99322AA9D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80207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5F795-C75D-A0C5-C8BB-DE2E9A7DF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CDDC6-790E-8458-EDCD-1E39065DD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A10780-102B-9428-78D7-ACC7095BD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2E1BA-1B6D-824D-2B3F-5EA45158B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42627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0679C-80C7-4E7D-9614-ABA41C5B285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24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168533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4172084"/>
            <a:ext cx="491259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7671816" cy="2103120"/>
          </a:xfrm>
        </p:spPr>
        <p:txBody>
          <a:bodyPr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96AFE-5FB8-52A4-3111-3B53DBE4DB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14400" y="3200400"/>
            <a:ext cx="10149840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reeform: Shape 12">
            <a:extLst>
              <a:ext uri="{FF2B5EF4-FFF2-40B4-BE49-F238E27FC236}">
                <a16:creationId xmlns:a16="http://schemas.microsoft.com/office/drawing/2014/main" id="{809C5320-0161-C582-141C-55F06D4F3BAE}"/>
              </a:ext>
            </a:extLst>
          </p:cNvPr>
          <p:cNvSpPr/>
          <p:nvPr userDrawn="1"/>
        </p:nvSpPr>
        <p:spPr>
          <a:xfrm>
            <a:off x="8893126" y="351937"/>
            <a:ext cx="1331054" cy="150249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9C982F3-4477-76AC-0429-350585A39FFA}"/>
              </a:ext>
            </a:extLst>
          </p:cNvPr>
          <p:cNvSpPr/>
          <p:nvPr userDrawn="1"/>
        </p:nvSpPr>
        <p:spPr>
          <a:xfrm>
            <a:off x="5255120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7A8F7B2-0552-AAD4-9DE2-845DE10CA10A}"/>
              </a:ext>
            </a:extLst>
          </p:cNvPr>
          <p:cNvSpPr/>
          <p:nvPr userDrawn="1"/>
        </p:nvSpPr>
        <p:spPr>
          <a:xfrm>
            <a:off x="6710252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95DA7FF-BAA0-F04C-CA6C-16E9C2D55593}"/>
              </a:ext>
            </a:extLst>
          </p:cNvPr>
          <p:cNvSpPr/>
          <p:nvPr userDrawn="1"/>
        </p:nvSpPr>
        <p:spPr>
          <a:xfrm>
            <a:off x="879765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68D9CEC-53B7-B8DC-B77E-E3F86681879C}"/>
              </a:ext>
            </a:extLst>
          </p:cNvPr>
          <p:cNvSpPr/>
          <p:nvPr userDrawn="1"/>
        </p:nvSpPr>
        <p:spPr>
          <a:xfrm>
            <a:off x="2336512" y="-9525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222D4D6-56B1-C4C3-0E51-FB22F0CD902B}"/>
              </a:ext>
            </a:extLst>
          </p:cNvPr>
          <p:cNvSpPr/>
          <p:nvPr userDrawn="1"/>
        </p:nvSpPr>
        <p:spPr>
          <a:xfrm>
            <a:off x="8160084" y="-10376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6292F0-9E78-C98C-097B-30DEBBC1B179}"/>
              </a:ext>
            </a:extLst>
          </p:cNvPr>
          <p:cNvSpPr/>
          <p:nvPr userDrawn="1"/>
        </p:nvSpPr>
        <p:spPr>
          <a:xfrm>
            <a:off x="9615216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2">
            <a:extLst>
              <a:ext uri="{FF2B5EF4-FFF2-40B4-BE49-F238E27FC236}">
                <a16:creationId xmlns:a16="http://schemas.microsoft.com/office/drawing/2014/main" id="{315817B3-76DB-FDD0-60F7-E385C0E84F58}"/>
              </a:ext>
            </a:extLst>
          </p:cNvPr>
          <p:cNvSpPr/>
          <p:nvPr userDrawn="1"/>
        </p:nvSpPr>
        <p:spPr>
          <a:xfrm>
            <a:off x="10342958" y="320527"/>
            <a:ext cx="1331054" cy="150249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8917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47">
            <a:extLst>
              <a:ext uri="{FF2B5EF4-FFF2-40B4-BE49-F238E27FC236}">
                <a16:creationId xmlns:a16="http://schemas.microsoft.com/office/drawing/2014/main" id="{117BCD91-6BBA-AACD-3424-C3A4E5C1AB1D}"/>
              </a:ext>
            </a:extLst>
          </p:cNvPr>
          <p:cNvSpPr>
            <a:spLocks noGrp="1" noChangeAspect="1"/>
          </p:cNvSpPr>
          <p:nvPr>
            <p:ph type="pic" sz="quarter" idx="48"/>
          </p:nvPr>
        </p:nvSpPr>
        <p:spPr>
          <a:xfrm>
            <a:off x="914400" y="539496"/>
            <a:ext cx="5025207" cy="577900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pic>
        <p:nvPicPr>
          <p:cNvPr id="7" name="Shape 33">
            <a:extLst>
              <a:ext uri="{FF2B5EF4-FFF2-40B4-BE49-F238E27FC236}">
                <a16:creationId xmlns:a16="http://schemas.microsoft.com/office/drawing/2014/main" id="{78B6A20E-2402-E586-7E92-A2C0D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010" y="4038403"/>
            <a:ext cx="1438713" cy="1645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20E24AA2-A4D8-FFB3-C801-0E57990B8CB6}"/>
              </a:ext>
            </a:extLst>
          </p:cNvPr>
          <p:cNvSpPr/>
          <p:nvPr userDrawn="1"/>
        </p:nvSpPr>
        <p:spPr>
          <a:xfrm>
            <a:off x="1360235" y="5541405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1FEC53F3-5030-5BCF-54CA-ABB14457C073}"/>
              </a:ext>
            </a:extLst>
          </p:cNvPr>
          <p:cNvSpPr/>
          <p:nvPr userDrawn="1"/>
        </p:nvSpPr>
        <p:spPr>
          <a:xfrm>
            <a:off x="5429027" y="393334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6721E85-C7DE-A05F-D33D-97CAF161E33A}"/>
              </a:ext>
            </a:extLst>
          </p:cNvPr>
          <p:cNvSpPr/>
          <p:nvPr userDrawn="1"/>
        </p:nvSpPr>
        <p:spPr>
          <a:xfrm>
            <a:off x="0" y="2860787"/>
            <a:ext cx="2004570" cy="3676532"/>
          </a:xfrm>
          <a:custGeom>
            <a:avLst/>
            <a:gdLst>
              <a:gd name="connsiteX0" fmla="*/ 417538 w 2004570"/>
              <a:gd name="connsiteY0" fmla="*/ 0 h 3676532"/>
              <a:gd name="connsiteX1" fmla="*/ 2004570 w 2004570"/>
              <a:gd name="connsiteY1" fmla="*/ 925683 h 3676532"/>
              <a:gd name="connsiteX2" fmla="*/ 2004570 w 2004570"/>
              <a:gd name="connsiteY2" fmla="*/ 2763949 h 3676532"/>
              <a:gd name="connsiteX3" fmla="*/ 413202 w 2004570"/>
              <a:gd name="connsiteY3" fmla="*/ 3676532 h 3676532"/>
              <a:gd name="connsiteX4" fmla="*/ 0 w 2004570"/>
              <a:gd name="connsiteY4" fmla="*/ 3439338 h 3676532"/>
              <a:gd name="connsiteX5" fmla="*/ 0 w 2004570"/>
              <a:gd name="connsiteY5" fmla="*/ 24107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570" h="3676532">
                <a:moveTo>
                  <a:pt x="417538" y="0"/>
                </a:moveTo>
                <a:lnTo>
                  <a:pt x="2004570" y="925683"/>
                </a:lnTo>
                <a:lnTo>
                  <a:pt x="2004570" y="2763949"/>
                </a:lnTo>
                <a:lnTo>
                  <a:pt x="413202" y="3676532"/>
                </a:lnTo>
                <a:lnTo>
                  <a:pt x="0" y="3439338"/>
                </a:lnTo>
                <a:lnTo>
                  <a:pt x="0" y="2410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657773" y="5253270"/>
            <a:ext cx="1710765" cy="1621875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275432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76" y="1499616"/>
            <a:ext cx="7955280" cy="133502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FF81D2-C0B4-3B82-8DF6-D10CC07C44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5576" y="3108960"/>
            <a:ext cx="4572000" cy="3108960"/>
          </a:xfrm>
        </p:spPr>
        <p:txBody>
          <a:bodyPr/>
          <a:lstStyle>
            <a:lvl1pPr marL="512064" indent="-512064">
              <a:buFont typeface="+mj-lt"/>
              <a:buAutoNum type="arabicPeriod"/>
              <a:defRPr sz="1800"/>
            </a:lvl1pPr>
            <a:lvl2pPr marL="1097280" indent="-512064">
              <a:buFont typeface="+mj-lt"/>
              <a:buAutoNum type="alphaLcPeriod"/>
              <a:defRPr sz="1800"/>
            </a:lvl2pPr>
            <a:lvl3pPr marL="1645920" indent="-512064">
              <a:buFont typeface="+mj-lt"/>
              <a:buAutoNum type="romanLcPeriod"/>
              <a:defRPr sz="1800"/>
            </a:lvl3pPr>
            <a:lvl4pPr marL="2194560" indent="-512064">
              <a:buFont typeface="+mj-lt"/>
              <a:buAutoNum type="arabicParenR"/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0F721-56C7-251D-948D-11769609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108960"/>
            <a:ext cx="3017520" cy="31089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4E8A0-C02C-2322-50C1-50080A793F84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3465576" y="621792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2">
            <a:extLst>
              <a:ext uri="{FF2B5EF4-FFF2-40B4-BE49-F238E27FC236}">
                <a16:creationId xmlns:a16="http://schemas.microsoft.com/office/drawing/2014/main" id="{0750FD92-E143-4402-D455-30DC417CBDBE}"/>
              </a:ext>
            </a:extLst>
          </p:cNvPr>
          <p:cNvSpPr/>
          <p:nvPr userDrawn="1"/>
        </p:nvSpPr>
        <p:spPr>
          <a:xfrm>
            <a:off x="1198465" y="958947"/>
            <a:ext cx="1544735" cy="174369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B13E9E2-D67B-E75B-D60D-CE3782A4FC67}"/>
              </a:ext>
            </a:extLst>
          </p:cNvPr>
          <p:cNvSpPr/>
          <p:nvPr userDrawn="1"/>
        </p:nvSpPr>
        <p:spPr>
          <a:xfrm>
            <a:off x="326738" y="0"/>
            <a:ext cx="1544359" cy="1254845"/>
          </a:xfrm>
          <a:custGeom>
            <a:avLst/>
            <a:gdLst>
              <a:gd name="connsiteX0" fmla="*/ 0 w 1544359"/>
              <a:gd name="connsiteY0" fmla="*/ 0 h 1254845"/>
              <a:gd name="connsiteX1" fmla="*/ 1544359 w 1544359"/>
              <a:gd name="connsiteY1" fmla="*/ 0 h 1254845"/>
              <a:gd name="connsiteX2" fmla="*/ 1543519 w 1544359"/>
              <a:gd name="connsiteY2" fmla="*/ 822090 h 1254845"/>
              <a:gd name="connsiteX3" fmla="*/ 772206 w 1544359"/>
              <a:gd name="connsiteY3" fmla="*/ 1254845 h 1254845"/>
              <a:gd name="connsiteX4" fmla="*/ 0 w 1544359"/>
              <a:gd name="connsiteY4" fmla="*/ 822027 h 125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59" h="1254845">
                <a:moveTo>
                  <a:pt x="0" y="0"/>
                </a:moveTo>
                <a:lnTo>
                  <a:pt x="1544359" y="0"/>
                </a:lnTo>
                <a:lnTo>
                  <a:pt x="1543519" y="822090"/>
                </a:lnTo>
                <a:lnTo>
                  <a:pt x="772206" y="1254845"/>
                </a:lnTo>
                <a:lnTo>
                  <a:pt x="0" y="8220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Hexagon 21">
            <a:extLst>
              <a:ext uri="{FF2B5EF4-FFF2-40B4-BE49-F238E27FC236}">
                <a16:creationId xmlns:a16="http://schemas.microsoft.com/office/drawing/2014/main" id="{AA088CB3-68C2-8BF7-640B-511D7AD708D4}"/>
              </a:ext>
            </a:extLst>
          </p:cNvPr>
          <p:cNvSpPr/>
          <p:nvPr userDrawn="1"/>
        </p:nvSpPr>
        <p:spPr>
          <a:xfrm>
            <a:off x="2757266" y="2493385"/>
            <a:ext cx="1467568" cy="1305975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Hexagon 28">
            <a:extLst>
              <a:ext uri="{FF2B5EF4-FFF2-40B4-BE49-F238E27FC236}">
                <a16:creationId xmlns:a16="http://schemas.microsoft.com/office/drawing/2014/main" id="{E4EF439B-1CC3-CA39-B62A-E54F83ED70D2}"/>
              </a:ext>
            </a:extLst>
          </p:cNvPr>
          <p:cNvSpPr/>
          <p:nvPr userDrawn="1"/>
        </p:nvSpPr>
        <p:spPr>
          <a:xfrm>
            <a:off x="396269" y="251164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Hexagon 21">
            <a:extLst>
              <a:ext uri="{FF2B5EF4-FFF2-40B4-BE49-F238E27FC236}">
                <a16:creationId xmlns:a16="http://schemas.microsoft.com/office/drawing/2014/main" id="{A38FF139-88E9-67A9-6010-4EDFB851076B}"/>
              </a:ext>
            </a:extLst>
          </p:cNvPr>
          <p:cNvSpPr/>
          <p:nvPr userDrawn="1"/>
        </p:nvSpPr>
        <p:spPr>
          <a:xfrm>
            <a:off x="5150156" y="5261378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Hexagon 21">
            <a:extLst>
              <a:ext uri="{FF2B5EF4-FFF2-40B4-BE49-F238E27FC236}">
                <a16:creationId xmlns:a16="http://schemas.microsoft.com/office/drawing/2014/main" id="{99956147-4454-5EA6-FC9C-94C08EE35F28}"/>
              </a:ext>
            </a:extLst>
          </p:cNvPr>
          <p:cNvSpPr/>
          <p:nvPr userDrawn="1"/>
        </p:nvSpPr>
        <p:spPr>
          <a:xfrm>
            <a:off x="3948599" y="320664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5040" y="3108960"/>
            <a:ext cx="5394960" cy="18797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CCCCFD-E0FE-BDB7-CF9D-FCA345E6BA5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94325" y="3429000"/>
            <a:ext cx="3475038" cy="2378075"/>
          </a:xfrm>
        </p:spPr>
        <p:txBody>
          <a:bodyPr anchor="ctr"/>
          <a:lstStyle>
            <a:lvl1pPr marL="347472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C8F37E-3F74-F3FA-C9D8-7083DF2BBECC}"/>
              </a:ext>
            </a:extLst>
          </p:cNvPr>
          <p:cNvSpPr/>
          <p:nvPr userDrawn="1"/>
        </p:nvSpPr>
        <p:spPr>
          <a:xfrm>
            <a:off x="7325349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B905CE6-1C2F-E053-4D14-6B86F4EFDC10}"/>
              </a:ext>
            </a:extLst>
          </p:cNvPr>
          <p:cNvSpPr/>
          <p:nvPr userDrawn="1"/>
        </p:nvSpPr>
        <p:spPr>
          <a:xfrm>
            <a:off x="9416816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0B2D3BF4-495E-23C2-9911-15BC9E0D8EA7}"/>
              </a:ext>
            </a:extLst>
          </p:cNvPr>
          <p:cNvSpPr/>
          <p:nvPr userDrawn="1"/>
        </p:nvSpPr>
        <p:spPr>
          <a:xfrm>
            <a:off x="1571157" y="505838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2629C19-89EB-BC19-9230-7F7675E16EFF}"/>
              </a:ext>
            </a:extLst>
          </p:cNvPr>
          <p:cNvSpPr/>
          <p:nvPr userDrawn="1"/>
        </p:nvSpPr>
        <p:spPr>
          <a:xfrm>
            <a:off x="521034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731520"/>
            <a:ext cx="5029200" cy="3291840"/>
          </a:xfrm>
        </p:spPr>
        <p:txBody>
          <a:bodyPr anchor="b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7336" y="4172084"/>
            <a:ext cx="491032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" name="Freeform: Shape 5">
            <a:extLst>
              <a:ext uri="{FF2B5EF4-FFF2-40B4-BE49-F238E27FC236}">
                <a16:creationId xmlns:a16="http://schemas.microsoft.com/office/drawing/2014/main" id="{B17C1EC9-3787-8D41-B5F1-BF16FD5C7ACB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E945D8B2-8BED-B43F-8D56-AB19D0D29970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853EA5E-735A-20F3-684A-C0AD030EC2D4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75DB4848-0824-8316-ED27-44DF37AD6F3D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784B377-2FE4-4091-C29F-46938ECFA73E}"/>
              </a:ext>
            </a:extLst>
          </p:cNvPr>
          <p:cNvCxnSpPr/>
          <p:nvPr userDrawn="1"/>
        </p:nvCxnSpPr>
        <p:spPr>
          <a:xfrm>
            <a:off x="5998709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1204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0F9CA-E84D-E159-524A-398712EC6AFE}"/>
              </a:ext>
            </a:extLst>
          </p:cNvPr>
          <p:cNvGrpSpPr/>
          <p:nvPr userDrawn="1"/>
        </p:nvGrpSpPr>
        <p:grpSpPr>
          <a:xfrm>
            <a:off x="879765" y="-10376"/>
            <a:ext cx="10794247" cy="1864808"/>
            <a:chOff x="879765" y="-10376"/>
            <a:chExt cx="10794247" cy="1864808"/>
          </a:xfrm>
        </p:grpSpPr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7674207A-3643-0D40-E3B5-F11FCACBAA74}"/>
                </a:ext>
              </a:extLst>
            </p:cNvPr>
            <p:cNvSpPr/>
            <p:nvPr/>
          </p:nvSpPr>
          <p:spPr>
            <a:xfrm>
              <a:off x="8893126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9619B847-88FE-63C2-96AC-161C08F5934F}"/>
                </a:ext>
              </a:extLst>
            </p:cNvPr>
            <p:cNvSpPr/>
            <p:nvPr/>
          </p:nvSpPr>
          <p:spPr>
            <a:xfrm>
              <a:off x="5985740" y="345168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28172F9-6711-D31B-2F7B-A4ECDEAB360C}"/>
                </a:ext>
              </a:extLst>
            </p:cNvPr>
            <p:cNvSpPr/>
            <p:nvPr/>
          </p:nvSpPr>
          <p:spPr>
            <a:xfrm>
              <a:off x="5255120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732E38F-F657-48F0-5783-63C7EDB52F87}"/>
                </a:ext>
              </a:extLst>
            </p:cNvPr>
            <p:cNvSpPr/>
            <p:nvPr/>
          </p:nvSpPr>
          <p:spPr>
            <a:xfrm>
              <a:off x="6710252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01F8F38-CEFA-8374-19C9-69BA4F7D10DF}"/>
                </a:ext>
              </a:extLst>
            </p:cNvPr>
            <p:cNvSpPr/>
            <p:nvPr/>
          </p:nvSpPr>
          <p:spPr>
            <a:xfrm>
              <a:off x="1610385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659428E-002A-3B5E-D9E8-A2B206826D40}"/>
                </a:ext>
              </a:extLst>
            </p:cNvPr>
            <p:cNvSpPr/>
            <p:nvPr/>
          </p:nvSpPr>
          <p:spPr>
            <a:xfrm>
              <a:off x="879765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3F6BB30-EA63-53B6-1493-0B0220BC1FF8}"/>
                </a:ext>
              </a:extLst>
            </p:cNvPr>
            <p:cNvSpPr/>
            <p:nvPr/>
          </p:nvSpPr>
          <p:spPr>
            <a:xfrm>
              <a:off x="2336512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6E5B6F-28D6-E7F3-B009-0B5623E38F22}"/>
                </a:ext>
              </a:extLst>
            </p:cNvPr>
            <p:cNvSpPr/>
            <p:nvPr/>
          </p:nvSpPr>
          <p:spPr>
            <a:xfrm>
              <a:off x="8160084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817D92F-B8AA-2300-DC90-9AA1D5E54408}"/>
                </a:ext>
              </a:extLst>
            </p:cNvPr>
            <p:cNvSpPr/>
            <p:nvPr/>
          </p:nvSpPr>
          <p:spPr>
            <a:xfrm>
              <a:off x="9615216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F40AC1C2-6632-AEFE-E7DF-2E1BB06D857A}"/>
                </a:ext>
              </a:extLst>
            </p:cNvPr>
            <p:cNvSpPr/>
            <p:nvPr/>
          </p:nvSpPr>
          <p:spPr>
            <a:xfrm>
              <a:off x="10342958" y="32052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87168"/>
            <a:ext cx="4572000" cy="338328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2487168"/>
            <a:ext cx="5029200" cy="33832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00400"/>
            <a:ext cx="5029200" cy="2743200"/>
          </a:xfrm>
        </p:spPr>
        <p:txBody>
          <a:bodyPr anchor="t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0" name="Picture Placeholder 31">
            <a:extLst>
              <a:ext uri="{FF2B5EF4-FFF2-40B4-BE49-F238E27FC236}">
                <a16:creationId xmlns:a16="http://schemas.microsoft.com/office/drawing/2014/main" id="{373D33A6-83B0-5538-2873-8856E4E6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>
              <a:alpha val="30000"/>
            </a:schemeClr>
          </a:solidFill>
        </p:spPr>
      </p:pic>
      <p:sp>
        <p:nvSpPr>
          <p:cNvPr id="7" name="Content placeholder 47">
            <a:extLst>
              <a:ext uri="{FF2B5EF4-FFF2-40B4-BE49-F238E27FC236}">
                <a16:creationId xmlns:a16="http://schemas.microsoft.com/office/drawing/2014/main" id="{3944D979-8121-82AA-A130-38072F1EA83F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1872" y="2240280"/>
            <a:ext cx="5029200" cy="760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8A1DBD66-3066-DF70-EF94-95DF0D7A6503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D2CC929C-40BF-4EF5-7910-7F657CAF8CA9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66E94398-47F0-267C-6791-5C30B1CEF496}"/>
              </a:ext>
            </a:extLst>
          </p:cNvPr>
          <p:cNvCxnSpPr/>
          <p:nvPr userDrawn="1"/>
        </p:nvCxnSpPr>
        <p:spPr>
          <a:xfrm>
            <a:off x="1142663" y="2282891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77926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663440" cy="173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A93C-2947-B6E4-C693-7C485DDC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486400" cy="1737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3F288-990F-014E-F099-1E3091477CA7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914400" y="2743200"/>
            <a:ext cx="8348472" cy="33741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393192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17990C-ED42-30BE-0501-F9C5B4A4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931920" cy="26517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C62875-1B1B-E814-6549-162A8DBF892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45002" y="0"/>
            <a:ext cx="6446999" cy="6858000"/>
          </a:xfrm>
          <a:custGeom>
            <a:avLst/>
            <a:gdLst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802" y="480395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reeform: Shape 19">
            <a:extLst>
              <a:ext uri="{FF2B5EF4-FFF2-40B4-BE49-F238E27FC236}">
                <a16:creationId xmlns:a16="http://schemas.microsoft.com/office/drawing/2014/main" id="{9D307BA6-8A60-85D7-CC8B-894256DC4B90}"/>
              </a:ext>
            </a:extLst>
          </p:cNvPr>
          <p:cNvSpPr/>
          <p:nvPr userDrawn="1"/>
        </p:nvSpPr>
        <p:spPr>
          <a:xfrm>
            <a:off x="8517470" y="2248218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>
            <a:off x="9578882" y="460803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>
            <a:off x="9522496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>
            <a:off x="11034052" y="3709992"/>
            <a:ext cx="117318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0704"/>
            <a:ext cx="7132320" cy="17739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4C76-4814-6AFA-CEFD-F82B9ED9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2F254A-B4C7-D072-FEB9-22F9A2B0CA64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475488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DBF4DF-D0B4-1DA6-0271-5D4033A9C19C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389120" cy="2103120"/>
          </a:xfrm>
        </p:spPr>
        <p:txBody>
          <a:bodyPr anchor="b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3123E-E3E0-5E2A-E1FB-EC28A2C68EE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14400" y="3108960"/>
            <a:ext cx="4389120" cy="192024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0A6B95-C59B-C125-7957-8C41B378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367528" cy="52120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8CD2E87-8426-FC12-6665-A6E2F64FEA93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-9525" y="5039331"/>
            <a:ext cx="986377" cy="128016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D35CF771-1335-6C94-6AA8-AF68EADDDF00}"/>
              </a:ext>
            </a:extLst>
          </p:cNvPr>
          <p:cNvSpPr/>
          <p:nvPr userDrawn="1"/>
        </p:nvSpPr>
        <p:spPr>
          <a:xfrm>
            <a:off x="1140014" y="5142797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39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4" r:id="rId3"/>
    <p:sldLayoutId id="2147483670" r:id="rId4"/>
    <p:sldLayoutId id="2147483669" r:id="rId5"/>
    <p:sldLayoutId id="2147483655" r:id="rId6"/>
    <p:sldLayoutId id="2147483651" r:id="rId7"/>
    <p:sldLayoutId id="2147483662" r:id="rId8"/>
    <p:sldLayoutId id="2147483672" r:id="rId9"/>
    <p:sldLayoutId id="2147483673" r:id="rId10"/>
    <p:sldLayoutId id="2147483653" r:id="rId11"/>
    <p:sldLayoutId id="2147483663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230" y="-835047"/>
            <a:ext cx="6468534" cy="3291840"/>
          </a:xfrm>
        </p:spPr>
        <p:txBody>
          <a:bodyPr lIns="0" anchor="b" anchorCtr="0"/>
          <a:lstStyle/>
          <a:p>
            <a:r>
              <a:rPr lang="en-US" dirty="0"/>
              <a:t>FNF Knowledge Hub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 rot="10800000" flipV="1">
            <a:off x="3761259" y="3847098"/>
            <a:ext cx="2054942" cy="2868154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names </a:t>
            </a: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D7EC8-F7B4-89A1-7B66-C429FE694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82385AE4-637F-7FD6-131F-F155F62B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67733"/>
            <a:ext cx="7318587" cy="1715348"/>
          </a:xfrm>
        </p:spPr>
        <p:txBody>
          <a:bodyPr>
            <a:normAutofit/>
          </a:bodyPr>
          <a:lstStyle/>
          <a:p>
            <a:r>
              <a:rPr lang="en-US" dirty="0"/>
              <a:t>Authentication &amp; User Management</a:t>
            </a:r>
            <a:br>
              <a:rPr lang="en-US" dirty="0"/>
            </a:br>
            <a:r>
              <a:rPr lang="en-US" dirty="0"/>
              <a:t>					     	</a:t>
            </a:r>
            <a:r>
              <a:rPr lang="en-US" sz="1800" dirty="0"/>
              <a:t>-By Ashirwad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CA14515-3DAA-B3A0-4DA7-97652C0E6BE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465733" y="6685564"/>
            <a:ext cx="76200" cy="45719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C486802-D541-FBEC-E7EC-8216BD474980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347133" y="2125134"/>
            <a:ext cx="7860453" cy="415713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500" dirty="0"/>
          </a:p>
          <a:p>
            <a:pPr>
              <a:buChar char="•"/>
            </a:pPr>
            <a:r>
              <a:rPr lang="en-US" sz="1500" dirty="0">
                <a:ea typeface="+mn-lt"/>
                <a:cs typeface="+mn-lt"/>
              </a:rPr>
              <a:t>  Challenges Faced :</a:t>
            </a:r>
          </a:p>
          <a:p>
            <a:pPr>
              <a:buChar char="•"/>
            </a:pPr>
            <a:r>
              <a:rPr lang="en-US" sz="1500" dirty="0">
                <a:ea typeface="+mn-lt"/>
                <a:cs typeface="+mn-lt"/>
              </a:rPr>
              <a:t>Implementing smooth transitions between guest, signup, and authenticated states while preserving user context.</a:t>
            </a:r>
            <a:endParaRPr lang="en-US" dirty="0">
              <a:ea typeface="+mn-lt"/>
              <a:cs typeface="+mn-lt"/>
            </a:endParaRPr>
          </a:p>
          <a:p>
            <a:pPr>
              <a:buChar char="•"/>
            </a:pPr>
            <a:r>
              <a:rPr lang="en-US" sz="1500" dirty="0">
                <a:ea typeface="+mn-lt"/>
                <a:cs typeface="+mn-lt"/>
              </a:rPr>
              <a:t>Enforcing role-based access control across both frontend and backend for different user types.</a:t>
            </a:r>
            <a:endParaRPr lang="en-US" dirty="0">
              <a:ea typeface="+mn-lt"/>
              <a:cs typeface="+mn-lt"/>
            </a:endParaRPr>
          </a:p>
          <a:p>
            <a:pPr>
              <a:buChar char="•"/>
            </a:pPr>
            <a:r>
              <a:rPr lang="en-US" sz="1500" dirty="0">
                <a:ea typeface="+mn-lt"/>
                <a:cs typeface="+mn-lt"/>
              </a:rPr>
              <a:t>Issues Faced : </a:t>
            </a:r>
            <a:endParaRPr lang="en-US" dirty="0">
              <a:ea typeface="+mn-lt"/>
              <a:cs typeface="+mn-lt"/>
            </a:endParaRPr>
          </a:p>
          <a:p>
            <a:pPr>
              <a:buChar char="•"/>
            </a:pPr>
            <a:r>
              <a:rPr lang="en-US" sz="1500" dirty="0">
                <a:ea typeface="+mn-lt"/>
                <a:cs typeface="+mn-lt"/>
              </a:rPr>
              <a:t>Auth state may become inconsistent, causing unexpected redirects or access issues during transitions.</a:t>
            </a:r>
            <a:endParaRPr lang="en-US" dirty="0">
              <a:ea typeface="+mn-lt"/>
              <a:cs typeface="+mn-lt"/>
            </a:endParaRPr>
          </a:p>
          <a:p>
            <a:pPr>
              <a:buChar char="•"/>
            </a:pPr>
            <a:r>
              <a:rPr lang="en-US" sz="1500" dirty="0">
                <a:ea typeface="+mn-lt"/>
                <a:cs typeface="+mn-lt"/>
              </a:rPr>
              <a:t>Frontend role checks can be bypassed, leading to unauthorized access if backend validation is weak or missing.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8EEB0CB0-EF2B-C9CC-8C1C-C465A796E5F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DAC33B-3F8A-AA3A-22D4-37AB53616387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5983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5022B-3735-8120-2302-27B39A831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3EB24C00-BC99-BF62-DD31-D77A8EC5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67733"/>
            <a:ext cx="7318587" cy="1715348"/>
          </a:xfrm>
        </p:spPr>
        <p:txBody>
          <a:bodyPr>
            <a:normAutofit/>
          </a:bodyPr>
          <a:lstStyle/>
          <a:p>
            <a:r>
              <a:rPr lang="en-US" dirty="0"/>
              <a:t>Posts &amp; Feed Management</a:t>
            </a:r>
            <a:br>
              <a:rPr lang="en-US" dirty="0"/>
            </a:br>
            <a:r>
              <a:rPr lang="en-US" dirty="0"/>
              <a:t>					  </a:t>
            </a:r>
            <a:r>
              <a:rPr lang="en-US" sz="1400" dirty="0"/>
              <a:t>By Swaroop and Sumant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9BC15040-3961-6178-B2F8-F53600DE2FF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465733" y="6685564"/>
            <a:ext cx="76200" cy="45719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01C1EB6-0D2A-20D1-D863-A0405BADEE3D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330200" y="1862667"/>
            <a:ext cx="8568871" cy="45054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CRUD Functionalities for Posts with Tagging , Department linkage and previews.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Commit System for Managers to commit on posts to confirm validation/resolution.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Repost Module	allows users to share posts with others; tracks repost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Handles real-time updates for notifications, commits, and comments using 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u="sng" dirty="0"/>
              <a:t>Work Undertaken (Frontend and Backend) 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Post and Commits Setup - Entity, </a:t>
            </a:r>
            <a:r>
              <a:rPr lang="en-US" sz="1600" dirty="0" err="1"/>
              <a:t>Dtos</a:t>
            </a:r>
            <a:r>
              <a:rPr lang="en-US" sz="1600" dirty="0"/>
              <a:t> ,Controllers and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PostService.cs</a:t>
            </a:r>
            <a:r>
              <a:rPr lang="en-US" sz="1600" dirty="0"/>
              <a:t>  → handles logic for post creation, tagging, dept mapping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MappingProfile.cs</a:t>
            </a:r>
            <a:r>
              <a:rPr lang="en-US" sz="1600" dirty="0"/>
              <a:t> for Post ↔ DTO mapping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Feed.jsx</a:t>
            </a:r>
            <a:r>
              <a:rPr lang="en-US" sz="1600" dirty="0"/>
              <a:t>, </a:t>
            </a:r>
            <a:r>
              <a:rPr lang="en-US" sz="1600" dirty="0" err="1"/>
              <a:t>PostDetails.jsx</a:t>
            </a:r>
            <a:r>
              <a:rPr lang="en-US" sz="1600" dirty="0"/>
              <a:t>, </a:t>
            </a:r>
            <a:r>
              <a:rPr lang="en-US" sz="1600" dirty="0" err="1"/>
              <a:t>PostCreate.jsx</a:t>
            </a:r>
            <a:r>
              <a:rPr lang="en-US" sz="1600" dirty="0"/>
              <a:t> ,</a:t>
            </a:r>
            <a:r>
              <a:rPr lang="en-US" sz="1600" dirty="0" err="1"/>
              <a:t>PostCard.jsx</a:t>
            </a:r>
            <a:r>
              <a:rPr lang="en-US" sz="1600" dirty="0"/>
              <a:t> etc..</a:t>
            </a:r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C2786D81-AFD9-5B84-CA40-DD7F28A0D54F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3CA115-40CC-2E27-A7B5-14D496E0CF76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8130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6110C-341E-2BE7-AEB4-AC29FD7A3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A94EB1A6-88E9-0886-E44D-EBA7607C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67733"/>
            <a:ext cx="7318587" cy="1715348"/>
          </a:xfrm>
        </p:spPr>
        <p:txBody>
          <a:bodyPr>
            <a:normAutofit/>
          </a:bodyPr>
          <a:lstStyle/>
          <a:p>
            <a:r>
              <a:rPr lang="en-US" dirty="0"/>
              <a:t>Posts &amp; Feed Management</a:t>
            </a:r>
            <a:br>
              <a:rPr lang="en-US" dirty="0"/>
            </a:br>
            <a:r>
              <a:rPr lang="en-US" dirty="0"/>
              <a:t>					  </a:t>
            </a:r>
            <a:r>
              <a:rPr lang="en-US" sz="1400" dirty="0"/>
              <a:t>By Swaroop and Sumant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89A2B1A-1BE7-C3BF-962C-A8696012921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465733" y="6685564"/>
            <a:ext cx="76200" cy="45719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38D5FE1-E1A8-914E-879B-3D7A0E13FA85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330200" y="1862667"/>
            <a:ext cx="8568871" cy="4505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Challenges Faced: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a rich-text editor with syntax highlighting.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Ensuring fast rendering with many posts in feed using Pagination Helper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Attachments File upload and display support using </a:t>
            </a:r>
            <a:r>
              <a:rPr lang="en-US" dirty="0" err="1"/>
              <a:t>FormData</a:t>
            </a:r>
            <a:r>
              <a:rPr lang="en-US" dirty="0"/>
              <a:t> API.</a:t>
            </a:r>
          </a:p>
          <a:p>
            <a:pPr marL="285750" indent="-285750"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04921165-4CBC-27D0-8742-5EDB07660D2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228EF-1A6F-2C3E-46D4-0BA7D4E9A8F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1785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DE28-AF9D-60BA-CCE7-76B8EE15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66" y="-414867"/>
            <a:ext cx="7132320" cy="1528233"/>
          </a:xfrm>
        </p:spPr>
        <p:txBody>
          <a:bodyPr/>
          <a:lstStyle/>
          <a:p>
            <a:r>
              <a:rPr lang="en-US" dirty="0"/>
              <a:t>Comments and Votes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0A78-A545-74A7-8091-FFFD32FAA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69" y="1317297"/>
            <a:ext cx="7609840" cy="26714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• Toggle comments show/hide and lazy fetch (hierarchical=true); Post top-level comments and replies (</a:t>
            </a:r>
            <a:r>
              <a:rPr lang="en-US" dirty="0" err="1">
                <a:ea typeface="+mn-lt"/>
                <a:cs typeface="+mn-lt"/>
              </a:rPr>
              <a:t>parentCommentId</a:t>
            </a:r>
            <a:r>
              <a:rPr lang="en-US" dirty="0">
                <a:ea typeface="+mn-lt"/>
                <a:cs typeface="+mn-lt"/>
              </a:rPr>
              <a:t> supported)</a:t>
            </a:r>
            <a:endParaRPr lang="en-US"/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Supports voting on posts and comments (separate </a:t>
            </a:r>
            <a:r>
              <a:rPr lang="en-US" dirty="0" err="1">
                <a:ea typeface="+mn-lt"/>
                <a:cs typeface="+mn-lt"/>
              </a:rPr>
              <a:t>PostId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CommentId</a:t>
            </a:r>
            <a:r>
              <a:rPr lang="en-US" dirty="0">
                <a:ea typeface="+mn-lt"/>
                <a:cs typeface="+mn-lt"/>
              </a:rPr>
              <a:t> fields).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•  Toggle behavior: clicking same vote removes it; clicking opposite changes vote type.</a:t>
            </a:r>
            <a:endParaRPr lang="en-US" dirty="0"/>
          </a:p>
          <a:p>
            <a:pPr>
              <a:buChar char="•"/>
            </a:pPr>
            <a:r>
              <a:rPr lang="en-US" dirty="0">
                <a:ea typeface="+mn-lt"/>
                <a:cs typeface="+mn-lt"/>
              </a:rPr>
              <a:t>   Upvote / downvote with per-user vote tracking; Lazy-load replies, preserve cached replies, reply count shown</a:t>
            </a:r>
            <a:endParaRPr lang="en-US" dirty="0"/>
          </a:p>
          <a:p>
            <a:r>
              <a:rPr lang="en-US" sz="2000" u="sng" dirty="0"/>
              <a:t>Work Undertaken (Frontend and Backend) :</a:t>
            </a:r>
            <a:endParaRPr lang="en-US" sz="2000">
              <a:solidFill>
                <a:srgbClr val="000000"/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•</a:t>
            </a:r>
            <a:r>
              <a:rPr lang="en-US" sz="1600" dirty="0">
                <a:ea typeface="+mn-lt"/>
                <a:cs typeface="+mn-lt"/>
              </a:rPr>
              <a:t>   Votes and Comments – Entity, DTOs , Controllers and Services</a:t>
            </a:r>
          </a:p>
          <a:p>
            <a:pPr marL="285750" indent="-285750">
              <a:buChar char="•"/>
            </a:pPr>
            <a:r>
              <a:rPr lang="en-US" sz="1600" dirty="0" err="1">
                <a:ea typeface="+mn-lt"/>
                <a:cs typeface="+mn-lt"/>
              </a:rPr>
              <a:t>VoteService.VoteAsync</a:t>
            </a:r>
            <a:r>
              <a:rPr lang="en-US" sz="1600" dirty="0">
                <a:ea typeface="+mn-lt"/>
                <a:cs typeface="+mn-lt"/>
              </a:rPr>
              <a:t>: finds existing vote by (user, </a:t>
            </a:r>
            <a:r>
              <a:rPr lang="en-US" sz="1600" dirty="0" err="1">
                <a:ea typeface="+mn-lt"/>
                <a:cs typeface="+mn-lt"/>
              </a:rPr>
              <a:t>postId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commentId</a:t>
            </a:r>
            <a:r>
              <a:rPr lang="en-US" sz="1600" dirty="0">
                <a:ea typeface="+mn-lt"/>
                <a:cs typeface="+mn-lt"/>
              </a:rPr>
              <a:t>).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•    Frontend (</a:t>
            </a:r>
            <a:r>
              <a:rPr lang="en-US" sz="1600" dirty="0" err="1">
                <a:ea typeface="+mn-lt"/>
                <a:cs typeface="+mn-lt"/>
              </a:rPr>
              <a:t>PostCard</a:t>
            </a:r>
            <a:r>
              <a:rPr lang="en-US" sz="1600" dirty="0">
                <a:ea typeface="+mn-lt"/>
                <a:cs typeface="+mn-lt"/>
              </a:rPr>
              <a:t> / </a:t>
            </a:r>
            <a:r>
              <a:rPr lang="en-US" sz="1600" dirty="0" err="1">
                <a:ea typeface="+mn-lt"/>
                <a:cs typeface="+mn-lt"/>
              </a:rPr>
              <a:t>CommentItem</a:t>
            </a:r>
            <a:r>
              <a:rPr lang="en-US" sz="1600" dirty="0">
                <a:ea typeface="+mn-lt"/>
                <a:cs typeface="+mn-lt"/>
              </a:rPr>
              <a:t>): calls vote endpoints and refreshes UI (counts &amp; </a:t>
            </a:r>
            <a:r>
              <a:rPr lang="en-US" sz="1600" dirty="0" err="1">
                <a:ea typeface="+mn-lt"/>
                <a:cs typeface="+mn-lt"/>
              </a:rPr>
              <a:t>userVote</a:t>
            </a:r>
            <a:r>
              <a:rPr lang="en-US" sz="1600" dirty="0">
                <a:ea typeface="+mn-lt"/>
                <a:cs typeface="+mn-lt"/>
              </a:rPr>
              <a:t>).</a:t>
            </a:r>
            <a:endParaRPr lang="en-US" sz="1600"/>
          </a:p>
          <a:p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4E36C-92F9-175F-C581-825EB94935F2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8556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900D-74FE-1C39-FE8E-6A378431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-330624"/>
            <a:ext cx="7132320" cy="1369907"/>
          </a:xfrm>
        </p:spPr>
        <p:txBody>
          <a:bodyPr/>
          <a:lstStyle/>
          <a:p>
            <a:r>
              <a:rPr lang="en-US" dirty="0"/>
              <a:t>Comments and Votes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9EFEC-1DEE-D653-71A8-038008442464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659130" y="1370118"/>
            <a:ext cx="7368540" cy="3147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Nested System for Comments ( </a:t>
            </a:r>
            <a:r>
              <a:rPr lang="en-US" sz="1600" err="1"/>
              <a:t>i.e</a:t>
            </a:r>
            <a:r>
              <a:rPr lang="en-US" sz="1600" dirty="0"/>
              <a:t>, Parent and child comments)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Allowing privileges to edit and delete Comments for Owner and Manager (with commit message)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Designing scalable voting logic with history tracking and votes counting </a:t>
            </a:r>
            <a:r>
              <a:rPr lang="en-US" sz="1600" dirty="0" err="1"/>
              <a:t>api</a:t>
            </a:r>
            <a:r>
              <a:rPr lang="en-US" sz="1600" dirty="0"/>
              <a:t> calls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Preventing duplicate votes by the same user. Handling vote reversal(upvote → downvote).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4E2C6-9FEF-4E45-0901-D0ECF68C95B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2801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E721-E272-16D6-6DC2-06CB377B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3" y="-345018"/>
            <a:ext cx="7132320" cy="1403773"/>
          </a:xfrm>
        </p:spPr>
        <p:txBody>
          <a:bodyPr/>
          <a:lstStyle/>
          <a:p>
            <a:r>
              <a:rPr lang="en-US" dirty="0">
                <a:cs typeface="Posterama"/>
              </a:rPr>
              <a:t>User profile Management   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3CB61-AD07-6710-718F-9F9FCD67CF36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15</a:t>
            </a:fld>
            <a:endParaRPr lang="en-US" altLang="zh-CN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271DE1-050F-F9C6-DBD0-71E17CB8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64" y="1341689"/>
            <a:ext cx="6835468" cy="29145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dirty="0"/>
              <a:t>Developed Profile Edit Functionalities for updating the User Profile </a:t>
            </a:r>
          </a:p>
          <a:p>
            <a:pPr marL="285750" indent="-285750">
              <a:buChar char="•"/>
            </a:pPr>
            <a:r>
              <a:rPr lang="en-US" dirty="0"/>
              <a:t>Frontend – </a:t>
            </a:r>
            <a:r>
              <a:rPr lang="en-US" dirty="0" err="1"/>
              <a:t>EditProfile.jsx</a:t>
            </a:r>
            <a:r>
              <a:rPr lang="en-US" dirty="0"/>
              <a:t> for Updating profile </a:t>
            </a:r>
          </a:p>
          <a:p>
            <a:pPr marL="285750" indent="-285750">
              <a:buChar char="•"/>
            </a:pPr>
            <a:r>
              <a:rPr lang="en-US" dirty="0"/>
              <a:t>Backend – </a:t>
            </a:r>
            <a:r>
              <a:rPr lang="en-US" dirty="0" err="1"/>
              <a:t>UserController.cs</a:t>
            </a:r>
            <a:r>
              <a:rPr lang="en-US" dirty="0"/>
              <a:t> and </a:t>
            </a:r>
            <a:r>
              <a:rPr lang="en-US" dirty="0" err="1"/>
              <a:t>UserServices.cs</a:t>
            </a:r>
            <a:r>
              <a:rPr lang="en-US" dirty="0"/>
              <a:t> </a:t>
            </a:r>
          </a:p>
          <a:p>
            <a:pPr marL="285750" indent="-285750">
              <a:buChar char="•"/>
            </a:pPr>
            <a:r>
              <a:rPr lang="en-US" dirty="0"/>
              <a:t>Designed the Guest Page and styling </a:t>
            </a:r>
          </a:p>
        </p:txBody>
      </p:sp>
    </p:spTree>
    <p:extLst>
      <p:ext uri="{BB962C8B-B14F-4D97-AF65-F5344CB8AC3E}">
        <p14:creationId xmlns:p14="http://schemas.microsoft.com/office/powerpoint/2010/main" val="52145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Placeholder 3">
            <a:extLst>
              <a:ext uri="{FF2B5EF4-FFF2-40B4-BE49-F238E27FC236}">
                <a16:creationId xmlns:a16="http://schemas.microsoft.com/office/drawing/2014/main" id="{6CB67956-A6C3-FCDF-EC78-F79D90449E96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997950271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44952">
                  <a:extLst>
                    <a:ext uri="{9D8B030D-6E8A-4147-A177-3AD203B41FA5}">
                      <a16:colId xmlns:a16="http://schemas.microsoft.com/office/drawing/2014/main" val="130956065"/>
                    </a:ext>
                  </a:extLst>
                </a:gridCol>
                <a:gridCol w="3044952">
                  <a:extLst>
                    <a:ext uri="{9D8B030D-6E8A-4147-A177-3AD203B41FA5}">
                      <a16:colId xmlns:a16="http://schemas.microsoft.com/office/drawing/2014/main" val="2749965458"/>
                    </a:ext>
                  </a:extLst>
                </a:gridCol>
                <a:gridCol w="3044952">
                  <a:extLst>
                    <a:ext uri="{9D8B030D-6E8A-4147-A177-3AD203B41FA5}">
                      <a16:colId xmlns:a16="http://schemas.microsoft.com/office/drawing/2014/main" val="2116711163"/>
                    </a:ext>
                  </a:extLst>
                </a:gridCol>
                <a:gridCol w="3057144">
                  <a:extLst>
                    <a:ext uri="{9D8B030D-6E8A-4147-A177-3AD203B41FA5}">
                      <a16:colId xmlns:a16="http://schemas.microsoft.com/office/drawing/2014/main" val="1186885001"/>
                    </a:ext>
                  </a:extLst>
                </a:gridCol>
              </a:tblGrid>
              <a:tr h="3823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Team 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Backend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Frontend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17008"/>
                  </a:ext>
                </a:extLst>
              </a:tr>
              <a:tr h="124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1(    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Authentication &amp; User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+mn-lt"/>
                        </a:rPr>
                        <a:t>AuthController</a:t>
                      </a:r>
                      <a:endParaRPr lang="en-US" dirty="0">
                        <a:latin typeface="+mn-lt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+mn-lt"/>
                        </a:rPr>
                        <a:t>Authservice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latin typeface="+mn-lt"/>
                        </a:rPr>
                        <a:t>Components: Login/</a:t>
                      </a:r>
                      <a:r>
                        <a:rPr lang="fr-FR" dirty="0" err="1">
                          <a:latin typeface="+mn-lt"/>
                        </a:rPr>
                        <a:t>Signup</a:t>
                      </a:r>
                      <a:r>
                        <a:rPr lang="fr-FR" dirty="0">
                          <a:latin typeface="+mn-lt"/>
                        </a:rPr>
                        <a:t>, </a:t>
                      </a:r>
                      <a:r>
                        <a:rPr lang="fr-FR" dirty="0" err="1">
                          <a:latin typeface="+mn-lt"/>
                        </a:rPr>
                        <a:t>GuestPage</a:t>
                      </a:r>
                      <a:endParaRPr lang="fr-FR" dirty="0">
                        <a:latin typeface="+mn-lt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latin typeface="+mn-lt"/>
                        </a:rPr>
                        <a:t>Services: </a:t>
                      </a:r>
                      <a:r>
                        <a:rPr lang="fr-FR" dirty="0" err="1">
                          <a:latin typeface="+mn-lt"/>
                        </a:rPr>
                        <a:t>AuthService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88340"/>
                  </a:ext>
                </a:extLst>
              </a:tr>
              <a:tr h="124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2(     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Posts &amp; Editing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+mn-lt"/>
                        </a:rPr>
                        <a:t>PostsController</a:t>
                      </a:r>
                      <a:endParaRPr lang="en-US" dirty="0">
                        <a:latin typeface="+mn-lt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+mn-lt"/>
                        </a:rPr>
                        <a:t>PostsService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Components: Feed, </a:t>
                      </a:r>
                      <a:r>
                        <a:rPr lang="en-US" dirty="0" err="1">
                          <a:latin typeface="+mn-lt"/>
                        </a:rPr>
                        <a:t>EditPost</a:t>
                      </a:r>
                      <a:r>
                        <a:rPr lang="en-US" dirty="0">
                          <a:latin typeface="+mn-lt"/>
                        </a:rPr>
                        <a:t>, </a:t>
                      </a:r>
                      <a:r>
                        <a:rPr lang="en-US" dirty="0" err="1">
                          <a:latin typeface="+mn-lt"/>
                        </a:rPr>
                        <a:t>PostEditor</a:t>
                      </a:r>
                      <a:r>
                        <a:rPr lang="en-US" dirty="0">
                          <a:latin typeface="+mn-lt"/>
                        </a:rPr>
                        <a:t>, </a:t>
                      </a:r>
                      <a:r>
                        <a:rPr lang="en-US" dirty="0" err="1">
                          <a:latin typeface="+mn-lt"/>
                        </a:rPr>
                        <a:t>MyPosts</a:t>
                      </a:r>
                      <a:endParaRPr lang="en-US" dirty="0">
                        <a:latin typeface="+mn-lt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Services: </a:t>
                      </a:r>
                      <a:r>
                        <a:rPr lang="en-US" dirty="0" err="1">
                          <a:latin typeface="+mn-lt"/>
                        </a:rPr>
                        <a:t>PostsService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089168"/>
                  </a:ext>
                </a:extLst>
              </a:tr>
              <a:tr h="1529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3(   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Comments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+mn-lt"/>
                        </a:rPr>
                        <a:t>CommentsController</a:t>
                      </a:r>
                      <a:endParaRPr lang="en-US" dirty="0">
                        <a:latin typeface="+mn-lt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+mn-lt"/>
                        </a:rPr>
                        <a:t>CommentsService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latin typeface="+mn-lt"/>
                        </a:rPr>
                        <a:t>Components: </a:t>
                      </a:r>
                      <a:r>
                        <a:rPr lang="fr-FR" dirty="0" err="1">
                          <a:latin typeface="+mn-lt"/>
                        </a:rPr>
                        <a:t>CommentSection</a:t>
                      </a:r>
                      <a:r>
                        <a:rPr lang="fr-FR" dirty="0">
                          <a:latin typeface="+mn-lt"/>
                        </a:rPr>
                        <a:t>, </a:t>
                      </a:r>
                      <a:r>
                        <a:rPr lang="fr-FR" dirty="0" err="1">
                          <a:latin typeface="+mn-lt"/>
                        </a:rPr>
                        <a:t>Commits</a:t>
                      </a:r>
                      <a:endParaRPr lang="fr-FR" dirty="0">
                        <a:latin typeface="+mn-lt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latin typeface="+mn-lt"/>
                        </a:rPr>
                        <a:t>Services: </a:t>
                      </a:r>
                      <a:r>
                        <a:rPr lang="fr-FR" dirty="0" err="1">
                          <a:latin typeface="+mn-lt"/>
                        </a:rPr>
                        <a:t>CommentsService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97798"/>
                  </a:ext>
                </a:extLst>
              </a:tr>
              <a:tr h="12185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4(   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Reposts &amp; Votes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+mn-lt"/>
                        </a:rPr>
                        <a:t>RepostsController</a:t>
                      </a:r>
                      <a:endParaRPr lang="en-US" dirty="0">
                        <a:latin typeface="+mn-lt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+mn-lt"/>
                        </a:rPr>
                        <a:t>VotesController</a:t>
                      </a:r>
                      <a:endParaRPr lang="en-US" dirty="0">
                        <a:latin typeface="+mn-lt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+mn-lt"/>
                        </a:rPr>
                        <a:t>VoteService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Services: </a:t>
                      </a:r>
                      <a:r>
                        <a:rPr lang="en-US" dirty="0" err="1">
                          <a:latin typeface="+mn-lt"/>
                        </a:rPr>
                        <a:t>RepostService</a:t>
                      </a:r>
                      <a:endParaRPr lang="en-US" dirty="0">
                        <a:latin typeface="+mn-lt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+mn-lt"/>
                        </a:rPr>
                        <a:t>Handle voting UI within Feed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376521"/>
                  </a:ext>
                </a:extLst>
              </a:tr>
              <a:tr h="124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5(   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 Tags &amp; </a:t>
                      </a:r>
                      <a:r>
                        <a:rPr lang="en-US" dirty="0" err="1">
                          <a:latin typeface="+mn-lt"/>
                        </a:rPr>
                        <a:t>SignalR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+mn-lt"/>
                        </a:rPr>
                        <a:t>TagsController</a:t>
                      </a:r>
                      <a:endParaRPr lang="en-US" dirty="0">
                        <a:latin typeface="+mn-lt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+mn-lt"/>
                        </a:rPr>
                        <a:t>TagsService</a:t>
                      </a:r>
                      <a:endParaRPr lang="en-US" dirty="0">
                        <a:latin typeface="+mn-lt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+mn-lt"/>
                        </a:rPr>
                        <a:t>SignalR</a:t>
                      </a:r>
                      <a:r>
                        <a:rPr lang="en-US" dirty="0">
                          <a:latin typeface="+mn-lt"/>
                        </a:rPr>
                        <a:t> Hub for real-time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da-DK" dirty="0">
                          <a:latin typeface="+mn-lt"/>
                        </a:rPr>
                        <a:t>Components: Tags, Navbar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da-DK" dirty="0">
                          <a:latin typeface="+mn-lt"/>
                        </a:rPr>
                        <a:t>Services: TagsService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6680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31D8C-5C7D-BFD9-19A4-7628C140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310" y="640080"/>
            <a:ext cx="3502491" cy="938107"/>
          </a:xfrm>
        </p:spPr>
        <p:txBody>
          <a:bodyPr anchor="b" anchorCtr="0"/>
          <a:lstStyle/>
          <a:p>
            <a:r>
              <a:rPr lang="en-US" dirty="0"/>
              <a:t>Conclusion: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87234" y="1329128"/>
            <a:ext cx="6862699" cy="4886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1810" indent="-511810">
              <a:buFont typeface="Arial" panose="020B0604020202020204" pitchFamily="34" charset="0"/>
              <a:buChar char="•"/>
            </a:pPr>
            <a:endParaRPr lang="en-US" dirty="0"/>
          </a:p>
          <a:p>
            <a:pPr marL="511810" indent="-511810">
              <a:buFont typeface="Arial" panose="020B0604020202020204" pitchFamily="34" charset="0"/>
              <a:buChar char="•"/>
            </a:pPr>
            <a:r>
              <a:rPr lang="en-US"/>
              <a:t>Built a secure Q&amp;A hub with role-based access for guests, </a:t>
            </a:r>
            <a:r>
              <a:rPr lang="en-US" dirty="0"/>
              <a:t>employees, and managers.</a:t>
            </a:r>
          </a:p>
          <a:p>
            <a:pPr marL="511810" indent="-511810">
              <a:buFont typeface="Arial" panose="020B0604020202020204" pitchFamily="34" charset="0"/>
              <a:buChar char="•"/>
            </a:pPr>
            <a:r>
              <a:rPr lang="en-US" dirty="0"/>
              <a:t> Enabled posts, comments, votes, tags, and reposts for collaboration.</a:t>
            </a:r>
          </a:p>
          <a:p>
            <a:pPr marL="511810" indent="-511810">
              <a:buFont typeface="Arial"/>
              <a:buChar char="•"/>
            </a:pPr>
            <a:r>
              <a:rPr lang="en-US" dirty="0"/>
              <a:t> Added real-time updates with </a:t>
            </a:r>
            <a:r>
              <a:rPr lang="en-US" err="1"/>
              <a:t>SignalR</a:t>
            </a:r>
            <a:r>
              <a:rPr lang="en-US" dirty="0"/>
              <a:t> to enhance engagement.</a:t>
            </a:r>
          </a:p>
          <a:p>
            <a:pPr marL="511810" indent="-511810">
              <a:buFont typeface="Arial" panose="020B0604020202020204" pitchFamily="34" charset="0"/>
              <a:buChar char="•"/>
            </a:pPr>
            <a:r>
              <a:rPr lang="en-US"/>
              <a:t>Improved teamwork and strengthened full-stack skills in </a:t>
            </a:r>
            <a:r>
              <a:rPr lang="en-US" dirty="0"/>
              <a:t>.NET &amp; React.</a:t>
            </a:r>
          </a:p>
          <a:p>
            <a:pPr marL="511810" indent="-51181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4D147-B48C-ADE3-3FEF-627D467699A2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17</a:t>
            </a:fld>
            <a:endParaRPr lang="en-US" altLang="zh-CN" noProof="0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240" y="1662853"/>
            <a:ext cx="5394960" cy="21031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21C-3CEB-0FBA-DA89-C9C82E74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 anchorCtr="0"/>
          <a:lstStyle/>
          <a:p>
            <a:r>
              <a:rPr lang="en-US" dirty="0"/>
              <a:t>Agenda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46B3-AFD9-641E-7CBF-9A783646B36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94325" y="2946400"/>
            <a:ext cx="3475038" cy="29718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Scope</a:t>
            </a:r>
          </a:p>
          <a:p>
            <a:r>
              <a:rPr lang="en-US" dirty="0"/>
              <a:t>Functionalities</a:t>
            </a:r>
          </a:p>
          <a:p>
            <a:r>
              <a:rPr lang="en-US" dirty="0"/>
              <a:t>Flowchart</a:t>
            </a:r>
          </a:p>
          <a:p>
            <a:r>
              <a:rPr lang="en-US" dirty="0"/>
              <a:t>Issues Faced &amp; Challenges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59569-83D5-A20B-653C-B9D6C8D9816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8508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A73C-F597-27B7-8F29-D6406DC4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603" y="135468"/>
            <a:ext cx="5029200" cy="822960"/>
          </a:xfrm>
        </p:spPr>
        <p:txBody>
          <a:bodyPr lIns="0" anchor="b" anchorCtr="0"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0503-C2C6-37F4-4636-9B4A8A3DE4E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57700" y="1855408"/>
            <a:ext cx="7575248" cy="58516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FNF Knowledge Base is an internal corporate platform that enables employees to share knowledge, raise issues, and collaborate effectively.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acts as a centralized communication and knowledge hub for posts, discussions, and feedback across departments.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search and filtering by category and tags (e.g., HR, IT), with nested comments, voting, and real-time notifications via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role-based access control (RBAC) with limited guest access, full employee participation.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Enhances collaboration, preserves knowledge, and boosts productivity; Supports attachments like images and code snippets.</a:t>
            </a:r>
          </a:p>
        </p:txBody>
      </p:sp>
    </p:spTree>
    <p:extLst>
      <p:ext uri="{BB962C8B-B14F-4D97-AF65-F5344CB8AC3E}">
        <p14:creationId xmlns:p14="http://schemas.microsoft.com/office/powerpoint/2010/main" val="353011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3665050"/>
            <a:ext cx="3754121" cy="881549"/>
          </a:xfrm>
          <a:noFill/>
        </p:spPr>
        <p:txBody>
          <a:bodyPr anchor="t" anchorCtr="0">
            <a:noAutofit/>
          </a:bodyPr>
          <a:lstStyle/>
          <a:p>
            <a:r>
              <a:rPr lang="en-US" dirty="0"/>
              <a:t> Key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843" y="2618908"/>
            <a:ext cx="7358347" cy="4845686"/>
          </a:xfrm>
          <a:noFill/>
        </p:spPr>
        <p:txBody>
          <a:bodyPr>
            <a:noAutofit/>
          </a:bodyPr>
          <a:lstStyle/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knowledge exchange within the organization.</a:t>
            </a: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managerial oversight and proper content moderation.</a:t>
            </a: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collaboration and feedback via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role-based permissions for Employees, Managers, and Admins.</a:t>
            </a: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productivity and reduce communication silos.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AF3B-CC38-C6F7-1058-2FC5EE48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61EC-5F42-6AB8-DF35-480F0702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21733"/>
            <a:ext cx="5029200" cy="829733"/>
          </a:xfrm>
        </p:spPr>
        <p:txBody>
          <a:bodyPr lIns="0" anchor="t" anchorCtr="0">
            <a:normAutofit fontScale="90000"/>
          </a:bodyPr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99339-FABF-04A2-4090-C38B947B2B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9970" y="-159345"/>
            <a:ext cx="5967159" cy="6004974"/>
          </a:xfrm>
        </p:spPr>
        <p:txBody>
          <a:bodyPr anchor="b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: Create posts, comment, vote, and share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: Review and commit employee posts, provide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: Manage departments, users, and system configurations.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Departments (HR / IT / Compliance Team) : Consume knowledge posts and track issue resolutions.</a:t>
            </a:r>
            <a:endParaRPr lang="en-US" dirty="0"/>
          </a:p>
        </p:txBody>
      </p:sp>
      <p:pic>
        <p:nvPicPr>
          <p:cNvPr id="12" name="Picture Placeholder 11" descr="A person sitting at their deck and a person walking to their desk">
            <a:extLst>
              <a:ext uri="{FF2B5EF4-FFF2-40B4-BE49-F238E27FC236}">
                <a16:creationId xmlns:a16="http://schemas.microsoft.com/office/drawing/2014/main" id="{7372550F-E2C0-2C0B-0ABA-5672CEBF71D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10" r="10"/>
          <a:stretch/>
        </p:blipFill>
        <p:spPr>
          <a:xfrm>
            <a:off x="7493157" y="529148"/>
            <a:ext cx="4248873" cy="4731130"/>
          </a:xfrm>
        </p:spPr>
      </p:pic>
    </p:spTree>
    <p:extLst>
      <p:ext uri="{BB962C8B-B14F-4D97-AF65-F5344CB8AC3E}">
        <p14:creationId xmlns:p14="http://schemas.microsoft.com/office/powerpoint/2010/main" val="273508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B38F8-D875-8F7F-7C31-74C3825BF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7673-C16B-47A8-F928-2C4D2542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29148"/>
            <a:ext cx="4597400" cy="622318"/>
          </a:xfrm>
        </p:spPr>
        <p:txBody>
          <a:bodyPr lIns="0" anchor="t" anchorCtr="0"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FC598-0BF8-8E9E-9A63-EB9D9EAD5F2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31437" y="702733"/>
            <a:ext cx="5942364" cy="5046134"/>
          </a:xfrm>
        </p:spPr>
        <p:txBody>
          <a:bodyPr anchor="b" anchorCtr="0">
            <a:no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Post Creation &amp; Management : Employees create posts about issues, queries, or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Comment System : Users discuss and provide clarifications.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Voting Mechanism : Upvote/Downvote for feedback and relevance.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Commit Feature (Manager Action) : Managers mark resolution or acknowledgment.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Repost Feature : Users can share important posts across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Real-time Notifications 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broadcasts live updates for commits done by Manager.</a:t>
            </a:r>
            <a:endParaRPr lang="en-US" sz="1600" dirty="0"/>
          </a:p>
        </p:txBody>
      </p:sp>
      <p:pic>
        <p:nvPicPr>
          <p:cNvPr id="12" name="Picture Placeholder 11" descr="A person sitting at their deck and a person walking to their desk">
            <a:extLst>
              <a:ext uri="{FF2B5EF4-FFF2-40B4-BE49-F238E27FC236}">
                <a16:creationId xmlns:a16="http://schemas.microsoft.com/office/drawing/2014/main" id="{46D7993C-96F3-0F0F-79D0-10C4F9C7C5E9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10" r="10"/>
          <a:stretch/>
        </p:blipFill>
        <p:spPr>
          <a:xfrm>
            <a:off x="7493157" y="529148"/>
            <a:ext cx="4248873" cy="4731130"/>
          </a:xfrm>
        </p:spPr>
      </p:pic>
    </p:spTree>
    <p:extLst>
      <p:ext uri="{BB962C8B-B14F-4D97-AF65-F5344CB8AC3E}">
        <p14:creationId xmlns:p14="http://schemas.microsoft.com/office/powerpoint/2010/main" val="212020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224867" cy="851747"/>
          </a:xfrm>
        </p:spPr>
        <p:txBody>
          <a:bodyPr/>
          <a:lstStyle/>
          <a:p>
            <a:r>
              <a:rPr lang="en-US" dirty="0"/>
              <a:t>Flowchart: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5C5013-A563-C783-9185-9C847D4B4A4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2155372"/>
            <a:ext cx="5078186" cy="2057400"/>
          </a:xfrm>
        </p:spPr>
        <p:txBody>
          <a:bodyPr anchor="b" anchorCtr="0"/>
          <a:lstStyle/>
          <a:p>
            <a:r>
              <a:rPr lang="en-US" altLang="zh-CN" dirty="0"/>
              <a:t>Team Role and Module Division</a:t>
            </a:r>
            <a:endParaRPr lang="en-US" dirty="0"/>
          </a:p>
        </p:txBody>
      </p:sp>
      <p:pic>
        <p:nvPicPr>
          <p:cNvPr id="12" name="Picture Placeholder 11" descr="Three people having a discussion at a table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753"/>
                    </a14:imgEffect>
                    <a14:imgEffect>
                      <a14:saturation sat="133000"/>
                    </a14:imgEffect>
                    <a14:imgEffect>
                      <a14:brightnessContrast bright="4000" contrast="3000"/>
                    </a14:imgEffect>
                  </a14:imgLayer>
                </a14:imgProps>
              </a:ext>
            </a:extLst>
          </a:blip>
          <a:srcRect l="18665" r="18665"/>
          <a:stretch/>
        </p:blipFill>
        <p:spPr>
          <a:xfrm>
            <a:off x="5745002" y="0"/>
            <a:ext cx="6446999" cy="6858000"/>
          </a:xfrm>
        </p:spPr>
      </p:pic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6B3DA3-995E-263F-F271-D0DCB60A6118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67733"/>
            <a:ext cx="7318587" cy="1715348"/>
          </a:xfrm>
        </p:spPr>
        <p:txBody>
          <a:bodyPr>
            <a:normAutofit/>
          </a:bodyPr>
          <a:lstStyle/>
          <a:p>
            <a:r>
              <a:rPr lang="en-US" dirty="0"/>
              <a:t>Authentication &amp; User Management</a:t>
            </a:r>
            <a:br>
              <a:rPr lang="en-US" dirty="0"/>
            </a:br>
            <a:r>
              <a:rPr lang="en-US" dirty="0"/>
              <a:t>					     	</a:t>
            </a:r>
            <a:r>
              <a:rPr lang="en-US" sz="1800" dirty="0"/>
              <a:t>-By Ashirwad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465733" y="6685564"/>
            <a:ext cx="76200" cy="45719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347133" y="2125134"/>
            <a:ext cx="7860453" cy="41571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Designing smooth transitions between guest access, signup, and authenticated sessions.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role-based restrictions (guest vs. manager vs. employee).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secure JWT-based authentication within the local storage</a:t>
            </a:r>
          </a:p>
          <a:p>
            <a:r>
              <a:rPr lang="en-US" u="sng" dirty="0"/>
              <a:t>Work Undertaken (Frontend and Backend)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Auth Functionality Setup– Entity, </a:t>
            </a:r>
            <a:r>
              <a:rPr lang="en-US" sz="1500" dirty="0" err="1"/>
              <a:t>Dtos</a:t>
            </a:r>
            <a:r>
              <a:rPr lang="en-US" sz="1500" dirty="0"/>
              <a:t> and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Services : JWT generation in </a:t>
            </a:r>
            <a:r>
              <a:rPr lang="en-US" sz="1500" i="1" dirty="0" err="1"/>
              <a:t>AuthService.cs</a:t>
            </a:r>
            <a:r>
              <a:rPr lang="en-US" sz="1500" i="1" dirty="0"/>
              <a:t> </a:t>
            </a:r>
            <a:r>
              <a:rPr lang="en-US" sz="1500" dirty="0"/>
              <a:t>and</a:t>
            </a:r>
            <a:r>
              <a:rPr lang="en-US" sz="1500" i="1" dirty="0"/>
              <a:t> </a:t>
            </a:r>
            <a:r>
              <a:rPr lang="en-US" sz="1500" i="1" dirty="0" err="1"/>
              <a:t>UserService.cs</a:t>
            </a:r>
            <a:r>
              <a:rPr lang="en-US" sz="1500" i="1" dirty="0"/>
              <a:t> </a:t>
            </a:r>
            <a:r>
              <a:rPr lang="en-US" sz="1500" dirty="0" err="1"/>
              <a:t>for</a:t>
            </a:r>
            <a:r>
              <a:rPr lang="en-US" sz="1500" i="1" dirty="0" err="1"/>
              <a:t>GetUserById</a:t>
            </a:r>
            <a:r>
              <a:rPr lang="en-US" sz="1500" i="1" dirty="0"/>
              <a:t>(), </a:t>
            </a:r>
            <a:r>
              <a:rPr lang="en-US" sz="1500" i="1" dirty="0" err="1"/>
              <a:t>UpdateUser</a:t>
            </a:r>
            <a:r>
              <a:rPr lang="en-US" sz="1500" i="1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i="1" dirty="0" err="1"/>
              <a:t>Login.jsx</a:t>
            </a:r>
            <a:r>
              <a:rPr lang="en-US" sz="1500" i="1" dirty="0"/>
              <a:t>, </a:t>
            </a:r>
            <a:r>
              <a:rPr lang="en-US" sz="1500" i="1" dirty="0" err="1"/>
              <a:t>Register.jsx</a:t>
            </a:r>
            <a:r>
              <a:rPr lang="en-US" sz="1500" i="1" dirty="0"/>
              <a:t>, </a:t>
            </a:r>
            <a:r>
              <a:rPr lang="en-US" sz="1500" i="1" dirty="0" err="1"/>
              <a:t>Profile.jsx</a:t>
            </a:r>
            <a:r>
              <a:rPr lang="en-US" sz="1500" i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Utility: </a:t>
            </a:r>
            <a:r>
              <a:rPr lang="en-US" sz="1500" i="1" dirty="0"/>
              <a:t>utils/auth.js → </a:t>
            </a:r>
            <a:r>
              <a:rPr lang="en-US" sz="1500" i="1" dirty="0" err="1"/>
              <a:t>saveAuth</a:t>
            </a:r>
            <a:r>
              <a:rPr lang="en-US" sz="1500" i="1" dirty="0"/>
              <a:t>(), logout(), </a:t>
            </a:r>
            <a:r>
              <a:rPr lang="en-US" sz="1500" i="1" dirty="0" err="1"/>
              <a:t>getRole</a:t>
            </a:r>
            <a:r>
              <a:rPr lang="en-US" sz="1500" i="1" dirty="0"/>
              <a:t>() </a:t>
            </a:r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22DE72-77CB-CB24-A4D1-2FAC47307AC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6">
      <a:majorFont>
        <a:latin typeface="Posterama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9027928_win32_EF_v4" id="{FA821E7E-D625-4DCD-A30E-3216B54C8383}" vid="{DE28BE6C-8054-44B2-A92D-A1CAFC256BD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434CBE2435D846868B4DC60C9F121F" ma:contentTypeVersion="1" ma:contentTypeDescription="Create a new document." ma:contentTypeScope="" ma:versionID="4483258c071fbfaea1d81de8e2ca6303">
  <xsd:schema xmlns:xsd="http://www.w3.org/2001/XMLSchema" xmlns:xs="http://www.w3.org/2001/XMLSchema" xmlns:p="http://schemas.microsoft.com/office/2006/metadata/properties" xmlns:ns3="c45eaec3-c227-4ff8-811f-ad380918a6ee" targetNamespace="http://schemas.microsoft.com/office/2006/metadata/properties" ma:root="true" ma:fieldsID="11d7ee293d67d0fef190d1860e5ccf09" ns3:_="">
    <xsd:import namespace="c45eaec3-c227-4ff8-811f-ad380918a6e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5eaec3-c227-4ff8-811f-ad380918a6e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E1D92F-F38A-4C20-B98F-AAC8A875A4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5eaec3-c227-4ff8-811f-ad380918a6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DB3C62-858A-4A01-AFEF-21E0BB8CE262}">
  <ds:schemaRefs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c45eaec3-c227-4ff8-811f-ad380918a6ee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158</TotalTime>
  <Words>1009</Words>
  <Application>Microsoft Office PowerPoint</Application>
  <PresentationFormat>Widescreen</PresentationFormat>
  <Paragraphs>168</Paragraphs>
  <Slides>18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Custom</vt:lpstr>
      <vt:lpstr>FNF Knowledge Hub </vt:lpstr>
      <vt:lpstr>Agenda </vt:lpstr>
      <vt:lpstr>Introduction</vt:lpstr>
      <vt:lpstr> Key Objectives</vt:lpstr>
      <vt:lpstr>Roles and Responsibilities</vt:lpstr>
      <vt:lpstr>Core Use Cases</vt:lpstr>
      <vt:lpstr>Flowchart:</vt:lpstr>
      <vt:lpstr>Team Role and Module Division</vt:lpstr>
      <vt:lpstr>Authentication &amp; User Management            -By Ashirwad</vt:lpstr>
      <vt:lpstr>Authentication &amp; User Management            -By Ashirwad</vt:lpstr>
      <vt:lpstr>Posts &amp; Feed Management        By Swaroop and Sumant</vt:lpstr>
      <vt:lpstr>Posts &amp; Feed Management        By Swaroop and Sumant</vt:lpstr>
      <vt:lpstr>Comments and Votes</vt:lpstr>
      <vt:lpstr>Comments and Votes </vt:lpstr>
      <vt:lpstr>User profile Management   </vt:lpstr>
      <vt:lpstr>PowerPoint Presentation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Chand, Supritha</dc:creator>
  <cp:lastModifiedBy>K R, Swaroop</cp:lastModifiedBy>
  <cp:revision>199</cp:revision>
  <dcterms:created xsi:type="dcterms:W3CDTF">2025-10-01T15:03:30Z</dcterms:created>
  <dcterms:modified xsi:type="dcterms:W3CDTF">2025-10-05T17:20:40Z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0x01010064434CBE2435D846868B4DC60C9F121F</vt:lpwstr>
  </property>
  <property fmtid="{D5CDD505-2E9C-101B-9397-08002B2CF9AE}" pid="3" name="MediaServiceImageTags">
    <vt:lpwstr/>
  </property>
</Properties>
</file>