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94" autoAdjust="0"/>
  </p:normalViewPr>
  <p:slideViewPr>
    <p:cSldViewPr snapToGrid="0" snapToObjects="1">
      <p:cViewPr varScale="1">
        <p:scale>
          <a:sx n="58" d="100"/>
          <a:sy n="58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B078A-3CE7-694C-8F56-B981B7D1F7A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0315B-9B03-1641-AB4A-7157FB19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distributions look normal?</a:t>
            </a:r>
          </a:p>
          <a:p>
            <a:r>
              <a:rPr lang="en-US" baseline="0" dirty="0" smtClean="0"/>
              <a:t>Bin sizes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0315B-9B03-1641-AB4A-7157FB198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3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Data Science Salaries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Aims: </a:t>
            </a:r>
          </a:p>
          <a:p>
            <a:pPr lvl="1"/>
            <a:r>
              <a:rPr lang="en-US" dirty="0" smtClean="0"/>
              <a:t>Discover the best predictors of salary based on data science job postings</a:t>
            </a:r>
          </a:p>
          <a:p>
            <a:pPr lvl="1"/>
            <a:r>
              <a:rPr lang="en-US" dirty="0" smtClean="0"/>
              <a:t>Apply model to project salaries for jobs with no salary listed</a:t>
            </a:r>
          </a:p>
          <a:p>
            <a:r>
              <a:rPr lang="en-US" dirty="0" smtClean="0"/>
              <a:t>Dataset </a:t>
            </a:r>
          </a:p>
          <a:p>
            <a:pPr lvl="1"/>
            <a:r>
              <a:rPr lang="en-US" dirty="0" smtClean="0"/>
              <a:t>Information drawn from </a:t>
            </a:r>
            <a:r>
              <a:rPr lang="en-US" dirty="0" err="1" smtClean="0"/>
              <a:t>indeed.com</a:t>
            </a:r>
            <a:r>
              <a:rPr lang="en-US" dirty="0" smtClean="0"/>
              <a:t> job postings</a:t>
            </a:r>
          </a:p>
          <a:p>
            <a:pPr lvl="2"/>
            <a:r>
              <a:rPr lang="en-US" dirty="0" smtClean="0"/>
              <a:t>Salary Estimates, location, title, summary narrative</a:t>
            </a:r>
          </a:p>
          <a:p>
            <a:pPr lvl="2"/>
            <a:r>
              <a:rPr lang="en-US" dirty="0" smtClean="0"/>
              <a:t>4000+ listings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 Salary listings incomplete</a:t>
            </a:r>
          </a:p>
          <a:p>
            <a:pPr lvl="1"/>
            <a:r>
              <a:rPr lang="en-US" dirty="0" smtClean="0"/>
              <a:t>Entry level only</a:t>
            </a:r>
          </a:p>
          <a:p>
            <a:pPr lvl="1"/>
            <a:r>
              <a:rPr lang="en-US" dirty="0" smtClean="0"/>
              <a:t>Only certain cities: 50 mile radius</a:t>
            </a:r>
          </a:p>
        </p:txBody>
      </p:sp>
    </p:spTree>
    <p:extLst>
      <p:ext uri="{BB962C8B-B14F-4D97-AF65-F5344CB8AC3E}">
        <p14:creationId xmlns:p14="http://schemas.microsoft.com/office/powerpoint/2010/main" val="98206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Distribution: </a:t>
            </a:r>
            <a:br>
              <a:rPr lang="en-US" dirty="0" smtClean="0"/>
            </a:br>
            <a:r>
              <a:rPr lang="en-US" dirty="0" smtClean="0"/>
              <a:t>Indeed Salaries vs. Listed Salaries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48" y="1731558"/>
            <a:ext cx="4051863" cy="2987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52" y="1707597"/>
            <a:ext cx="3898596" cy="2874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0648" y="5035403"/>
            <a:ext cx="78166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Despite scant data on salary from employers, the distribution of available data is </a:t>
            </a:r>
            <a:r>
              <a:rPr lang="en-US" dirty="0" smtClean="0"/>
              <a:t>similar </a:t>
            </a:r>
            <a:r>
              <a:rPr lang="en-US" dirty="0" smtClean="0"/>
              <a:t>in SHAPE</a:t>
            </a:r>
            <a:r>
              <a:rPr lang="en-US" dirty="0" smtClean="0"/>
              <a:t> </a:t>
            </a:r>
            <a:r>
              <a:rPr lang="en-US" dirty="0" smtClean="0"/>
              <a:t>to the predicted salaries generated by </a:t>
            </a:r>
            <a:r>
              <a:rPr lang="en-US" dirty="0" err="1" smtClean="0"/>
              <a:t>indeed.com</a:t>
            </a:r>
            <a:r>
              <a:rPr lang="en-US" dirty="0" smtClean="0"/>
              <a:t>, but not in RANGE</a:t>
            </a:r>
          </a:p>
          <a:p>
            <a:r>
              <a:rPr lang="en-US" dirty="0" smtClean="0"/>
              <a:t>&gt;&gt; </a:t>
            </a:r>
            <a:r>
              <a:rPr lang="en-US" dirty="0" smtClean="0">
                <a:solidFill>
                  <a:srgbClr val="FF0000"/>
                </a:solidFill>
              </a:rPr>
              <a:t>Either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indeed underestimates salaries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or employers that provide information about salary tend to be those offering more competitive compensation</a:t>
            </a:r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0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Random Forest </a:t>
            </a:r>
            <a:r>
              <a:rPr lang="en-US" dirty="0"/>
              <a:t>C</a:t>
            </a:r>
            <a:r>
              <a:rPr lang="en-US" dirty="0" smtClean="0"/>
              <a:t>lassifier</a:t>
            </a:r>
          </a:p>
          <a:p>
            <a:pPr lvl="1"/>
            <a:r>
              <a:rPr lang="en-US" dirty="0" smtClean="0"/>
              <a:t>Support Vector Machine (</a:t>
            </a:r>
            <a:r>
              <a:rPr lang="en-US" dirty="0" err="1" smtClean="0"/>
              <a:t>rfb</a:t>
            </a:r>
            <a:r>
              <a:rPr lang="en-US" dirty="0" smtClean="0"/>
              <a:t> kernel)</a:t>
            </a:r>
          </a:p>
          <a:p>
            <a:pPr lvl="1"/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lvl="1"/>
            <a:r>
              <a:rPr lang="en-US" dirty="0" err="1" smtClean="0"/>
              <a:t>AdaBoost</a:t>
            </a:r>
            <a:r>
              <a:rPr lang="en-US" dirty="0" smtClean="0"/>
              <a:t> Classifier (with Random Forest as base estimator)</a:t>
            </a:r>
          </a:p>
          <a:p>
            <a:r>
              <a:rPr lang="en-US" dirty="0" smtClean="0"/>
              <a:t>Features used in models</a:t>
            </a:r>
          </a:p>
          <a:p>
            <a:pPr lvl="1"/>
            <a:r>
              <a:rPr lang="en-US" dirty="0" smtClean="0"/>
              <a:t>Location (using binary features, first dropped)</a:t>
            </a:r>
          </a:p>
          <a:p>
            <a:pPr lvl="1"/>
            <a:r>
              <a:rPr lang="en-US" dirty="0" smtClean="0"/>
              <a:t>Job title (</a:t>
            </a:r>
            <a:r>
              <a:rPr lang="en-US" dirty="0" err="1" smtClean="0"/>
              <a:t>Tfidf</a:t>
            </a:r>
            <a:r>
              <a:rPr lang="en-US" dirty="0" smtClean="0"/>
              <a:t> </a:t>
            </a:r>
            <a:r>
              <a:rPr lang="en-US" dirty="0" err="1"/>
              <a:t>vectorized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Job summary text </a:t>
            </a:r>
            <a:r>
              <a:rPr lang="en-US" dirty="0"/>
              <a:t>(</a:t>
            </a:r>
            <a:r>
              <a:rPr lang="en-US" dirty="0" err="1"/>
              <a:t>Tfidf</a:t>
            </a:r>
            <a:r>
              <a:rPr lang="en-US" dirty="0"/>
              <a:t> </a:t>
            </a:r>
            <a:r>
              <a:rPr lang="en-US" dirty="0" err="1"/>
              <a:t>vectorized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Company name </a:t>
            </a:r>
            <a:r>
              <a:rPr lang="en-US" dirty="0"/>
              <a:t>(</a:t>
            </a:r>
            <a:r>
              <a:rPr lang="en-US" dirty="0" err="1"/>
              <a:t>Tfidf</a:t>
            </a:r>
            <a:r>
              <a:rPr lang="en-US" dirty="0"/>
              <a:t> </a:t>
            </a:r>
            <a:r>
              <a:rPr lang="en-US" dirty="0" err="1"/>
              <a:t>vectorized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Combined title, summary and company name </a:t>
            </a:r>
            <a:r>
              <a:rPr lang="en-US" dirty="0"/>
              <a:t>(</a:t>
            </a:r>
            <a:r>
              <a:rPr lang="en-US" dirty="0" err="1"/>
              <a:t>Tfidf</a:t>
            </a:r>
            <a:r>
              <a:rPr lang="en-US" dirty="0"/>
              <a:t> </a:t>
            </a:r>
            <a:r>
              <a:rPr lang="en-US" dirty="0" err="1"/>
              <a:t>vectorized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6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br>
              <a:rPr lang="en-US" dirty="0" smtClean="0"/>
            </a:br>
            <a:r>
              <a:rPr lang="en-US" sz="2000" dirty="0" smtClean="0"/>
              <a:t>(baseline = .47)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2800" dirty="0" smtClean="0"/>
              <a:t>Random forest models are the most predictive</a:t>
            </a:r>
          </a:p>
          <a:p>
            <a:pPr lvl="2"/>
            <a:r>
              <a:rPr lang="en-US" sz="2800" dirty="0" smtClean="0"/>
              <a:t>Especially RFM with only ‘job title’ and </a:t>
            </a:r>
            <a:r>
              <a:rPr lang="en-US" sz="2800" dirty="0" err="1" smtClean="0"/>
              <a:t>AdaBoost</a:t>
            </a:r>
            <a:r>
              <a:rPr lang="en-US" sz="2800" dirty="0" smtClean="0"/>
              <a:t> RFM with all text features (title, summary, company name)</a:t>
            </a:r>
          </a:p>
          <a:p>
            <a:pPr lvl="2"/>
            <a:r>
              <a:rPr lang="en-US" sz="2800" dirty="0" smtClean="0"/>
              <a:t>RFMs had Accuracy, Precision, Recall and H1 scores ranging from roughly .65 to nearly .9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/>
              <a:t>baseline = .</a:t>
            </a:r>
            <a:r>
              <a:rPr lang="en-US" sz="2000" dirty="0" smtClean="0"/>
              <a:t>47)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0">
              <a:buNone/>
            </a:pPr>
            <a:r>
              <a:rPr lang="en-US" sz="2800" dirty="0"/>
              <a:t>SVC and RFM regressions  did not perform well:</a:t>
            </a:r>
          </a:p>
          <a:p>
            <a:pPr lvl="2"/>
            <a:r>
              <a:rPr lang="en-US" sz="2800" dirty="0"/>
              <a:t>SVC had accuracy below baseline .43</a:t>
            </a:r>
          </a:p>
          <a:p>
            <a:pPr lvl="2"/>
            <a:r>
              <a:rPr lang="en-US" sz="2800" dirty="0"/>
              <a:t>RFM Regression model based on ‘job summary’ text received an r score of .09</a:t>
            </a:r>
          </a:p>
          <a:p>
            <a:pPr lvl="2"/>
            <a:r>
              <a:rPr lang="en-US" sz="2800" dirty="0"/>
              <a:t>RFM Regression model based on ‘job summary’ text received a decent r score .64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0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(features from ’title’ text)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2400" dirty="0" smtClean="0"/>
              <a:t>Actual </a:t>
            </a:r>
            <a:r>
              <a:rPr lang="en-US" sz="2400" dirty="0" err="1" smtClean="0"/>
              <a:t>vs</a:t>
            </a:r>
            <a:r>
              <a:rPr lang="en-US" sz="2400" dirty="0" smtClean="0"/>
              <a:t> Predicted </a:t>
            </a:r>
            <a:r>
              <a:rPr lang="en-US" sz="2400" dirty="0"/>
              <a:t>S</a:t>
            </a:r>
            <a:r>
              <a:rPr lang="en-US" sz="2400" dirty="0" smtClean="0"/>
              <a:t>alary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181" r="-81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150583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9601</TotalTime>
  <Words>312</Words>
  <Application>Microsoft Macintosh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Project 3:  Data Science Salaries</vt:lpstr>
      <vt:lpstr>Overview</vt:lpstr>
      <vt:lpstr>Distribution:  Indeed Salaries vs. Listed Salaries</vt:lpstr>
      <vt:lpstr>Models and features:</vt:lpstr>
      <vt:lpstr>Results:  (baseline = .47) </vt:lpstr>
      <vt:lpstr>Results:  (baseline = .47)</vt:lpstr>
      <vt:lpstr>RFM (features from ’title’ text)             Actual vs Predicted Salary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SAT Test Scores</dc:title>
  <dc:creator>Admin</dc:creator>
  <cp:lastModifiedBy>Admin</cp:lastModifiedBy>
  <cp:revision>24</cp:revision>
  <dcterms:created xsi:type="dcterms:W3CDTF">2016-12-02T12:50:32Z</dcterms:created>
  <dcterms:modified xsi:type="dcterms:W3CDTF">2017-01-06T15:05:08Z</dcterms:modified>
</cp:coreProperties>
</file>