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8" r:id="rId3"/>
    <p:sldId id="259" r:id="rId4"/>
    <p:sldId id="260" r:id="rId5"/>
    <p:sldId id="266" r:id="rId6"/>
    <p:sldId id="257" r:id="rId7"/>
    <p:sldId id="261" r:id="rId8"/>
    <p:sldId id="262" r:id="rId9"/>
    <p:sldId id="264" r:id="rId10"/>
    <p:sldId id="265"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6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4B070-1045-CD4E-A329-C3D370F3B0B1}" type="datetimeFigureOut">
              <a:rPr lang="en-US" smtClean="0"/>
              <a:t>12/15/16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71C17-10BE-B240-BF23-1090B779928F}" type="slidenum">
              <a:rPr lang="en-US" smtClean="0"/>
              <a:t>‹#›</a:t>
            </a:fld>
            <a:endParaRPr lang="en-US"/>
          </a:p>
        </p:txBody>
      </p:sp>
    </p:spTree>
    <p:extLst>
      <p:ext uri="{BB962C8B-B14F-4D97-AF65-F5344CB8AC3E}">
        <p14:creationId xmlns:p14="http://schemas.microsoft.com/office/powerpoint/2010/main" val="20399292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2</a:t>
            </a:fld>
            <a:endParaRPr lang="en-US"/>
          </a:p>
        </p:txBody>
      </p:sp>
    </p:spTree>
    <p:extLst>
      <p:ext uri="{BB962C8B-B14F-4D97-AF65-F5344CB8AC3E}">
        <p14:creationId xmlns:p14="http://schemas.microsoft.com/office/powerpoint/2010/main" val="398211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a:t>
            </a:r>
            <a:r>
              <a:rPr lang="en-US" baseline="0" dirty="0" smtClean="0"/>
              <a:t> sales by county for the first three months of 2015.</a:t>
            </a:r>
          </a:p>
          <a:p>
            <a:endParaRPr lang="en-US" baseline="0" dirty="0" smtClean="0"/>
          </a:p>
          <a:p>
            <a:r>
              <a:rPr lang="en-US" baseline="0" dirty="0" smtClean="0"/>
              <a:t>The outlying highest counties most likely include Polk, Linn, Scott, Black Hawk, Dubuque, Pottawattamie, Johnson, and Woodbury, which had the most transactions of all the counties (found this through plotting the mean sales for each county in each year’s aggregation.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3</a:t>
            </a:fld>
            <a:endParaRPr lang="en-US"/>
          </a:p>
        </p:txBody>
      </p:sp>
    </p:spTree>
    <p:extLst>
      <p:ext uri="{BB962C8B-B14F-4D97-AF65-F5344CB8AC3E}">
        <p14:creationId xmlns:p14="http://schemas.microsoft.com/office/powerpoint/2010/main" val="4285601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Total</a:t>
            </a:r>
            <a:r>
              <a:rPr lang="en-US" baseline="0" dirty="0" smtClean="0"/>
              <a:t> sales by county for the first three months of 2016.</a:t>
            </a:r>
            <a:endParaRPr lang="en-US" dirty="0" smtClean="0"/>
          </a:p>
          <a:p>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4</a:t>
            </a:fld>
            <a:endParaRPr lang="en-US"/>
          </a:p>
        </p:txBody>
      </p:sp>
    </p:spTree>
    <p:extLst>
      <p:ext uri="{BB962C8B-B14F-4D97-AF65-F5344CB8AC3E}">
        <p14:creationId xmlns:p14="http://schemas.microsoft.com/office/powerpoint/2010/main" val="331095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shared with me by my colleague Phil Brad, showcasing mean sales in each county. </a:t>
            </a:r>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5</a:t>
            </a:fld>
            <a:endParaRPr lang="en-US"/>
          </a:p>
        </p:txBody>
      </p:sp>
    </p:spTree>
    <p:extLst>
      <p:ext uri="{BB962C8B-B14F-4D97-AF65-F5344CB8AC3E}">
        <p14:creationId xmlns:p14="http://schemas.microsoft.com/office/powerpoint/2010/main" val="105360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2015 </a:t>
            </a:r>
            <a:r>
              <a:rPr lang="en-US" dirty="0" err="1" smtClean="0"/>
              <a:t>df</a:t>
            </a:r>
            <a:r>
              <a:rPr lang="en-US" baseline="0" dirty="0" smtClean="0"/>
              <a:t> in which I aggregated the values by sum and ordered by each county. </a:t>
            </a:r>
          </a:p>
          <a:p>
            <a:endParaRPr lang="en-US" baseline="0" dirty="0" smtClean="0"/>
          </a:p>
          <a:p>
            <a:r>
              <a:rPr lang="en-US" baseline="0" dirty="0" smtClean="0"/>
              <a:t>Method for aggregation shown to me by my colleague </a:t>
            </a:r>
            <a:endParaRPr lang="en-US" baseline="0" dirty="0" smtClean="0"/>
          </a:p>
          <a:p>
            <a:endParaRPr lang="en-US" baseline="0" dirty="0" smtClean="0"/>
          </a:p>
          <a:p>
            <a:r>
              <a:rPr lang="en-US" baseline="0" dirty="0" smtClean="0"/>
              <a:t>Couldn’t use retail price using this method, as the aggregate of that wouldn’t be informative. Next I should </a:t>
            </a:r>
            <a:endParaRPr lang="en-US" baseline="0" dirty="0" smtClean="0"/>
          </a:p>
        </p:txBody>
      </p:sp>
      <p:sp>
        <p:nvSpPr>
          <p:cNvPr id="4" name="Slide Number Placeholder 3"/>
          <p:cNvSpPr>
            <a:spLocks noGrp="1"/>
          </p:cNvSpPr>
          <p:nvPr>
            <p:ph type="sldNum" sz="quarter" idx="10"/>
          </p:nvPr>
        </p:nvSpPr>
        <p:spPr/>
        <p:txBody>
          <a:bodyPr/>
          <a:lstStyle/>
          <a:p>
            <a:fld id="{00E71C17-10BE-B240-BF23-1090B779928F}" type="slidenum">
              <a:rPr lang="en-US" smtClean="0"/>
              <a:t>6</a:t>
            </a:fld>
            <a:endParaRPr lang="en-US"/>
          </a:p>
        </p:txBody>
      </p:sp>
    </p:spTree>
    <p:extLst>
      <p:ext uri="{BB962C8B-B14F-4D97-AF65-F5344CB8AC3E}">
        <p14:creationId xmlns:p14="http://schemas.microsoft.com/office/powerpoint/2010/main" val="124110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baseline="0" dirty="0" smtClean="0"/>
              <a:t>Which is more predictive for sales? Bottles sold or </a:t>
            </a:r>
            <a:r>
              <a:rPr lang="en-US" baseline="0" dirty="0" err="1" smtClean="0"/>
              <a:t>vol</a:t>
            </a:r>
            <a:r>
              <a:rPr lang="en-US" baseline="0" dirty="0" smtClean="0"/>
              <a:t> sold liters?</a:t>
            </a:r>
          </a:p>
          <a:p>
            <a:endParaRPr lang="en-US" baseline="0" dirty="0" smtClean="0"/>
          </a:p>
          <a:p>
            <a:r>
              <a:rPr lang="en-US" baseline="0" dirty="0" smtClean="0"/>
              <a:t>Accounted for counties with </a:t>
            </a:r>
            <a:r>
              <a:rPr lang="en-US" baseline="0" dirty="0" err="1" smtClean="0"/>
              <a:t>get_dummies</a:t>
            </a:r>
            <a:endParaRPr lang="en-US" dirty="0" smtClean="0"/>
          </a:p>
          <a:p>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7</a:t>
            </a:fld>
            <a:endParaRPr lang="en-US"/>
          </a:p>
        </p:txBody>
      </p:sp>
    </p:spTree>
    <p:extLst>
      <p:ext uri="{BB962C8B-B14F-4D97-AF65-F5344CB8AC3E}">
        <p14:creationId xmlns:p14="http://schemas.microsoft.com/office/powerpoint/2010/main" val="286507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bottles</a:t>
            </a:r>
            <a:r>
              <a:rPr lang="en-US" baseline="0" dirty="0" smtClean="0"/>
              <a:t> being less predictive</a:t>
            </a:r>
            <a:r>
              <a:rPr lang="en-US" dirty="0" smtClean="0"/>
              <a:t> may be simply due to the different measurements and aggregates of these variables. Nevertheless,</a:t>
            </a:r>
            <a:r>
              <a:rPr lang="en-US" baseline="0" dirty="0" smtClean="0"/>
              <a:t> it is an interesting finding. </a:t>
            </a:r>
            <a:endParaRPr lang="en-US" dirty="0"/>
          </a:p>
        </p:txBody>
      </p:sp>
      <p:sp>
        <p:nvSpPr>
          <p:cNvPr id="4" name="Slide Number Placeholder 3"/>
          <p:cNvSpPr>
            <a:spLocks noGrp="1"/>
          </p:cNvSpPr>
          <p:nvPr>
            <p:ph type="sldNum" sz="quarter" idx="10"/>
          </p:nvPr>
        </p:nvSpPr>
        <p:spPr/>
        <p:txBody>
          <a:bodyPr/>
          <a:lstStyle/>
          <a:p>
            <a:fld id="{00E71C17-10BE-B240-BF23-1090B779928F}" type="slidenum">
              <a:rPr lang="en-US" smtClean="0"/>
              <a:t>8</a:t>
            </a:fld>
            <a:endParaRPr lang="en-US"/>
          </a:p>
        </p:txBody>
      </p:sp>
    </p:spTree>
    <p:extLst>
      <p:ext uri="{BB962C8B-B14F-4D97-AF65-F5344CB8AC3E}">
        <p14:creationId xmlns:p14="http://schemas.microsoft.com/office/powerpoint/2010/main" val="3936448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C295150-4FD7-4802-B0EB-D52217513A72}" type="datetime1">
              <a:rPr lang="en-US" smtClean="0"/>
              <a:pPr/>
              <a:t>12/15/16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6DD0FD-55B0-48C4-8AF2-8A69533EDFC3}" type="slidenum">
              <a:rPr lang="en-US" smtClean="0"/>
              <a:pPr/>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1895A-832A-4167-BE9B-7448CA062309}" type="datetime1">
              <a:rPr lang="en-US" smtClean="0"/>
              <a:pPr/>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7571FF-D602-4BB6-9683-7A1E909D4296}" type="datetime1">
              <a:rPr lang="en-US" smtClean="0"/>
              <a:pPr/>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392BEB-5202-498C-89F7-BBD3BEE1B887}" type="datetime1">
              <a:rPr lang="en-US" smtClean="0"/>
              <a:pPr/>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2B6C6-10FF-4510-A888-F0B9C6A788B0}" type="datetime1">
              <a:rPr lang="en-US" smtClean="0"/>
              <a:pPr/>
              <a:t>12/15/16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847B31-A4E1-4FCE-8661-5EC33A675437}" type="datetime1">
              <a:rPr lang="en-US" smtClean="0"/>
              <a:pPr/>
              <a:t>12/15/16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AD832D-B7F8-4A85-B115-3F84BE9AC26D}" type="datetime1">
              <a:rPr lang="en-US" smtClean="0"/>
              <a:pPr/>
              <a:t>12/15/16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DD0FD-55B0-48C4-8AF2-8A69533EDFC3}"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B34F3-05F7-41C1-B84E-68CE2E00C83C}" type="datetime1">
              <a:rPr lang="en-US" smtClean="0"/>
              <a:pPr/>
              <a:t>12/15/16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DD0FD-55B0-48C4-8AF2-8A69533EDFC3}"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47F82-2B2E-4837-B3AB-C94C672FBECB}" type="datetime1">
              <a:rPr lang="en-US" smtClean="0"/>
              <a:pPr/>
              <a:t>12/15/16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57738-F4B0-48EA-9B71-E0F723F8BF6C}" type="datetime1">
              <a:rPr lang="en-US" smtClean="0"/>
              <a:pPr/>
              <a:t>12/15/16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0D5EF-7D26-425F-8C45-B9312ACE18BC}" type="datetime1">
              <a:rPr lang="en-US" smtClean="0"/>
              <a:pPr/>
              <a:t>12/15/16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12/15/16</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Alcohol Sales in the Great State of Iowa</a:t>
            </a:r>
            <a:endParaRPr lang="en-US" dirty="0"/>
          </a:p>
        </p:txBody>
      </p:sp>
    </p:spTree>
    <p:extLst>
      <p:ext uri="{BB962C8B-B14F-4D97-AF65-F5344CB8AC3E}">
        <p14:creationId xmlns:p14="http://schemas.microsoft.com/office/powerpoint/2010/main" val="76540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Testing for volumes sold for sale dollars worked in the first three months 2015, but does not apply well to the first three months of 2016</a:t>
            </a:r>
          </a:p>
          <a:p>
            <a:endParaRPr lang="en-US" dirty="0"/>
          </a:p>
          <a:p>
            <a:r>
              <a:rPr lang="en-US" dirty="0" smtClean="0"/>
              <a:t>Perhaps overfitting the liters sold feature resulted in a high error in the model due to variance</a:t>
            </a:r>
          </a:p>
          <a:p>
            <a:endParaRPr lang="en-US" dirty="0" smtClean="0"/>
          </a:p>
          <a:p>
            <a:r>
              <a:rPr lang="en-US" dirty="0" smtClean="0"/>
              <a:t>Will need to to find different outside features to predict sales</a:t>
            </a:r>
            <a:endParaRPr lang="en-US" dirty="0"/>
          </a:p>
          <a:p>
            <a:endParaRPr lang="en-US" dirty="0"/>
          </a:p>
        </p:txBody>
      </p:sp>
      <p:sp>
        <p:nvSpPr>
          <p:cNvPr id="3" name="Title 2"/>
          <p:cNvSpPr>
            <a:spLocks noGrp="1"/>
          </p:cNvSpPr>
          <p:nvPr>
            <p:ph type="title"/>
          </p:nvPr>
        </p:nvSpPr>
        <p:spPr/>
        <p:txBody>
          <a:bodyPr/>
          <a:lstStyle/>
          <a:p>
            <a:r>
              <a:rPr lang="en-US" dirty="0" smtClean="0"/>
              <a:t>Bias vs. Variance? </a:t>
            </a:r>
            <a:endParaRPr lang="en-US" dirty="0"/>
          </a:p>
        </p:txBody>
      </p:sp>
    </p:spTree>
    <p:extLst>
      <p:ext uri="{BB962C8B-B14F-4D97-AF65-F5344CB8AC3E}">
        <p14:creationId xmlns:p14="http://schemas.microsoft.com/office/powerpoint/2010/main" val="139831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8" y="2248347"/>
            <a:ext cx="7383958" cy="3959629"/>
          </a:xfrm>
        </p:spPr>
        <p:txBody>
          <a:bodyPr>
            <a:normAutofit fontScale="77500" lnSpcReduction="20000"/>
          </a:bodyPr>
          <a:lstStyle/>
          <a:p>
            <a:r>
              <a:rPr lang="en-US" sz="2800" dirty="0" smtClean="0"/>
              <a:t>Find the discrepancies between volumes sold and bottles sold in 2015 and 2016 </a:t>
            </a:r>
            <a:endParaRPr lang="en-US" sz="2800" dirty="0" smtClean="0"/>
          </a:p>
          <a:p>
            <a:endParaRPr lang="en-US" sz="2800" dirty="0"/>
          </a:p>
          <a:p>
            <a:r>
              <a:rPr lang="en-US" sz="2800" dirty="0" smtClean="0"/>
              <a:t>Perhaps I should have </a:t>
            </a:r>
            <a:r>
              <a:rPr lang="en-US" sz="2800" dirty="0" smtClean="0"/>
              <a:t>included the averages of state bottle retail and bottle cost as variables, and organized them by county</a:t>
            </a:r>
            <a:endParaRPr lang="en-US" sz="2800" dirty="0" smtClean="0"/>
          </a:p>
          <a:p>
            <a:pPr marL="0" indent="0">
              <a:buNone/>
            </a:pPr>
            <a:endParaRPr lang="en-US" sz="2800" dirty="0" smtClean="0"/>
          </a:p>
          <a:p>
            <a:r>
              <a:rPr lang="en-US" sz="2800" dirty="0" smtClean="0"/>
              <a:t>Investigate categories of alcoholic beverages and group them by type and volume to see if they have an effect on sale numbers </a:t>
            </a:r>
          </a:p>
          <a:p>
            <a:endParaRPr lang="en-US" sz="2800" dirty="0"/>
          </a:p>
          <a:p>
            <a:r>
              <a:rPr lang="en-US" sz="2800" dirty="0" smtClean="0"/>
              <a:t>Find outside </a:t>
            </a:r>
            <a:r>
              <a:rPr lang="en-US" sz="2800" dirty="0" smtClean="0"/>
              <a:t>features</a:t>
            </a:r>
          </a:p>
          <a:p>
            <a:endParaRPr lang="en-US" sz="2800" dirty="0"/>
          </a:p>
          <a:p>
            <a:endParaRPr lang="en-US" sz="2800" dirty="0"/>
          </a:p>
        </p:txBody>
      </p:sp>
      <p:sp>
        <p:nvSpPr>
          <p:cNvPr id="3" name="Title 2"/>
          <p:cNvSpPr>
            <a:spLocks noGrp="1"/>
          </p:cNvSpPr>
          <p:nvPr>
            <p:ph type="title"/>
          </p:nvPr>
        </p:nvSpPr>
        <p:spPr/>
        <p:txBody>
          <a:bodyPr/>
          <a:lstStyle/>
          <a:p>
            <a:r>
              <a:rPr lang="en-US" dirty="0" smtClean="0"/>
              <a:t>Next Steps and Reflection</a:t>
            </a:r>
            <a:endParaRPr lang="en-US" dirty="0"/>
          </a:p>
        </p:txBody>
      </p:sp>
    </p:spTree>
    <p:extLst>
      <p:ext uri="{BB962C8B-B14F-4D97-AF65-F5344CB8AC3E}">
        <p14:creationId xmlns:p14="http://schemas.microsoft.com/office/powerpoint/2010/main" val="275216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Total sale of alcohol for all counties in 2015  approximately $28,527,245</a:t>
            </a:r>
          </a:p>
          <a:p>
            <a:endParaRPr lang="en-US" dirty="0" smtClean="0"/>
          </a:p>
          <a:p>
            <a:r>
              <a:rPr lang="en-US" dirty="0" smtClean="0"/>
              <a:t>Iowa counties in total sold approximately $6,291,870 for the first three months of 2016, more than the $6,153,795.89 they sold in Jan-March 2015. </a:t>
            </a:r>
          </a:p>
          <a:p>
            <a:endParaRPr lang="en-US" dirty="0"/>
          </a:p>
          <a:p>
            <a:r>
              <a:rPr lang="en-US" dirty="0" smtClean="0"/>
              <a:t>What factors will allow 2016 to continue to do better than 2015? </a:t>
            </a:r>
          </a:p>
          <a:p>
            <a:endParaRPr lang="en-US" dirty="0" smtClean="0"/>
          </a:p>
          <a:p>
            <a:r>
              <a:rPr lang="en-US" dirty="0"/>
              <a:t>Used a dataset of 10% of the total sales</a:t>
            </a:r>
          </a:p>
          <a:p>
            <a:endParaRPr lang="en-US" dirty="0"/>
          </a:p>
        </p:txBody>
      </p:sp>
      <p:sp>
        <p:nvSpPr>
          <p:cNvPr id="3" name="Title 2"/>
          <p:cNvSpPr>
            <a:spLocks noGrp="1"/>
          </p:cNvSpPr>
          <p:nvPr>
            <p:ph type="title"/>
          </p:nvPr>
        </p:nvSpPr>
        <p:spPr/>
        <p:txBody>
          <a:bodyPr/>
          <a:lstStyle/>
          <a:p>
            <a:r>
              <a:rPr lang="en-US" dirty="0" smtClean="0"/>
              <a:t>Initial Analysis</a:t>
            </a:r>
            <a:endParaRPr lang="en-US" dirty="0"/>
          </a:p>
        </p:txBody>
      </p:sp>
    </p:spTree>
    <p:extLst>
      <p:ext uri="{BB962C8B-B14F-4D97-AF65-F5344CB8AC3E}">
        <p14:creationId xmlns:p14="http://schemas.microsoft.com/office/powerpoint/2010/main" val="317446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251" t="75" r="-1" b="-1594"/>
          <a:stretch/>
        </p:blipFill>
        <p:spPr>
          <a:xfrm>
            <a:off x="-60382" y="0"/>
            <a:ext cx="9204382" cy="6985000"/>
          </a:xfrm>
        </p:spPr>
      </p:pic>
    </p:spTree>
    <p:extLst>
      <p:ext uri="{BB962C8B-B14F-4D97-AF65-F5344CB8AC3E}">
        <p14:creationId xmlns:p14="http://schemas.microsoft.com/office/powerpoint/2010/main" val="346489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139" t="171" b="-290"/>
          <a:stretch/>
        </p:blipFill>
        <p:spPr>
          <a:xfrm>
            <a:off x="0" y="1"/>
            <a:ext cx="9152165" cy="6858000"/>
          </a:xfrm>
        </p:spPr>
      </p:pic>
    </p:spTree>
    <p:extLst>
      <p:ext uri="{BB962C8B-B14F-4D97-AF65-F5344CB8AC3E}">
        <p14:creationId xmlns:p14="http://schemas.microsoft.com/office/powerpoint/2010/main" val="167361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nip20161215_1.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37" r="1403"/>
          <a:stretch/>
        </p:blipFill>
        <p:spPr>
          <a:xfrm>
            <a:off x="0" y="0"/>
            <a:ext cx="9130825" cy="6858000"/>
          </a:xfrm>
        </p:spPr>
      </p:pic>
    </p:spTree>
    <p:extLst>
      <p:ext uri="{BB962C8B-B14F-4D97-AF65-F5344CB8AC3E}">
        <p14:creationId xmlns:p14="http://schemas.microsoft.com/office/powerpoint/2010/main" val="84763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nip20161214_1.png"/>
          <p:cNvPicPr>
            <a:picLocks noGrp="1" noChangeAspect="1"/>
          </p:cNvPicPr>
          <p:nvPr>
            <p:ph idx="1"/>
          </p:nvPr>
        </p:nvPicPr>
        <p:blipFill>
          <a:blip r:embed="rId3">
            <a:extLst>
              <a:ext uri="{28A0092B-C50C-407E-A947-70E740481C1C}">
                <a14:useLocalDpi xmlns:a14="http://schemas.microsoft.com/office/drawing/2010/main" val="0"/>
              </a:ext>
            </a:extLst>
          </a:blip>
          <a:srcRect t="208" b="208"/>
          <a:stretch>
            <a:fillRect/>
          </a:stretch>
        </p:blipFill>
        <p:spPr>
          <a:xfrm>
            <a:off x="699247" y="2248347"/>
            <a:ext cx="7745505" cy="3877815"/>
          </a:xfrm>
        </p:spPr>
      </p:pic>
      <p:sp>
        <p:nvSpPr>
          <p:cNvPr id="3" name="Title 2"/>
          <p:cNvSpPr>
            <a:spLocks noGrp="1"/>
          </p:cNvSpPr>
          <p:nvPr>
            <p:ph type="title"/>
          </p:nvPr>
        </p:nvSpPr>
        <p:spPr/>
        <p:txBody>
          <a:bodyPr/>
          <a:lstStyle/>
          <a:p>
            <a:r>
              <a:rPr lang="en-US" dirty="0" smtClean="0"/>
              <a:t>Finding a predictive model for total sales</a:t>
            </a:r>
            <a:endParaRPr lang="en-US" dirty="0"/>
          </a:p>
        </p:txBody>
      </p:sp>
    </p:spTree>
    <p:extLst>
      <p:ext uri="{BB962C8B-B14F-4D97-AF65-F5344CB8AC3E}">
        <p14:creationId xmlns:p14="http://schemas.microsoft.com/office/powerpoint/2010/main" val="223552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Testing on January March 2015 sales data</a:t>
            </a:r>
          </a:p>
          <a:p>
            <a:endParaRPr lang="en-US" dirty="0" smtClean="0"/>
          </a:p>
          <a:p>
            <a:r>
              <a:rPr lang="en-US" dirty="0" smtClean="0"/>
              <a:t>Used “</a:t>
            </a:r>
            <a:r>
              <a:rPr lang="en-US" dirty="0" err="1" smtClean="0"/>
              <a:t>LinearRegression</a:t>
            </a:r>
            <a:r>
              <a:rPr lang="en-US" dirty="0" smtClean="0"/>
              <a:t>” method from </a:t>
            </a:r>
            <a:r>
              <a:rPr lang="en-US" dirty="0" err="1"/>
              <a:t>s</a:t>
            </a:r>
            <a:r>
              <a:rPr lang="en-US" dirty="0" err="1" smtClean="0"/>
              <a:t>cikit</a:t>
            </a:r>
            <a:r>
              <a:rPr lang="en-US" dirty="0" smtClean="0"/>
              <a:t>-learn to find what factors, like bottles sold or volume liters sold, would have the largest effect on sales</a:t>
            </a:r>
          </a:p>
          <a:p>
            <a:endParaRPr lang="en-US" dirty="0" smtClean="0"/>
          </a:p>
          <a:p>
            <a:r>
              <a:rPr lang="en-US" dirty="0" smtClean="0"/>
              <a:t>Tested with different variables, switching in and out “volumes sold” and “bottles sold” </a:t>
            </a:r>
          </a:p>
          <a:p>
            <a:endParaRPr lang="en-US" dirty="0" smtClean="0"/>
          </a:p>
          <a:p>
            <a:r>
              <a:rPr lang="en-US" dirty="0" smtClean="0"/>
              <a:t>Used “Train-Test-Split” method to test on dataset</a:t>
            </a:r>
          </a:p>
          <a:p>
            <a:pPr marL="0" indent="0">
              <a:buNone/>
            </a:pPr>
            <a:endParaRPr lang="en-US" dirty="0"/>
          </a:p>
        </p:txBody>
      </p:sp>
      <p:sp>
        <p:nvSpPr>
          <p:cNvPr id="3" name="Title 2"/>
          <p:cNvSpPr>
            <a:spLocks noGrp="1"/>
          </p:cNvSpPr>
          <p:nvPr>
            <p:ph type="title"/>
          </p:nvPr>
        </p:nvSpPr>
        <p:spPr/>
        <p:txBody>
          <a:bodyPr/>
          <a:lstStyle/>
          <a:p>
            <a:r>
              <a:rPr lang="en-US" dirty="0" smtClean="0"/>
              <a:t>Linear Regressions </a:t>
            </a:r>
            <a:endParaRPr lang="en-US" dirty="0"/>
          </a:p>
        </p:txBody>
      </p:sp>
    </p:spTree>
    <p:extLst>
      <p:ext uri="{BB962C8B-B14F-4D97-AF65-F5344CB8AC3E}">
        <p14:creationId xmlns:p14="http://schemas.microsoft.com/office/powerpoint/2010/main" val="129073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3200" dirty="0" smtClean="0"/>
              <a:t>Testing for just volumes sold and counties, found a linear regression score of 0.935 (out of 1)—indicates testing by volume sold is highly predictive</a:t>
            </a:r>
          </a:p>
          <a:p>
            <a:endParaRPr lang="en-US" sz="3200" dirty="0" smtClean="0"/>
          </a:p>
          <a:p>
            <a:r>
              <a:rPr lang="en-US" sz="3200" dirty="0" smtClean="0"/>
              <a:t>Testing for just bottles sold and </a:t>
            </a:r>
            <a:r>
              <a:rPr lang="en-US" sz="3200" dirty="0"/>
              <a:t>counties, found a linear regression score of </a:t>
            </a:r>
            <a:r>
              <a:rPr lang="en-US" sz="3200" dirty="0" smtClean="0"/>
              <a:t>0.813—</a:t>
            </a:r>
            <a:r>
              <a:rPr lang="en-US" sz="3200" dirty="0"/>
              <a:t>indicates testing by </a:t>
            </a:r>
            <a:r>
              <a:rPr lang="en-US" sz="3200" dirty="0" smtClean="0"/>
              <a:t>bottles </a:t>
            </a:r>
            <a:r>
              <a:rPr lang="en-US" sz="3200" dirty="0"/>
              <a:t>sold is </a:t>
            </a:r>
            <a:r>
              <a:rPr lang="en-US" sz="3200" dirty="0" smtClean="0"/>
              <a:t>very predictive, but significantly less so than volumes sold. </a:t>
            </a:r>
          </a:p>
          <a:p>
            <a:endParaRPr lang="en-US" dirty="0"/>
          </a:p>
        </p:txBody>
      </p:sp>
      <p:sp>
        <p:nvSpPr>
          <p:cNvPr id="3" name="Title 2"/>
          <p:cNvSpPr>
            <a:spLocks noGrp="1"/>
          </p:cNvSpPr>
          <p:nvPr>
            <p:ph type="title"/>
          </p:nvPr>
        </p:nvSpPr>
        <p:spPr/>
        <p:txBody>
          <a:bodyPr/>
          <a:lstStyle/>
          <a:p>
            <a:r>
              <a:rPr lang="en-US" dirty="0" smtClean="0"/>
              <a:t>Results </a:t>
            </a:r>
            <a:endParaRPr lang="en-US" dirty="0"/>
          </a:p>
        </p:txBody>
      </p:sp>
    </p:spTree>
    <p:extLst>
      <p:ext uri="{BB962C8B-B14F-4D97-AF65-F5344CB8AC3E}">
        <p14:creationId xmlns:p14="http://schemas.microsoft.com/office/powerpoint/2010/main" val="17228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Tested model on 2016</a:t>
            </a:r>
          </a:p>
          <a:p>
            <a:endParaRPr lang="en-US" sz="2800" dirty="0" smtClean="0"/>
          </a:p>
          <a:p>
            <a:r>
              <a:rPr lang="en-US" sz="2800" dirty="0" smtClean="0"/>
              <a:t>Found volumes sold to be far LESS predictive of sales than in 2015, with a linear regression score of 0.463. </a:t>
            </a:r>
          </a:p>
          <a:p>
            <a:endParaRPr lang="en-US" sz="2800" dirty="0" smtClean="0"/>
          </a:p>
          <a:p>
            <a:r>
              <a:rPr lang="en-US" sz="2800" dirty="0" smtClean="0"/>
              <a:t>In this case, bottles sold was much more predictive of sales, with a score of 0.886. </a:t>
            </a:r>
            <a:endParaRPr lang="en-US" sz="2800" dirty="0"/>
          </a:p>
        </p:txBody>
      </p:sp>
      <p:sp>
        <p:nvSpPr>
          <p:cNvPr id="3" name="Title 2"/>
          <p:cNvSpPr>
            <a:spLocks noGrp="1"/>
          </p:cNvSpPr>
          <p:nvPr>
            <p:ph type="title"/>
          </p:nvPr>
        </p:nvSpPr>
        <p:spPr/>
        <p:txBody>
          <a:bodyPr/>
          <a:lstStyle/>
          <a:p>
            <a:r>
              <a:rPr lang="en-US" dirty="0" smtClean="0"/>
              <a:t>Results Contd. </a:t>
            </a:r>
            <a:endParaRPr lang="en-US" dirty="0"/>
          </a:p>
        </p:txBody>
      </p:sp>
    </p:spTree>
    <p:extLst>
      <p:ext uri="{BB962C8B-B14F-4D97-AF65-F5344CB8AC3E}">
        <p14:creationId xmlns:p14="http://schemas.microsoft.com/office/powerpoint/2010/main" val="3025845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Hardcover.thmx</Template>
  <TotalTime>560</TotalTime>
  <Words>577</Words>
  <Application>Microsoft Macintosh PowerPoint</Application>
  <PresentationFormat>On-screen Show (4:3)</PresentationFormat>
  <Paragraphs>64</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Hardcover</vt:lpstr>
      <vt:lpstr>Predicting Alcohol Sales in the Great State of Iowa</vt:lpstr>
      <vt:lpstr>Initial Analysis</vt:lpstr>
      <vt:lpstr>PowerPoint Presentation</vt:lpstr>
      <vt:lpstr>PowerPoint Presentation</vt:lpstr>
      <vt:lpstr>PowerPoint Presentation</vt:lpstr>
      <vt:lpstr>Finding a predictive model for total sales</vt:lpstr>
      <vt:lpstr>Linear Regressions </vt:lpstr>
      <vt:lpstr>Results </vt:lpstr>
      <vt:lpstr>Results Contd. </vt:lpstr>
      <vt:lpstr>Bias vs. Variance? </vt:lpstr>
      <vt:lpstr>Next Steps and Reflection</vt:lpstr>
    </vt:vector>
  </TitlesOfParts>
  <Company>YouGov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Alcohol Sales in the Great State of Iowa</dc:title>
  <dc:creator>SWARA SALIH</dc:creator>
  <cp:lastModifiedBy>SWARA SALIH</cp:lastModifiedBy>
  <cp:revision>26</cp:revision>
  <dcterms:created xsi:type="dcterms:W3CDTF">2016-12-15T02:51:16Z</dcterms:created>
  <dcterms:modified xsi:type="dcterms:W3CDTF">2016-12-15T23:26:41Z</dcterms:modified>
</cp:coreProperties>
</file>