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3" r:id="rId3"/>
    <p:sldId id="264" r:id="rId4"/>
    <p:sldId id="259" r:id="rId5"/>
    <p:sldId id="257" r:id="rId6"/>
    <p:sldId id="270" r:id="rId7"/>
    <p:sldId id="268" r:id="rId8"/>
    <p:sldId id="269" r:id="rId9"/>
    <p:sldId id="273" r:id="rId10"/>
    <p:sldId id="272" r:id="rId11"/>
    <p:sldId id="260" r:id="rId12"/>
    <p:sldId id="262" r:id="rId13"/>
    <p:sldId id="261" r:id="rId14"/>
    <p:sldId id="265" r:id="rId15"/>
    <p:sldId id="266" r:id="rId16"/>
    <p:sldId id="267" r:id="rId17"/>
    <p:sldId id="271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DAD02-2BB5-4541-ADFD-D0DA34D509C0}" type="datetimeFigureOut">
              <a:rPr lang="en-US" smtClean="0"/>
              <a:t>12/2/16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79821-7BED-F146-88A0-5D7EF33E1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50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graphs made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Seaborn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79821-7BED-F146-88A0-5D7EF33E16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39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sns.kdeplot</a:t>
            </a:r>
            <a:r>
              <a:rPr lang="en-US" dirty="0" smtClean="0"/>
              <a:t>(</a:t>
            </a:r>
            <a:r>
              <a:rPr lang="en-US" dirty="0" err="1" smtClean="0"/>
              <a:t>sat_scoresverbal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plt.show</a:t>
            </a:r>
            <a:r>
              <a:rPr lang="en-US" dirty="0" smtClean="0"/>
              <a:t>()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79821-7BED-F146-88A0-5D7EF33E16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15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the median verbal score is 526, the mean is 532, the max is 593, the min is 482, </a:t>
            </a:r>
          </a:p>
          <a:p>
            <a:r>
              <a:rPr lang="en-US" dirty="0" smtClean="0"/>
              <a:t>and the std. deviation is 33.236.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79821-7BED-F146-88A0-5D7EF33E16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91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the median math score is 521, the mean is 531.5, the max is 603, the min is 439, </a:t>
            </a:r>
          </a:p>
          <a:p>
            <a:r>
              <a:rPr lang="en-US" dirty="0" smtClean="0"/>
              <a:t># and the std. deviation is 33.236.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79821-7BED-F146-88A0-5D7EF33E16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9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Appears to be right/positively skewed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79821-7BED-F146-88A0-5D7EF33E16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38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</a:t>
            </a:r>
            <a:r>
              <a:rPr lang="en-US" baseline="0" dirty="0" smtClean="0"/>
              <a:t> appears to be right/positively skewed.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can we check for an actual smoothed out distribution?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79821-7BED-F146-88A0-5D7EF33E16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15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Equation for</a:t>
            </a:r>
            <a:r>
              <a:rPr lang="en-US" baseline="0" dirty="0" smtClean="0"/>
              <a:t> determining it </a:t>
            </a:r>
            <a:r>
              <a:rPr lang="en-US" dirty="0" smtClean="0"/>
              <a:t>https://</a:t>
            </a:r>
            <a:r>
              <a:rPr lang="en-US" dirty="0" err="1" smtClean="0"/>
              <a:t>wikimedia.org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/rest_v1/media/math/render/</a:t>
            </a:r>
            <a:r>
              <a:rPr lang="en-US" dirty="0" err="1" smtClean="0"/>
              <a:t>svg</a:t>
            </a:r>
            <a:r>
              <a:rPr lang="en-US" dirty="0" smtClean="0"/>
              <a:t>/15255412d35488194b7e24e4518765e0af9992b5</a:t>
            </a:r>
          </a:p>
          <a:p>
            <a:endParaRPr lang="en-US" dirty="0" smtClean="0"/>
          </a:p>
          <a:p>
            <a:r>
              <a:rPr lang="en-US" dirty="0" smtClean="0"/>
              <a:t>Built into </a:t>
            </a:r>
            <a:r>
              <a:rPr lang="en-US" dirty="0" err="1" smtClean="0"/>
              <a:t>Seaborn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79821-7BED-F146-88A0-5D7EF33E16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14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disadvantages of histograms</a:t>
            </a:r>
            <a:r>
              <a:rPr lang="en-US" baseline="0" dirty="0" smtClean="0"/>
              <a:t> were the motivation for kernel estimators.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http://</a:t>
            </a:r>
            <a:r>
              <a:rPr lang="en-US" baseline="0" dirty="0" err="1" smtClean="0"/>
              <a:t>homepages.inf.ed.ac.uk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rbf</a:t>
            </a:r>
            <a:r>
              <a:rPr lang="en-US" baseline="0" dirty="0" smtClean="0"/>
              <a:t>/</a:t>
            </a:r>
            <a:r>
              <a:rPr lang="en-US" baseline="0" dirty="0" err="1" smtClean="0"/>
              <a:t>CVonline</a:t>
            </a:r>
            <a:r>
              <a:rPr lang="en-US" baseline="0" dirty="0" smtClean="0"/>
              <a:t>/LOCAL_COPIES/AV0405/MISHRA/</a:t>
            </a:r>
            <a:r>
              <a:rPr lang="en-US" baseline="0" dirty="0" err="1" smtClean="0"/>
              <a:t>kde.html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K is the kernel function, h its bandwidth (ask about this), and (x-x(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)) is the data point’s effect on other data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79821-7BED-F146-88A0-5D7EF33E16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87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79821-7BED-F146-88A0-5D7EF33E16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68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expected, both follow a right</a:t>
            </a:r>
            <a:r>
              <a:rPr lang="en-US" baseline="0" dirty="0" smtClean="0"/>
              <a:t>/positively skewed distribution.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79821-7BED-F146-88A0-5D7EF33E16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27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2001 SAT Scores: Distribution Estimations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Swara Salih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60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14" r="314"/>
          <a:stretch/>
        </p:blipFill>
        <p:spPr>
          <a:xfrm>
            <a:off x="0" y="1"/>
            <a:ext cx="9144000" cy="6691128"/>
          </a:xfrm>
        </p:spPr>
      </p:pic>
    </p:spTree>
    <p:extLst>
      <p:ext uri="{BB962C8B-B14F-4D97-AF65-F5344CB8AC3E}">
        <p14:creationId xmlns:p14="http://schemas.microsoft.com/office/powerpoint/2010/main" val="3317547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Verbal Values</a:t>
            </a:r>
            <a:endParaRPr lang="en-US" dirty="0"/>
          </a:p>
        </p:txBody>
      </p:sp>
      <p:pic>
        <p:nvPicPr>
          <p:cNvPr id="5" name="Content Placeholder 4" descr="Distribution of SAT Verbal Score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" b="507"/>
          <a:stretch>
            <a:fillRect/>
          </a:stretch>
        </p:blipFill>
        <p:spPr>
          <a:xfrm>
            <a:off x="0" y="1330325"/>
            <a:ext cx="9144000" cy="5527675"/>
          </a:xfrm>
        </p:spPr>
      </p:pic>
    </p:spTree>
    <p:extLst>
      <p:ext uri="{BB962C8B-B14F-4D97-AF65-F5344CB8AC3E}">
        <p14:creationId xmlns:p14="http://schemas.microsoft.com/office/powerpoint/2010/main" val="1541858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Math Scores</a:t>
            </a:r>
            <a:endParaRPr lang="en-US" dirty="0"/>
          </a:p>
        </p:txBody>
      </p:sp>
      <p:pic>
        <p:nvPicPr>
          <p:cNvPr id="4" name="Content Placeholder 3" descr="Distribution of SAT Math Score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" b="1150"/>
          <a:stretch>
            <a:fillRect/>
          </a:stretch>
        </p:blipFill>
        <p:spPr>
          <a:xfrm>
            <a:off x="0" y="1488141"/>
            <a:ext cx="9144000" cy="5369859"/>
          </a:xfrm>
        </p:spPr>
      </p:pic>
    </p:spTree>
    <p:extLst>
      <p:ext uri="{BB962C8B-B14F-4D97-AF65-F5344CB8AC3E}">
        <p14:creationId xmlns:p14="http://schemas.microsoft.com/office/powerpoint/2010/main" val="3742575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396832"/>
          </a:xfrm>
        </p:spPr>
        <p:txBody>
          <a:bodyPr/>
          <a:lstStyle/>
          <a:p>
            <a:r>
              <a:rPr lang="en-US" dirty="0" smtClean="0"/>
              <a:t>Kernel Density Estimation (KDE)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23311"/>
            <a:ext cx="7662864" cy="3313952"/>
          </a:xfrm>
        </p:spPr>
        <p:txBody>
          <a:bodyPr>
            <a:normAutofit/>
          </a:bodyPr>
          <a:lstStyle/>
          <a:p>
            <a:r>
              <a:rPr lang="en-US" dirty="0" smtClean="0"/>
              <a:t>A method for determining the dataset’s true distribution</a:t>
            </a:r>
          </a:p>
          <a:p>
            <a:r>
              <a:rPr lang="en-US" dirty="0" smtClean="0"/>
              <a:t>KDE </a:t>
            </a:r>
            <a:r>
              <a:rPr lang="en-US" dirty="0"/>
              <a:t>is an estimator that uses each data point to make an estimate of the </a:t>
            </a:r>
            <a:r>
              <a:rPr lang="en-US" dirty="0" smtClean="0"/>
              <a:t>distribution </a:t>
            </a:r>
            <a:r>
              <a:rPr lang="en-US" dirty="0"/>
              <a:t>and attempts to </a:t>
            </a:r>
            <a:r>
              <a:rPr lang="en-US" dirty="0" smtClean="0"/>
              <a:t>fit it to the histogram</a:t>
            </a:r>
          </a:p>
          <a:p>
            <a:r>
              <a:rPr lang="en-US" dirty="0" smtClean="0"/>
              <a:t>This </a:t>
            </a:r>
            <a:r>
              <a:rPr lang="en-US" dirty="0"/>
              <a:t>resulting curve has an area below it equal to one, hence the decimal units for frequency.</a:t>
            </a:r>
          </a:p>
        </p:txBody>
      </p:sp>
    </p:spTree>
    <p:extLst>
      <p:ext uri="{BB962C8B-B14F-4D97-AF65-F5344CB8AC3E}">
        <p14:creationId xmlns:p14="http://schemas.microsoft.com/office/powerpoint/2010/main" val="2237050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KDE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386690"/>
            <a:ext cx="7662864" cy="264608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Problems with histograms for visually determining distribution: </a:t>
            </a:r>
          </a:p>
          <a:p>
            <a:pPr lvl="1"/>
            <a:r>
              <a:rPr lang="en-US" dirty="0" smtClean="0"/>
              <a:t>We need to consider the width and end points of our bins</a:t>
            </a:r>
          </a:p>
          <a:p>
            <a:pPr lvl="1"/>
            <a:r>
              <a:rPr lang="en-US" dirty="0" smtClean="0"/>
              <a:t>Results in histograms not being smooth</a:t>
            </a:r>
          </a:p>
          <a:p>
            <a:pPr marL="349250"/>
            <a:r>
              <a:rPr lang="en-US" dirty="0" smtClean="0"/>
              <a:t>To remove dependence on the end points of these bins, kernel estimators create a “kernel function” at each data point to create a “smooth density estimate”</a:t>
            </a:r>
          </a:p>
          <a:p>
            <a:pPr marL="349250"/>
            <a:r>
              <a:rPr lang="en-US" dirty="0" smtClean="0"/>
              <a:t>Most crucially, KDEs smooth out the contribution of each data point in its surrounding area; below is how we determine this contribution: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171" y="5155782"/>
            <a:ext cx="3960428" cy="109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64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62" r="419"/>
          <a:stretch/>
        </p:blipFill>
        <p:spPr>
          <a:xfrm>
            <a:off x="1" y="-1"/>
            <a:ext cx="9144000" cy="6858001"/>
          </a:xfrm>
        </p:spPr>
      </p:pic>
    </p:spTree>
    <p:extLst>
      <p:ext uri="{BB962C8B-B14F-4D97-AF65-F5344CB8AC3E}">
        <p14:creationId xmlns:p14="http://schemas.microsoft.com/office/powerpoint/2010/main" val="1926410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62" r="-132"/>
          <a:stretch/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836600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" r="384"/>
          <a:stretch/>
        </p:blipFill>
        <p:spPr>
          <a:xfrm>
            <a:off x="1" y="0"/>
            <a:ext cx="9128354" cy="6858000"/>
          </a:xfrm>
        </p:spPr>
      </p:pic>
    </p:spTree>
    <p:extLst>
      <p:ext uri="{BB962C8B-B14F-4D97-AF65-F5344CB8AC3E}">
        <p14:creationId xmlns:p14="http://schemas.microsoft.com/office/powerpoint/2010/main" val="770224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77" r="277"/>
          <a:stretch/>
        </p:blipFill>
        <p:spPr>
          <a:xfrm>
            <a:off x="0" y="0"/>
            <a:ext cx="9144000" cy="6857999"/>
          </a:xfrm>
        </p:spPr>
      </p:pic>
    </p:spTree>
    <p:extLst>
      <p:ext uri="{BB962C8B-B14F-4D97-AF65-F5344CB8AC3E}">
        <p14:creationId xmlns:p14="http://schemas.microsoft.com/office/powerpoint/2010/main" val="3352669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9" r="-38"/>
          <a:stretch/>
        </p:blipFill>
        <p:spPr>
          <a:xfrm>
            <a:off x="1" y="0"/>
            <a:ext cx="9143999" cy="6707409"/>
          </a:xfrm>
        </p:spPr>
      </p:pic>
    </p:spTree>
    <p:extLst>
      <p:ext uri="{BB962C8B-B14F-4D97-AF65-F5344CB8AC3E}">
        <p14:creationId xmlns:p14="http://schemas.microsoft.com/office/powerpoint/2010/main" val="152962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9081"/>
            <a:ext cx="8229600" cy="1143000"/>
          </a:xfrm>
        </p:spPr>
        <p:txBody>
          <a:bodyPr/>
          <a:lstStyle/>
          <a:p>
            <a:r>
              <a:rPr lang="en-US" dirty="0" smtClean="0"/>
              <a:t>Range of Verbal Scores </a:t>
            </a:r>
            <a:endParaRPr lang="en-US" dirty="0"/>
          </a:p>
        </p:txBody>
      </p:sp>
      <p:pic>
        <p:nvPicPr>
          <p:cNvPr id="8" name="Content Placeholder 7" descr="Range of SAT Verbal Score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" r="2561"/>
          <a:stretch>
            <a:fillRect/>
          </a:stretch>
        </p:blipFill>
        <p:spPr>
          <a:xfrm>
            <a:off x="0" y="781050"/>
            <a:ext cx="9144000" cy="6076950"/>
          </a:xfrm>
        </p:spPr>
      </p:pic>
    </p:spTree>
    <p:extLst>
      <p:ext uri="{BB962C8B-B14F-4D97-AF65-F5344CB8AC3E}">
        <p14:creationId xmlns:p14="http://schemas.microsoft.com/office/powerpoint/2010/main" val="2362465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9" r="120"/>
          <a:stretch/>
        </p:blipFill>
        <p:spPr>
          <a:xfrm>
            <a:off x="0" y="0"/>
            <a:ext cx="9204786" cy="6858000"/>
          </a:xfrm>
        </p:spPr>
      </p:pic>
    </p:spTree>
    <p:extLst>
      <p:ext uri="{BB962C8B-B14F-4D97-AF65-F5344CB8AC3E}">
        <p14:creationId xmlns:p14="http://schemas.microsoft.com/office/powerpoint/2010/main" val="149453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6359"/>
            <a:ext cx="8229600" cy="1143000"/>
          </a:xfrm>
        </p:spPr>
        <p:txBody>
          <a:bodyPr/>
          <a:lstStyle/>
          <a:p>
            <a:r>
              <a:rPr lang="en-US" dirty="0"/>
              <a:t>Range of </a:t>
            </a:r>
            <a:r>
              <a:rPr lang="en-US" dirty="0" smtClean="0"/>
              <a:t>Math </a:t>
            </a:r>
            <a:r>
              <a:rPr lang="en-US" dirty="0"/>
              <a:t>Scores </a:t>
            </a:r>
          </a:p>
        </p:txBody>
      </p:sp>
      <p:pic>
        <p:nvPicPr>
          <p:cNvPr id="4" name="Content Placeholder 3" descr="Range of SAT Math Score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 r="2557"/>
          <a:stretch>
            <a:fillRect/>
          </a:stretch>
        </p:blipFill>
        <p:spPr>
          <a:xfrm>
            <a:off x="0" y="765175"/>
            <a:ext cx="9144000" cy="6092825"/>
          </a:xfrm>
        </p:spPr>
      </p:pic>
    </p:spTree>
    <p:extLst>
      <p:ext uri="{BB962C8B-B14F-4D97-AF65-F5344CB8AC3E}">
        <p14:creationId xmlns:p14="http://schemas.microsoft.com/office/powerpoint/2010/main" val="347742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data across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Average verbal score: 532; observed median score: 526 in Oregon. </a:t>
            </a:r>
          </a:p>
          <a:p>
            <a:r>
              <a:rPr lang="en-US" dirty="0" smtClean="0"/>
              <a:t>Average math score: 531; observed median score of 521, but not seen in dataset.  </a:t>
            </a:r>
          </a:p>
          <a:p>
            <a:r>
              <a:rPr lang="en-US" dirty="0" smtClean="0"/>
              <a:t>The lowest </a:t>
            </a:r>
            <a:r>
              <a:rPr lang="en-US" dirty="0"/>
              <a:t>verbal score </a:t>
            </a:r>
            <a:r>
              <a:rPr lang="en-US" dirty="0" smtClean="0"/>
              <a:t>observed is </a:t>
            </a:r>
            <a:r>
              <a:rPr lang="en-US" dirty="0"/>
              <a:t>482 in D.C., and the </a:t>
            </a:r>
            <a:r>
              <a:rPr lang="en-US" dirty="0" smtClean="0"/>
              <a:t>highest </a:t>
            </a:r>
            <a:r>
              <a:rPr lang="en-US" dirty="0"/>
              <a:t>is 593 in Iowa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minimum math score is 439 in </a:t>
            </a:r>
            <a:r>
              <a:rPr lang="en-US" dirty="0" smtClean="0"/>
              <a:t>Ohio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dirty="0"/>
              <a:t>maximum is 603</a:t>
            </a:r>
            <a:r>
              <a:rPr lang="en-US" dirty="0" smtClean="0"/>
              <a:t>,, interestingly </a:t>
            </a:r>
            <a:r>
              <a:rPr lang="en-US" dirty="0"/>
              <a:t>also in Iowa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Iowa </a:t>
            </a:r>
            <a:r>
              <a:rPr lang="en-US" dirty="0"/>
              <a:t>has the highest SAT Scores in the country overall.</a:t>
            </a:r>
          </a:p>
        </p:txBody>
      </p:sp>
    </p:spTree>
    <p:extLst>
      <p:ext uri="{BB962C8B-B14F-4D97-AF65-F5344CB8AC3E}">
        <p14:creationId xmlns:p14="http://schemas.microsoft.com/office/powerpoint/2010/main" val="3266786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l="1073" r="1073"/>
          <a:stretch>
            <a:fillRect/>
          </a:stretch>
        </p:blipFill>
        <p:spPr>
          <a:xfrm>
            <a:off x="0" y="0"/>
            <a:ext cx="9544936" cy="7024778"/>
          </a:xfrm>
        </p:spPr>
      </p:pic>
    </p:spTree>
    <p:extLst>
      <p:ext uri="{BB962C8B-B14F-4D97-AF65-F5344CB8AC3E}">
        <p14:creationId xmlns:p14="http://schemas.microsoft.com/office/powerpoint/2010/main" val="38757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the scores correlate?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5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68" r="1084"/>
          <a:stretch/>
        </p:blipFill>
        <p:spPr>
          <a:xfrm>
            <a:off x="-109744" y="0"/>
            <a:ext cx="9380713" cy="6858000"/>
          </a:xfrm>
        </p:spPr>
      </p:pic>
    </p:spTree>
    <p:extLst>
      <p:ext uri="{BB962C8B-B14F-4D97-AF65-F5344CB8AC3E}">
        <p14:creationId xmlns:p14="http://schemas.microsoft.com/office/powerpoint/2010/main" val="366065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3" r="463"/>
          <a:stretch/>
        </p:blipFill>
        <p:spPr>
          <a:xfrm>
            <a:off x="-266521" y="0"/>
            <a:ext cx="9657443" cy="6858000"/>
          </a:xfrm>
        </p:spPr>
      </p:pic>
    </p:spTree>
    <p:extLst>
      <p:ext uri="{BB962C8B-B14F-4D97-AF65-F5344CB8AC3E}">
        <p14:creationId xmlns:p14="http://schemas.microsoft.com/office/powerpoint/2010/main" val="619722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8" r="651"/>
          <a:stretch/>
        </p:blipFill>
        <p:spPr>
          <a:xfrm>
            <a:off x="1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349353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926</TotalTime>
  <Words>468</Words>
  <Application>Microsoft Macintosh PowerPoint</Application>
  <PresentationFormat>On-screen Show (4:3)</PresentationFormat>
  <Paragraphs>53</Paragraphs>
  <Slides>20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Genesis</vt:lpstr>
      <vt:lpstr>2001 SAT Scores: Distribution Estimations</vt:lpstr>
      <vt:lpstr>Range of Verbal Scores </vt:lpstr>
      <vt:lpstr>Range of Math Scores </vt:lpstr>
      <vt:lpstr>Overall data across US</vt:lpstr>
      <vt:lpstr>PowerPoint Presentation</vt:lpstr>
      <vt:lpstr>Do the scores correlate? </vt:lpstr>
      <vt:lpstr>PowerPoint Presentation</vt:lpstr>
      <vt:lpstr>PowerPoint Presentation</vt:lpstr>
      <vt:lpstr>PowerPoint Presentation</vt:lpstr>
      <vt:lpstr>PowerPoint Presentation</vt:lpstr>
      <vt:lpstr>Distribution of Verbal Values</vt:lpstr>
      <vt:lpstr>Distribution of Math Scores</vt:lpstr>
      <vt:lpstr>Kernel Density Estimation (KDE)</vt:lpstr>
      <vt:lpstr>KDE contd.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YouGov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SWARA SALIH</dc:creator>
  <cp:lastModifiedBy>SWARA SALIH</cp:lastModifiedBy>
  <cp:revision>25</cp:revision>
  <dcterms:created xsi:type="dcterms:W3CDTF">2016-11-30T20:43:50Z</dcterms:created>
  <dcterms:modified xsi:type="dcterms:W3CDTF">2016-12-02T14:43:14Z</dcterms:modified>
</cp:coreProperties>
</file>