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notesViewPr>
    <p:cSldViewPr snapToGrid="0" snapToObjects="1">
      <p:cViewPr varScale="1">
        <p:scale>
          <a:sx n="40" d="100"/>
          <a:sy n="40" d="100"/>
        </p:scale>
        <p:origin x="3523"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243BE3-1EF0-2E9A-1C33-D1114D1CC9D9}"/>
              </a:ext>
            </a:extLst>
          </p:cNvPr>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D13DD28-575A-EE3F-7D33-629C6C416963}"/>
              </a:ext>
            </a:extLst>
          </p:cNvPr>
          <p:cNvSpPr>
            <a:spLocks noGrp="1"/>
          </p:cNvSpPr>
          <p:nvPr>
            <p:ph type="dt" sz="quarter" idx="1"/>
          </p:nvPr>
        </p:nvSpPr>
        <p:spPr>
          <a:xfrm>
            <a:off x="4660900" y="0"/>
            <a:ext cx="3567113" cy="733425"/>
          </a:xfrm>
          <a:prstGeom prst="rect">
            <a:avLst/>
          </a:prstGeom>
        </p:spPr>
        <p:txBody>
          <a:bodyPr vert="horz" lIns="91440" tIns="45720" rIns="91440" bIns="45720" rtlCol="0"/>
          <a:lstStyle>
            <a:lvl1pPr algn="r">
              <a:defRPr sz="1200"/>
            </a:lvl1pPr>
          </a:lstStyle>
          <a:p>
            <a:fld id="{F0D88778-AA56-45EF-B718-E7957617153D}" type="datetimeFigureOut">
              <a:rPr lang="en-IN" smtClean="0"/>
              <a:t>20-03-2024</a:t>
            </a:fld>
            <a:endParaRPr lang="en-IN"/>
          </a:p>
        </p:txBody>
      </p:sp>
      <p:sp>
        <p:nvSpPr>
          <p:cNvPr id="4" name="Footer Placeholder 3">
            <a:extLst>
              <a:ext uri="{FF2B5EF4-FFF2-40B4-BE49-F238E27FC236}">
                <a16:creationId xmlns:a16="http://schemas.microsoft.com/office/drawing/2014/main" id="{2EAB0934-806E-7887-C965-928C210790BC}"/>
              </a:ext>
            </a:extLst>
          </p:cNvPr>
          <p:cNvSpPr>
            <a:spLocks noGrp="1"/>
          </p:cNvSpPr>
          <p:nvPr>
            <p:ph type="ftr" sz="quarter" idx="2"/>
          </p:nvPr>
        </p:nvSpPr>
        <p:spPr>
          <a:xfrm>
            <a:off x="0" y="13896975"/>
            <a:ext cx="3565525" cy="7334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6067461-3E7F-557F-909E-62849FD1BFEE}"/>
              </a:ext>
            </a:extLst>
          </p:cNvPr>
          <p:cNvSpPr>
            <a:spLocks noGrp="1"/>
          </p:cNvSpPr>
          <p:nvPr>
            <p:ph type="sldNum" sz="quarter" idx="3"/>
          </p:nvPr>
        </p:nvSpPr>
        <p:spPr>
          <a:xfrm>
            <a:off x="4660900" y="13896975"/>
            <a:ext cx="3567113" cy="733425"/>
          </a:xfrm>
          <a:prstGeom prst="rect">
            <a:avLst/>
          </a:prstGeom>
        </p:spPr>
        <p:txBody>
          <a:bodyPr vert="horz" lIns="91440" tIns="45720" rIns="91440" bIns="45720" rtlCol="0" anchor="b"/>
          <a:lstStyle>
            <a:lvl1pPr algn="r">
              <a:defRPr sz="1200"/>
            </a:lvl1pPr>
          </a:lstStyle>
          <a:p>
            <a:fld id="{2BE954CE-9BA8-49FE-A6A8-8A64FC8C3757}" type="slidenum">
              <a:rPr lang="en-IN" smtClean="0"/>
              <a:t>‹#›</a:t>
            </a:fld>
            <a:endParaRPr lang="en-IN"/>
          </a:p>
        </p:txBody>
      </p:sp>
    </p:spTree>
    <p:extLst>
      <p:ext uri="{BB962C8B-B14F-4D97-AF65-F5344CB8AC3E}">
        <p14:creationId xmlns:p14="http://schemas.microsoft.com/office/powerpoint/2010/main" val="1223165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6AA42-9C34-DE38-6824-1327E5D5CD63}"/>
              </a:ext>
            </a:extLst>
          </p:cNvPr>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0C714BD-2011-42C8-B65B-7639C1FC8E9D}" type="slidenum">
              <a:rPr lang="en-IN" smtClean="0"/>
              <a:t>‹#›</a:t>
            </a:fld>
            <a:endParaRPr lang="en-IN"/>
          </a:p>
        </p:txBody>
      </p:sp>
    </p:spTree>
    <p:extLst>
      <p:ext uri="{BB962C8B-B14F-4D97-AF65-F5344CB8AC3E}">
        <p14:creationId xmlns:p14="http://schemas.microsoft.com/office/powerpoint/2010/main" val="21708428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33959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F4D94D-6198-E48D-BC26-E8D43E548DF4}"/>
              </a:ext>
            </a:extLst>
          </p:cNvPr>
          <p:cNvSpPr>
            <a:spLocks noGrp="1"/>
          </p:cNvSpPr>
          <p:nvPr>
            <p:ph type="sldNum" sz="quarter" idx="10"/>
          </p:nvPr>
        </p:nvSpPr>
        <p:spPr/>
        <p:txBody>
          <a:bodyPr/>
          <a:lstStyle>
            <a:lvl1pPr>
              <a:defRPr sz="1400"/>
            </a:lvl1pPr>
          </a:lstStyle>
          <a:p>
            <a:fld id="{16DF61B4-270D-499E-8099-3526F15B794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C89D76-F805-7F32-4364-D18C021CF087}"/>
              </a:ext>
            </a:extLst>
          </p:cNvPr>
          <p:cNvSpPr>
            <a:spLocks noGrp="1"/>
          </p:cNvSpPr>
          <p:nvPr>
            <p:ph type="sldNum" sz="quarter" idx="4"/>
          </p:nvPr>
        </p:nvSpPr>
        <p:spPr>
          <a:xfrm>
            <a:off x="12311743" y="7627938"/>
            <a:ext cx="1312182" cy="438150"/>
          </a:xfrm>
          <a:prstGeom prst="rect">
            <a:avLst/>
          </a:prstGeom>
        </p:spPr>
        <p:txBody>
          <a:bodyPr vert="horz" lIns="91440" tIns="45720" rIns="91440" bIns="45720" rtlCol="0" anchor="ctr"/>
          <a:lstStyle>
            <a:lvl1pPr algn="r">
              <a:defRPr sz="1400" b="1">
                <a:solidFill>
                  <a:schemeClr val="tx1">
                    <a:tint val="82000"/>
                  </a:schemeClr>
                </a:solidFill>
              </a:defRPr>
            </a:lvl1pPr>
          </a:lstStyle>
          <a:p>
            <a:fld id="{16DF61B4-270D-499E-8099-3526F15B794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fundamatics.net/climate-technology-breakthroughs/" TargetMode="External"/><Relationship Id="rId5" Type="http://schemas.openxmlformats.org/officeDocument/2006/relationships/image" Target="../media/image8.jpg"/><Relationship Id="rId4" Type="http://schemas.openxmlformats.org/officeDocument/2006/relationships/hyperlink" Target="https://www.thecityfix.org/blog/5-recognized-impacts-air-pollution-jessica-seddon-seth-contreras-beth-elliot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601200" y="0"/>
            <a:ext cx="5029199" cy="8229600"/>
          </a:xfrm>
          <a:prstGeom prst="rect">
            <a:avLst/>
          </a:prstGeom>
        </p:spPr>
      </p:pic>
      <p:sp>
        <p:nvSpPr>
          <p:cNvPr id="5" name="Text 2"/>
          <p:cNvSpPr/>
          <p:nvPr/>
        </p:nvSpPr>
        <p:spPr>
          <a:xfrm>
            <a:off x="833196" y="621566"/>
            <a:ext cx="8247304" cy="3650592"/>
          </a:xfrm>
          <a:prstGeom prst="rect">
            <a:avLst/>
          </a:prstGeom>
          <a:noFill/>
          <a:ln/>
        </p:spPr>
        <p:txBody>
          <a:bodyPr wrap="square" rtlCol="0" anchor="t"/>
          <a:lstStyle/>
          <a:p>
            <a:pPr indent="0" algn="just">
              <a:lnSpc>
                <a:spcPts val="6561"/>
              </a:lnSpc>
              <a:buNone/>
            </a:pPr>
            <a:r>
              <a:rPr lang="en-US" sz="6000" b="1" dirty="0">
                <a:solidFill>
                  <a:srgbClr val="FF726D"/>
                </a:solidFill>
                <a:latin typeface="Monotype Corsiva" panose="03010101010201010101" pitchFamily="66" charset="0"/>
                <a:ea typeface="Inconsolata" pitchFamily="34" charset="-122"/>
                <a:cs typeface="Segoe UI Semibold" panose="020B0702040204020203" pitchFamily="34" charset="0"/>
              </a:rPr>
              <a:t>MECE Framework For Air Pollution Analysis And Mitigation In The US (2000 – 2022)</a:t>
            </a:r>
            <a:endParaRPr lang="en-US" sz="6000" b="1" dirty="0">
              <a:latin typeface="Monotype Corsiva" panose="03010101010201010101" pitchFamily="66" charset="0"/>
              <a:cs typeface="Segoe UI Semibold" panose="020B0702040204020203" pitchFamily="34" charset="0"/>
            </a:endParaRPr>
          </a:p>
        </p:txBody>
      </p:sp>
      <p:sp>
        <p:nvSpPr>
          <p:cNvPr id="6" name="Text 3"/>
          <p:cNvSpPr/>
          <p:nvPr/>
        </p:nvSpPr>
        <p:spPr>
          <a:xfrm>
            <a:off x="886418" y="4485398"/>
            <a:ext cx="8194082" cy="2447329"/>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The MECE (Mutually Exclusive, Collectively Exhaustive) framework provides a comprehensive approach to understand and mitigate air pollution in the United States. By analyzing various aspects of pollution, this framework aims to provide a deep understanding of the issue and guide effective interventions.</a:t>
            </a:r>
            <a:endParaRPr lang="en-US" sz="2000" dirty="0"/>
          </a:p>
        </p:txBody>
      </p:sp>
      <p:sp>
        <p:nvSpPr>
          <p:cNvPr id="7" name="Shape 4"/>
          <p:cNvSpPr/>
          <p:nvPr/>
        </p:nvSpPr>
        <p:spPr>
          <a:xfrm>
            <a:off x="842486" y="7127156"/>
            <a:ext cx="355402" cy="355402"/>
          </a:xfrm>
          <a:prstGeom prst="roundRect">
            <a:avLst>
              <a:gd name="adj" fmla="val 25726039"/>
            </a:avLst>
          </a:prstGeom>
          <a:solidFill>
            <a:srgbClr val="3CE293"/>
          </a:solidFill>
          <a:ln w="7620">
            <a:solidFill>
              <a:srgbClr val="FFFFFF"/>
            </a:solidFill>
            <a:prstDash val="solid"/>
          </a:ln>
        </p:spPr>
        <p:txBody>
          <a:bodyPr/>
          <a:lstStyle/>
          <a:p>
            <a:endParaRPr lang="en-IN"/>
          </a:p>
        </p:txBody>
      </p:sp>
      <p:sp>
        <p:nvSpPr>
          <p:cNvPr id="8" name="Text 5"/>
          <p:cNvSpPr/>
          <p:nvPr/>
        </p:nvSpPr>
        <p:spPr>
          <a:xfrm>
            <a:off x="925592" y="7231693"/>
            <a:ext cx="170497"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Fira Sans" pitchFamily="34" charset="0"/>
                <a:ea typeface="Fira Sans" pitchFamily="34" charset="-122"/>
                <a:cs typeface="Fira Sans" pitchFamily="34" charset="-120"/>
              </a:rPr>
              <a:t>Aa</a:t>
            </a:r>
            <a:endParaRPr lang="en-US" sz="1152" dirty="0"/>
          </a:p>
        </p:txBody>
      </p:sp>
      <p:sp>
        <p:nvSpPr>
          <p:cNvPr id="9" name="Text 6"/>
          <p:cNvSpPr/>
          <p:nvPr/>
        </p:nvSpPr>
        <p:spPr>
          <a:xfrm>
            <a:off x="1299686" y="7037264"/>
            <a:ext cx="2594729" cy="388858"/>
          </a:xfrm>
          <a:prstGeom prst="rect">
            <a:avLst/>
          </a:prstGeom>
          <a:noFill/>
          <a:ln/>
        </p:spPr>
        <p:txBody>
          <a:bodyPr wrap="none" rtlCol="0" anchor="t"/>
          <a:lstStyle/>
          <a:p>
            <a:pPr marL="0" indent="0" algn="l">
              <a:lnSpc>
                <a:spcPts val="3062"/>
              </a:lnSpc>
              <a:buNone/>
            </a:pPr>
            <a:r>
              <a:rPr lang="en-US" sz="2187" b="1" dirty="0">
                <a:solidFill>
                  <a:srgbClr val="DAD1E6"/>
                </a:solidFill>
                <a:latin typeface="Fira Sans" pitchFamily="34" charset="0"/>
                <a:ea typeface="Fira Sans" pitchFamily="34" charset="-122"/>
                <a:cs typeface="Fira Sans" pitchFamily="34" charset="-120"/>
              </a:rPr>
              <a:t>by Aditya Swarnakar</a:t>
            </a:r>
            <a:endParaRPr lang="en-US" sz="2187" dirty="0"/>
          </a:p>
        </p:txBody>
      </p:sp>
      <p:sp>
        <p:nvSpPr>
          <p:cNvPr id="10" name="Slide Number Placeholder 9">
            <a:extLst>
              <a:ext uri="{FF2B5EF4-FFF2-40B4-BE49-F238E27FC236}">
                <a16:creationId xmlns:a16="http://schemas.microsoft.com/office/drawing/2014/main" id="{F398CECE-93F6-EE07-407C-11B6C5405310}"/>
              </a:ext>
            </a:extLst>
          </p:cNvPr>
          <p:cNvSpPr>
            <a:spLocks noGrp="1"/>
          </p:cNvSpPr>
          <p:nvPr>
            <p:ph type="sldNum" sz="quarter" idx="10"/>
          </p:nvPr>
        </p:nvSpPr>
        <p:spPr>
          <a:xfrm>
            <a:off x="13226143" y="7627938"/>
            <a:ext cx="1127125" cy="438150"/>
          </a:xfrm>
        </p:spPr>
        <p:txBody>
          <a:bodyPr/>
          <a:lstStyle/>
          <a:p>
            <a:fld id="{16DF61B4-270D-499E-8099-3526F15B794A}" type="slidenum">
              <a:rPr lang="en-IN" sz="1600" b="1" smtClean="0">
                <a:solidFill>
                  <a:schemeClr val="accent2">
                    <a:lumMod val="75000"/>
                  </a:schemeClr>
                </a:solidFill>
              </a:rPr>
              <a:t>1</a:t>
            </a:fld>
            <a:endParaRPr lang="en-IN" sz="1600" b="1"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3010"/>
            <a:ext cx="14630400" cy="8229600"/>
          </a:xfrm>
          <a:prstGeom prst="rect">
            <a:avLst/>
          </a:prstGeom>
          <a:solidFill>
            <a:srgbClr val="241631"/>
          </a:solidFill>
          <a:ln/>
        </p:spPr>
        <p:txBody>
          <a:bodyPr/>
          <a:lstStyle/>
          <a:p>
            <a:endParaRPr lang="en-IN"/>
          </a:p>
        </p:txBody>
      </p:sp>
      <p:sp>
        <p:nvSpPr>
          <p:cNvPr id="4" name="Text 2"/>
          <p:cNvSpPr/>
          <p:nvPr/>
        </p:nvSpPr>
        <p:spPr>
          <a:xfrm>
            <a:off x="2005131" y="524328"/>
            <a:ext cx="944225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8. Urban Development and Pollution</a:t>
            </a:r>
            <a:endParaRPr lang="en-US" sz="4374" dirty="0"/>
          </a:p>
        </p:txBody>
      </p:sp>
      <p:sp>
        <p:nvSpPr>
          <p:cNvPr id="5" name="Shape 3"/>
          <p:cNvSpPr/>
          <p:nvPr/>
        </p:nvSpPr>
        <p:spPr>
          <a:xfrm>
            <a:off x="2103102" y="2082745"/>
            <a:ext cx="5166122" cy="2699425"/>
          </a:xfrm>
          <a:prstGeom prst="roundRect">
            <a:avLst>
              <a:gd name="adj" fmla="val 3348"/>
            </a:avLst>
          </a:prstGeom>
          <a:solidFill>
            <a:srgbClr val="382748"/>
          </a:solidFill>
          <a:ln/>
        </p:spPr>
        <p:txBody>
          <a:bodyPr/>
          <a:lstStyle/>
          <a:p>
            <a:endParaRPr lang="en-IN"/>
          </a:p>
        </p:txBody>
      </p:sp>
      <p:sp>
        <p:nvSpPr>
          <p:cNvPr id="6" name="Text 4"/>
          <p:cNvSpPr/>
          <p:nvPr/>
        </p:nvSpPr>
        <p:spPr>
          <a:xfrm>
            <a:off x="2260163" y="2285915"/>
            <a:ext cx="2777490"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Population Density</a:t>
            </a:r>
            <a:endParaRPr lang="en-US" sz="2400" dirty="0"/>
          </a:p>
        </p:txBody>
      </p:sp>
      <p:sp>
        <p:nvSpPr>
          <p:cNvPr id="7" name="Text 5"/>
          <p:cNvSpPr/>
          <p:nvPr/>
        </p:nvSpPr>
        <p:spPr>
          <a:xfrm>
            <a:off x="2260163" y="2859613"/>
            <a:ext cx="4721781" cy="1590437"/>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the impact of population density on pollution levels provides insights into urban planning for pollution control.</a:t>
            </a:r>
            <a:endParaRPr lang="en-US" sz="2000" dirty="0"/>
          </a:p>
        </p:txBody>
      </p:sp>
      <p:sp>
        <p:nvSpPr>
          <p:cNvPr id="8" name="Shape 6"/>
          <p:cNvSpPr/>
          <p:nvPr/>
        </p:nvSpPr>
        <p:spPr>
          <a:xfrm>
            <a:off x="7853533" y="2082744"/>
            <a:ext cx="5166122" cy="2699425"/>
          </a:xfrm>
          <a:prstGeom prst="roundRect">
            <a:avLst>
              <a:gd name="adj" fmla="val 3348"/>
            </a:avLst>
          </a:prstGeom>
          <a:solidFill>
            <a:srgbClr val="382748"/>
          </a:solidFill>
          <a:ln/>
        </p:spPr>
        <p:txBody>
          <a:bodyPr/>
          <a:lstStyle/>
          <a:p>
            <a:endParaRPr lang="en-IN"/>
          </a:p>
        </p:txBody>
      </p:sp>
      <p:sp>
        <p:nvSpPr>
          <p:cNvPr id="9" name="Text 7"/>
          <p:cNvSpPr/>
          <p:nvPr/>
        </p:nvSpPr>
        <p:spPr>
          <a:xfrm>
            <a:off x="7914644" y="2270741"/>
            <a:ext cx="2915364"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Industrial Activities</a:t>
            </a:r>
            <a:endParaRPr lang="en-US" sz="2400" dirty="0"/>
          </a:p>
        </p:txBody>
      </p:sp>
      <p:sp>
        <p:nvSpPr>
          <p:cNvPr id="10" name="Text 8"/>
          <p:cNvSpPr/>
          <p:nvPr/>
        </p:nvSpPr>
        <p:spPr>
          <a:xfrm>
            <a:off x="7914644" y="2973833"/>
            <a:ext cx="4721781" cy="1066205"/>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Assessing the impact of industrial activities on air quality helps in targeted pollution control and regulation.</a:t>
            </a:r>
            <a:endParaRPr lang="en-US" sz="2000" dirty="0"/>
          </a:p>
        </p:txBody>
      </p:sp>
      <p:sp>
        <p:nvSpPr>
          <p:cNvPr id="11" name="Slide Number Placeholder 10">
            <a:extLst>
              <a:ext uri="{FF2B5EF4-FFF2-40B4-BE49-F238E27FC236}">
                <a16:creationId xmlns:a16="http://schemas.microsoft.com/office/drawing/2014/main" id="{5B251F31-1A2B-B389-C670-1C2EE49CFA03}"/>
              </a:ext>
            </a:extLst>
          </p:cNvPr>
          <p:cNvSpPr>
            <a:spLocks noGrp="1"/>
          </p:cNvSpPr>
          <p:nvPr>
            <p:ph type="sldNum" sz="quarter" idx="10"/>
          </p:nvPr>
        </p:nvSpPr>
        <p:spPr>
          <a:xfrm>
            <a:off x="12967834" y="7587556"/>
            <a:ext cx="1312182" cy="438150"/>
          </a:xfrm>
        </p:spPr>
        <p:txBody>
          <a:bodyPr/>
          <a:lstStyle/>
          <a:p>
            <a:fld id="{16DF61B4-270D-499E-8099-3526F15B794A}" type="slidenum">
              <a:rPr lang="en-IN" sz="1600" smtClean="0">
                <a:solidFill>
                  <a:schemeClr val="accent2">
                    <a:lumMod val="75000"/>
                  </a:schemeClr>
                </a:solidFill>
              </a:rPr>
              <a:t>10</a:t>
            </a:fld>
            <a:endParaRPr lang="en-IN" dirty="0">
              <a:solidFill>
                <a:schemeClr val="accent2">
                  <a:lumMod val="75000"/>
                </a:schemeClr>
              </a:solidFill>
            </a:endParaRPr>
          </a:p>
        </p:txBody>
      </p:sp>
      <p:sp>
        <p:nvSpPr>
          <p:cNvPr id="12" name="Shape 3">
            <a:extLst>
              <a:ext uri="{FF2B5EF4-FFF2-40B4-BE49-F238E27FC236}">
                <a16:creationId xmlns:a16="http://schemas.microsoft.com/office/drawing/2014/main" id="{10AA5069-DBFE-4D5F-C692-CB525C7836E1}"/>
              </a:ext>
            </a:extLst>
          </p:cNvPr>
          <p:cNvSpPr/>
          <p:nvPr/>
        </p:nvSpPr>
        <p:spPr>
          <a:xfrm>
            <a:off x="4038600" y="5098126"/>
            <a:ext cx="7489371" cy="2699425"/>
          </a:xfrm>
          <a:prstGeom prst="roundRect">
            <a:avLst>
              <a:gd name="adj" fmla="val 3348"/>
            </a:avLst>
          </a:prstGeom>
          <a:solidFill>
            <a:srgbClr val="382748"/>
          </a:solidFill>
          <a:ln/>
        </p:spPr>
        <p:txBody>
          <a:bodyPr/>
          <a:lstStyle/>
          <a:p>
            <a:endParaRPr lang="en-IN"/>
          </a:p>
        </p:txBody>
      </p:sp>
      <p:sp>
        <p:nvSpPr>
          <p:cNvPr id="13" name="Text 4">
            <a:extLst>
              <a:ext uri="{FF2B5EF4-FFF2-40B4-BE49-F238E27FC236}">
                <a16:creationId xmlns:a16="http://schemas.microsoft.com/office/drawing/2014/main" id="{3553BB1F-AF28-8EAA-DB14-42D5F3AD7E84}"/>
              </a:ext>
            </a:extLst>
          </p:cNvPr>
          <p:cNvSpPr/>
          <p:nvPr/>
        </p:nvSpPr>
        <p:spPr>
          <a:xfrm>
            <a:off x="4268140" y="5265469"/>
            <a:ext cx="2777490"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Traffic Volume</a:t>
            </a:r>
            <a:endParaRPr lang="en-US" sz="2400" dirty="0"/>
          </a:p>
        </p:txBody>
      </p:sp>
      <p:sp>
        <p:nvSpPr>
          <p:cNvPr id="14" name="Text 5">
            <a:extLst>
              <a:ext uri="{FF2B5EF4-FFF2-40B4-BE49-F238E27FC236}">
                <a16:creationId xmlns:a16="http://schemas.microsoft.com/office/drawing/2014/main" id="{E8264B9A-C0B7-8F2C-620F-4C2D82D34400}"/>
              </a:ext>
            </a:extLst>
          </p:cNvPr>
          <p:cNvSpPr/>
          <p:nvPr/>
        </p:nvSpPr>
        <p:spPr>
          <a:xfrm>
            <a:off x="4268140" y="5889459"/>
            <a:ext cx="7170786" cy="1805071"/>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the impact of traffic volume and type of vehicles emitting pollutant gases into air provides insights which helps in vehicular traffic movement, managing and controlling area-wise pollution in a city and pollution emission checking of different vehicles by government</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2305645"/>
            <a:ext cx="653995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9. Weather Conditions</a:t>
            </a:r>
            <a:endParaRPr lang="en-US" sz="4374" dirty="0"/>
          </a:p>
        </p:txBody>
      </p:sp>
      <p:sp>
        <p:nvSpPr>
          <p:cNvPr id="5" name="Text 3"/>
          <p:cNvSpPr/>
          <p:nvPr/>
        </p:nvSpPr>
        <p:spPr>
          <a:xfrm>
            <a:off x="2037993" y="3821906"/>
            <a:ext cx="3331845"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Temperature and Humidity</a:t>
            </a:r>
            <a:endParaRPr lang="en-US" sz="2400" dirty="0"/>
          </a:p>
        </p:txBody>
      </p:sp>
      <p:sp>
        <p:nvSpPr>
          <p:cNvPr id="6" name="Text 4"/>
          <p:cNvSpPr/>
          <p:nvPr/>
        </p:nvSpPr>
        <p:spPr>
          <a:xfrm>
            <a:off x="2037993" y="4391263"/>
            <a:ext cx="5006221" cy="1603137"/>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the impact of temperature of various seasons and humidity on pollution levels provides insights into weather-related pollution dynamics.</a:t>
            </a:r>
            <a:endParaRPr lang="en-US" sz="2000" dirty="0"/>
          </a:p>
        </p:txBody>
      </p:sp>
      <p:sp>
        <p:nvSpPr>
          <p:cNvPr id="7" name="Text 5"/>
          <p:cNvSpPr/>
          <p:nvPr/>
        </p:nvSpPr>
        <p:spPr>
          <a:xfrm>
            <a:off x="7593806" y="3821906"/>
            <a:ext cx="2777490"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Wind Speed</a:t>
            </a:r>
            <a:endParaRPr lang="en-US" sz="2400" dirty="0"/>
          </a:p>
        </p:txBody>
      </p:sp>
      <p:sp>
        <p:nvSpPr>
          <p:cNvPr id="8" name="Text 6"/>
          <p:cNvSpPr/>
          <p:nvPr/>
        </p:nvSpPr>
        <p:spPr>
          <a:xfrm>
            <a:off x="7593806" y="4391263"/>
            <a:ext cx="5006221" cy="1514237"/>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Analyzing the influence of wind speed on pollution dispersion and accumulation helps in understanding air quality patterns.</a:t>
            </a:r>
            <a:endParaRPr lang="en-US" sz="2000" dirty="0"/>
          </a:p>
        </p:txBody>
      </p:sp>
      <p:sp>
        <p:nvSpPr>
          <p:cNvPr id="9" name="Slide Number Placeholder 8">
            <a:extLst>
              <a:ext uri="{FF2B5EF4-FFF2-40B4-BE49-F238E27FC236}">
                <a16:creationId xmlns:a16="http://schemas.microsoft.com/office/drawing/2014/main" id="{20579E75-B672-514B-28C9-930380C035A7}"/>
              </a:ext>
            </a:extLst>
          </p:cNvPr>
          <p:cNvSpPr>
            <a:spLocks noGrp="1"/>
          </p:cNvSpPr>
          <p:nvPr>
            <p:ph type="sldNum" sz="quarter" idx="10"/>
          </p:nvPr>
        </p:nvSpPr>
        <p:spPr>
          <a:xfrm>
            <a:off x="12967834" y="7551738"/>
            <a:ext cx="1312182" cy="438150"/>
          </a:xfrm>
        </p:spPr>
        <p:txBody>
          <a:bodyPr/>
          <a:lstStyle/>
          <a:p>
            <a:fld id="{16DF61B4-270D-499E-8099-3526F15B794A}" type="slidenum">
              <a:rPr lang="en-IN" sz="1600" smtClean="0">
                <a:solidFill>
                  <a:schemeClr val="accent2">
                    <a:lumMod val="75000"/>
                  </a:schemeClr>
                </a:solidFill>
              </a:rPr>
              <a:t>11</a:t>
            </a:fld>
            <a:endParaRPr lang="en-IN" dirty="0">
              <a:solidFill>
                <a:schemeClr val="accent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797327"/>
            <a:ext cx="666511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10. Correlation Analysis</a:t>
            </a:r>
            <a:endParaRPr lang="en-US" sz="4374" dirty="0"/>
          </a:p>
        </p:txBody>
      </p:sp>
      <p:sp>
        <p:nvSpPr>
          <p:cNvPr id="5" name="Text 3"/>
          <p:cNvSpPr/>
          <p:nvPr/>
        </p:nvSpPr>
        <p:spPr>
          <a:xfrm>
            <a:off x="2037993" y="3288863"/>
            <a:ext cx="4303633"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Relationship between Pollutants</a:t>
            </a:r>
            <a:endParaRPr lang="en-US" sz="2400" dirty="0"/>
          </a:p>
        </p:txBody>
      </p:sp>
      <p:sp>
        <p:nvSpPr>
          <p:cNvPr id="6" name="Text 4"/>
          <p:cNvSpPr/>
          <p:nvPr/>
        </p:nvSpPr>
        <p:spPr>
          <a:xfrm>
            <a:off x="2037993" y="3858220"/>
            <a:ext cx="5006221" cy="2771180"/>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Examining the relationship between different pollutants can help identify correlations and potential sources of pollution. This analysis can contribute to the development of targeted strategies for pollution control and regulation</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7" name="Text 5"/>
          <p:cNvSpPr/>
          <p:nvPr/>
        </p:nvSpPr>
        <p:spPr>
          <a:xfrm>
            <a:off x="7987506" y="3313826"/>
            <a:ext cx="4720114"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Correlation with Weather Variables</a:t>
            </a:r>
            <a:endParaRPr lang="en-US" sz="2400" dirty="0"/>
          </a:p>
        </p:txBody>
      </p:sp>
      <p:sp>
        <p:nvSpPr>
          <p:cNvPr id="8" name="Text 6"/>
          <p:cNvSpPr/>
          <p:nvPr/>
        </p:nvSpPr>
        <p:spPr>
          <a:xfrm>
            <a:off x="7987506" y="3858220"/>
            <a:ext cx="5006221" cy="2910880"/>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Furthermore, exploring the correlation between pollutant levels and weather variables such as temperature, humidity, and wind speed helps in understanding the intricate relationship between air pollutants and weather, and can aid in the design of effective pollution control policies.</a:t>
            </a:r>
            <a:endParaRPr lang="en-US" sz="2000" dirty="0"/>
          </a:p>
        </p:txBody>
      </p:sp>
      <p:sp>
        <p:nvSpPr>
          <p:cNvPr id="9" name="Slide Number Placeholder 8">
            <a:extLst>
              <a:ext uri="{FF2B5EF4-FFF2-40B4-BE49-F238E27FC236}">
                <a16:creationId xmlns:a16="http://schemas.microsoft.com/office/drawing/2014/main" id="{31803C30-2971-150D-AC06-DA22E3B30D5F}"/>
              </a:ext>
            </a:extLst>
          </p:cNvPr>
          <p:cNvSpPr>
            <a:spLocks noGrp="1"/>
          </p:cNvSpPr>
          <p:nvPr>
            <p:ph type="sldNum" sz="quarter" idx="10"/>
          </p:nvPr>
        </p:nvSpPr>
        <p:spPr>
          <a:xfrm>
            <a:off x="12993727" y="7627938"/>
            <a:ext cx="1312182" cy="438150"/>
          </a:xfrm>
        </p:spPr>
        <p:txBody>
          <a:bodyPr/>
          <a:lstStyle/>
          <a:p>
            <a:fld id="{16DF61B4-270D-499E-8099-3526F15B794A}" type="slidenum">
              <a:rPr lang="en-IN" sz="1600" smtClean="0">
                <a:solidFill>
                  <a:schemeClr val="accent2">
                    <a:lumMod val="75000"/>
                  </a:schemeClr>
                </a:solidFill>
              </a:rPr>
              <a:t>12</a:t>
            </a:fld>
            <a:endParaRPr lang="en-IN" dirty="0">
              <a:solidFill>
                <a:schemeClr val="accent2">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1486257" y="1031795"/>
            <a:ext cx="610969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11. Technical Analysis</a:t>
            </a:r>
            <a:endParaRPr lang="en-US" sz="4374" dirty="0"/>
          </a:p>
        </p:txBody>
      </p:sp>
      <p:sp>
        <p:nvSpPr>
          <p:cNvPr id="5" name="Text 3"/>
          <p:cNvSpPr/>
          <p:nvPr/>
        </p:nvSpPr>
        <p:spPr>
          <a:xfrm>
            <a:off x="1628761" y="2230873"/>
            <a:ext cx="4667607" cy="1448498"/>
          </a:xfrm>
          <a:prstGeom prst="rect">
            <a:avLst/>
          </a:prstGeom>
          <a:noFill/>
          <a:ln/>
        </p:spPr>
        <p:txBody>
          <a:bodyPr wrap="none" rtlCol="0" anchor="ctr"/>
          <a:lstStyle/>
          <a:p>
            <a:pPr>
              <a:lnSpc>
                <a:spcPts val="2734"/>
              </a:lnSpc>
            </a:pPr>
            <a:r>
              <a:rPr lang="en-US" sz="2400" b="1" dirty="0">
                <a:solidFill>
                  <a:srgbClr val="FF726D"/>
                </a:solidFill>
                <a:latin typeface="Inconsolata" pitchFamily="34" charset="0"/>
                <a:ea typeface="Inconsolata" pitchFamily="34" charset="-122"/>
                <a:cs typeface="Inconsolata" pitchFamily="34" charset="-120"/>
              </a:rPr>
              <a:t>Statistical Methods</a:t>
            </a:r>
            <a:r>
              <a:rPr lang="en-US" sz="2187" b="1" dirty="0">
                <a:solidFill>
                  <a:srgbClr val="FF726D"/>
                </a:solidFill>
                <a:latin typeface="Inconsolata" pitchFamily="34" charset="0"/>
                <a:ea typeface="Inconsolata" pitchFamily="34" charset="-122"/>
                <a:cs typeface="Inconsolata" pitchFamily="34" charset="-120"/>
              </a:rPr>
              <a:t>:</a:t>
            </a:r>
          </a:p>
          <a:p>
            <a:pPr>
              <a:lnSpc>
                <a:spcPts val="2734"/>
              </a:lnSpc>
            </a:pPr>
            <a:r>
              <a:rPr lang="en-US" sz="2187" b="1" dirty="0">
                <a:solidFill>
                  <a:srgbClr val="FF726D"/>
                </a:solidFill>
                <a:latin typeface="Inconsolata" pitchFamily="34" charset="0"/>
                <a:ea typeface="Inconsolata" pitchFamily="34" charset="-122"/>
                <a:cs typeface="Inconsolata" pitchFamily="34" charset="-120"/>
              </a:rPr>
              <a:t> </a:t>
            </a:r>
          </a:p>
          <a:p>
            <a:pPr algn="just">
              <a:lnSpc>
                <a:spcPts val="2734"/>
              </a:lnSpc>
            </a:pPr>
            <a:r>
              <a:rPr lang="en-US" sz="2400" b="1" dirty="0">
                <a:solidFill>
                  <a:srgbClr val="FF726D"/>
                </a:solidFill>
                <a:latin typeface="Inconsolata" pitchFamily="1" charset="0"/>
                <a:ea typeface="Inconsolata" pitchFamily="1" charset="0"/>
                <a:cs typeface="Inconsolata" pitchFamily="34" charset="-120"/>
              </a:rPr>
              <a:t>Use of statistical tools to </a:t>
            </a:r>
          </a:p>
          <a:p>
            <a:pPr algn="just">
              <a:lnSpc>
                <a:spcPts val="2734"/>
              </a:lnSpc>
            </a:pPr>
            <a:r>
              <a:rPr lang="en-US" sz="2400" b="1" dirty="0">
                <a:solidFill>
                  <a:srgbClr val="FF726D"/>
                </a:solidFill>
                <a:latin typeface="Inconsolata" pitchFamily="1" charset="0"/>
                <a:ea typeface="Inconsolata" pitchFamily="1" charset="0"/>
                <a:cs typeface="Inconsolata" pitchFamily="34" charset="-120"/>
              </a:rPr>
              <a:t>analyze the dataset</a:t>
            </a:r>
            <a:endParaRPr lang="en-US" sz="2400" dirty="0">
              <a:latin typeface="Inconsolata" pitchFamily="1" charset="0"/>
              <a:ea typeface="Inconsolata" pitchFamily="1" charset="0"/>
            </a:endParaRPr>
          </a:p>
        </p:txBody>
      </p:sp>
      <p:sp>
        <p:nvSpPr>
          <p:cNvPr id="6" name="Text 4"/>
          <p:cNvSpPr/>
          <p:nvPr/>
        </p:nvSpPr>
        <p:spPr>
          <a:xfrm>
            <a:off x="2037993" y="2862739"/>
            <a:ext cx="5006221" cy="694373"/>
          </a:xfrm>
          <a:prstGeom prst="rect">
            <a:avLst/>
          </a:prstGeom>
          <a:noFill/>
          <a:ln/>
        </p:spPr>
        <p:txBody>
          <a:bodyPr wrap="square" rtlCol="0" anchor="t"/>
          <a:lstStyle/>
          <a:p>
            <a:pPr marL="0" indent="0">
              <a:lnSpc>
                <a:spcPts val="2734"/>
              </a:lnSpc>
              <a:buNone/>
            </a:pPr>
            <a:endParaRPr lang="en-US" sz="2400" dirty="0"/>
          </a:p>
        </p:txBody>
      </p:sp>
      <p:sp>
        <p:nvSpPr>
          <p:cNvPr id="7" name="Text 5"/>
          <p:cNvSpPr/>
          <p:nvPr/>
        </p:nvSpPr>
        <p:spPr>
          <a:xfrm>
            <a:off x="1628761" y="3881953"/>
            <a:ext cx="5006221" cy="3675618"/>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Identification of trends, patterns, and outliers is an essential component of technical analysis. By employing statistical methods such as regression analysis, time series analysis, and clustering techniques, we can uncover valuable insights and make data-driven decisions in pollution control and regulation.</a:t>
            </a:r>
            <a:endParaRPr lang="en-US" sz="2000" dirty="0"/>
          </a:p>
        </p:txBody>
      </p:sp>
      <p:sp>
        <p:nvSpPr>
          <p:cNvPr id="8" name="Text 6"/>
          <p:cNvSpPr/>
          <p:nvPr/>
        </p:nvSpPr>
        <p:spPr>
          <a:xfrm>
            <a:off x="7593806" y="2293381"/>
            <a:ext cx="5501708" cy="1263731"/>
          </a:xfrm>
          <a:prstGeom prst="rect">
            <a:avLst/>
          </a:prstGeom>
          <a:noFill/>
          <a:ln/>
        </p:spPr>
        <p:txBody>
          <a:bodyPr wrap="none" rtlCol="0" anchor="t"/>
          <a:lstStyle/>
          <a:p>
            <a:pPr>
              <a:lnSpc>
                <a:spcPts val="2734"/>
              </a:lnSpc>
            </a:pPr>
            <a:r>
              <a:rPr lang="en-US" sz="2400" b="1" dirty="0">
                <a:solidFill>
                  <a:srgbClr val="FF726D"/>
                </a:solidFill>
                <a:latin typeface="Inconsolata" pitchFamily="34" charset="0"/>
                <a:ea typeface="Inconsolata" pitchFamily="34" charset="-122"/>
                <a:cs typeface="Inconsolata" pitchFamily="34" charset="-120"/>
              </a:rPr>
              <a:t>Predictive Modelling:</a:t>
            </a:r>
          </a:p>
          <a:p>
            <a:pPr>
              <a:lnSpc>
                <a:spcPts val="2734"/>
              </a:lnSpc>
            </a:pPr>
            <a:r>
              <a:rPr lang="en-US" sz="2400" b="1" dirty="0">
                <a:solidFill>
                  <a:srgbClr val="FF726D"/>
                </a:solidFill>
                <a:latin typeface="Inconsolata" pitchFamily="34" charset="0"/>
                <a:ea typeface="Inconsolata" pitchFamily="34" charset="-122"/>
                <a:cs typeface="Inconsolata" pitchFamily="34" charset="-120"/>
              </a:rPr>
              <a:t> </a:t>
            </a:r>
          </a:p>
          <a:p>
            <a:pPr>
              <a:lnSpc>
                <a:spcPts val="2734"/>
              </a:lnSpc>
            </a:pPr>
            <a:r>
              <a:rPr lang="en-US" sz="2400" b="1" dirty="0">
                <a:solidFill>
                  <a:srgbClr val="FF726D"/>
                </a:solidFill>
                <a:latin typeface="Inconsolata" pitchFamily="34" charset="0"/>
                <a:ea typeface="Inconsolata" pitchFamily="34" charset="-122"/>
                <a:cs typeface="Inconsolata" pitchFamily="34" charset="-120"/>
              </a:rPr>
              <a:t>Forecasting future pollution levels</a:t>
            </a:r>
            <a:endParaRPr lang="en-US" sz="2400" dirty="0"/>
          </a:p>
          <a:p>
            <a:pPr marL="0" indent="0">
              <a:lnSpc>
                <a:spcPts val="2734"/>
              </a:lnSpc>
              <a:buNone/>
            </a:pPr>
            <a:endParaRPr lang="en-US" sz="2400" dirty="0"/>
          </a:p>
        </p:txBody>
      </p:sp>
      <p:sp>
        <p:nvSpPr>
          <p:cNvPr id="9" name="Text 7"/>
          <p:cNvSpPr/>
          <p:nvPr/>
        </p:nvSpPr>
        <p:spPr>
          <a:xfrm>
            <a:off x="7593806" y="2862739"/>
            <a:ext cx="4858941" cy="347186"/>
          </a:xfrm>
          <a:prstGeom prst="rect">
            <a:avLst/>
          </a:prstGeom>
          <a:noFill/>
          <a:ln/>
        </p:spPr>
        <p:txBody>
          <a:bodyPr wrap="none" rtlCol="0" anchor="t"/>
          <a:lstStyle/>
          <a:p>
            <a:pPr marL="0" indent="0">
              <a:lnSpc>
                <a:spcPts val="2734"/>
              </a:lnSpc>
              <a:buNone/>
            </a:pPr>
            <a:endParaRPr lang="en-US" sz="2400" dirty="0"/>
          </a:p>
        </p:txBody>
      </p:sp>
      <p:sp>
        <p:nvSpPr>
          <p:cNvPr id="10" name="Text 8"/>
          <p:cNvSpPr/>
          <p:nvPr/>
        </p:nvSpPr>
        <p:spPr>
          <a:xfrm>
            <a:off x="7593806" y="3881953"/>
            <a:ext cx="5868194" cy="3883104"/>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Understanding the potential impact on air quality is crucial for effective pollution control. Predictive modeling techniques, such as machine learning algorithms and time series forecasting, can help in predicting future pollution levels based on historical data and weather variables. This information can be used to implement proactive measures and develop strategies to mitigate pollution before it becomes a significant issue.</a:t>
            </a:r>
            <a:endParaRPr lang="en-US" sz="2000" dirty="0"/>
          </a:p>
        </p:txBody>
      </p:sp>
      <p:sp>
        <p:nvSpPr>
          <p:cNvPr id="11" name="Slide Number Placeholder 10">
            <a:extLst>
              <a:ext uri="{FF2B5EF4-FFF2-40B4-BE49-F238E27FC236}">
                <a16:creationId xmlns:a16="http://schemas.microsoft.com/office/drawing/2014/main" id="{FD768AE1-5E15-C977-2436-4FDF9F2D6287}"/>
              </a:ext>
            </a:extLst>
          </p:cNvPr>
          <p:cNvSpPr>
            <a:spLocks noGrp="1"/>
          </p:cNvSpPr>
          <p:nvPr>
            <p:ph type="sldNum" sz="quarter" idx="10"/>
          </p:nvPr>
        </p:nvSpPr>
        <p:spPr>
          <a:xfrm>
            <a:off x="12805909" y="7559178"/>
            <a:ext cx="1312182" cy="438150"/>
          </a:xfrm>
        </p:spPr>
        <p:txBody>
          <a:bodyPr/>
          <a:lstStyle/>
          <a:p>
            <a:fld id="{16DF61B4-270D-499E-8099-3526F15B794A}" type="slidenum">
              <a:rPr lang="en-IN" sz="1600" smtClean="0">
                <a:solidFill>
                  <a:schemeClr val="accent2">
                    <a:lumMod val="75000"/>
                  </a:schemeClr>
                </a:solidFill>
              </a:rPr>
              <a:t>13</a:t>
            </a:fld>
            <a:endParaRPr lang="en-IN"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037580" y="672101"/>
            <a:ext cx="10059420" cy="909854"/>
          </a:xfrm>
          <a:prstGeom prst="rect">
            <a:avLst/>
          </a:prstGeom>
          <a:noFill/>
          <a:ln/>
        </p:spPr>
        <p:txBody>
          <a:bodyPr wrap="square" rtlCol="0" anchor="t"/>
          <a:lstStyle/>
          <a:p>
            <a:pPr marL="0" indent="0">
              <a:lnSpc>
                <a:spcPts val="5422"/>
              </a:lnSpc>
              <a:buNone/>
            </a:pPr>
            <a:r>
              <a:rPr lang="en-US" sz="4338" b="1" dirty="0">
                <a:solidFill>
                  <a:srgbClr val="FF726D"/>
                </a:solidFill>
                <a:latin typeface="Inconsolata" pitchFamily="34" charset="0"/>
                <a:ea typeface="Inconsolata" pitchFamily="34" charset="-122"/>
                <a:cs typeface="Inconsolata" pitchFamily="34" charset="-120"/>
              </a:rPr>
              <a:t>1.Temporal and Longitudinal Analysis</a:t>
            </a:r>
            <a:endParaRPr lang="en-US" sz="4338" dirty="0"/>
          </a:p>
        </p:txBody>
      </p:sp>
      <p:sp>
        <p:nvSpPr>
          <p:cNvPr id="6" name="Shape 3"/>
          <p:cNvSpPr/>
          <p:nvPr/>
        </p:nvSpPr>
        <p:spPr>
          <a:xfrm>
            <a:off x="4800719" y="2315170"/>
            <a:ext cx="27503" cy="5306854"/>
          </a:xfrm>
          <a:prstGeom prst="rect">
            <a:avLst/>
          </a:prstGeom>
          <a:solidFill>
            <a:srgbClr val="FF6680"/>
          </a:solidFill>
          <a:ln/>
        </p:spPr>
        <p:txBody>
          <a:bodyPr/>
          <a:lstStyle/>
          <a:p>
            <a:endParaRPr lang="en-IN"/>
          </a:p>
        </p:txBody>
      </p:sp>
      <p:sp>
        <p:nvSpPr>
          <p:cNvPr id="7" name="Shape 4"/>
          <p:cNvSpPr/>
          <p:nvPr/>
        </p:nvSpPr>
        <p:spPr>
          <a:xfrm>
            <a:off x="5062299" y="2721352"/>
            <a:ext cx="771168" cy="27503"/>
          </a:xfrm>
          <a:prstGeom prst="rect">
            <a:avLst/>
          </a:prstGeom>
          <a:solidFill>
            <a:srgbClr val="FF6680"/>
          </a:solidFill>
          <a:ln/>
        </p:spPr>
        <p:txBody>
          <a:bodyPr/>
          <a:lstStyle/>
          <a:p>
            <a:endParaRPr lang="en-IN"/>
          </a:p>
        </p:txBody>
      </p:sp>
      <p:sp>
        <p:nvSpPr>
          <p:cNvPr id="8" name="Shape 5"/>
          <p:cNvSpPr/>
          <p:nvPr/>
        </p:nvSpPr>
        <p:spPr>
          <a:xfrm>
            <a:off x="4566523" y="2487335"/>
            <a:ext cx="495776" cy="495776"/>
          </a:xfrm>
          <a:prstGeom prst="roundRect">
            <a:avLst>
              <a:gd name="adj" fmla="val 13334"/>
            </a:avLst>
          </a:prstGeom>
          <a:solidFill>
            <a:srgbClr val="382748"/>
          </a:solidFill>
          <a:ln/>
        </p:spPr>
        <p:txBody>
          <a:bodyPr/>
          <a:lstStyle/>
          <a:p>
            <a:endParaRPr lang="en-IN"/>
          </a:p>
        </p:txBody>
      </p:sp>
      <p:sp>
        <p:nvSpPr>
          <p:cNvPr id="9" name="Text 6"/>
          <p:cNvSpPr/>
          <p:nvPr/>
        </p:nvSpPr>
        <p:spPr>
          <a:xfrm>
            <a:off x="4731782" y="2528649"/>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400" b="1" dirty="0">
                <a:solidFill>
                  <a:srgbClr val="FF726D"/>
                </a:solidFill>
                <a:latin typeface="Inconsolata" pitchFamily="34" charset="0"/>
                <a:ea typeface="Inconsolata" pitchFamily="34" charset="-122"/>
                <a:cs typeface="Inconsolata" pitchFamily="34" charset="-120"/>
              </a:rPr>
              <a:t>Yearly Trends</a:t>
            </a:r>
            <a:endParaRPr lang="en-US" sz="2400" dirty="0"/>
          </a:p>
        </p:txBody>
      </p:sp>
      <p:sp>
        <p:nvSpPr>
          <p:cNvPr id="11" name="Text 8"/>
          <p:cNvSpPr/>
          <p:nvPr/>
        </p:nvSpPr>
        <p:spPr>
          <a:xfrm>
            <a:off x="6026348" y="3011924"/>
            <a:ext cx="7777758" cy="705088"/>
          </a:xfrm>
          <a:prstGeom prst="rect">
            <a:avLst/>
          </a:prstGeom>
          <a:noFill/>
          <a:ln/>
        </p:spPr>
        <p:txBody>
          <a:bodyPr wrap="square" rtlCol="0" anchor="t"/>
          <a:lstStyle/>
          <a:p>
            <a:pPr marL="0" indent="0" algn="just">
              <a:lnSpc>
                <a:spcPts val="2776"/>
              </a:lnSpc>
              <a:buNone/>
            </a:pPr>
            <a:r>
              <a:rPr lang="en-US" sz="2000" dirty="0">
                <a:solidFill>
                  <a:srgbClr val="DAD1E6"/>
                </a:solidFill>
                <a:latin typeface="Fira Sans" pitchFamily="34" charset="0"/>
                <a:ea typeface="Fira Sans" pitchFamily="34" charset="-122"/>
                <a:cs typeface="Fira Sans" pitchFamily="34" charset="-120"/>
              </a:rPr>
              <a:t>Examining changes in pollutant levels over the years 2000-2022 allows for identifying long-term patterns and trends.</a:t>
            </a:r>
            <a:endParaRPr lang="en-US" sz="2000" dirty="0"/>
          </a:p>
        </p:txBody>
      </p:sp>
      <p:sp>
        <p:nvSpPr>
          <p:cNvPr id="12" name="Shape 9"/>
          <p:cNvSpPr/>
          <p:nvPr/>
        </p:nvSpPr>
        <p:spPr>
          <a:xfrm>
            <a:off x="5062299" y="4563725"/>
            <a:ext cx="771168" cy="27503"/>
          </a:xfrm>
          <a:prstGeom prst="rect">
            <a:avLst/>
          </a:prstGeom>
          <a:solidFill>
            <a:srgbClr val="FF6680"/>
          </a:solidFill>
          <a:ln/>
        </p:spPr>
        <p:txBody>
          <a:bodyPr/>
          <a:lstStyle/>
          <a:p>
            <a:endParaRPr lang="en-IN"/>
          </a:p>
        </p:txBody>
      </p:sp>
      <p:sp>
        <p:nvSpPr>
          <p:cNvPr id="13" name="Shape 10"/>
          <p:cNvSpPr/>
          <p:nvPr/>
        </p:nvSpPr>
        <p:spPr>
          <a:xfrm>
            <a:off x="4566523" y="4329708"/>
            <a:ext cx="495776" cy="495776"/>
          </a:xfrm>
          <a:prstGeom prst="roundRect">
            <a:avLst>
              <a:gd name="adj" fmla="val 13334"/>
            </a:avLst>
          </a:prstGeom>
          <a:solidFill>
            <a:srgbClr val="382748"/>
          </a:solidFill>
          <a:ln/>
        </p:spPr>
        <p:txBody>
          <a:bodyPr/>
          <a:lstStyle/>
          <a:p>
            <a:endParaRPr lang="en-IN"/>
          </a:p>
        </p:txBody>
      </p:sp>
      <p:sp>
        <p:nvSpPr>
          <p:cNvPr id="14" name="Text 11"/>
          <p:cNvSpPr/>
          <p:nvPr/>
        </p:nvSpPr>
        <p:spPr>
          <a:xfrm>
            <a:off x="4731782" y="4371023"/>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2</a:t>
            </a:r>
            <a:endParaRPr lang="en-US" sz="2603" dirty="0"/>
          </a:p>
        </p:txBody>
      </p:sp>
      <p:sp>
        <p:nvSpPr>
          <p:cNvPr id="15" name="Text 12"/>
          <p:cNvSpPr/>
          <p:nvPr/>
        </p:nvSpPr>
        <p:spPr>
          <a:xfrm>
            <a:off x="6026348" y="4377809"/>
            <a:ext cx="4989995" cy="406361"/>
          </a:xfrm>
          <a:prstGeom prst="rect">
            <a:avLst/>
          </a:prstGeom>
          <a:noFill/>
          <a:ln/>
        </p:spPr>
        <p:txBody>
          <a:bodyPr wrap="none" rtlCol="0" anchor="t"/>
          <a:lstStyle/>
          <a:p>
            <a:pPr marL="0" indent="0" algn="l">
              <a:lnSpc>
                <a:spcPts val="2711"/>
              </a:lnSpc>
              <a:buNone/>
            </a:pPr>
            <a:r>
              <a:rPr lang="en-US" sz="2400" b="1" dirty="0">
                <a:solidFill>
                  <a:srgbClr val="FF726D"/>
                </a:solidFill>
                <a:latin typeface="Inconsolata" pitchFamily="34" charset="0"/>
                <a:ea typeface="Inconsolata" pitchFamily="34" charset="-122"/>
                <a:cs typeface="Inconsolata" pitchFamily="34" charset="-120"/>
              </a:rPr>
              <a:t>Seasonal And Monthly Variations</a:t>
            </a:r>
            <a:endParaRPr lang="en-US" sz="2400" dirty="0"/>
          </a:p>
        </p:txBody>
      </p:sp>
      <p:sp>
        <p:nvSpPr>
          <p:cNvPr id="16" name="Text 13"/>
          <p:cNvSpPr/>
          <p:nvPr/>
        </p:nvSpPr>
        <p:spPr>
          <a:xfrm>
            <a:off x="6026348" y="4854297"/>
            <a:ext cx="7777758" cy="705088"/>
          </a:xfrm>
          <a:prstGeom prst="rect">
            <a:avLst/>
          </a:prstGeom>
          <a:noFill/>
          <a:ln/>
        </p:spPr>
        <p:txBody>
          <a:bodyPr wrap="square" rtlCol="0" anchor="t"/>
          <a:lstStyle/>
          <a:p>
            <a:pPr marL="0" indent="0" algn="just">
              <a:lnSpc>
                <a:spcPts val="2776"/>
              </a:lnSpc>
              <a:buNone/>
            </a:pPr>
            <a:r>
              <a:rPr lang="en-US" sz="2000" dirty="0">
                <a:solidFill>
                  <a:srgbClr val="DAD1E6"/>
                </a:solidFill>
                <a:latin typeface="Fira Sans" pitchFamily="34" charset="0"/>
                <a:ea typeface="Fira Sans" pitchFamily="34" charset="-122"/>
                <a:cs typeface="Fira Sans" pitchFamily="34" charset="-120"/>
              </a:rPr>
              <a:t>Analyzing differences in pollution levels across seasons provides insights into seasonal trends and the impact of weather on air quality.</a:t>
            </a:r>
            <a:endParaRPr lang="en-US" sz="2000" dirty="0"/>
          </a:p>
        </p:txBody>
      </p:sp>
      <p:sp>
        <p:nvSpPr>
          <p:cNvPr id="17" name="Shape 14"/>
          <p:cNvSpPr/>
          <p:nvPr/>
        </p:nvSpPr>
        <p:spPr>
          <a:xfrm>
            <a:off x="5062299" y="6406098"/>
            <a:ext cx="771168" cy="27503"/>
          </a:xfrm>
          <a:prstGeom prst="rect">
            <a:avLst/>
          </a:prstGeom>
          <a:solidFill>
            <a:srgbClr val="FF6680"/>
          </a:solidFill>
          <a:ln/>
        </p:spPr>
        <p:txBody>
          <a:bodyPr/>
          <a:lstStyle/>
          <a:p>
            <a:endParaRPr lang="en-IN"/>
          </a:p>
        </p:txBody>
      </p:sp>
      <p:sp>
        <p:nvSpPr>
          <p:cNvPr id="18" name="Shape 15"/>
          <p:cNvSpPr/>
          <p:nvPr/>
        </p:nvSpPr>
        <p:spPr>
          <a:xfrm>
            <a:off x="4566523" y="6172081"/>
            <a:ext cx="495776" cy="495776"/>
          </a:xfrm>
          <a:prstGeom prst="roundRect">
            <a:avLst>
              <a:gd name="adj" fmla="val 13334"/>
            </a:avLst>
          </a:prstGeom>
          <a:solidFill>
            <a:srgbClr val="382748"/>
          </a:solidFill>
          <a:ln/>
        </p:spPr>
        <p:txBody>
          <a:bodyPr/>
          <a:lstStyle/>
          <a:p>
            <a:endParaRPr lang="en-IN"/>
          </a:p>
        </p:txBody>
      </p:sp>
      <p:sp>
        <p:nvSpPr>
          <p:cNvPr id="19" name="Text 16"/>
          <p:cNvSpPr/>
          <p:nvPr/>
        </p:nvSpPr>
        <p:spPr>
          <a:xfrm>
            <a:off x="4731782" y="6213396"/>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3</a:t>
            </a:r>
            <a:endParaRPr lang="en-US" sz="2603" dirty="0"/>
          </a:p>
        </p:txBody>
      </p:sp>
      <p:sp>
        <p:nvSpPr>
          <p:cNvPr id="20" name="Text 17"/>
          <p:cNvSpPr/>
          <p:nvPr/>
        </p:nvSpPr>
        <p:spPr>
          <a:xfrm>
            <a:off x="6026348" y="6220182"/>
            <a:ext cx="2754511" cy="344329"/>
          </a:xfrm>
          <a:prstGeom prst="rect">
            <a:avLst/>
          </a:prstGeom>
          <a:noFill/>
          <a:ln/>
        </p:spPr>
        <p:txBody>
          <a:bodyPr wrap="none" rtlCol="0" anchor="t"/>
          <a:lstStyle/>
          <a:p>
            <a:pPr marL="0" indent="0" algn="l">
              <a:lnSpc>
                <a:spcPts val="2711"/>
              </a:lnSpc>
              <a:buNone/>
            </a:pPr>
            <a:r>
              <a:rPr lang="en-US" sz="2400" b="1" dirty="0">
                <a:solidFill>
                  <a:srgbClr val="FF726D"/>
                </a:solidFill>
                <a:latin typeface="Inconsolata" pitchFamily="34" charset="0"/>
                <a:ea typeface="Inconsolata" pitchFamily="34" charset="-122"/>
                <a:cs typeface="Inconsolata" pitchFamily="34" charset="-120"/>
              </a:rPr>
              <a:t>Daily Fluctuations</a:t>
            </a:r>
            <a:endParaRPr lang="en-US" sz="2400" dirty="0"/>
          </a:p>
        </p:txBody>
      </p:sp>
      <p:sp>
        <p:nvSpPr>
          <p:cNvPr id="21" name="Text 18"/>
          <p:cNvSpPr/>
          <p:nvPr/>
        </p:nvSpPr>
        <p:spPr>
          <a:xfrm>
            <a:off x="6026348" y="6696670"/>
            <a:ext cx="7777758" cy="705088"/>
          </a:xfrm>
          <a:prstGeom prst="rect">
            <a:avLst/>
          </a:prstGeom>
          <a:noFill/>
          <a:ln/>
        </p:spPr>
        <p:txBody>
          <a:bodyPr wrap="square" rtlCol="0" anchor="t"/>
          <a:lstStyle/>
          <a:p>
            <a:pPr marL="0" indent="0" algn="just">
              <a:lnSpc>
                <a:spcPts val="2776"/>
              </a:lnSpc>
              <a:buNone/>
            </a:pPr>
            <a:r>
              <a:rPr lang="en-US" sz="2000" dirty="0">
                <a:solidFill>
                  <a:srgbClr val="DAD1E6"/>
                </a:solidFill>
                <a:latin typeface="Fira Sans" pitchFamily="34" charset="0"/>
                <a:ea typeface="Fira Sans" pitchFamily="34" charset="-122"/>
                <a:cs typeface="Fira Sans" pitchFamily="34" charset="-120"/>
              </a:rPr>
              <a:t>Conducting an in-depth analysis of daily data helps to identify peak pollution hours and understand daily variations.</a:t>
            </a:r>
            <a:endParaRPr lang="en-US" sz="2000" dirty="0"/>
          </a:p>
        </p:txBody>
      </p:sp>
      <p:sp>
        <p:nvSpPr>
          <p:cNvPr id="22" name="Slide Number Placeholder 21">
            <a:extLst>
              <a:ext uri="{FF2B5EF4-FFF2-40B4-BE49-F238E27FC236}">
                <a16:creationId xmlns:a16="http://schemas.microsoft.com/office/drawing/2014/main" id="{246D7D71-6052-44E8-1C96-C9CBB3FFC70F}"/>
              </a:ext>
            </a:extLst>
          </p:cNvPr>
          <p:cNvSpPr>
            <a:spLocks noGrp="1"/>
          </p:cNvSpPr>
          <p:nvPr>
            <p:ph type="sldNum" sz="quarter" idx="10"/>
          </p:nvPr>
        </p:nvSpPr>
        <p:spPr>
          <a:xfrm>
            <a:off x="12852117" y="7619076"/>
            <a:ext cx="1312182" cy="438150"/>
          </a:xfrm>
        </p:spPr>
        <p:txBody>
          <a:bodyPr/>
          <a:lstStyle/>
          <a:p>
            <a:fld id="{16DF61B4-270D-499E-8099-3526F15B794A}" type="slidenum">
              <a:rPr lang="en-IN" sz="1600" smtClean="0">
                <a:solidFill>
                  <a:schemeClr val="accent2">
                    <a:lumMod val="75000"/>
                  </a:schemeClr>
                </a:solidFill>
              </a:rPr>
              <a:t>2</a:t>
            </a:fld>
            <a:endParaRPr lang="en-IN" sz="1600"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1" y="0"/>
            <a:ext cx="14630400" cy="8229600"/>
          </a:xfrm>
          <a:prstGeom prst="rect">
            <a:avLst/>
          </a:prstGeom>
          <a:solidFill>
            <a:srgbClr val="241631"/>
          </a:solidFill>
          <a:ln/>
        </p:spPr>
        <p:txBody>
          <a:bodyPr/>
          <a:lstStyle/>
          <a:p>
            <a:endParaRPr lang="en-IN" sz="2000"/>
          </a:p>
        </p:txBody>
      </p:sp>
      <p:sp>
        <p:nvSpPr>
          <p:cNvPr id="4" name="Text 2"/>
          <p:cNvSpPr/>
          <p:nvPr/>
        </p:nvSpPr>
        <p:spPr>
          <a:xfrm>
            <a:off x="2037993" y="883802"/>
            <a:ext cx="5554980" cy="694373"/>
          </a:xfrm>
          <a:prstGeom prst="rect">
            <a:avLst/>
          </a:prstGeom>
          <a:noFill/>
          <a:ln/>
        </p:spPr>
        <p:txBody>
          <a:bodyPr wrap="none" rtlCol="0" anchor="t"/>
          <a:lstStyle/>
          <a:p>
            <a:pPr marL="0" indent="0">
              <a:lnSpc>
                <a:spcPts val="5468"/>
              </a:lnSpc>
              <a:buNone/>
            </a:pPr>
            <a:r>
              <a:rPr lang="en-US" sz="4400" b="1" dirty="0">
                <a:solidFill>
                  <a:srgbClr val="FF726D"/>
                </a:solidFill>
                <a:latin typeface="Inconsolata" pitchFamily="34" charset="0"/>
                <a:ea typeface="Inconsolata" pitchFamily="34" charset="-122"/>
                <a:cs typeface="Inconsolata" pitchFamily="34" charset="-120"/>
              </a:rPr>
              <a:t>2. Spatial Analysis</a:t>
            </a:r>
            <a:endParaRPr lang="en-US" sz="4400" dirty="0"/>
          </a:p>
        </p:txBody>
      </p:sp>
      <p:sp>
        <p:nvSpPr>
          <p:cNvPr id="5" name="Text 3"/>
          <p:cNvSpPr/>
          <p:nvPr/>
        </p:nvSpPr>
        <p:spPr>
          <a:xfrm>
            <a:off x="2037993" y="2325529"/>
            <a:ext cx="2777490"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National Overview</a:t>
            </a:r>
            <a:endParaRPr lang="en-US" sz="2400" dirty="0"/>
          </a:p>
        </p:txBody>
      </p:sp>
      <p:sp>
        <p:nvSpPr>
          <p:cNvPr id="6" name="Text 4"/>
          <p:cNvSpPr/>
          <p:nvPr/>
        </p:nvSpPr>
        <p:spPr>
          <a:xfrm>
            <a:off x="2037993" y="3413455"/>
            <a:ext cx="3156347" cy="1777008"/>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general air quality trends across the United States provides a broader understanding of geographic patterns.</a:t>
            </a:r>
            <a:endParaRPr lang="en-US" sz="2000" dirty="0"/>
          </a:p>
        </p:txBody>
      </p:sp>
      <p:pic>
        <p:nvPicPr>
          <p:cNvPr id="7" name="Image 0" descr="preencoded.png"/>
          <p:cNvPicPr>
            <a:picLocks noChangeAspect="1"/>
          </p:cNvPicPr>
          <p:nvPr/>
        </p:nvPicPr>
        <p:blipFill>
          <a:blip r:embed="rId3"/>
          <a:stretch>
            <a:fillRect/>
          </a:stretch>
        </p:blipFill>
        <p:spPr>
          <a:xfrm>
            <a:off x="2037993" y="5675769"/>
            <a:ext cx="3156347" cy="1982153"/>
          </a:xfrm>
          <a:prstGeom prst="rect">
            <a:avLst/>
          </a:prstGeom>
        </p:spPr>
      </p:pic>
      <p:sp>
        <p:nvSpPr>
          <p:cNvPr id="8" name="Text 5"/>
          <p:cNvSpPr/>
          <p:nvPr/>
        </p:nvSpPr>
        <p:spPr>
          <a:xfrm>
            <a:off x="5743931" y="2325530"/>
            <a:ext cx="4070987" cy="918414"/>
          </a:xfrm>
          <a:prstGeom prst="rect">
            <a:avLst/>
          </a:prstGeom>
          <a:noFill/>
          <a:ln/>
        </p:spPr>
        <p:txBody>
          <a:bodyPr wrap="squar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State-Specific Analysis: Pollution Trends by State</a:t>
            </a:r>
            <a:endParaRPr lang="en-US" sz="2400" dirty="0"/>
          </a:p>
        </p:txBody>
      </p:sp>
      <p:sp>
        <p:nvSpPr>
          <p:cNvPr id="9" name="Text 6"/>
          <p:cNvSpPr/>
          <p:nvPr/>
        </p:nvSpPr>
        <p:spPr>
          <a:xfrm>
            <a:off x="5743931" y="3413455"/>
            <a:ext cx="3156347" cy="1777008"/>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Conducting state-specific analyses helps identify pollution hotspots and areas requiring targeted interventions.</a:t>
            </a:r>
            <a:endParaRPr lang="en-US" sz="2000" dirty="0"/>
          </a:p>
        </p:txBody>
      </p:sp>
      <p:sp>
        <p:nvSpPr>
          <p:cNvPr id="10" name="Text 7"/>
          <p:cNvSpPr/>
          <p:nvPr/>
        </p:nvSpPr>
        <p:spPr>
          <a:xfrm>
            <a:off x="10113900" y="2325529"/>
            <a:ext cx="2777490" cy="482985"/>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Urban vs. Rural</a:t>
            </a:r>
            <a:endParaRPr lang="en-US" sz="2400" dirty="0"/>
          </a:p>
        </p:txBody>
      </p:sp>
      <p:sp>
        <p:nvSpPr>
          <p:cNvPr id="11" name="Text 8"/>
          <p:cNvSpPr/>
          <p:nvPr/>
        </p:nvSpPr>
        <p:spPr>
          <a:xfrm>
            <a:off x="10113898" y="3413455"/>
            <a:ext cx="3156347" cy="1895272"/>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Comparing air quality in cities versus rural areas offers insights into the impact of urbanization on pollution levels.</a:t>
            </a:r>
            <a:endParaRPr lang="en-US" sz="2000" dirty="0"/>
          </a:p>
        </p:txBody>
      </p:sp>
      <p:sp>
        <p:nvSpPr>
          <p:cNvPr id="12" name="Slide Number Placeholder 11">
            <a:extLst>
              <a:ext uri="{FF2B5EF4-FFF2-40B4-BE49-F238E27FC236}">
                <a16:creationId xmlns:a16="http://schemas.microsoft.com/office/drawing/2014/main" id="{0E25C89D-065E-0BAB-6838-FFCDEADEA1D4}"/>
              </a:ext>
            </a:extLst>
          </p:cNvPr>
          <p:cNvSpPr>
            <a:spLocks noGrp="1"/>
          </p:cNvSpPr>
          <p:nvPr>
            <p:ph type="sldNum" sz="quarter" idx="10"/>
          </p:nvPr>
        </p:nvSpPr>
        <p:spPr>
          <a:xfrm>
            <a:off x="12662127" y="7627938"/>
            <a:ext cx="1312182" cy="438150"/>
          </a:xfrm>
        </p:spPr>
        <p:txBody>
          <a:bodyPr/>
          <a:lstStyle/>
          <a:p>
            <a:fld id="{16DF61B4-270D-499E-8099-3526F15B794A}" type="slidenum">
              <a:rPr lang="en-IN" sz="1600" smtClean="0">
                <a:solidFill>
                  <a:schemeClr val="accent2">
                    <a:lumMod val="75000"/>
                  </a:schemeClr>
                </a:solidFill>
              </a:rPr>
              <a:t>3</a:t>
            </a:fld>
            <a:endParaRPr lang="en-IN" sz="1600"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8" name="Shape 3">
            <a:extLst>
              <a:ext uri="{FF2B5EF4-FFF2-40B4-BE49-F238E27FC236}">
                <a16:creationId xmlns:a16="http://schemas.microsoft.com/office/drawing/2014/main" id="{B46963AA-C918-C8E0-6470-F9C2A950CFF3}"/>
              </a:ext>
            </a:extLst>
          </p:cNvPr>
          <p:cNvSpPr/>
          <p:nvPr/>
        </p:nvSpPr>
        <p:spPr>
          <a:xfrm>
            <a:off x="2044924" y="5215413"/>
            <a:ext cx="499943" cy="499943"/>
          </a:xfrm>
          <a:prstGeom prst="roundRect">
            <a:avLst>
              <a:gd name="adj" fmla="val 13333"/>
            </a:avLst>
          </a:prstGeom>
          <a:solidFill>
            <a:srgbClr val="382748"/>
          </a:solidFill>
          <a:ln/>
        </p:spPr>
        <p:txBody>
          <a:bodyPr/>
          <a:lstStyle/>
          <a:p>
            <a:endParaRPr lang="en-IN"/>
          </a:p>
        </p:txBody>
      </p:sp>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1"/>
            <a:ext cx="14630400" cy="8229601"/>
          </a:xfrm>
          <a:prstGeom prst="rect">
            <a:avLst/>
          </a:prstGeom>
          <a:solidFill>
            <a:srgbClr val="241631"/>
          </a:solidFill>
          <a:ln/>
        </p:spPr>
        <p:txBody>
          <a:bodyPr/>
          <a:lstStyle/>
          <a:p>
            <a:endParaRPr lang="en-IN" sz="2000" dirty="0"/>
          </a:p>
        </p:txBody>
      </p:sp>
      <p:sp>
        <p:nvSpPr>
          <p:cNvPr id="4" name="Text 2"/>
          <p:cNvSpPr/>
          <p:nvPr/>
        </p:nvSpPr>
        <p:spPr>
          <a:xfrm>
            <a:off x="1996764" y="584834"/>
            <a:ext cx="8331398"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3. Pollutant-Specific Analysis</a:t>
            </a:r>
            <a:endParaRPr lang="en-US" sz="4374" dirty="0"/>
          </a:p>
        </p:txBody>
      </p:sp>
      <p:sp>
        <p:nvSpPr>
          <p:cNvPr id="5" name="Shape 3"/>
          <p:cNvSpPr/>
          <p:nvPr/>
        </p:nvSpPr>
        <p:spPr>
          <a:xfrm>
            <a:off x="1954648" y="1604240"/>
            <a:ext cx="499943" cy="499943"/>
          </a:xfrm>
          <a:prstGeom prst="roundRect">
            <a:avLst>
              <a:gd name="adj" fmla="val 13333"/>
            </a:avLst>
          </a:prstGeom>
          <a:solidFill>
            <a:srgbClr val="382748"/>
          </a:solidFill>
          <a:ln/>
        </p:spPr>
        <p:txBody>
          <a:bodyPr/>
          <a:lstStyle/>
          <a:p>
            <a:endParaRPr lang="en-IN"/>
          </a:p>
        </p:txBody>
      </p:sp>
      <p:sp>
        <p:nvSpPr>
          <p:cNvPr id="6" name="Text 4"/>
          <p:cNvSpPr/>
          <p:nvPr/>
        </p:nvSpPr>
        <p:spPr>
          <a:xfrm>
            <a:off x="2067421" y="1604240"/>
            <a:ext cx="303504"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6" y="1562937"/>
            <a:ext cx="3036572" cy="1082491"/>
          </a:xfrm>
          <a:prstGeom prst="rect">
            <a:avLst/>
          </a:prstGeom>
          <a:noFill/>
          <a:ln/>
        </p:spPr>
        <p:txBody>
          <a:bodyPr wrap="squar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NO2 </a:t>
            </a:r>
          </a:p>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(Nitrogen Dioxide)</a:t>
            </a:r>
            <a:endParaRPr lang="en-US" sz="2400" dirty="0"/>
          </a:p>
        </p:txBody>
      </p:sp>
      <p:sp>
        <p:nvSpPr>
          <p:cNvPr id="8" name="Text 6"/>
          <p:cNvSpPr/>
          <p:nvPr/>
        </p:nvSpPr>
        <p:spPr>
          <a:xfrm>
            <a:off x="2771610" y="2544221"/>
            <a:ext cx="2647950" cy="2548890"/>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Analyzing trends, peak times, and AQI levels of NO2 provides insights into the impact of this pollutant on air quality.</a:t>
            </a:r>
            <a:endParaRPr lang="en-US" sz="2000" dirty="0"/>
          </a:p>
        </p:txBody>
      </p:sp>
      <p:sp>
        <p:nvSpPr>
          <p:cNvPr id="9" name="Shape 7"/>
          <p:cNvSpPr/>
          <p:nvPr/>
        </p:nvSpPr>
        <p:spPr>
          <a:xfrm>
            <a:off x="6132004" y="1471041"/>
            <a:ext cx="499943" cy="499943"/>
          </a:xfrm>
          <a:prstGeom prst="roundRect">
            <a:avLst>
              <a:gd name="adj" fmla="val 13333"/>
            </a:avLst>
          </a:prstGeom>
          <a:solidFill>
            <a:srgbClr val="382748"/>
          </a:solidFill>
          <a:ln/>
        </p:spPr>
        <p:txBody>
          <a:bodyPr/>
          <a:lstStyle/>
          <a:p>
            <a:endParaRPr lang="en-IN"/>
          </a:p>
        </p:txBody>
      </p:sp>
      <p:sp>
        <p:nvSpPr>
          <p:cNvPr id="10" name="Text 8"/>
          <p:cNvSpPr/>
          <p:nvPr/>
        </p:nvSpPr>
        <p:spPr>
          <a:xfrm>
            <a:off x="6280638" y="1502328"/>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6706746" y="1502328"/>
            <a:ext cx="2870003" cy="694373"/>
          </a:xfrm>
          <a:prstGeom prst="rect">
            <a:avLst/>
          </a:prstGeom>
          <a:noFill/>
          <a:ln/>
        </p:spPr>
        <p:txBody>
          <a:bodyPr wrap="squar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SO2 </a:t>
            </a:r>
          </a:p>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(Sulphur Dioxide)</a:t>
            </a:r>
            <a:endParaRPr lang="en-US" sz="2400" dirty="0"/>
          </a:p>
        </p:txBody>
      </p:sp>
      <p:sp>
        <p:nvSpPr>
          <p:cNvPr id="12" name="Text 10"/>
          <p:cNvSpPr/>
          <p:nvPr/>
        </p:nvSpPr>
        <p:spPr>
          <a:xfrm>
            <a:off x="6643799" y="2419822"/>
            <a:ext cx="2647950" cy="2472690"/>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trends, peak times, and AQI levels of SO2 helps in understanding the dynamics of this pollutant.</a:t>
            </a:r>
            <a:endParaRPr lang="en-US" sz="2000" dirty="0"/>
          </a:p>
        </p:txBody>
      </p:sp>
      <p:sp>
        <p:nvSpPr>
          <p:cNvPr id="13" name="Shape 11"/>
          <p:cNvSpPr/>
          <p:nvPr/>
        </p:nvSpPr>
        <p:spPr>
          <a:xfrm>
            <a:off x="9651548" y="1433033"/>
            <a:ext cx="499943" cy="499943"/>
          </a:xfrm>
          <a:prstGeom prst="roundRect">
            <a:avLst>
              <a:gd name="adj" fmla="val 13333"/>
            </a:avLst>
          </a:prstGeom>
          <a:solidFill>
            <a:srgbClr val="382748"/>
          </a:solidFill>
          <a:ln/>
        </p:spPr>
        <p:txBody>
          <a:bodyPr/>
          <a:lstStyle/>
          <a:p>
            <a:endParaRPr lang="en-IN"/>
          </a:p>
        </p:txBody>
      </p:sp>
      <p:sp>
        <p:nvSpPr>
          <p:cNvPr id="14" name="Text 12"/>
          <p:cNvSpPr/>
          <p:nvPr/>
        </p:nvSpPr>
        <p:spPr>
          <a:xfrm>
            <a:off x="9826720" y="1433033"/>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10328162" y="1383982"/>
            <a:ext cx="3257209" cy="694373"/>
          </a:xfrm>
          <a:prstGeom prst="rect">
            <a:avLst/>
          </a:prstGeom>
          <a:noFill/>
          <a:ln/>
        </p:spPr>
        <p:txBody>
          <a:bodyPr wrap="squar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CO (Carbon Monoxide)</a:t>
            </a:r>
            <a:endParaRPr lang="en-US" sz="2400" dirty="0"/>
          </a:p>
        </p:txBody>
      </p:sp>
      <p:sp>
        <p:nvSpPr>
          <p:cNvPr id="16" name="Text 14"/>
          <p:cNvSpPr/>
          <p:nvPr/>
        </p:nvSpPr>
        <p:spPr>
          <a:xfrm>
            <a:off x="10373616" y="1991124"/>
            <a:ext cx="3088327" cy="2385604"/>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Conducting a detailed analysis of trends, peak times, and AQI levels of CO provides crucial information for pollution control measures.</a:t>
            </a:r>
            <a:endParaRPr lang="en-US" sz="2000" dirty="0"/>
          </a:p>
        </p:txBody>
      </p:sp>
      <p:sp>
        <p:nvSpPr>
          <p:cNvPr id="19" name="Shape 3">
            <a:extLst>
              <a:ext uri="{FF2B5EF4-FFF2-40B4-BE49-F238E27FC236}">
                <a16:creationId xmlns:a16="http://schemas.microsoft.com/office/drawing/2014/main" id="{0E31FCF4-F143-8D33-EE4E-E61617D7ECF1}"/>
              </a:ext>
            </a:extLst>
          </p:cNvPr>
          <p:cNvSpPr/>
          <p:nvPr/>
        </p:nvSpPr>
        <p:spPr>
          <a:xfrm>
            <a:off x="2044924" y="5318179"/>
            <a:ext cx="499943" cy="499943"/>
          </a:xfrm>
          <a:prstGeom prst="roundRect">
            <a:avLst>
              <a:gd name="adj" fmla="val 13333"/>
            </a:avLst>
          </a:prstGeom>
          <a:solidFill>
            <a:srgbClr val="382748"/>
          </a:solidFill>
          <a:ln/>
        </p:spPr>
        <p:txBody>
          <a:bodyPr/>
          <a:lstStyle/>
          <a:p>
            <a:endParaRPr lang="en-IN" dirty="0"/>
          </a:p>
        </p:txBody>
      </p:sp>
      <p:sp>
        <p:nvSpPr>
          <p:cNvPr id="17" name="Text 4">
            <a:extLst>
              <a:ext uri="{FF2B5EF4-FFF2-40B4-BE49-F238E27FC236}">
                <a16:creationId xmlns:a16="http://schemas.microsoft.com/office/drawing/2014/main" id="{415AAB89-01DE-6BE1-F08A-3442EE3F8E54}"/>
              </a:ext>
            </a:extLst>
          </p:cNvPr>
          <p:cNvSpPr/>
          <p:nvPr/>
        </p:nvSpPr>
        <p:spPr>
          <a:xfrm>
            <a:off x="1954648" y="5298875"/>
            <a:ext cx="636152"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rPr>
              <a:t>4</a:t>
            </a:r>
            <a:endParaRPr lang="en-US" sz="2624" dirty="0"/>
          </a:p>
        </p:txBody>
      </p:sp>
      <p:sp>
        <p:nvSpPr>
          <p:cNvPr id="20" name="Text 5">
            <a:extLst>
              <a:ext uri="{FF2B5EF4-FFF2-40B4-BE49-F238E27FC236}">
                <a16:creationId xmlns:a16="http://schemas.microsoft.com/office/drawing/2014/main" id="{917EE337-36BF-2A8B-241F-4DBBB8BFB6E1}"/>
              </a:ext>
            </a:extLst>
          </p:cNvPr>
          <p:cNvSpPr/>
          <p:nvPr/>
        </p:nvSpPr>
        <p:spPr>
          <a:xfrm>
            <a:off x="2771610" y="5330221"/>
            <a:ext cx="2647950" cy="590312"/>
          </a:xfrm>
          <a:prstGeom prst="rect">
            <a:avLst/>
          </a:prstGeom>
          <a:noFill/>
          <a:ln/>
        </p:spPr>
        <p:txBody>
          <a:bodyPr wrap="squar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O</a:t>
            </a:r>
            <a:r>
              <a:rPr lang="en-US" sz="2400" b="1" baseline="-25000" dirty="0">
                <a:solidFill>
                  <a:srgbClr val="FF726D"/>
                </a:solidFill>
                <a:latin typeface="Inconsolata" pitchFamily="34" charset="0"/>
                <a:ea typeface="Inconsolata" pitchFamily="34" charset="-122"/>
                <a:cs typeface="Inconsolata" pitchFamily="34" charset="-120"/>
              </a:rPr>
              <a:t>3</a:t>
            </a:r>
            <a:r>
              <a:rPr lang="en-US" sz="2400" b="1" dirty="0">
                <a:solidFill>
                  <a:srgbClr val="FF726D"/>
                </a:solidFill>
                <a:latin typeface="Inconsolata" pitchFamily="34" charset="0"/>
                <a:ea typeface="Inconsolata" pitchFamily="34" charset="-122"/>
                <a:cs typeface="Inconsolata" pitchFamily="34" charset="-120"/>
              </a:rPr>
              <a:t> (Ozone)</a:t>
            </a:r>
            <a:endParaRPr lang="en-US" sz="2400" dirty="0"/>
          </a:p>
        </p:txBody>
      </p:sp>
      <p:sp>
        <p:nvSpPr>
          <p:cNvPr id="21" name="Text 6">
            <a:extLst>
              <a:ext uri="{FF2B5EF4-FFF2-40B4-BE49-F238E27FC236}">
                <a16:creationId xmlns:a16="http://schemas.microsoft.com/office/drawing/2014/main" id="{D384865C-6628-78AC-7F51-F88F2AF15643}"/>
              </a:ext>
            </a:extLst>
          </p:cNvPr>
          <p:cNvSpPr/>
          <p:nvPr/>
        </p:nvSpPr>
        <p:spPr>
          <a:xfrm>
            <a:off x="2714459" y="5900651"/>
            <a:ext cx="4426569" cy="1633701"/>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Analyzing trends, peak times, and AQI levels of O</a:t>
            </a:r>
            <a:r>
              <a:rPr lang="en-US" sz="2000" baseline="-25000" dirty="0">
                <a:solidFill>
                  <a:srgbClr val="DAD1E6"/>
                </a:solidFill>
                <a:latin typeface="Fira Sans" pitchFamily="34" charset="0"/>
                <a:ea typeface="Fira Sans" pitchFamily="34" charset="-122"/>
                <a:cs typeface="Fira Sans" pitchFamily="34" charset="-120"/>
              </a:rPr>
              <a:t>3</a:t>
            </a:r>
            <a:r>
              <a:rPr lang="en-US" sz="2000" dirty="0">
                <a:solidFill>
                  <a:srgbClr val="DAD1E6"/>
                </a:solidFill>
                <a:latin typeface="Fira Sans" pitchFamily="34" charset="0"/>
                <a:ea typeface="Fira Sans" pitchFamily="34" charset="-122"/>
                <a:cs typeface="Fira Sans" pitchFamily="34" charset="-120"/>
              </a:rPr>
              <a:t> provides insights into the impact of this pollutant on air quality.</a:t>
            </a:r>
            <a:endParaRPr lang="en-US" sz="2000" dirty="0"/>
          </a:p>
        </p:txBody>
      </p:sp>
      <p:sp>
        <p:nvSpPr>
          <p:cNvPr id="22" name="Slide Number Placeholder 21">
            <a:extLst>
              <a:ext uri="{FF2B5EF4-FFF2-40B4-BE49-F238E27FC236}">
                <a16:creationId xmlns:a16="http://schemas.microsoft.com/office/drawing/2014/main" id="{16FDDE5C-7CBB-5F40-178B-F4E28C1308C3}"/>
              </a:ext>
            </a:extLst>
          </p:cNvPr>
          <p:cNvSpPr>
            <a:spLocks noGrp="1"/>
          </p:cNvSpPr>
          <p:nvPr>
            <p:ph type="sldNum" sz="quarter" idx="10"/>
          </p:nvPr>
        </p:nvSpPr>
        <p:spPr/>
        <p:txBody>
          <a:bodyPr/>
          <a:lstStyle/>
          <a:p>
            <a:fld id="{16DF61B4-270D-499E-8099-3526F15B794A}" type="slidenum">
              <a:rPr lang="en-IN" sz="1600" smtClean="0">
                <a:solidFill>
                  <a:schemeClr val="accent2">
                    <a:lumMod val="75000"/>
                  </a:schemeClr>
                </a:solidFill>
              </a:rPr>
              <a:t>4</a:t>
            </a:fld>
            <a:endParaRPr lang="en-IN" sz="1600"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sz="2400"/>
          </a:p>
        </p:txBody>
      </p:sp>
      <p:sp>
        <p:nvSpPr>
          <p:cNvPr id="4" name="Text 2"/>
          <p:cNvSpPr/>
          <p:nvPr/>
        </p:nvSpPr>
        <p:spPr>
          <a:xfrm>
            <a:off x="1060440" y="333411"/>
            <a:ext cx="1217614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4. Air Quality Index (AQI) Analysis (1 of 2)</a:t>
            </a:r>
            <a:endParaRPr lang="en-US" sz="4374" dirty="0"/>
          </a:p>
        </p:txBody>
      </p:sp>
      <p:sp>
        <p:nvSpPr>
          <p:cNvPr id="5" name="Text 3"/>
          <p:cNvSpPr/>
          <p:nvPr/>
        </p:nvSpPr>
        <p:spPr>
          <a:xfrm>
            <a:off x="2037993" y="3494246"/>
            <a:ext cx="5110520" cy="666512"/>
          </a:xfrm>
          <a:prstGeom prst="rect">
            <a:avLst/>
          </a:prstGeom>
          <a:noFill/>
          <a:ln/>
        </p:spPr>
        <p:txBody>
          <a:bodyPr wrap="none" rtlCol="0" anchor="t"/>
          <a:lstStyle/>
          <a:p>
            <a:pPr marL="0" indent="0" algn="ctr">
              <a:lnSpc>
                <a:spcPts val="5249"/>
              </a:lnSpc>
              <a:buNone/>
            </a:pPr>
            <a:endParaRPr lang="en-US" sz="5249" dirty="0"/>
          </a:p>
        </p:txBody>
      </p:sp>
      <p:pic>
        <p:nvPicPr>
          <p:cNvPr id="21" name="Picture 20">
            <a:extLst>
              <a:ext uri="{FF2B5EF4-FFF2-40B4-BE49-F238E27FC236}">
                <a16:creationId xmlns:a16="http://schemas.microsoft.com/office/drawing/2014/main" id="{D540F8F4-9562-6F0C-48B9-FE07C526D28E}"/>
              </a:ext>
            </a:extLst>
          </p:cNvPr>
          <p:cNvPicPr>
            <a:picLocks noChangeAspect="1"/>
          </p:cNvPicPr>
          <p:nvPr/>
        </p:nvPicPr>
        <p:blipFill>
          <a:blip r:embed="rId3"/>
          <a:stretch>
            <a:fillRect/>
          </a:stretch>
        </p:blipFill>
        <p:spPr>
          <a:xfrm>
            <a:off x="1529550" y="1181552"/>
            <a:ext cx="11237924" cy="6714637"/>
          </a:xfrm>
          <a:prstGeom prst="rect">
            <a:avLst/>
          </a:prstGeom>
        </p:spPr>
      </p:pic>
      <p:sp>
        <p:nvSpPr>
          <p:cNvPr id="6" name="Slide Number Placeholder 5">
            <a:extLst>
              <a:ext uri="{FF2B5EF4-FFF2-40B4-BE49-F238E27FC236}">
                <a16:creationId xmlns:a16="http://schemas.microsoft.com/office/drawing/2014/main" id="{A17FF1E8-1BC6-F4A4-F426-57959C42FF3F}"/>
              </a:ext>
            </a:extLst>
          </p:cNvPr>
          <p:cNvSpPr>
            <a:spLocks noGrp="1"/>
          </p:cNvSpPr>
          <p:nvPr>
            <p:ph type="sldNum" sz="quarter" idx="10"/>
          </p:nvPr>
        </p:nvSpPr>
        <p:spPr/>
        <p:txBody>
          <a:bodyPr/>
          <a:lstStyle/>
          <a:p>
            <a:fld id="{16DF61B4-270D-499E-8099-3526F15B794A}" type="slidenum">
              <a:rPr lang="en-IN" sz="1600" smtClean="0">
                <a:solidFill>
                  <a:schemeClr val="accent2">
                    <a:lumMod val="75000"/>
                  </a:schemeClr>
                </a:solidFill>
              </a:rPr>
              <a:t>5</a:t>
            </a:fld>
            <a:endParaRPr lang="en-IN" sz="1600"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sz="2400"/>
          </a:p>
        </p:txBody>
      </p:sp>
      <p:sp>
        <p:nvSpPr>
          <p:cNvPr id="4" name="Text 2"/>
          <p:cNvSpPr/>
          <p:nvPr/>
        </p:nvSpPr>
        <p:spPr>
          <a:xfrm>
            <a:off x="1666854" y="333411"/>
            <a:ext cx="1222694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4. Air Quality Index (AQI) Analysis (2 of 2)</a:t>
            </a:r>
            <a:endParaRPr lang="en-US" sz="4374" dirty="0"/>
          </a:p>
        </p:txBody>
      </p:sp>
      <p:sp>
        <p:nvSpPr>
          <p:cNvPr id="5" name="Text 3"/>
          <p:cNvSpPr/>
          <p:nvPr/>
        </p:nvSpPr>
        <p:spPr>
          <a:xfrm>
            <a:off x="2037993" y="3494246"/>
            <a:ext cx="5110520" cy="666512"/>
          </a:xfrm>
          <a:prstGeom prst="rect">
            <a:avLst/>
          </a:prstGeom>
          <a:noFill/>
          <a:ln/>
        </p:spPr>
        <p:txBody>
          <a:bodyPr wrap="none" rtlCol="0" anchor="t"/>
          <a:lstStyle/>
          <a:p>
            <a:pPr marL="0" indent="0" algn="ctr">
              <a:lnSpc>
                <a:spcPts val="5249"/>
              </a:lnSpc>
              <a:buNone/>
            </a:pPr>
            <a:endParaRPr lang="en-US" sz="5249" dirty="0"/>
          </a:p>
        </p:txBody>
      </p:sp>
      <p:sp>
        <p:nvSpPr>
          <p:cNvPr id="6" name="Text 4"/>
          <p:cNvSpPr/>
          <p:nvPr/>
        </p:nvSpPr>
        <p:spPr>
          <a:xfrm>
            <a:off x="8129668" y="1284740"/>
            <a:ext cx="2777490" cy="347186"/>
          </a:xfrm>
          <a:prstGeom prst="rect">
            <a:avLst/>
          </a:prstGeom>
          <a:noFill/>
          <a:ln/>
        </p:spPr>
        <p:txBody>
          <a:bodyPr wrap="none" rtlCol="0" anchor="t"/>
          <a:lstStyle/>
          <a:p>
            <a:pPr marL="0" indent="0" algn="ctr">
              <a:lnSpc>
                <a:spcPts val="2734"/>
              </a:lnSpc>
              <a:buNone/>
            </a:pPr>
            <a:r>
              <a:rPr lang="en-US" sz="2187" b="1" dirty="0">
                <a:solidFill>
                  <a:srgbClr val="FF726D"/>
                </a:solidFill>
                <a:latin typeface="Inconsolata" pitchFamily="34" charset="0"/>
                <a:ea typeface="Inconsolata" pitchFamily="34" charset="-122"/>
                <a:cs typeface="Inconsolata" pitchFamily="34" charset="-120"/>
              </a:rPr>
              <a:t>AQI </a:t>
            </a:r>
            <a:r>
              <a:rPr lang="en-US" sz="2400" b="1" dirty="0">
                <a:solidFill>
                  <a:srgbClr val="FF726D"/>
                </a:solidFill>
                <a:latin typeface="Inconsolata" pitchFamily="34" charset="0"/>
                <a:ea typeface="Inconsolata" pitchFamily="34" charset="-122"/>
                <a:cs typeface="Inconsolata" pitchFamily="34" charset="-120"/>
              </a:rPr>
              <a:t>Distribution</a:t>
            </a:r>
            <a:endParaRPr lang="en-US" sz="2400" dirty="0"/>
          </a:p>
        </p:txBody>
      </p:sp>
      <p:sp>
        <p:nvSpPr>
          <p:cNvPr id="7" name="Text 5"/>
          <p:cNvSpPr/>
          <p:nvPr/>
        </p:nvSpPr>
        <p:spPr>
          <a:xfrm>
            <a:off x="8250793" y="1863225"/>
            <a:ext cx="5110520" cy="1066205"/>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the distribution of AQI levels helps in understanding the prevalence of varying air quality conditions.</a:t>
            </a:r>
            <a:endParaRPr lang="en-US" sz="2000" dirty="0"/>
          </a:p>
        </p:txBody>
      </p:sp>
      <p:sp>
        <p:nvSpPr>
          <p:cNvPr id="9" name="Text 7"/>
          <p:cNvSpPr/>
          <p:nvPr/>
        </p:nvSpPr>
        <p:spPr>
          <a:xfrm>
            <a:off x="8436935" y="3260415"/>
            <a:ext cx="2777490" cy="347186"/>
          </a:xfrm>
          <a:prstGeom prst="rect">
            <a:avLst/>
          </a:prstGeom>
          <a:noFill/>
          <a:ln/>
        </p:spPr>
        <p:txBody>
          <a:bodyPr wrap="none" rtlCol="0" anchor="t"/>
          <a:lstStyle/>
          <a:p>
            <a:pPr marL="0" indent="0" algn="ctr">
              <a:lnSpc>
                <a:spcPts val="2734"/>
              </a:lnSpc>
              <a:buNone/>
            </a:pPr>
            <a:r>
              <a:rPr lang="en-US" sz="2400" b="1" dirty="0">
                <a:solidFill>
                  <a:srgbClr val="FF726D"/>
                </a:solidFill>
                <a:latin typeface="Inconsolata" pitchFamily="34" charset="0"/>
                <a:ea typeface="Inconsolata" pitchFamily="34" charset="-122"/>
                <a:cs typeface="Inconsolata" pitchFamily="34" charset="-120"/>
              </a:rPr>
              <a:t>AQI Trends Over Time</a:t>
            </a:r>
            <a:endParaRPr lang="en-US" sz="2400" dirty="0"/>
          </a:p>
        </p:txBody>
      </p:sp>
      <p:sp>
        <p:nvSpPr>
          <p:cNvPr id="10" name="Text 8"/>
          <p:cNvSpPr/>
          <p:nvPr/>
        </p:nvSpPr>
        <p:spPr>
          <a:xfrm>
            <a:off x="8250674" y="3864557"/>
            <a:ext cx="5110639" cy="1066205"/>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Tracking AQI trends over time provides insights into the effectiveness of pollution control measures.</a:t>
            </a:r>
            <a:endParaRPr lang="en-US" sz="2000" dirty="0"/>
          </a:p>
        </p:txBody>
      </p:sp>
      <p:sp>
        <p:nvSpPr>
          <p:cNvPr id="12" name="Text 7">
            <a:extLst>
              <a:ext uri="{FF2B5EF4-FFF2-40B4-BE49-F238E27FC236}">
                <a16:creationId xmlns:a16="http://schemas.microsoft.com/office/drawing/2014/main" id="{D79115B0-16EA-F7D8-5D35-47F8D801E715}"/>
              </a:ext>
            </a:extLst>
          </p:cNvPr>
          <p:cNvSpPr/>
          <p:nvPr/>
        </p:nvSpPr>
        <p:spPr>
          <a:xfrm>
            <a:off x="77142" y="6203342"/>
            <a:ext cx="3179423" cy="549241"/>
          </a:xfrm>
          <a:prstGeom prst="rect">
            <a:avLst/>
          </a:prstGeom>
          <a:noFill/>
          <a:ln/>
        </p:spPr>
        <p:txBody>
          <a:bodyPr wrap="none" rtlCol="0" anchor="t"/>
          <a:lstStyle/>
          <a:p>
            <a:pPr marL="0" indent="0" algn="ctr">
              <a:lnSpc>
                <a:spcPts val="2734"/>
              </a:lnSpc>
              <a:buNone/>
            </a:pPr>
            <a:r>
              <a:rPr lang="en-US" sz="2400" b="1" dirty="0">
                <a:solidFill>
                  <a:srgbClr val="FF726D"/>
                </a:solidFill>
                <a:latin typeface="Inconsolata" pitchFamily="34" charset="0"/>
                <a:ea typeface="Inconsolata" pitchFamily="34" charset="-122"/>
                <a:cs typeface="Inconsolata" pitchFamily="34" charset="-120"/>
              </a:rPr>
              <a:t>AQI By Region</a:t>
            </a:r>
            <a:endParaRPr lang="en-US" sz="2400" dirty="0"/>
          </a:p>
        </p:txBody>
      </p:sp>
      <p:sp>
        <p:nvSpPr>
          <p:cNvPr id="13" name="Text 8">
            <a:extLst>
              <a:ext uri="{FF2B5EF4-FFF2-40B4-BE49-F238E27FC236}">
                <a16:creationId xmlns:a16="http://schemas.microsoft.com/office/drawing/2014/main" id="{8B138264-00AB-43C7-2FDE-A48813BE3CF0}"/>
              </a:ext>
            </a:extLst>
          </p:cNvPr>
          <p:cNvSpPr/>
          <p:nvPr/>
        </p:nvSpPr>
        <p:spPr>
          <a:xfrm>
            <a:off x="541774" y="6714825"/>
            <a:ext cx="5110639" cy="1066205"/>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Tracking AQI by region provides insights of urbanization and various types of sources contributing to pollution</a:t>
            </a:r>
            <a:endParaRPr lang="en-US" sz="2000" dirty="0"/>
          </a:p>
        </p:txBody>
      </p:sp>
      <p:pic>
        <p:nvPicPr>
          <p:cNvPr id="15" name="Picture 14">
            <a:extLst>
              <a:ext uri="{FF2B5EF4-FFF2-40B4-BE49-F238E27FC236}">
                <a16:creationId xmlns:a16="http://schemas.microsoft.com/office/drawing/2014/main" id="{5EC2174D-5660-7F12-B661-08A1D5DC0DD0}"/>
              </a:ext>
            </a:extLst>
          </p:cNvPr>
          <p:cNvPicPr>
            <a:picLocks noChangeAspect="1"/>
          </p:cNvPicPr>
          <p:nvPr/>
        </p:nvPicPr>
        <p:blipFill>
          <a:blip r:embed="rId3"/>
          <a:stretch>
            <a:fillRect/>
          </a:stretch>
        </p:blipFill>
        <p:spPr>
          <a:xfrm>
            <a:off x="8250793" y="5139446"/>
            <a:ext cx="5927264" cy="2924331"/>
          </a:xfrm>
          <a:prstGeom prst="rect">
            <a:avLst/>
          </a:prstGeom>
        </p:spPr>
      </p:pic>
      <p:pic>
        <p:nvPicPr>
          <p:cNvPr id="17" name="Picture 16">
            <a:extLst>
              <a:ext uri="{FF2B5EF4-FFF2-40B4-BE49-F238E27FC236}">
                <a16:creationId xmlns:a16="http://schemas.microsoft.com/office/drawing/2014/main" id="{5286D42F-62D8-DB81-CB16-E26E295C7DF1}"/>
              </a:ext>
            </a:extLst>
          </p:cNvPr>
          <p:cNvPicPr>
            <a:picLocks noChangeAspect="1"/>
          </p:cNvPicPr>
          <p:nvPr/>
        </p:nvPicPr>
        <p:blipFill>
          <a:blip r:embed="rId4"/>
          <a:stretch>
            <a:fillRect/>
          </a:stretch>
        </p:blipFill>
        <p:spPr>
          <a:xfrm>
            <a:off x="685939" y="1177041"/>
            <a:ext cx="6629261" cy="4715022"/>
          </a:xfrm>
          <a:prstGeom prst="rect">
            <a:avLst/>
          </a:prstGeom>
        </p:spPr>
      </p:pic>
      <p:sp>
        <p:nvSpPr>
          <p:cNvPr id="8" name="Slide Number Placeholder 7">
            <a:extLst>
              <a:ext uri="{FF2B5EF4-FFF2-40B4-BE49-F238E27FC236}">
                <a16:creationId xmlns:a16="http://schemas.microsoft.com/office/drawing/2014/main" id="{B1FB918C-801C-8765-86B9-B1F8517AA177}"/>
              </a:ext>
            </a:extLst>
          </p:cNvPr>
          <p:cNvSpPr>
            <a:spLocks noGrp="1"/>
          </p:cNvSpPr>
          <p:nvPr>
            <p:ph type="sldNum" sz="quarter" idx="10"/>
          </p:nvPr>
        </p:nvSpPr>
        <p:spPr>
          <a:xfrm>
            <a:off x="12776444" y="7627938"/>
            <a:ext cx="1312182" cy="438150"/>
          </a:xfrm>
        </p:spPr>
        <p:txBody>
          <a:bodyPr/>
          <a:lstStyle/>
          <a:p>
            <a:fld id="{16DF61B4-270D-499E-8099-3526F15B794A}" type="slidenum">
              <a:rPr lang="en-IN" sz="1600" smtClean="0">
                <a:solidFill>
                  <a:schemeClr val="accent2">
                    <a:lumMod val="75000"/>
                  </a:schemeClr>
                </a:solidFill>
              </a:rPr>
              <a:t>6</a:t>
            </a:fld>
            <a:endParaRPr lang="en-IN" sz="1600" dirty="0">
              <a:solidFill>
                <a:schemeClr val="accent2">
                  <a:lumMod val="75000"/>
                </a:schemeClr>
              </a:solidFill>
            </a:endParaRPr>
          </a:p>
        </p:txBody>
      </p:sp>
    </p:spTree>
    <p:extLst>
      <p:ext uri="{BB962C8B-B14F-4D97-AF65-F5344CB8AC3E}">
        <p14:creationId xmlns:p14="http://schemas.microsoft.com/office/powerpoint/2010/main" val="372785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2037993" y="1497151"/>
            <a:ext cx="7775972"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5. Pollution Levels Analysis</a:t>
            </a:r>
            <a:endParaRPr lang="en-US" sz="4374" dirty="0"/>
          </a:p>
        </p:txBody>
      </p:sp>
      <p:sp>
        <p:nvSpPr>
          <p:cNvPr id="5" name="Shape 3"/>
          <p:cNvSpPr/>
          <p:nvPr/>
        </p:nvSpPr>
        <p:spPr>
          <a:xfrm>
            <a:off x="2037993" y="3688675"/>
            <a:ext cx="5166122" cy="2951611"/>
          </a:xfrm>
          <a:prstGeom prst="roundRect">
            <a:avLst>
              <a:gd name="adj" fmla="val 3348"/>
            </a:avLst>
          </a:prstGeom>
          <a:solidFill>
            <a:srgbClr val="382748"/>
          </a:solidFill>
          <a:ln/>
        </p:spPr>
        <p:txBody>
          <a:bodyPr/>
          <a:lstStyle/>
          <a:p>
            <a:endParaRPr lang="en-IN"/>
          </a:p>
        </p:txBody>
      </p:sp>
      <p:sp>
        <p:nvSpPr>
          <p:cNvPr id="6" name="Text 4"/>
          <p:cNvSpPr/>
          <p:nvPr/>
        </p:nvSpPr>
        <p:spPr>
          <a:xfrm>
            <a:off x="2260163" y="3910846"/>
            <a:ext cx="3641686" cy="521454"/>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Average Daily Levels</a:t>
            </a:r>
            <a:endParaRPr lang="en-US" sz="2400" dirty="0"/>
          </a:p>
        </p:txBody>
      </p:sp>
      <p:sp>
        <p:nvSpPr>
          <p:cNvPr id="7" name="Text 5"/>
          <p:cNvSpPr/>
          <p:nvPr/>
        </p:nvSpPr>
        <p:spPr>
          <a:xfrm>
            <a:off x="2260163" y="4863246"/>
            <a:ext cx="4721781" cy="1066205"/>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Analyzing average daily pollution levels gives a comprehensive view of the overall air quality situation.</a:t>
            </a:r>
            <a:endParaRPr lang="en-US" sz="2000" dirty="0"/>
          </a:p>
        </p:txBody>
      </p:sp>
      <p:sp>
        <p:nvSpPr>
          <p:cNvPr id="8" name="Shape 6"/>
          <p:cNvSpPr/>
          <p:nvPr/>
        </p:nvSpPr>
        <p:spPr>
          <a:xfrm>
            <a:off x="7426285" y="3688675"/>
            <a:ext cx="5166122" cy="2951611"/>
          </a:xfrm>
          <a:prstGeom prst="roundRect">
            <a:avLst>
              <a:gd name="adj" fmla="val 3348"/>
            </a:avLst>
          </a:prstGeom>
          <a:solidFill>
            <a:srgbClr val="382748"/>
          </a:solidFill>
          <a:ln/>
        </p:spPr>
        <p:txBody>
          <a:bodyPr/>
          <a:lstStyle/>
          <a:p>
            <a:endParaRPr lang="en-IN"/>
          </a:p>
        </p:txBody>
      </p:sp>
      <p:sp>
        <p:nvSpPr>
          <p:cNvPr id="9" name="Text 7"/>
          <p:cNvSpPr/>
          <p:nvPr/>
        </p:nvSpPr>
        <p:spPr>
          <a:xfrm>
            <a:off x="7648455" y="3910846"/>
            <a:ext cx="4943951" cy="521454"/>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Maximum Daily Levels with Hourly</a:t>
            </a:r>
          </a:p>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Peaks</a:t>
            </a:r>
            <a:endParaRPr lang="en-US" sz="2400" dirty="0"/>
          </a:p>
        </p:txBody>
      </p:sp>
      <p:sp>
        <p:nvSpPr>
          <p:cNvPr id="10" name="Text 8"/>
          <p:cNvSpPr/>
          <p:nvPr/>
        </p:nvSpPr>
        <p:spPr>
          <a:xfrm>
            <a:off x="7648456" y="4865449"/>
            <a:ext cx="4721781" cy="1565037"/>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Identifying the maximum daily pollution levels helps in understanding extreme pollution events and their impact.</a:t>
            </a:r>
            <a:endParaRPr lang="en-US" sz="2000" dirty="0"/>
          </a:p>
        </p:txBody>
      </p:sp>
      <p:sp>
        <p:nvSpPr>
          <p:cNvPr id="11" name="Slide Number Placeholder 10">
            <a:extLst>
              <a:ext uri="{FF2B5EF4-FFF2-40B4-BE49-F238E27FC236}">
                <a16:creationId xmlns:a16="http://schemas.microsoft.com/office/drawing/2014/main" id="{5E74E9C4-8E3E-23A2-FFEC-8294D34E62DC}"/>
              </a:ext>
            </a:extLst>
          </p:cNvPr>
          <p:cNvSpPr>
            <a:spLocks noGrp="1"/>
          </p:cNvSpPr>
          <p:nvPr>
            <p:ph type="sldNum" sz="quarter" idx="10"/>
          </p:nvPr>
        </p:nvSpPr>
        <p:spPr>
          <a:xfrm>
            <a:off x="12856029" y="7627938"/>
            <a:ext cx="1312182" cy="438150"/>
          </a:xfrm>
        </p:spPr>
        <p:txBody>
          <a:bodyPr/>
          <a:lstStyle/>
          <a:p>
            <a:fld id="{16DF61B4-270D-499E-8099-3526F15B794A}" type="slidenum">
              <a:rPr lang="en-IN" sz="1600" smtClean="0">
                <a:solidFill>
                  <a:schemeClr val="accent2">
                    <a:lumMod val="75000"/>
                  </a:schemeClr>
                </a:solidFill>
              </a:rPr>
              <a:t>7</a:t>
            </a:fld>
            <a:endParaRPr lang="en-IN" sz="1600"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sp>
        <p:nvSpPr>
          <p:cNvPr id="4" name="Text 2"/>
          <p:cNvSpPr/>
          <p:nvPr/>
        </p:nvSpPr>
        <p:spPr>
          <a:xfrm>
            <a:off x="1475402" y="703492"/>
            <a:ext cx="12236807" cy="1082121"/>
          </a:xfrm>
          <a:prstGeom prst="rect">
            <a:avLst/>
          </a:prstGeom>
          <a:noFill/>
          <a:ln/>
        </p:spPr>
        <p:txBody>
          <a:bodyPr wrap="squar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6. Health and Environmental Impact Analysis</a:t>
            </a:r>
            <a:endParaRPr lang="en-US" sz="4374" dirty="0"/>
          </a:p>
        </p:txBody>
      </p:sp>
      <p:sp>
        <p:nvSpPr>
          <p:cNvPr id="5" name="Text 3"/>
          <p:cNvSpPr/>
          <p:nvPr/>
        </p:nvSpPr>
        <p:spPr>
          <a:xfrm>
            <a:off x="2184201" y="2008967"/>
            <a:ext cx="3887153" cy="347186"/>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Correlation with Health Data</a:t>
            </a:r>
            <a:endParaRPr lang="en-US" sz="2400" dirty="0"/>
          </a:p>
        </p:txBody>
      </p:sp>
      <p:sp>
        <p:nvSpPr>
          <p:cNvPr id="6" name="Text 4"/>
          <p:cNvSpPr/>
          <p:nvPr/>
        </p:nvSpPr>
        <p:spPr>
          <a:xfrm>
            <a:off x="2184201" y="2726775"/>
            <a:ext cx="5006221" cy="2182892"/>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Linking pollutant levels to health outcomes such as hospital admissions and respiratory illnesses helps in understanding the impact on public health.</a:t>
            </a:r>
            <a:endParaRPr lang="en-US" sz="2000" dirty="0"/>
          </a:p>
        </p:txBody>
      </p:sp>
      <p:sp>
        <p:nvSpPr>
          <p:cNvPr id="7" name="Text 5"/>
          <p:cNvSpPr/>
          <p:nvPr/>
        </p:nvSpPr>
        <p:spPr>
          <a:xfrm>
            <a:off x="8452461" y="1975529"/>
            <a:ext cx="3290094" cy="569357"/>
          </a:xfrm>
          <a:prstGeom prst="rect">
            <a:avLst/>
          </a:prstGeom>
          <a:noFill/>
          <a:ln/>
        </p:spPr>
        <p:txBody>
          <a:bodyPr wrap="none" rtlCol="0" anchor="t"/>
          <a:lstStyle/>
          <a:p>
            <a:pPr marL="0" indent="0">
              <a:lnSpc>
                <a:spcPts val="2734"/>
              </a:lnSpc>
              <a:buNone/>
            </a:pPr>
            <a:r>
              <a:rPr lang="en-US" sz="2400" b="1" dirty="0">
                <a:solidFill>
                  <a:srgbClr val="FF726D"/>
                </a:solidFill>
                <a:latin typeface="Inconsolata" pitchFamily="34" charset="0"/>
                <a:ea typeface="Inconsolata" pitchFamily="34" charset="-122"/>
                <a:cs typeface="Inconsolata" pitchFamily="34" charset="-120"/>
              </a:rPr>
              <a:t>Ecosystem Impact</a:t>
            </a:r>
            <a:endParaRPr lang="en-US" sz="2400" dirty="0"/>
          </a:p>
        </p:txBody>
      </p:sp>
      <p:sp>
        <p:nvSpPr>
          <p:cNvPr id="8" name="Text 6"/>
          <p:cNvSpPr/>
          <p:nvPr/>
        </p:nvSpPr>
        <p:spPr>
          <a:xfrm>
            <a:off x="8452461" y="2661812"/>
            <a:ext cx="5006221" cy="2055892"/>
          </a:xfrm>
          <a:prstGeom prst="rect">
            <a:avLst/>
          </a:prstGeom>
          <a:noFill/>
          <a:ln/>
        </p:spPr>
        <p:txBody>
          <a:bodyPr wrap="square" rtlCol="0" anchor="t"/>
          <a:lstStyle/>
          <a:p>
            <a:pPr marL="0" indent="0" algn="just">
              <a:lnSpc>
                <a:spcPts val="2799"/>
              </a:lnSpc>
              <a:buNone/>
            </a:pPr>
            <a:r>
              <a:rPr lang="en-US" sz="2000" dirty="0">
                <a:solidFill>
                  <a:srgbClr val="DAD1E6"/>
                </a:solidFill>
                <a:latin typeface="Fira Sans" pitchFamily="34" charset="0"/>
                <a:ea typeface="Fira Sans" pitchFamily="34" charset="-122"/>
                <a:cs typeface="Fira Sans" pitchFamily="34" charset="-120"/>
              </a:rPr>
              <a:t>Evaluating the effects of pollutants on flora and fauna provides insights into the broader environmental impact of air pollution.</a:t>
            </a:r>
            <a:endParaRPr lang="en-US" sz="2000" dirty="0"/>
          </a:p>
        </p:txBody>
      </p:sp>
      <p:pic>
        <p:nvPicPr>
          <p:cNvPr id="13" name="Picture 12" descr="A diagram of different types of air pollution">
            <a:extLst>
              <a:ext uri="{FF2B5EF4-FFF2-40B4-BE49-F238E27FC236}">
                <a16:creationId xmlns:a16="http://schemas.microsoft.com/office/drawing/2014/main" id="{ED9B2774-C240-4EFE-2877-DDB62F0D561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184202" y="4721207"/>
            <a:ext cx="5006220" cy="3130742"/>
          </a:xfrm>
          <a:prstGeom prst="rect">
            <a:avLst/>
          </a:prstGeom>
        </p:spPr>
      </p:pic>
      <p:pic>
        <p:nvPicPr>
          <p:cNvPr id="16" name="Picture 15" descr="A planet with smoke coming out of it">
            <a:extLst>
              <a:ext uri="{FF2B5EF4-FFF2-40B4-BE49-F238E27FC236}">
                <a16:creationId xmlns:a16="http://schemas.microsoft.com/office/drawing/2014/main" id="{C26C1184-42F5-97EF-18E3-F74F36D145C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561320" y="4645498"/>
            <a:ext cx="5006220" cy="3130742"/>
          </a:xfrm>
          <a:prstGeom prst="rect">
            <a:avLst/>
          </a:prstGeom>
        </p:spPr>
      </p:pic>
      <p:sp>
        <p:nvSpPr>
          <p:cNvPr id="9" name="Slide Number Placeholder 8">
            <a:extLst>
              <a:ext uri="{FF2B5EF4-FFF2-40B4-BE49-F238E27FC236}">
                <a16:creationId xmlns:a16="http://schemas.microsoft.com/office/drawing/2014/main" id="{070E68E6-1FBC-1F68-0ABF-19D8E4D59738}"/>
              </a:ext>
            </a:extLst>
          </p:cNvPr>
          <p:cNvSpPr>
            <a:spLocks noGrp="1"/>
          </p:cNvSpPr>
          <p:nvPr>
            <p:ph type="sldNum" sz="quarter" idx="10"/>
          </p:nvPr>
        </p:nvSpPr>
        <p:spPr>
          <a:xfrm>
            <a:off x="12802591" y="7577589"/>
            <a:ext cx="1312182" cy="438150"/>
          </a:xfrm>
        </p:spPr>
        <p:txBody>
          <a:bodyPr/>
          <a:lstStyle/>
          <a:p>
            <a:fld id="{16DF61B4-270D-499E-8099-3526F15B794A}" type="slidenum">
              <a:rPr lang="en-IN" sz="1600" smtClean="0">
                <a:solidFill>
                  <a:schemeClr val="accent2">
                    <a:lumMod val="75000"/>
                  </a:schemeClr>
                </a:solidFill>
              </a:rPr>
              <a:t>8</a:t>
            </a:fld>
            <a:endParaRPr lang="en-IN" sz="1600" dirty="0">
              <a:solidFill>
                <a:schemeClr val="accent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241631"/>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854279"/>
            <a:ext cx="9164598"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7. Policy and Regulatory Analysis</a:t>
            </a:r>
            <a:endParaRPr lang="en-US" sz="4374" dirty="0"/>
          </a:p>
        </p:txBody>
      </p:sp>
      <p:sp>
        <p:nvSpPr>
          <p:cNvPr id="6" name="Shape 3"/>
          <p:cNvSpPr/>
          <p:nvPr/>
        </p:nvSpPr>
        <p:spPr>
          <a:xfrm>
            <a:off x="4810244" y="2881908"/>
            <a:ext cx="27742" cy="3493294"/>
          </a:xfrm>
          <a:prstGeom prst="rect">
            <a:avLst/>
          </a:prstGeom>
          <a:solidFill>
            <a:srgbClr val="FF6680"/>
          </a:solidFill>
          <a:ln/>
        </p:spPr>
        <p:txBody>
          <a:bodyPr/>
          <a:lstStyle/>
          <a:p>
            <a:endParaRPr lang="en-IN"/>
          </a:p>
        </p:txBody>
      </p:sp>
      <p:sp>
        <p:nvSpPr>
          <p:cNvPr id="7" name="Shape 4"/>
          <p:cNvSpPr/>
          <p:nvPr/>
        </p:nvSpPr>
        <p:spPr>
          <a:xfrm>
            <a:off x="5074027" y="3291542"/>
            <a:ext cx="777597" cy="27742"/>
          </a:xfrm>
          <a:prstGeom prst="rect">
            <a:avLst/>
          </a:prstGeom>
          <a:solidFill>
            <a:srgbClr val="FF6680"/>
          </a:solidFill>
          <a:ln/>
        </p:spPr>
        <p:txBody>
          <a:bodyPr/>
          <a:lstStyle/>
          <a:p>
            <a:endParaRPr lang="en-IN"/>
          </a:p>
        </p:txBody>
      </p:sp>
      <p:sp>
        <p:nvSpPr>
          <p:cNvPr id="8" name="Shape 5"/>
          <p:cNvSpPr/>
          <p:nvPr/>
        </p:nvSpPr>
        <p:spPr>
          <a:xfrm>
            <a:off x="4574084" y="3055501"/>
            <a:ext cx="499943" cy="499943"/>
          </a:xfrm>
          <a:prstGeom prst="roundRect">
            <a:avLst>
              <a:gd name="adj" fmla="val 13333"/>
            </a:avLst>
          </a:prstGeom>
          <a:solidFill>
            <a:srgbClr val="382748"/>
          </a:solidFill>
          <a:ln/>
        </p:spPr>
        <p:txBody>
          <a:bodyPr/>
          <a:lstStyle/>
          <a:p>
            <a:endParaRPr lang="en-IN"/>
          </a:p>
        </p:txBody>
      </p:sp>
      <p:sp>
        <p:nvSpPr>
          <p:cNvPr id="9" name="Text 6"/>
          <p:cNvSpPr/>
          <p:nvPr/>
        </p:nvSpPr>
        <p:spPr>
          <a:xfrm>
            <a:off x="4740652" y="3097173"/>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10" name="Text 7"/>
          <p:cNvSpPr/>
          <p:nvPr/>
        </p:nvSpPr>
        <p:spPr>
          <a:xfrm>
            <a:off x="6046113" y="3104078"/>
            <a:ext cx="4785173" cy="409576"/>
          </a:xfrm>
          <a:prstGeom prst="rect">
            <a:avLst/>
          </a:prstGeom>
          <a:noFill/>
          <a:ln/>
        </p:spPr>
        <p:txBody>
          <a:bodyPr wrap="none" rtlCol="0" anchor="t"/>
          <a:lstStyle/>
          <a:p>
            <a:pPr marL="0" indent="0" algn="l">
              <a:lnSpc>
                <a:spcPts val="2734"/>
              </a:lnSpc>
              <a:buNone/>
            </a:pPr>
            <a:r>
              <a:rPr lang="en-US" sz="2400" b="1" dirty="0">
                <a:solidFill>
                  <a:srgbClr val="FF726D"/>
                </a:solidFill>
                <a:latin typeface="Inconsolata" pitchFamily="34" charset="0"/>
                <a:ea typeface="Inconsolata" pitchFamily="34" charset="-122"/>
                <a:cs typeface="Inconsolata" pitchFamily="34" charset="-120"/>
              </a:rPr>
              <a:t>Pre and Post Legislation</a:t>
            </a:r>
            <a:endParaRPr lang="en-US" sz="2400" dirty="0"/>
          </a:p>
        </p:txBody>
      </p:sp>
      <p:sp>
        <p:nvSpPr>
          <p:cNvPr id="11" name="Text 8"/>
          <p:cNvSpPr/>
          <p:nvPr/>
        </p:nvSpPr>
        <p:spPr>
          <a:xfrm>
            <a:off x="6046113" y="3584496"/>
            <a:ext cx="7751088" cy="710803"/>
          </a:xfrm>
          <a:prstGeom prst="rect">
            <a:avLst/>
          </a:prstGeom>
          <a:noFill/>
          <a:ln/>
        </p:spPr>
        <p:txBody>
          <a:bodyPr wrap="square" rtlCol="0" anchor="t"/>
          <a:lstStyle/>
          <a:p>
            <a:pPr marL="0" indent="0" algn="l">
              <a:lnSpc>
                <a:spcPts val="2799"/>
              </a:lnSpc>
              <a:buNone/>
            </a:pPr>
            <a:r>
              <a:rPr lang="en-US" sz="2000" dirty="0">
                <a:solidFill>
                  <a:srgbClr val="DAD1E6"/>
                </a:solidFill>
                <a:latin typeface="Fira Sans" pitchFamily="34" charset="0"/>
                <a:ea typeface="Fira Sans" pitchFamily="34" charset="-122"/>
                <a:cs typeface="Fira Sans" pitchFamily="34" charset="-120"/>
              </a:rPr>
              <a:t>Examining the impact of environmental policies helps in evaluating the effectiveness of regulations in reducing pollution.</a:t>
            </a:r>
            <a:endParaRPr lang="en-US" sz="2000" dirty="0"/>
          </a:p>
        </p:txBody>
      </p:sp>
      <p:sp>
        <p:nvSpPr>
          <p:cNvPr id="12" name="Shape 9"/>
          <p:cNvSpPr/>
          <p:nvPr/>
        </p:nvSpPr>
        <p:spPr>
          <a:xfrm>
            <a:off x="5074027" y="5149275"/>
            <a:ext cx="777597" cy="27742"/>
          </a:xfrm>
          <a:prstGeom prst="rect">
            <a:avLst/>
          </a:prstGeom>
          <a:solidFill>
            <a:srgbClr val="FF6680"/>
          </a:solidFill>
          <a:ln/>
        </p:spPr>
        <p:txBody>
          <a:bodyPr/>
          <a:lstStyle/>
          <a:p>
            <a:endParaRPr lang="en-IN"/>
          </a:p>
        </p:txBody>
      </p:sp>
      <p:sp>
        <p:nvSpPr>
          <p:cNvPr id="13" name="Shape 10"/>
          <p:cNvSpPr/>
          <p:nvPr/>
        </p:nvSpPr>
        <p:spPr>
          <a:xfrm>
            <a:off x="4574084" y="4913233"/>
            <a:ext cx="499943" cy="499943"/>
          </a:xfrm>
          <a:prstGeom prst="roundRect">
            <a:avLst>
              <a:gd name="adj" fmla="val 13333"/>
            </a:avLst>
          </a:prstGeom>
          <a:solidFill>
            <a:srgbClr val="382748"/>
          </a:solidFill>
          <a:ln/>
        </p:spPr>
        <p:txBody>
          <a:bodyPr/>
          <a:lstStyle/>
          <a:p>
            <a:endParaRPr lang="en-IN"/>
          </a:p>
        </p:txBody>
      </p:sp>
      <p:sp>
        <p:nvSpPr>
          <p:cNvPr id="14" name="Text 11"/>
          <p:cNvSpPr/>
          <p:nvPr/>
        </p:nvSpPr>
        <p:spPr>
          <a:xfrm>
            <a:off x="4740652" y="4954905"/>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5" name="Text 12"/>
          <p:cNvSpPr/>
          <p:nvPr/>
        </p:nvSpPr>
        <p:spPr>
          <a:xfrm>
            <a:off x="6046113" y="4961811"/>
            <a:ext cx="4513030" cy="369332"/>
          </a:xfrm>
          <a:prstGeom prst="rect">
            <a:avLst/>
          </a:prstGeom>
          <a:noFill/>
          <a:ln/>
        </p:spPr>
        <p:txBody>
          <a:bodyPr wrap="none" rtlCol="0" anchor="t"/>
          <a:lstStyle/>
          <a:p>
            <a:pPr marL="0" indent="0" algn="l">
              <a:lnSpc>
                <a:spcPts val="2734"/>
              </a:lnSpc>
              <a:buNone/>
            </a:pPr>
            <a:r>
              <a:rPr lang="en-US" sz="2400" b="1" dirty="0">
                <a:solidFill>
                  <a:srgbClr val="FF726D"/>
                </a:solidFill>
                <a:latin typeface="Inconsolata" pitchFamily="34" charset="0"/>
                <a:ea typeface="Inconsolata" pitchFamily="34" charset="-122"/>
                <a:cs typeface="Inconsolata" pitchFamily="34" charset="-120"/>
              </a:rPr>
              <a:t>Compliance with Standards</a:t>
            </a:r>
            <a:endParaRPr lang="en-US" sz="2400" dirty="0"/>
          </a:p>
        </p:txBody>
      </p:sp>
      <p:sp>
        <p:nvSpPr>
          <p:cNvPr id="16" name="Text 13"/>
          <p:cNvSpPr/>
          <p:nvPr/>
        </p:nvSpPr>
        <p:spPr>
          <a:xfrm>
            <a:off x="6046113" y="5442228"/>
            <a:ext cx="7751088" cy="1235766"/>
          </a:xfrm>
          <a:prstGeom prst="rect">
            <a:avLst/>
          </a:prstGeom>
          <a:noFill/>
          <a:ln/>
        </p:spPr>
        <p:txBody>
          <a:bodyPr wrap="square" rtlCol="0" anchor="t"/>
          <a:lstStyle/>
          <a:p>
            <a:pPr marL="0" indent="0" algn="l">
              <a:lnSpc>
                <a:spcPts val="2799"/>
              </a:lnSpc>
              <a:buNone/>
            </a:pPr>
            <a:r>
              <a:rPr lang="en-US" sz="2000" dirty="0">
                <a:solidFill>
                  <a:srgbClr val="DAD1E6"/>
                </a:solidFill>
                <a:latin typeface="Fira Sans" pitchFamily="34" charset="0"/>
                <a:ea typeface="Fira Sans" pitchFamily="34" charset="-122"/>
                <a:cs typeface="Fira Sans" pitchFamily="34" charset="-120"/>
              </a:rPr>
              <a:t>Analysis of data against Environmental Protection Agency (EPA) standards provides insights into areas for policy interventions and enforcement.</a:t>
            </a:r>
            <a:endParaRPr lang="en-US" sz="2000" dirty="0"/>
          </a:p>
        </p:txBody>
      </p:sp>
      <p:sp>
        <p:nvSpPr>
          <p:cNvPr id="17" name="Slide Number Placeholder 16">
            <a:extLst>
              <a:ext uri="{FF2B5EF4-FFF2-40B4-BE49-F238E27FC236}">
                <a16:creationId xmlns:a16="http://schemas.microsoft.com/office/drawing/2014/main" id="{E527CDB0-6574-8779-1E51-CAA717F7F7D8}"/>
              </a:ext>
            </a:extLst>
          </p:cNvPr>
          <p:cNvSpPr>
            <a:spLocks noGrp="1"/>
          </p:cNvSpPr>
          <p:nvPr>
            <p:ph type="sldNum" sz="quarter" idx="10"/>
          </p:nvPr>
        </p:nvSpPr>
        <p:spPr>
          <a:xfrm>
            <a:off x="13269686" y="7522029"/>
            <a:ext cx="1010330" cy="544059"/>
          </a:xfrm>
        </p:spPr>
        <p:txBody>
          <a:bodyPr/>
          <a:lstStyle/>
          <a:p>
            <a:fld id="{16DF61B4-270D-499E-8099-3526F15B794A}" type="slidenum">
              <a:rPr lang="en-IN" sz="1600" smtClean="0">
                <a:solidFill>
                  <a:schemeClr val="accent2">
                    <a:lumMod val="75000"/>
                  </a:schemeClr>
                </a:solidFill>
              </a:rPr>
              <a:t>9</a:t>
            </a:fld>
            <a:endParaRPr lang="en-IN" sz="1600"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TotalTime>
  <Words>947</Words>
  <Application>Microsoft Office PowerPoint</Application>
  <PresentationFormat>Custom</PresentationFormat>
  <Paragraphs>115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Fira Sans</vt:lpstr>
      <vt:lpstr>Inconsolata</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Swarnakar</cp:lastModifiedBy>
  <cp:revision>63</cp:revision>
  <dcterms:created xsi:type="dcterms:W3CDTF">2024-03-20T11:14:52Z</dcterms:created>
  <dcterms:modified xsi:type="dcterms:W3CDTF">2024-03-20T15:15:57Z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2024-03-20T11:17:46Z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e29a9925-dfaa-48c9-8405-0c07232fd732</vt:lpwstr>
  </property>
  <property fmtid="{D5CDD505-2E9C-101B-9397-08002B2CF9AE}" pid="7" name="MSIP_Label_defa4170-0d19-0005-0004-bc88714345d2_ActionId">
    <vt:lpwstr>f6ef5060-7544-4fde-92b6-1e0ae385ec59</vt:lpwstr>
  </property>
  <property fmtid="{D5CDD505-2E9C-101B-9397-08002B2CF9AE}" pid="8" name="MSIP_Label_defa4170-0d19-0005-0004-bc88714345d2_ContentBits">
    <vt:lpwstr>0</vt:lpwstr>
  </property>
</Properties>
</file>